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ink/ink4.xml" ContentType="application/inkml+xml"/>
  <Override PartName="/ppt/ink/ink5.xml" ContentType="application/inkml+xml"/>
  <Override PartName="/ppt/ink/ink6.xml" ContentType="application/inkml+xml"/>
  <Override PartName="/ppt/notesSlides/notesSlide41.xml" ContentType="application/vnd.openxmlformats-officedocument.presentationml.notesSlide+xml"/>
  <Override PartName="/ppt/ink/ink7.xml" ContentType="application/inkml+xml"/>
  <Override PartName="/ppt/ink/ink8.xml" ContentType="application/inkml+xml"/>
  <Override PartName="/ppt/ink/ink9.xml" ContentType="application/inkml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318" r:id="rId2"/>
    <p:sldId id="267" r:id="rId3"/>
    <p:sldId id="257" r:id="rId4"/>
    <p:sldId id="268" r:id="rId5"/>
    <p:sldId id="269" r:id="rId6"/>
    <p:sldId id="332" r:id="rId7"/>
    <p:sldId id="337" r:id="rId8"/>
    <p:sldId id="271" r:id="rId9"/>
    <p:sldId id="331" r:id="rId10"/>
    <p:sldId id="342" r:id="rId11"/>
    <p:sldId id="351" r:id="rId12"/>
    <p:sldId id="334" r:id="rId13"/>
    <p:sldId id="317" r:id="rId14"/>
    <p:sldId id="302" r:id="rId15"/>
    <p:sldId id="303" r:id="rId16"/>
    <p:sldId id="304" r:id="rId17"/>
    <p:sldId id="340" r:id="rId18"/>
    <p:sldId id="339" r:id="rId19"/>
    <p:sldId id="273" r:id="rId20"/>
    <p:sldId id="341" r:id="rId21"/>
    <p:sldId id="347" r:id="rId22"/>
    <p:sldId id="275" r:id="rId23"/>
    <p:sldId id="277" r:id="rId24"/>
    <p:sldId id="276" r:id="rId25"/>
    <p:sldId id="260" r:id="rId26"/>
    <p:sldId id="280" r:id="rId27"/>
    <p:sldId id="281" r:id="rId28"/>
    <p:sldId id="330" r:id="rId29"/>
    <p:sldId id="327" r:id="rId30"/>
    <p:sldId id="285" r:id="rId31"/>
    <p:sldId id="305" r:id="rId32"/>
    <p:sldId id="346" r:id="rId33"/>
    <p:sldId id="349" r:id="rId34"/>
    <p:sldId id="350" r:id="rId35"/>
    <p:sldId id="319" r:id="rId36"/>
    <p:sldId id="320" r:id="rId37"/>
    <p:sldId id="321" r:id="rId38"/>
    <p:sldId id="322" r:id="rId39"/>
    <p:sldId id="348" r:id="rId40"/>
    <p:sldId id="324" r:id="rId41"/>
    <p:sldId id="325" r:id="rId42"/>
    <p:sldId id="328" r:id="rId43"/>
    <p:sldId id="333" r:id="rId44"/>
    <p:sldId id="335" r:id="rId45"/>
    <p:sldId id="329" r:id="rId46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889D52A-176D-82FB-F958-C1408A17939F}" name="Pihlamo Jutta" initials="PJ" userId="S::jutta.pihlamo@aalto.fi::01631254-20c2-400b-b7da-689d436b7be3" providerId="AD"/>
  <p188:author id="{D362743F-C6A7-D5C8-2D72-878D15D9959A}" name="Lehmussaari Tessa" initials="LT" userId="S::tessa.lehmussaari@aalto.fi::91e586a5-0676-4991-b5c4-f932024a8fbe" providerId="AD"/>
  <p188:author id="{35306587-BBCB-6F8E-09E5-7DD8FB6C913D}" name="Hakola Anna" initials="HA" userId="S::anna.hakola@aalto.fi::e9e34b37-35bb-4ecb-97f1-93e0b6dedd14" providerId="AD"/>
  <p188:author id="{8AAC87C3-E4EC-5011-D612-27BA486C1B18}" name="Chu Duc" initials="CD" userId="S::duc.chu@aalto.fi::383a58e3-bd38-49ce-809f-c803b2eb2dc8" providerId="AD"/>
  <p188:author id="{D81FDFCE-0935-04BE-1897-F71460D622C9}" name="Ordorica Bechelany Fernanda" initials="OBF" userId="S::fernanda.ordoricabechelany@aalto.fi::ae0ec9be-bc88-42b0-93e0-b0cc7d9b1606" providerId="AD"/>
  <p188:author id="{C6E50CE1-CE57-FF71-7BE1-1D6F9F6A8F6A}" name="Safka Kaitlin" initials="SK" userId="S::kaitlin.safka@aalto.fi::3b692ab2-997a-4e74-8684-e0796334245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CEAF7"/>
    <a:srgbClr val="E1D9F5"/>
    <a:srgbClr val="DCDEE8"/>
    <a:srgbClr val="C2C7D8"/>
    <a:srgbClr val="6C79A7"/>
    <a:srgbClr val="B4E4A2"/>
    <a:srgbClr val="002060"/>
    <a:srgbClr val="304383"/>
    <a:srgbClr val="E6F7DF"/>
    <a:srgbClr val="B4E5A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31" dt="2026-09-06T13:23:20.4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microsoft.com/office/2018/10/relationships/authors" Target="author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3T14:03:59.82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3T14:04:01.58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24575,'0'0'0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3T14:04:03.45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3T14:03:59.82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3T14:04:01.58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3T14:04:03.45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3T14:03:59.82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3T14:04:01.58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24575,'0'0'0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5-23T14:04:03.45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24575,'0'0'0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82D717-BD24-4952-BB07-6A590AF77CCA}" type="datetimeFigureOut">
              <a:t>9/6/2026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75DFB9-AE4A-4C7A-BD50-433573FEDAA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159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8AB1DF-288A-845F-21A1-1E51083EEA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1A8910F-9A96-1CCB-0BEF-5A59C5AB86D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8246DC-E715-4514-6389-EC318563CB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63179E-FD25-55A6-9B54-F96A2B1409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75DFB9-AE4A-4C7A-BD50-433573FEDAA4}" type="slidenum">
              <a:rPr lang="en-MX" smtClean="0"/>
              <a:t>1</a:t>
            </a:fld>
            <a:endParaRPr lang="en-MX"/>
          </a:p>
        </p:txBody>
      </p:sp>
    </p:spTree>
    <p:extLst>
      <p:ext uri="{BB962C8B-B14F-4D97-AF65-F5344CB8AC3E}">
        <p14:creationId xmlns:p14="http://schemas.microsoft.com/office/powerpoint/2010/main" val="810865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131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8E6A68-65B6-0D0A-4AC5-C58E714B99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6EB32D-536D-E2D3-5097-A58E7A6CAC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99C6D6-1E17-E7A6-24C4-70827CEDEC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C52787-164D-EB44-35AC-6B241C997A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8543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D8ED56-DD95-025B-6B01-ED48E8A301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545165-D3CF-1C56-75EE-3D59167D7B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04092EC-D018-9720-C083-A25B8C7348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CA0AAD-1187-3513-0DC3-BA2FF438043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4731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342626-B63A-253B-AB6B-96A8006BB0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00E6C4-D3DF-66AB-6E2F-24E9E201AB9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FFA90E-2F9F-BD15-896D-7B5A43AF35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E44246-5F4F-93FB-BEA1-CF384F1E78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82219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71CFA-731E-7882-103D-72A7DF5A2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B8AE8F6-400E-EAF8-EDBB-F1E69D2825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C8B2F3-964B-043D-267D-F44FBC47CA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02BA60-C389-22EF-B16C-3297C41CB2D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3338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08AF2-802E-49CC-C1D2-B90F04C9E1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1A3801-D906-2B2A-AF76-AB4300C618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2FAD10C-0F2D-F082-E425-4E5670F26C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949D86-3118-9C1A-E294-19E008B7BFE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2547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F7260E-D697-EB9B-AF83-D8FAD1B8E4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E543DD-092B-5B4C-15F6-6E22DA5EC0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A98F8A-6AD7-545D-1A1E-E39DB629BC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0076A9E-8CE1-69C2-6B01-EBDE25E14B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32332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2A3B41-37B2-A56F-9013-BD18661959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924778F-A0DB-96BA-90CB-71E90485D9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33B90DD-9D92-AB8F-0AA0-D08BAEFCF6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10E951-E76D-E0B1-386B-FAD50A6B50A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6427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A8A077-F773-1BEE-4160-905B306BB8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5BD5AB-3260-3051-C58A-50803C5519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DB60053-41D8-801E-FB50-4CF9C95AF5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DD825E-AD75-7F63-1358-D81ED11612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6177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E51BA1-2C5B-5303-F244-D38340CC7B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563801-7F92-45E5-27E8-605EDB45E9B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56656A5-8C81-49D3-CD61-43049AB188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516AD3-2B32-5656-C7BA-F63F00D355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188523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358478-8213-E3E3-94E7-B4FCC6FBB1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B763DAF-E04D-0D62-4B25-7AF821A60A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BFD7F3-4478-174C-03BA-F37CA50337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53F1FF-A8A2-B8D6-EB91-3C5E021962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89982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FE2094-65E8-0D99-A680-01873F1E39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D6A445-38DD-1C9F-C3B3-9935992D771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35ABC46-24F6-080F-4A17-F6C750D545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30A419-6FCF-149C-C7D2-811BBF6254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51368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E5C698-D677-ECAC-4183-46D6DB145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E29A19-8D33-E986-C05F-1816EA3505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AC3782-D31D-6F0E-D7F4-37C9764A38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51C772-F84D-3F55-FE7E-6EFC4E431F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5652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F0E676-9E10-215D-7524-5C59FC9F9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887D220-2EFB-C0EB-4BF2-BC664737DD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74DA66-146D-C107-8340-46B39CC5FA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9AE4C5-B03B-BB9D-AFC3-9B40CE2639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1550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B10B4-C631-CA52-356F-E0DF678A9C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3B21422-0FA3-4E06-E708-6B83FDAF74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932442C-7FCB-DD9E-3DBE-37D2E5BBA1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3AD54B-C332-5265-1FFD-44E6F9EE695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1118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12E27D-2B17-60BE-9E4A-8A691215C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413F13C-88A9-1A02-BABE-770AA069C1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D8F6B7-CFDE-A82E-8D09-F63FD0E21D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4C7CE6-002B-0CBC-C833-1AA3B8372B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08873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F4382E-7757-0DA9-B0CB-D8F0C09F46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DD772BB-1B15-1B9E-F6A4-9D55267BC2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6A15154-D604-3CD2-CC3A-7466A008CA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008567-DBFD-C385-4E04-F1FA51AC78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2997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CD6570-E8C8-FD30-3EC5-CD68C2B27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E23AF4-BEBA-2892-F78C-DD5B04CDA59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EB8F5A-90AE-25A7-26EE-F5C962B95C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6FC76D-F3BB-9231-E8BF-6B097C9161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8794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2D777D-BE16-5ED2-E93E-63866C38A0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4EE549-4CED-36EB-EE3E-7FFBD353589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9C58F10-10F3-1FF3-783E-6569A0A73B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C682E8-4D3C-CCD8-AE62-08A964388A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875510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065D26-B6CD-34B4-C862-3E640AA2EB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F861C8F-D7E6-7139-51C9-A2C0B8437E2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40C1D4-63D6-08AE-E25D-343A81DC5B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5A0B8F-E434-4CEF-EEF4-F69FDBAA89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8490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B1BAE9-EED7-3F4E-BDCB-957A6D590F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8C25168-01D1-5ED1-9325-0430202E23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F043E8-9D53-5E39-7C0A-852233638F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3C8F70-77B1-DEC1-648C-88493FDC2AB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74088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783513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D731BE-7CF0-7F51-1EA8-8629E8102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D6B668-8CC1-7A19-F073-FE929B41B42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08C5952-994B-7056-DB12-B473374F1B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9A2129-9C88-CF70-6910-4988F777ADC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13107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5DB83F-3189-E3F6-D84F-42B108924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DF6D1B-7099-F6CD-3F94-63FCFD7F96E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1EFEB27-C68F-BFAC-B86F-1AF43B8B19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0C89F9-3FBA-399E-82A4-8A54B3CDC7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11215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B5BC95-15CD-69CA-03F8-9360D0C74E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2A104B2-D119-F573-6E75-A2AD6DBEFE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852A765-19F6-9DA4-3BF3-5A1F94012E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777607F-3FEC-0038-F91C-1DE99C0DAF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37803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261D98-47D1-55A7-E640-2B09B9F36E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40890D7-4282-C99E-1982-115945ED17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FFBDCB9-AF2E-2114-8E6F-3B8D2D9091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99AC47-B027-5D4D-7BDF-BB8D8033AF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96027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D89C14-DC92-9FAF-EA57-BC5EA5709F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925E50-3FDC-C565-C9CD-68EC11EA90E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4A356E1-81D2-5445-22ED-A09D5A2950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71EC1A-D3EB-69F6-31A3-9291698701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40469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A5D45E-5BC0-BC7C-3A34-7439A8E9B2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F7432BE-3380-5B2A-B61B-038621B19E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09D04B0-6CB1-BD89-4909-60032CD22A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>
              <a:solidFill>
                <a:srgbClr val="24292E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60B2C8-2348-B7A6-557C-4E116DED3B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727519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0B070-77F8-6BF0-DD8A-5AE84141CB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1D141A-2A87-32A7-1605-F32F462C61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7BBE99-C222-0655-D0AD-BE5B1AE067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EEF101B-F555-7A72-11EA-A39F0D087CA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256727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FFB245-7D77-8F54-03C0-7C36A91DAF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6558482-26AB-D36B-E9F8-FCACDE891E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192624-4497-12ED-542B-227CD8BD0B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24292E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A1192C-FFA6-5BC4-0B15-9B5B74DB57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44346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9A962F-D401-6F03-CA11-255B02F814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B1A29F-DAB1-16D0-CA68-94E359C2B2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20D28ED-496F-37BC-B171-319778516A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24292E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7B25FF-FA51-3E16-77E8-75CF46FD86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789373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DFDB6A-4C02-A7BA-8479-25C641AF1B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3F1380-6FCF-109C-C436-4E890E0543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B68857A-BAB3-7099-FC0F-C741F82425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endParaRPr lang="en-US">
              <a:solidFill>
                <a:srgbClr val="24292E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8B7FD3-7A2F-5B51-5AEF-BD012AC62B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39302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22C66C-D615-58A8-C49F-F8EEB45DFA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E71CB6-32A4-F27A-309D-07206B528C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FCDBA14-4D3A-B438-7F60-B3A78A3ABC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24292E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9965BD-AF20-6FEE-35AF-5CE209AA988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52152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202EBF-1F84-92B2-8A67-1F59937E37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D2B9C51-5CF7-B261-EC03-EABBAF56B9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99F51A-ED9F-F1B5-75A7-2D4B55695A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B904E0-C5A1-3D12-6878-6BEB21E6B3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97235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CD6445-4289-E58E-1CC6-416C86434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3F41078-14BA-1BBC-834C-73CC76BA8E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C0531C3-CC02-D71E-F4F0-485AF6A9D7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endParaRPr lang="en-US">
              <a:solidFill>
                <a:srgbClr val="24292E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24038E-442C-8AB6-FC8C-6E3E3D1629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082637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807B72-0E57-AE6B-9466-D176C7C45F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99E13C-1F4B-8DC0-34C0-E0D91B9E59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BDBDD4-1483-4B9D-6602-68B06627EE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/>
              <a:buChar char="•"/>
            </a:pPr>
            <a:endParaRPr lang="en-US">
              <a:solidFill>
                <a:srgbClr val="24292E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8281D3-863E-8DC9-55B8-4856BFB8CF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82370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66897D-B94B-AB53-B679-A339585F5A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100AA3-4C8C-1C4D-181C-51CC179BCB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E22201-0ED8-F221-6B45-EA7EE5E908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8099B9-FAEB-DF59-700A-4F027288BF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53673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CE03CA-1BBC-340C-2972-80A32D027D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1E3501-A2C4-D5FA-758F-43E56597326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55F8A2C-7E2E-0630-2357-1A6AAEBD6A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>
              <a:solidFill>
                <a:srgbClr val="000000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4FCEE8-1C58-BEA2-70BF-617F1DA09E1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5269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30AA1C-E7AE-D0C3-E6E8-8EECB9F594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50F3094-21BE-4903-EBF7-1FBCCADAB8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1B5278-392E-5C04-48FE-F2763D2B51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347E4C-7F78-AB6B-AD84-3E7410334B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2729398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835F8A-373B-0AD4-A9DD-27FA9A63E1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C9B0294-DB2D-E6F1-1941-7E52898EA7A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D22CECE-49A2-9B33-8BA2-F2E893F0991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81DCE0-F35B-75A6-FA1D-62EC6C8FE3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195392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B460AB-9DC8-9299-33D0-F3FDE72DA7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1BDE75-29BA-C0CD-47AC-943B5DDBCD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MX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DAA859D-C59E-676A-3372-93AFF98834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98C7F1-B88B-B5A7-3B2F-E8EA3D4C5DD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02412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7CBBA-54EC-DCA4-D46C-61A0A5BF27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42A54C1-D48A-BF00-66D7-3A0E276F84C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393CB4-8348-0309-7821-6B16F2F879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>
              <a:solidFill>
                <a:srgbClr val="24292E"/>
              </a:solidFill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01DB34-371A-26F9-DDD0-D5401C928B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8315BB7-7A6D-408C-A32C-EF85512F42B1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6251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6.9.2026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2244354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6.9.2026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187573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6.9.2026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5772058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6.9.2026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368371511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6.9.2026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34365057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6.9.2026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87640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6.9.2026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3615748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6.9.2026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2707467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6.9.2026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39981579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6.9.2026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12034331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2ABAE3-D89C-4001-9AEC-5083F82B749C}" type="datetimeFigureOut">
              <a:rPr lang="fi-FI" smtClean="0"/>
              <a:t>6.9.2026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6455356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02ABAE3-D89C-4001-9AEC-5083F82B749C}" type="datetimeFigureOut">
              <a:rPr lang="fi-FI" smtClean="0"/>
              <a:t>6.9.2026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4AEF5D-7FAC-4949-84D2-DA5A9BB3D22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4520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jpe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customXml" Target="../ink/ink3.xml"/><Relationship Id="rId13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customXml" Target="../ink/ink2.xml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11" Type="http://schemas.openxmlformats.org/officeDocument/2006/relationships/image" Target="../media/image24.jpeg"/><Relationship Id="rId5" Type="http://schemas.openxmlformats.org/officeDocument/2006/relationships/customXml" Target="../ink/ink1.xml"/><Relationship Id="rId10" Type="http://schemas.openxmlformats.org/officeDocument/2006/relationships/image" Target="../media/image33.png"/><Relationship Id="rId4" Type="http://schemas.openxmlformats.org/officeDocument/2006/relationships/image" Target="../media/image30.jpeg"/><Relationship Id="rId9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6.xml"/><Relationship Id="rId5" Type="http://schemas.openxmlformats.org/officeDocument/2006/relationships/customXml" Target="../ink/ink5.xml"/><Relationship Id="rId4" Type="http://schemas.openxmlformats.org/officeDocument/2006/relationships/image" Target="../media/image31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9.xml"/><Relationship Id="rId5" Type="http://schemas.openxmlformats.org/officeDocument/2006/relationships/customXml" Target="../ink/ink8.xml"/><Relationship Id="rId4" Type="http://schemas.openxmlformats.org/officeDocument/2006/relationships/image" Target="../media/image31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en.ilmatieteenlaitos.fi/press-release/2mV6FGVh8kkpwJG9DfKjTL" TargetMode="Externa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valonia.fi/wp-content/uploads/2025/09/TP-3.2.-Raportti.pdf" TargetMode="External"/><Relationship Id="rId4" Type="http://schemas.openxmlformats.org/officeDocument/2006/relationships/hyperlink" Target="https://www.hsy.fi/4ab27d/globalassets/hsy/projektisivustot-ja-hanke-esittelyt/tiedostot/talvi-hankkeen-alkukartoitusraportti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632554-D00C-2C1A-FBB6-0FE0373043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C6FDE3A-6735-D678-0979-51396F3474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28948" y="4312146"/>
            <a:ext cx="6558276" cy="639013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lnSpc>
                <a:spcPct val="110000"/>
              </a:lnSpc>
              <a:spcBef>
                <a:spcPts val="100"/>
              </a:spcBef>
            </a:pPr>
            <a:r>
              <a:rPr lang="en-US" sz="1600" b="1">
                <a:solidFill>
                  <a:srgbClr val="B4E5A2">
                    <a:alpha val="80000"/>
                  </a:srgbClr>
                </a:solidFill>
                <a:latin typeface="Avenir Next" panose="020B0503020202020204" pitchFamily="34" charset="0"/>
                <a:ea typeface="+mn-lt"/>
                <a:cs typeface="+mn-lt"/>
              </a:rPr>
              <a:t>· </a:t>
            </a:r>
            <a:r>
              <a:rPr lang="en-US" sz="1600">
                <a:solidFill>
                  <a:srgbClr val="E1D9F5">
                    <a:alpha val="80000"/>
                  </a:srgbClr>
                </a:solidFill>
                <a:latin typeface="Avenir Next" panose="020B0503020202020204" pitchFamily="34" charset="0"/>
                <a:ea typeface="+mn-lt"/>
                <a:cs typeface="+mn-lt"/>
              </a:rPr>
              <a:t>ANNA HAKOLA </a:t>
            </a:r>
            <a:r>
              <a:rPr lang="en-US" sz="1600" b="1">
                <a:solidFill>
                  <a:srgbClr val="B4E5A2">
                    <a:alpha val="80000"/>
                  </a:srgbClr>
                </a:solidFill>
                <a:latin typeface="Avenir Next" panose="020B0503020202020204" pitchFamily="34" charset="0"/>
                <a:ea typeface="+mn-lt"/>
                <a:cs typeface="+mn-lt"/>
              </a:rPr>
              <a:t>·</a:t>
            </a:r>
            <a:r>
              <a:rPr lang="en-US" sz="1600">
                <a:solidFill>
                  <a:srgbClr val="E1D9F5">
                    <a:alpha val="80000"/>
                  </a:srgbClr>
                </a:solidFill>
                <a:latin typeface="Avenir Next" panose="020B0503020202020204" pitchFamily="34" charset="0"/>
                <a:ea typeface="+mn-lt"/>
                <a:cs typeface="+mn-lt"/>
              </a:rPr>
              <a:t> DUC CHU</a:t>
            </a:r>
            <a:r>
              <a:rPr lang="en-US" sz="1600">
                <a:solidFill>
                  <a:srgbClr val="B4E5A2">
                    <a:alpha val="80000"/>
                  </a:srgbClr>
                </a:solidFill>
                <a:latin typeface="Avenir Next" panose="020B0503020202020204" pitchFamily="34" charset="0"/>
                <a:ea typeface="+mn-lt"/>
                <a:cs typeface="+mn-lt"/>
              </a:rPr>
              <a:t> </a:t>
            </a:r>
            <a:r>
              <a:rPr lang="en-US" sz="1600" b="1">
                <a:solidFill>
                  <a:srgbClr val="B4E5A2">
                    <a:alpha val="80000"/>
                  </a:srgbClr>
                </a:solidFill>
                <a:latin typeface="Avenir Next" panose="020B0503020202020204" pitchFamily="34" charset="0"/>
                <a:ea typeface="+mn-lt"/>
                <a:cs typeface="+mn-lt"/>
              </a:rPr>
              <a:t>· </a:t>
            </a:r>
            <a:r>
              <a:rPr lang="en-US" sz="1600">
                <a:solidFill>
                  <a:srgbClr val="E1D9F5">
                    <a:alpha val="80000"/>
                  </a:srgbClr>
                </a:solidFill>
                <a:latin typeface="Avenir Next" panose="020B0503020202020204" pitchFamily="34" charset="0"/>
                <a:ea typeface="+mn-lt"/>
                <a:cs typeface="+mn-lt"/>
              </a:rPr>
              <a:t>FERNANDA ORDORICA</a:t>
            </a:r>
            <a:r>
              <a:rPr lang="en-US" sz="1600">
                <a:solidFill>
                  <a:srgbClr val="B4E5A2">
                    <a:alpha val="80000"/>
                  </a:srgbClr>
                </a:solidFill>
                <a:latin typeface="Avenir Next" panose="020B0503020202020204" pitchFamily="34" charset="0"/>
                <a:ea typeface="+mn-lt"/>
                <a:cs typeface="+mn-lt"/>
              </a:rPr>
              <a:t> </a:t>
            </a:r>
            <a:r>
              <a:rPr lang="en-US" sz="1600" b="1">
                <a:solidFill>
                  <a:srgbClr val="B4E5A2">
                    <a:alpha val="80000"/>
                  </a:srgbClr>
                </a:solidFill>
                <a:latin typeface="Avenir Next" panose="020B0503020202020204" pitchFamily="34" charset="0"/>
                <a:ea typeface="+mn-lt"/>
                <a:cs typeface="+mn-lt"/>
              </a:rPr>
              <a:t>·</a:t>
            </a:r>
          </a:p>
          <a:p>
            <a:pPr>
              <a:lnSpc>
                <a:spcPct val="110000"/>
              </a:lnSpc>
              <a:spcBef>
                <a:spcPts val="100"/>
              </a:spcBef>
            </a:pPr>
            <a:r>
              <a:rPr lang="en-US" sz="1600" b="1">
                <a:solidFill>
                  <a:srgbClr val="B4E5A2">
                    <a:alpha val="80000"/>
                  </a:srgbClr>
                </a:solidFill>
                <a:latin typeface="Avenir Next" panose="020B0503020202020204" pitchFamily="34" charset="0"/>
                <a:ea typeface="+mn-lt"/>
                <a:cs typeface="+mn-lt"/>
              </a:rPr>
              <a:t>·</a:t>
            </a:r>
            <a:r>
              <a:rPr lang="en-US" sz="1600">
                <a:solidFill>
                  <a:srgbClr val="B4E5A2">
                    <a:alpha val="80000"/>
                  </a:srgbClr>
                </a:solidFill>
                <a:latin typeface="Avenir Next" panose="020B0503020202020204" pitchFamily="34" charset="0"/>
                <a:ea typeface="+mn-lt"/>
                <a:cs typeface="+mn-lt"/>
              </a:rPr>
              <a:t> </a:t>
            </a:r>
            <a:r>
              <a:rPr lang="en-US" sz="1600">
                <a:solidFill>
                  <a:srgbClr val="E1D9F5">
                    <a:alpha val="80000"/>
                  </a:srgbClr>
                </a:solidFill>
                <a:latin typeface="Avenir Next" panose="020B0503020202020204" pitchFamily="34" charset="0"/>
                <a:ea typeface="+mn-lt"/>
                <a:cs typeface="+mn-lt"/>
              </a:rPr>
              <a:t>JUTTA PIHLAMO</a:t>
            </a:r>
            <a:r>
              <a:rPr lang="en-US" sz="1600" b="1">
                <a:solidFill>
                  <a:srgbClr val="E1D9F5">
                    <a:alpha val="80000"/>
                  </a:srgbClr>
                </a:solidFill>
                <a:latin typeface="Avenir Next" panose="020B0503020202020204" pitchFamily="34" charset="0"/>
                <a:ea typeface="+mn-lt"/>
                <a:cs typeface="+mn-lt"/>
              </a:rPr>
              <a:t> </a:t>
            </a:r>
            <a:r>
              <a:rPr lang="en-US" sz="1600" b="1">
                <a:solidFill>
                  <a:srgbClr val="B4E5A2">
                    <a:alpha val="80000"/>
                  </a:srgbClr>
                </a:solidFill>
                <a:latin typeface="Avenir Next" panose="020B0503020202020204" pitchFamily="34" charset="0"/>
                <a:ea typeface="+mn-lt"/>
                <a:cs typeface="+mn-lt"/>
              </a:rPr>
              <a:t>· </a:t>
            </a:r>
            <a:r>
              <a:rPr lang="en-US" sz="1600">
                <a:solidFill>
                  <a:srgbClr val="E1D9F5">
                    <a:alpha val="80000"/>
                  </a:srgbClr>
                </a:solidFill>
                <a:latin typeface="Avenir Next" panose="020B0503020202020204" pitchFamily="34" charset="0"/>
                <a:ea typeface="+mn-lt"/>
                <a:cs typeface="+mn-lt"/>
              </a:rPr>
              <a:t>KAITLIN SAFKA</a:t>
            </a:r>
            <a:r>
              <a:rPr lang="en-US" sz="1600" b="1">
                <a:solidFill>
                  <a:srgbClr val="E1D9F5">
                    <a:alpha val="80000"/>
                  </a:srgbClr>
                </a:solidFill>
                <a:latin typeface="Avenir Next" panose="020B0503020202020204" pitchFamily="34" charset="0"/>
                <a:ea typeface="+mn-lt"/>
                <a:cs typeface="+mn-lt"/>
              </a:rPr>
              <a:t> </a:t>
            </a:r>
            <a:r>
              <a:rPr lang="en-US" sz="1600" b="1">
                <a:solidFill>
                  <a:srgbClr val="B4E5A2">
                    <a:alpha val="80000"/>
                  </a:srgbClr>
                </a:solidFill>
                <a:latin typeface="Avenir Next" panose="020B0503020202020204" pitchFamily="34" charset="0"/>
                <a:ea typeface="+mn-lt"/>
                <a:cs typeface="+mn-lt"/>
              </a:rPr>
              <a:t>·</a:t>
            </a:r>
            <a:r>
              <a:rPr lang="en-US" sz="1600" b="1">
                <a:solidFill>
                  <a:srgbClr val="E1D9F5">
                    <a:alpha val="80000"/>
                  </a:srgbClr>
                </a:solidFill>
                <a:latin typeface="Avenir Next" panose="020B0503020202020204" pitchFamily="34" charset="0"/>
                <a:ea typeface="+mn-lt"/>
                <a:cs typeface="+mn-lt"/>
              </a:rPr>
              <a:t> </a:t>
            </a:r>
            <a:r>
              <a:rPr lang="en-US" sz="1600">
                <a:solidFill>
                  <a:srgbClr val="E1D9F5">
                    <a:alpha val="80000"/>
                  </a:srgbClr>
                </a:solidFill>
                <a:latin typeface="Avenir Next" panose="020B0503020202020204" pitchFamily="34" charset="0"/>
                <a:ea typeface="+mn-lt"/>
                <a:cs typeface="+mn-lt"/>
              </a:rPr>
              <a:t>TESSA LEHMUSSAARI </a:t>
            </a:r>
            <a:r>
              <a:rPr lang="en-US" sz="1600" b="1">
                <a:solidFill>
                  <a:srgbClr val="B4E5A2">
                    <a:alpha val="80000"/>
                  </a:srgbClr>
                </a:solidFill>
                <a:latin typeface="Avenir Next" panose="020B0503020202020204" pitchFamily="34" charset="0"/>
                <a:ea typeface="+mn-lt"/>
                <a:cs typeface="+mn-lt"/>
              </a:rPr>
              <a:t>·</a:t>
            </a:r>
            <a:r>
              <a:rPr lang="en-US" sz="1600" b="1">
                <a:solidFill>
                  <a:srgbClr val="E1D9F5">
                    <a:alpha val="80000"/>
                  </a:srgbClr>
                </a:solidFill>
                <a:latin typeface="Avenir Next" panose="020B0503020202020204" pitchFamily="34" charset="0"/>
                <a:ea typeface="+mn-lt"/>
                <a:cs typeface="+mn-lt"/>
              </a:rPr>
              <a:t> </a:t>
            </a:r>
            <a:endParaRPr lang="en-US" sz="1600" b="1">
              <a:solidFill>
                <a:srgbClr val="E1D9F5">
                  <a:alpha val="80000"/>
                </a:srgbClr>
              </a:solidFill>
              <a:latin typeface="Avenir Next" panose="020B0503020202020204" pitchFamily="34" charset="0"/>
            </a:endParaRP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05729E8B-EBCF-8668-5CAD-AD44F9C279DD}"/>
              </a:ext>
            </a:extLst>
          </p:cNvPr>
          <p:cNvSpPr>
            <a:spLocks noGrp="1"/>
          </p:cNvSpPr>
          <p:nvPr/>
        </p:nvSpPr>
        <p:spPr>
          <a:xfrm>
            <a:off x="792011" y="2253787"/>
            <a:ext cx="10432152" cy="1323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6600" b="1">
                <a:solidFill>
                  <a:srgbClr val="B4E5A2">
                    <a:alpha val="80000"/>
                  </a:srgbClr>
                </a:solidFill>
                <a:latin typeface="Avenir Next" panose="020B0503020202020204" pitchFamily="34" charset="0"/>
                <a:ea typeface="Hiragino Kaku Gothic StdN W8" panose="020B0800000000000000" pitchFamily="34" charset="-128"/>
                <a:cs typeface="ADLaM Display" panose="02010000000000000000" pitchFamily="2" charset="77"/>
              </a:rPr>
              <a:t>KNOWLEDGE IN ACTION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740CBFE4-9866-80AE-C8C0-A17E94CF2043}"/>
              </a:ext>
            </a:extLst>
          </p:cNvPr>
          <p:cNvSpPr txBox="1">
            <a:spLocks/>
          </p:cNvSpPr>
          <p:nvPr/>
        </p:nvSpPr>
        <p:spPr>
          <a:xfrm>
            <a:off x="844565" y="3430109"/>
            <a:ext cx="10378702" cy="677615"/>
          </a:xfrm>
          <a:prstGeom prst="rect">
            <a:avLst/>
          </a:prstGeom>
        </p:spPr>
        <p:txBody>
          <a:bodyPr vert="horz" lIns="68580" tIns="34290" rIns="68580" bIns="34290" rtlCol="0" anchor="b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6000" b="0" i="0" u="none" strike="noStrike" kern="1200" cap="none">
                <a:solidFill>
                  <a:schemeClr val="tx1"/>
                </a:solidFill>
                <a:latin typeface="+mj-lt"/>
                <a:ea typeface="+mj-ea"/>
                <a:cs typeface="+mj-cs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120000"/>
              </a:lnSpc>
            </a:pPr>
            <a:r>
              <a:rPr lang="en-US" sz="2400" b="1">
                <a:solidFill>
                  <a:srgbClr val="DCEAF7"/>
                </a:solidFill>
                <a:latin typeface="Avenir Next Demi Bold" panose="020B0503020202020204" pitchFamily="34" charset="0"/>
                <a:ea typeface="+mj-lt"/>
                <a:cs typeface="+mj-lt"/>
              </a:rPr>
              <a:t>ACTIVATING CLIMATE ADAPTATION THROUGH TAILORED EDUCATION</a:t>
            </a:r>
            <a:endParaRPr lang="en-US" sz="6600" b="1">
              <a:solidFill>
                <a:srgbClr val="DCEAF7"/>
              </a:solidFill>
              <a:latin typeface="Avenir Next Demi Bold" panose="020B0503020202020204" pitchFamily="34" charset="0"/>
            </a:endParaRPr>
          </a:p>
        </p:txBody>
      </p:sp>
      <p:sp>
        <p:nvSpPr>
          <p:cNvPr id="22" name="Subtitle 2">
            <a:extLst>
              <a:ext uri="{FF2B5EF4-FFF2-40B4-BE49-F238E27FC236}">
                <a16:creationId xmlns:a16="http://schemas.microsoft.com/office/drawing/2014/main" id="{8174853A-F01A-DC93-917D-8A8F83196340}"/>
              </a:ext>
            </a:extLst>
          </p:cNvPr>
          <p:cNvSpPr txBox="1">
            <a:spLocks/>
          </p:cNvSpPr>
          <p:nvPr/>
        </p:nvSpPr>
        <p:spPr>
          <a:xfrm>
            <a:off x="7739743" y="469840"/>
            <a:ext cx="4045533" cy="89049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lnSpc>
                <a:spcPct val="100000"/>
              </a:lnSpc>
              <a:spcBef>
                <a:spcPts val="100"/>
              </a:spcBef>
            </a:pPr>
            <a:r>
              <a:rPr lang="en-US" sz="1100" b="1" dirty="0">
                <a:solidFill>
                  <a:srgbClr val="E1D9F5">
                    <a:alpha val="60000"/>
                  </a:srgbClr>
                </a:solidFill>
                <a:latin typeface="Avenir Next Demi Bold"/>
                <a:ea typeface="+mn-lt"/>
                <a:cs typeface="+mn-lt"/>
              </a:rPr>
              <a:t>CARE &amp; CLIMATE IN AN AGE OF VULNERABILITY</a:t>
            </a:r>
          </a:p>
          <a:p>
            <a:pPr algn="r">
              <a:lnSpc>
                <a:spcPct val="100000"/>
              </a:lnSpc>
              <a:spcBef>
                <a:spcPts val="100"/>
              </a:spcBef>
            </a:pPr>
            <a:r>
              <a:rPr lang="en-US" sz="1100" dirty="0">
                <a:solidFill>
                  <a:srgbClr val="E1D9F5">
                    <a:alpha val="60000"/>
                  </a:srgbClr>
                </a:solidFill>
                <a:latin typeface="Avenir Next"/>
                <a:ea typeface="+mn-lt"/>
                <a:cs typeface="+mn-lt"/>
              </a:rPr>
              <a:t>HELSINKI CITY HALL</a:t>
            </a:r>
          </a:p>
          <a:p>
            <a:pPr algn="r">
              <a:lnSpc>
                <a:spcPct val="100000"/>
              </a:lnSpc>
              <a:spcBef>
                <a:spcPts val="100"/>
              </a:spcBef>
            </a:pPr>
            <a:r>
              <a:rPr lang="en-US" sz="1100" dirty="0">
                <a:solidFill>
                  <a:srgbClr val="E1D9F5">
                    <a:alpha val="60000"/>
                  </a:srgbClr>
                </a:solidFill>
                <a:latin typeface="Avenir Next"/>
                <a:ea typeface="+mn-lt"/>
                <a:cs typeface="+mn-lt"/>
              </a:rPr>
              <a:t>26</a:t>
            </a:r>
            <a:r>
              <a:rPr lang="en-US" sz="1100" baseline="30000" dirty="0">
                <a:solidFill>
                  <a:srgbClr val="E1D9F5">
                    <a:alpha val="60000"/>
                  </a:srgbClr>
                </a:solidFill>
                <a:latin typeface="Avenir Next"/>
                <a:ea typeface="+mn-lt"/>
                <a:cs typeface="+mn-lt"/>
              </a:rPr>
              <a:t>th</a:t>
            </a:r>
            <a:r>
              <a:rPr lang="en-US" sz="1100" dirty="0">
                <a:solidFill>
                  <a:srgbClr val="E1D9F5">
                    <a:alpha val="60000"/>
                  </a:srgbClr>
                </a:solidFill>
                <a:latin typeface="Avenir Next"/>
                <a:ea typeface="+mn-lt"/>
                <a:cs typeface="+mn-lt"/>
              </a:rPr>
              <a:t> MAY 2026</a:t>
            </a:r>
            <a:endParaRPr lang="en-US" sz="1100" dirty="0">
              <a:solidFill>
                <a:srgbClr val="E1D9F5">
                  <a:alpha val="60000"/>
                </a:srgbClr>
              </a:solidFill>
              <a:latin typeface="Avenir Next" panose="020B0503020202020204" pitchFamily="34" charset="0"/>
            </a:endParaRPr>
          </a:p>
        </p:txBody>
      </p:sp>
      <p:sp>
        <p:nvSpPr>
          <p:cNvPr id="23" name="Google Shape;198;p27">
            <a:extLst>
              <a:ext uri="{FF2B5EF4-FFF2-40B4-BE49-F238E27FC236}">
                <a16:creationId xmlns:a16="http://schemas.microsoft.com/office/drawing/2014/main" id="{A7E1EA15-7FE7-1415-A01C-56DA74923E0C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E1D9F5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Creative Commons CC BY </a:t>
            </a:r>
            <a:r>
              <a:rPr lang="en-US" sz="700" kern="0">
                <a:solidFill>
                  <a:srgbClr val="E1D9F5">
                    <a:alpha val="70000"/>
                  </a:srgbClr>
                </a:solidFill>
                <a:latin typeface="Avenir Next"/>
                <a:ea typeface="Work Sans"/>
                <a:cs typeface="Work Sans"/>
                <a:sym typeface="Work Sans"/>
              </a:rPr>
              <a:t>4.0 2026</a:t>
            </a:r>
            <a:r>
              <a:rPr lang="en-US" sz="700" kern="0">
                <a:solidFill>
                  <a:srgbClr val="E1D9F5"/>
                </a:solidFill>
                <a:latin typeface="Avenir Next"/>
                <a:ea typeface="Work Sans"/>
                <a:cs typeface="Work Sans"/>
                <a:sym typeface="Work Sans"/>
              </a:rPr>
              <a:t> </a:t>
            </a:r>
            <a:endParaRPr lang="en-US" sz="700" kern="0">
              <a:solidFill>
                <a:srgbClr val="E1D9F5">
                  <a:alpha val="70000"/>
                </a:srgbClr>
              </a:solidFill>
              <a:latin typeface="Avenir Next"/>
            </a:endParaRPr>
          </a:p>
          <a:p>
            <a:pPr>
              <a:defRPr/>
            </a:pPr>
            <a:r>
              <a:rPr lang="en-US" sz="700" kern="0">
                <a:solidFill>
                  <a:srgbClr val="E1D9F5">
                    <a:alpha val="70000"/>
                  </a:srgbClr>
                </a:solidFill>
                <a:latin typeface="Avenir Next"/>
                <a:sym typeface="Work Sans"/>
              </a:rPr>
              <a:t>Anna Hakola · Duc Chu · Fernanda Ordorica · Jutta Pihlamo · Kaitlin Safka · Tessa Lehmussaari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E1D9F5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E1D9F5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137345F7-3D4F-965B-57B4-0DB848388982}"/>
              </a:ext>
            </a:extLst>
          </p:cNvPr>
          <p:cNvGrpSpPr/>
          <p:nvPr/>
        </p:nvGrpSpPr>
        <p:grpSpPr>
          <a:xfrm>
            <a:off x="411720" y="367376"/>
            <a:ext cx="2695901" cy="639014"/>
            <a:chOff x="411720" y="367376"/>
            <a:chExt cx="2695901" cy="63901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CA7B049D-AC73-47BD-C2A4-31CCAADC20A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4007" y="505073"/>
              <a:ext cx="723614" cy="334604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81A0DD56-77EC-A364-FC25-25E16760C3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17351" y="433944"/>
              <a:ext cx="1093249" cy="530388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F7CE0A9-58CC-3D1A-BF2C-FE581B4356B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720" y="367376"/>
              <a:ext cx="770575" cy="6390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940034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F227127-26F0-63C9-F82F-85B769045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A04AB68B-7518-3339-94DF-C815E7E1E36E}"/>
              </a:ext>
            </a:extLst>
          </p:cNvPr>
          <p:cNvSpPr txBox="1"/>
          <p:nvPr/>
        </p:nvSpPr>
        <p:spPr>
          <a:xfrm>
            <a:off x="480167" y="1963281"/>
            <a:ext cx="5582183" cy="327012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b="1">
                <a:solidFill>
                  <a:schemeClr val="accent6">
                    <a:lumMod val="40000"/>
                    <a:lumOff val="60000"/>
                  </a:schemeClr>
                </a:solidFill>
                <a:latin typeface="Avenir Next" panose="020B0503020202020204" pitchFamily="34" charset="0"/>
              </a:rPr>
              <a:t>1</a:t>
            </a:r>
            <a:r>
              <a:rPr lang="en-US" sz="2800" b="1">
                <a:solidFill>
                  <a:srgbClr val="D36C46"/>
                </a:solidFill>
                <a:latin typeface="Avenir Next" panose="020B0503020202020204" pitchFamily="34" charset="0"/>
              </a:rPr>
              <a:t> </a:t>
            </a:r>
            <a:r>
              <a:rPr lang="en-US" sz="2800" b="1">
                <a:solidFill>
                  <a:srgbClr val="E1D9F5"/>
                </a:solidFill>
                <a:latin typeface="Avenir Next" panose="020B0503020202020204" pitchFamily="34" charset="0"/>
              </a:rPr>
              <a:t>INTRODUCTION</a:t>
            </a:r>
          </a:p>
          <a:p>
            <a:pPr>
              <a:lnSpc>
                <a:spcPct val="150000"/>
              </a:lnSpc>
            </a:pPr>
            <a:r>
              <a:rPr lang="en-US" sz="2800" b="1">
                <a:solidFill>
                  <a:schemeClr val="accent6">
                    <a:lumMod val="40000"/>
                    <a:lumOff val="60000"/>
                  </a:schemeClr>
                </a:solidFill>
                <a:latin typeface="Avenir Next" panose="020B0503020202020204" pitchFamily="34" charset="0"/>
              </a:rPr>
              <a:t>2</a:t>
            </a:r>
            <a:r>
              <a:rPr lang="en-US" sz="2800" b="1">
                <a:solidFill>
                  <a:srgbClr val="3B565F"/>
                </a:solidFill>
                <a:latin typeface="Avenir Next" panose="020B0503020202020204" pitchFamily="34" charset="0"/>
              </a:rPr>
              <a:t> </a:t>
            </a:r>
            <a:r>
              <a:rPr lang="en-US" sz="2800" b="1">
                <a:solidFill>
                  <a:srgbClr val="E1D9F5"/>
                </a:solidFill>
                <a:latin typeface="Avenir Next" panose="020B0503020202020204" pitchFamily="34" charset="0"/>
              </a:rPr>
              <a:t>VISION</a:t>
            </a:r>
          </a:p>
          <a:p>
            <a:pPr>
              <a:lnSpc>
                <a:spcPct val="150000"/>
              </a:lnSpc>
            </a:pPr>
            <a:r>
              <a:rPr lang="en-US" sz="2800" b="1">
                <a:solidFill>
                  <a:schemeClr val="accent6">
                    <a:lumMod val="40000"/>
                    <a:lumOff val="60000"/>
                  </a:schemeClr>
                </a:solidFill>
                <a:latin typeface="Avenir Next" panose="020B0503020202020204" pitchFamily="34" charset="0"/>
              </a:rPr>
              <a:t>3 </a:t>
            </a:r>
            <a:r>
              <a:rPr lang="en-US" sz="2800" b="1">
                <a:solidFill>
                  <a:srgbClr val="E1D9F5"/>
                </a:solidFill>
                <a:latin typeface="Avenir Next" panose="020B0503020202020204" pitchFamily="34" charset="0"/>
              </a:rPr>
              <a:t>PROPOSAL</a:t>
            </a:r>
          </a:p>
          <a:p>
            <a:pPr>
              <a:lnSpc>
                <a:spcPct val="150000"/>
              </a:lnSpc>
            </a:pPr>
            <a:r>
              <a:rPr lang="en-US" sz="2800" b="1">
                <a:solidFill>
                  <a:schemeClr val="accent6">
                    <a:lumMod val="40000"/>
                    <a:lumOff val="60000"/>
                  </a:schemeClr>
                </a:solidFill>
                <a:latin typeface="Avenir Next" panose="020B0503020202020204" pitchFamily="34" charset="0"/>
              </a:rPr>
              <a:t>4</a:t>
            </a:r>
            <a:r>
              <a:rPr lang="en-US" sz="2800" b="1">
                <a:solidFill>
                  <a:srgbClr val="3B565F"/>
                </a:solidFill>
                <a:latin typeface="Avenir Next" panose="020B0503020202020204" pitchFamily="34" charset="0"/>
              </a:rPr>
              <a:t> </a:t>
            </a:r>
            <a:r>
              <a:rPr lang="en-US" sz="2800" b="1">
                <a:solidFill>
                  <a:srgbClr val="E1D9F5"/>
                </a:solidFill>
                <a:latin typeface="Avenir Next" panose="020B0503020202020204" pitchFamily="34" charset="0"/>
              </a:rPr>
              <a:t>LIMITATIONS</a:t>
            </a:r>
          </a:p>
          <a:p>
            <a:pPr>
              <a:lnSpc>
                <a:spcPct val="150000"/>
              </a:lnSpc>
            </a:pPr>
            <a:r>
              <a:rPr lang="en-US" sz="2800" b="1">
                <a:solidFill>
                  <a:schemeClr val="accent6">
                    <a:lumMod val="40000"/>
                    <a:lumOff val="60000"/>
                  </a:schemeClr>
                </a:solidFill>
                <a:latin typeface="Avenir Next" panose="020B0503020202020204" pitchFamily="34" charset="0"/>
              </a:rPr>
              <a:t>5</a:t>
            </a:r>
            <a:r>
              <a:rPr lang="en-US" sz="2800" b="1">
                <a:solidFill>
                  <a:srgbClr val="3B565F"/>
                </a:solidFill>
                <a:latin typeface="Avenir Next" panose="020B0503020202020204" pitchFamily="34" charset="0"/>
              </a:rPr>
              <a:t> </a:t>
            </a:r>
            <a:r>
              <a:rPr lang="en-US" sz="2800" b="1">
                <a:solidFill>
                  <a:srgbClr val="E1D9F5"/>
                </a:solidFill>
                <a:latin typeface="Avenir Next" panose="020B0503020202020204" pitchFamily="34" charset="0"/>
              </a:rPr>
              <a:t>FUTURE OPPORTUNITIES</a:t>
            </a:r>
          </a:p>
        </p:txBody>
      </p:sp>
      <p:sp>
        <p:nvSpPr>
          <p:cNvPr id="2" name="Google Shape;198;p27">
            <a:extLst>
              <a:ext uri="{FF2B5EF4-FFF2-40B4-BE49-F238E27FC236}">
                <a16:creationId xmlns:a16="http://schemas.microsoft.com/office/drawing/2014/main" id="{F5A556D0-8FB4-1BC8-A485-BE12E5986074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E1D9F5"/>
                </a:solidFill>
                <a:latin typeface="Avenir Next Demi Bold" panose="020B0503020202020204" pitchFamily="34" charset="0"/>
              </a:rPr>
              <a:t>AGENDA</a:t>
            </a:r>
            <a:endParaRPr lang="en-US" b="1">
              <a:solidFill>
                <a:srgbClr val="E1D9F5"/>
              </a:solidFill>
              <a:latin typeface="Avenir Next Demi Bold" panose="020B0503020202020204" pitchFamily="34" charset="0"/>
            </a:endParaRPr>
          </a:p>
        </p:txBody>
      </p:sp>
      <p:sp>
        <p:nvSpPr>
          <p:cNvPr id="6" name="Google Shape;198;p27">
            <a:extLst>
              <a:ext uri="{FF2B5EF4-FFF2-40B4-BE49-F238E27FC236}">
                <a16:creationId xmlns:a16="http://schemas.microsoft.com/office/drawing/2014/main" id="{581AA385-71C7-D605-ED57-DC281A26D52F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E1D9F5">
                    <a:alpha val="70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E1D9F5">
                  <a:alpha val="70000"/>
                </a:srgbClr>
              </a:solidFill>
              <a:latin typeface="Avenir Next" panose="020B0503020202020204" pitchFamily="34" charset="0"/>
              <a:sym typeface="Work Sans"/>
            </a:endParaRPr>
          </a:p>
          <a:p>
            <a:pPr>
              <a:defRPr/>
            </a:pPr>
            <a:r>
              <a:rPr lang="en-US" sz="700" kern="0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Pihlamo</a:t>
            </a:r>
            <a:r>
              <a:rPr lang="en-US" sz="700" kern="0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Lehmussaari</a:t>
            </a:r>
            <a:r>
              <a:rPr lang="en-US" sz="700" kern="0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E1D9F5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E1D9F5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2111199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D98B52C-3A01-C12F-2E88-3A6C6ABC28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3812" y="25985"/>
            <a:ext cx="5147843" cy="6824539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508BABEE-2CF9-7575-FE5D-B43529DA9CF3}"/>
              </a:ext>
            </a:extLst>
          </p:cNvPr>
          <p:cNvSpPr/>
          <p:nvPr/>
        </p:nvSpPr>
        <p:spPr>
          <a:xfrm>
            <a:off x="10908524" y="417853"/>
            <a:ext cx="119259" cy="11925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16A864C0-BE0E-44F7-8459-24C0B2EFF42A}"/>
              </a:ext>
            </a:extLst>
          </p:cNvPr>
          <p:cNvSpPr/>
          <p:nvPr/>
        </p:nvSpPr>
        <p:spPr>
          <a:xfrm>
            <a:off x="1109590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D8F55EC-68C0-E7D0-CFE8-57324C317EA3}"/>
              </a:ext>
            </a:extLst>
          </p:cNvPr>
          <p:cNvSpPr/>
          <p:nvPr/>
        </p:nvSpPr>
        <p:spPr>
          <a:xfrm>
            <a:off x="1128096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DD5E3F3-3C14-0CA6-36AE-6D2BC8C74B4C}"/>
              </a:ext>
            </a:extLst>
          </p:cNvPr>
          <p:cNvSpPr/>
          <p:nvPr/>
        </p:nvSpPr>
        <p:spPr>
          <a:xfrm>
            <a:off x="1146601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424CDC3D-8147-0D8B-F4D0-95E3FE079877}"/>
              </a:ext>
            </a:extLst>
          </p:cNvPr>
          <p:cNvSpPr/>
          <p:nvPr/>
        </p:nvSpPr>
        <p:spPr>
          <a:xfrm>
            <a:off x="1165107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77B6EEF-D053-162D-D726-8692BB8AADD9}"/>
              </a:ext>
            </a:extLst>
          </p:cNvPr>
          <p:cNvSpPr txBox="1"/>
          <p:nvPr/>
        </p:nvSpPr>
        <p:spPr>
          <a:xfrm>
            <a:off x="3042698" y="1298892"/>
            <a:ext cx="60985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MX"/>
          </a:p>
        </p:txBody>
      </p:sp>
      <p:sp>
        <p:nvSpPr>
          <p:cNvPr id="3" name="Google Shape;198;p27">
            <a:extLst>
              <a:ext uri="{FF2B5EF4-FFF2-40B4-BE49-F238E27FC236}">
                <a16:creationId xmlns:a16="http://schemas.microsoft.com/office/drawing/2014/main" id="{CC4D6D85-0C57-3B0F-4BF1-6415A3FC2D96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002060"/>
                </a:solidFill>
                <a:latin typeface="Avenir Next Demi Bold"/>
              </a:rPr>
              <a:t>INTRODUCTION | </a:t>
            </a:r>
            <a:r>
              <a:rPr lang="es" kern="0">
                <a:solidFill>
                  <a:srgbClr val="002060"/>
                </a:solidFill>
                <a:latin typeface="Avenir Next"/>
              </a:rPr>
              <a:t>OPTIMISM BIAS</a:t>
            </a:r>
            <a:endParaRPr lang="en-US">
              <a:solidFill>
                <a:srgbClr val="002060"/>
              </a:solidFill>
              <a:latin typeface="Avenir Next"/>
            </a:endParaRPr>
          </a:p>
        </p:txBody>
      </p:sp>
      <p:sp>
        <p:nvSpPr>
          <p:cNvPr id="10" name="Google Shape;198;p27">
            <a:extLst>
              <a:ext uri="{FF2B5EF4-FFF2-40B4-BE49-F238E27FC236}">
                <a16:creationId xmlns:a16="http://schemas.microsoft.com/office/drawing/2014/main" id="{7F994909-D962-1275-6A94-DF4B3E5EEBE1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002060">
                  <a:alpha val="70000"/>
                </a:srgbClr>
              </a:solidFill>
              <a:latin typeface="Avenir Next"/>
            </a:endParaRPr>
          </a:p>
          <a:p>
            <a:pPr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Pihlamo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Lehmussaari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14" name="Google Shape;198;p27">
            <a:extLst>
              <a:ext uri="{FF2B5EF4-FFF2-40B4-BE49-F238E27FC236}">
                <a16:creationId xmlns:a16="http://schemas.microsoft.com/office/drawing/2014/main" id="{3B274CEB-2EA6-DC92-767B-FA74B111DE81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3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2784965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A275CE5-4DB5-5439-9EB8-3EE3A23D02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FD6AE500-8BC3-E663-3D3C-CB373BF23336}"/>
              </a:ext>
            </a:extLst>
          </p:cNvPr>
          <p:cNvSpPr/>
          <p:nvPr/>
        </p:nvSpPr>
        <p:spPr>
          <a:xfrm>
            <a:off x="10908524" y="417853"/>
            <a:ext cx="119259" cy="11925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6173F18-FF3B-74E7-5861-027179537EE1}"/>
              </a:ext>
            </a:extLst>
          </p:cNvPr>
          <p:cNvSpPr/>
          <p:nvPr/>
        </p:nvSpPr>
        <p:spPr>
          <a:xfrm>
            <a:off x="1109590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F016AA9-35C6-0157-FEA3-A7E51451405A}"/>
              </a:ext>
            </a:extLst>
          </p:cNvPr>
          <p:cNvSpPr/>
          <p:nvPr/>
        </p:nvSpPr>
        <p:spPr>
          <a:xfrm>
            <a:off x="1128096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9E9EF47-E023-4B6B-92B8-78D250FDB10A}"/>
              </a:ext>
            </a:extLst>
          </p:cNvPr>
          <p:cNvSpPr/>
          <p:nvPr/>
        </p:nvSpPr>
        <p:spPr>
          <a:xfrm>
            <a:off x="1146601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91E616F0-7D1C-B1D4-F9C3-C9A22C51EDD4}"/>
              </a:ext>
            </a:extLst>
          </p:cNvPr>
          <p:cNvSpPr/>
          <p:nvPr/>
        </p:nvSpPr>
        <p:spPr>
          <a:xfrm>
            <a:off x="1165107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9" name="Google Shape;198;p27">
            <a:extLst>
              <a:ext uri="{FF2B5EF4-FFF2-40B4-BE49-F238E27FC236}">
                <a16:creationId xmlns:a16="http://schemas.microsoft.com/office/drawing/2014/main" id="{4F50447A-3F68-CCE5-AFC4-4E54842B44D8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002060"/>
                </a:solidFill>
                <a:latin typeface="Avenir Next Demi Bold"/>
              </a:rPr>
              <a:t>INTRODUCTION | </a:t>
            </a:r>
            <a:r>
              <a:rPr lang="es" kern="0">
                <a:solidFill>
                  <a:srgbClr val="002060"/>
                </a:solidFill>
                <a:latin typeface="Avenir Next"/>
              </a:rPr>
              <a:t>OPTIMISM BIAS</a:t>
            </a:r>
            <a:endParaRPr lang="en-US">
              <a:solidFill>
                <a:srgbClr val="002060"/>
              </a:solidFill>
              <a:latin typeface="Avenir Nex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13FED5A-277F-E8D9-A845-498589BFFA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9096" y="32712"/>
            <a:ext cx="5140990" cy="6823364"/>
          </a:xfrm>
          <a:prstGeom prst="rect">
            <a:avLst/>
          </a:prstGeom>
        </p:spPr>
      </p:pic>
      <p:sp>
        <p:nvSpPr>
          <p:cNvPr id="8" name="Google Shape;198;p27">
            <a:extLst>
              <a:ext uri="{FF2B5EF4-FFF2-40B4-BE49-F238E27FC236}">
                <a16:creationId xmlns:a16="http://schemas.microsoft.com/office/drawing/2014/main" id="{FB030836-128C-D0CC-2490-A3CBB93456CF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002060">
                  <a:alpha val="70000"/>
                </a:srgbClr>
              </a:solidFill>
              <a:latin typeface="Avenir Next"/>
            </a:endParaRPr>
          </a:p>
          <a:p>
            <a:pPr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Pihlamo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Lehmussaari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7" name="Google Shape;198;p27">
            <a:extLst>
              <a:ext uri="{FF2B5EF4-FFF2-40B4-BE49-F238E27FC236}">
                <a16:creationId xmlns:a16="http://schemas.microsoft.com/office/drawing/2014/main" id="{BD5A1B02-CE41-AE87-0F22-B9BC55C69003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3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9120875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17B73CD-55E6-A0EF-1B8A-DBC354EBCC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6155AEE3-BB7C-23A5-7DB3-64C51B02F77F}"/>
              </a:ext>
            </a:extLst>
          </p:cNvPr>
          <p:cNvSpPr txBox="1"/>
          <p:nvPr/>
        </p:nvSpPr>
        <p:spPr>
          <a:xfrm>
            <a:off x="3042698" y="1298892"/>
            <a:ext cx="60985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MX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B5D7C9A9-FDA2-DD76-9C66-8897C49E8989}"/>
              </a:ext>
            </a:extLst>
          </p:cNvPr>
          <p:cNvSpPr/>
          <p:nvPr/>
        </p:nvSpPr>
        <p:spPr>
          <a:xfrm>
            <a:off x="10908524" y="417853"/>
            <a:ext cx="119259" cy="11925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A0B892BB-9944-84E1-3495-7B96D7C68D3B}"/>
              </a:ext>
            </a:extLst>
          </p:cNvPr>
          <p:cNvSpPr/>
          <p:nvPr/>
        </p:nvSpPr>
        <p:spPr>
          <a:xfrm>
            <a:off x="1109590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5F9BF3C-C672-C968-36EE-339BA63C0BA6}"/>
              </a:ext>
            </a:extLst>
          </p:cNvPr>
          <p:cNvSpPr/>
          <p:nvPr/>
        </p:nvSpPr>
        <p:spPr>
          <a:xfrm>
            <a:off x="1128096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352AB2B2-9AAA-AF5A-B3D5-EF17005EC0F0}"/>
              </a:ext>
            </a:extLst>
          </p:cNvPr>
          <p:cNvSpPr/>
          <p:nvPr/>
        </p:nvSpPr>
        <p:spPr>
          <a:xfrm>
            <a:off x="1146601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7561E783-BB48-6B0E-9751-1B4E8E09BEFC}"/>
              </a:ext>
            </a:extLst>
          </p:cNvPr>
          <p:cNvSpPr/>
          <p:nvPr/>
        </p:nvSpPr>
        <p:spPr>
          <a:xfrm>
            <a:off x="1165107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11" name="Google Shape;198;p27">
            <a:extLst>
              <a:ext uri="{FF2B5EF4-FFF2-40B4-BE49-F238E27FC236}">
                <a16:creationId xmlns:a16="http://schemas.microsoft.com/office/drawing/2014/main" id="{D2BC199B-2307-940B-E61A-18E9B721AE88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002060"/>
                </a:solidFill>
                <a:latin typeface="Avenir Next Demi Bold"/>
              </a:rPr>
              <a:t>INTRODUCTION | </a:t>
            </a:r>
            <a:r>
              <a:rPr lang="es" kern="0">
                <a:solidFill>
                  <a:srgbClr val="002060"/>
                </a:solidFill>
                <a:latin typeface="Avenir Next"/>
              </a:rPr>
              <a:t>OPTIMISM BIAS</a:t>
            </a:r>
            <a:endParaRPr lang="en-US">
              <a:solidFill>
                <a:srgbClr val="002060"/>
              </a:solidFill>
              <a:latin typeface="Avenir Next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838511-F2D9-CF4A-45BE-54120C1991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12559" y="34637"/>
            <a:ext cx="5140990" cy="6823363"/>
          </a:xfrm>
          <a:prstGeom prst="rect">
            <a:avLst/>
          </a:prstGeom>
        </p:spPr>
      </p:pic>
      <p:sp>
        <p:nvSpPr>
          <p:cNvPr id="8" name="Google Shape;198;p27">
            <a:extLst>
              <a:ext uri="{FF2B5EF4-FFF2-40B4-BE49-F238E27FC236}">
                <a16:creationId xmlns:a16="http://schemas.microsoft.com/office/drawing/2014/main" id="{43AACAE9-A44B-4546-E42D-0DFC95722358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002060">
                  <a:alpha val="70000"/>
                </a:srgbClr>
              </a:solidFill>
              <a:latin typeface="Avenir Next"/>
            </a:endParaRPr>
          </a:p>
          <a:p>
            <a:pPr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Pihlamo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Lehmussaari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3" name="Google Shape;198;p27">
            <a:extLst>
              <a:ext uri="{FF2B5EF4-FFF2-40B4-BE49-F238E27FC236}">
                <a16:creationId xmlns:a16="http://schemas.microsoft.com/office/drawing/2014/main" id="{36ABB986-ACBD-3A9C-AD78-420C51033791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3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36769148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1D9665-C78F-9443-E91E-AE6BBCA6C8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13A67E33-2BE6-711B-66FF-359078A368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7870" y="4823799"/>
            <a:ext cx="3467865" cy="13914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A438931-18C7-5C03-4DA2-9249D43990E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-67" t="8674" r="65359" b="8593"/>
          <a:stretch>
            <a:fillRect/>
          </a:stretch>
        </p:blipFill>
        <p:spPr>
          <a:xfrm>
            <a:off x="697148" y="1558144"/>
            <a:ext cx="3064268" cy="406871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D9F72D0F-6C90-3D5E-94F5-59B7D98B560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564" t="37405" r="266" b="31789"/>
          <a:stretch>
            <a:fillRect/>
          </a:stretch>
        </p:blipFill>
        <p:spPr>
          <a:xfrm>
            <a:off x="3181183" y="1962391"/>
            <a:ext cx="7733438" cy="137306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D2B0E52-ABBA-9564-C13B-F13CCDCF4FA5}"/>
              </a:ext>
            </a:extLst>
          </p:cNvPr>
          <p:cNvSpPr txBox="1"/>
          <p:nvPr/>
        </p:nvSpPr>
        <p:spPr>
          <a:xfrm>
            <a:off x="3401785" y="3428999"/>
            <a:ext cx="2898321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9600" b="1">
                <a:solidFill>
                  <a:srgbClr val="002060"/>
                </a:solidFill>
                <a:latin typeface="Avenir Next"/>
              </a:rPr>
              <a:t>80%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567D9E4-E2F9-29A6-D1B4-D75E07B76D30}"/>
              </a:ext>
            </a:extLst>
          </p:cNvPr>
          <p:cNvSpPr/>
          <p:nvPr/>
        </p:nvSpPr>
        <p:spPr>
          <a:xfrm>
            <a:off x="10908524" y="417853"/>
            <a:ext cx="119259" cy="11925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F82FF66E-5307-99C7-26B5-11975DFAD462}"/>
              </a:ext>
            </a:extLst>
          </p:cNvPr>
          <p:cNvSpPr/>
          <p:nvPr/>
        </p:nvSpPr>
        <p:spPr>
          <a:xfrm>
            <a:off x="1109590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9199B41-F7E3-3E18-7CF5-A346663A0193}"/>
              </a:ext>
            </a:extLst>
          </p:cNvPr>
          <p:cNvSpPr/>
          <p:nvPr/>
        </p:nvSpPr>
        <p:spPr>
          <a:xfrm>
            <a:off x="1128096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4F8D0A2-9251-1CD9-E348-235A623B3A88}"/>
              </a:ext>
            </a:extLst>
          </p:cNvPr>
          <p:cNvSpPr/>
          <p:nvPr/>
        </p:nvSpPr>
        <p:spPr>
          <a:xfrm>
            <a:off x="1146601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9186303-5BFD-7426-F917-ECEFC039C48D}"/>
              </a:ext>
            </a:extLst>
          </p:cNvPr>
          <p:cNvSpPr/>
          <p:nvPr/>
        </p:nvSpPr>
        <p:spPr>
          <a:xfrm>
            <a:off x="1165107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6" name="Google Shape;198;p27">
            <a:extLst>
              <a:ext uri="{FF2B5EF4-FFF2-40B4-BE49-F238E27FC236}">
                <a16:creationId xmlns:a16="http://schemas.microsoft.com/office/drawing/2014/main" id="{506EAD66-7227-270A-3F3D-83F6EFD798DA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002060"/>
                </a:solidFill>
                <a:latin typeface="Avenir Next Demi Bold"/>
              </a:rPr>
              <a:t>INTRODUCTION | </a:t>
            </a:r>
            <a:r>
              <a:rPr lang="es" kern="0">
                <a:solidFill>
                  <a:srgbClr val="002060"/>
                </a:solidFill>
                <a:latin typeface="Avenir Next"/>
              </a:rPr>
              <a:t>OPTIMISM BIAS</a:t>
            </a:r>
            <a:endParaRPr lang="en-US">
              <a:solidFill>
                <a:srgbClr val="002060"/>
              </a:solidFill>
              <a:latin typeface="Avenir Next"/>
            </a:endParaRPr>
          </a:p>
        </p:txBody>
      </p:sp>
      <p:sp>
        <p:nvSpPr>
          <p:cNvPr id="5" name="Google Shape;198;p27">
            <a:extLst>
              <a:ext uri="{FF2B5EF4-FFF2-40B4-BE49-F238E27FC236}">
                <a16:creationId xmlns:a16="http://schemas.microsoft.com/office/drawing/2014/main" id="{C104C33A-61BE-977D-4788-A4A6C52646E5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002060">
                  <a:alpha val="70000"/>
                </a:srgbClr>
              </a:solidFill>
              <a:latin typeface="Avenir Next"/>
            </a:endParaRPr>
          </a:p>
          <a:p>
            <a:pPr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Pihlamo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Lehmussaari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3" name="Google Shape;198;p27">
            <a:extLst>
              <a:ext uri="{FF2B5EF4-FFF2-40B4-BE49-F238E27FC236}">
                <a16:creationId xmlns:a16="http://schemas.microsoft.com/office/drawing/2014/main" id="{B6B63DE8-E074-645F-C76D-69A85ECE1E90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ea typeface="Work Sans"/>
                <a:cs typeface="Work Sans"/>
                <a:sym typeface="Work Sans"/>
              </a:rPr>
              <a:t>4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37239214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FED6DB-871E-CCF7-BB50-3DC78E6A88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CBDF2943-B124-CE01-8869-D347C9A4968C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 l="47655" t="6829" r="21701" b="10488"/>
          <a:stretch>
            <a:fillRect/>
          </a:stretch>
        </p:blipFill>
        <p:spPr>
          <a:xfrm>
            <a:off x="648510" y="1477081"/>
            <a:ext cx="2705525" cy="406629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0529F8E-6BE8-E2CC-3F77-1EC8A5298B2D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13595" y="2045861"/>
            <a:ext cx="7409235" cy="136553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51C7BEBF-2A91-6106-6073-351130303E01}"/>
              </a:ext>
            </a:extLst>
          </p:cNvPr>
          <p:cNvSpPr txBox="1"/>
          <p:nvPr/>
        </p:nvSpPr>
        <p:spPr>
          <a:xfrm>
            <a:off x="3401785" y="3428999"/>
            <a:ext cx="2898321" cy="156966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9600" b="1">
                <a:solidFill>
                  <a:srgbClr val="002060"/>
                </a:solidFill>
                <a:latin typeface="Avenir Next"/>
              </a:rPr>
              <a:t>80%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A9C32EE-DD20-B9E2-6D19-8FA42A15FF37}"/>
              </a:ext>
            </a:extLst>
          </p:cNvPr>
          <p:cNvSpPr/>
          <p:nvPr/>
        </p:nvSpPr>
        <p:spPr>
          <a:xfrm>
            <a:off x="10908524" y="417853"/>
            <a:ext cx="119259" cy="11925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9832355-3160-DE3D-569B-5ED3E9BE4C80}"/>
              </a:ext>
            </a:extLst>
          </p:cNvPr>
          <p:cNvSpPr/>
          <p:nvPr/>
        </p:nvSpPr>
        <p:spPr>
          <a:xfrm>
            <a:off x="1109590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2836DC72-D2C3-2895-2D7A-32E4B517768E}"/>
              </a:ext>
            </a:extLst>
          </p:cNvPr>
          <p:cNvSpPr/>
          <p:nvPr/>
        </p:nvSpPr>
        <p:spPr>
          <a:xfrm>
            <a:off x="1128096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232F9D3-328B-6E36-4F05-2226DC7B0CD8}"/>
              </a:ext>
            </a:extLst>
          </p:cNvPr>
          <p:cNvSpPr/>
          <p:nvPr/>
        </p:nvSpPr>
        <p:spPr>
          <a:xfrm>
            <a:off x="1146601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8CDEFE4-90EF-448E-ACFC-878A08B39C54}"/>
              </a:ext>
            </a:extLst>
          </p:cNvPr>
          <p:cNvSpPr/>
          <p:nvPr/>
        </p:nvSpPr>
        <p:spPr>
          <a:xfrm>
            <a:off x="1165107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5" name="Google Shape;198;p27">
            <a:extLst>
              <a:ext uri="{FF2B5EF4-FFF2-40B4-BE49-F238E27FC236}">
                <a16:creationId xmlns:a16="http://schemas.microsoft.com/office/drawing/2014/main" id="{E62B8348-1AA8-496C-8DF3-E240AA88680D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002060"/>
                </a:solidFill>
                <a:latin typeface="Avenir Next Demi Bold"/>
              </a:rPr>
              <a:t>INTRODUCTION | </a:t>
            </a:r>
            <a:r>
              <a:rPr lang="es" kern="0">
                <a:solidFill>
                  <a:srgbClr val="002060"/>
                </a:solidFill>
                <a:latin typeface="Avenir Next"/>
              </a:rPr>
              <a:t>OPTIMISM BIAS</a:t>
            </a:r>
            <a:endParaRPr lang="en-US">
              <a:solidFill>
                <a:srgbClr val="002060"/>
              </a:solidFill>
              <a:latin typeface="Avenir Next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CC06E01-6D24-442B-23F2-403E6383CB0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3968" y="4870380"/>
            <a:ext cx="3407104" cy="1484369"/>
          </a:xfrm>
          <a:prstGeom prst="rect">
            <a:avLst/>
          </a:prstGeom>
        </p:spPr>
      </p:pic>
      <p:sp>
        <p:nvSpPr>
          <p:cNvPr id="3" name="Google Shape;198;p27">
            <a:extLst>
              <a:ext uri="{FF2B5EF4-FFF2-40B4-BE49-F238E27FC236}">
                <a16:creationId xmlns:a16="http://schemas.microsoft.com/office/drawing/2014/main" id="{BBAF9EDD-6229-7452-22E5-74B5C9E9AF33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002060">
                  <a:alpha val="70000"/>
                </a:srgbClr>
              </a:solidFill>
              <a:latin typeface="Avenir Next"/>
            </a:endParaRPr>
          </a:p>
          <a:p>
            <a:pPr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Pihlamo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Lehmussaari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2" name="Google Shape;198;p27">
            <a:extLst>
              <a:ext uri="{FF2B5EF4-FFF2-40B4-BE49-F238E27FC236}">
                <a16:creationId xmlns:a16="http://schemas.microsoft.com/office/drawing/2014/main" id="{CA018FCD-BBFF-424F-EDB1-71B322FA01FC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ea typeface="Work Sans"/>
                <a:cs typeface="Work Sans"/>
                <a:sym typeface="Work Sans"/>
              </a:rPr>
              <a:t>4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2844598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3B0D00-423D-2079-7B67-709B7A707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6271F9B-5F14-4487-B0D3-6594738DFA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749954" y="238061"/>
            <a:ext cx="8688757" cy="6513387"/>
          </a:xfrm>
          <a:prstGeom prst="rect">
            <a:avLst/>
          </a:prstGeom>
        </p:spPr>
      </p:pic>
      <p:sp>
        <p:nvSpPr>
          <p:cNvPr id="32" name="Title 1">
            <a:extLst>
              <a:ext uri="{FF2B5EF4-FFF2-40B4-BE49-F238E27FC236}">
                <a16:creationId xmlns:a16="http://schemas.microsoft.com/office/drawing/2014/main" id="{3DC0EC21-0898-E12A-A8BD-A46EC5842DAA}"/>
              </a:ext>
            </a:extLst>
          </p:cNvPr>
          <p:cNvSpPr txBox="1">
            <a:spLocks/>
          </p:cNvSpPr>
          <p:nvPr/>
        </p:nvSpPr>
        <p:spPr>
          <a:xfrm>
            <a:off x="6623688" y="1209078"/>
            <a:ext cx="3078721" cy="5358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>
                <a:solidFill>
                  <a:schemeClr val="tx2">
                    <a:lumMod val="90000"/>
                    <a:lumOff val="10000"/>
                  </a:schemeClr>
                </a:solidFill>
                <a:latin typeface="Avenir Next"/>
              </a:rPr>
              <a:t>perception</a:t>
            </a:r>
          </a:p>
        </p:txBody>
      </p:sp>
      <p:sp>
        <p:nvSpPr>
          <p:cNvPr id="19" name="Google Shape;198;p27">
            <a:extLst>
              <a:ext uri="{FF2B5EF4-FFF2-40B4-BE49-F238E27FC236}">
                <a16:creationId xmlns:a16="http://schemas.microsoft.com/office/drawing/2014/main" id="{B2DBE8BD-7ED0-8311-4CB1-EBF9969B691D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002060"/>
                </a:solidFill>
                <a:latin typeface="Avenir Next Demi Bold"/>
              </a:rPr>
              <a:t>INTRODUCTION | </a:t>
            </a:r>
            <a:r>
              <a:rPr lang="es" kern="0">
                <a:solidFill>
                  <a:srgbClr val="002060"/>
                </a:solidFill>
                <a:latin typeface="Avenir Next"/>
              </a:rPr>
              <a:t>OPTIMISM BIAS</a:t>
            </a:r>
            <a:endParaRPr lang="en-US">
              <a:solidFill>
                <a:srgbClr val="002060"/>
              </a:solidFill>
              <a:latin typeface="Avenir Next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89215D0-FAF1-3F53-4B1E-81820D9A4CCC}"/>
              </a:ext>
            </a:extLst>
          </p:cNvPr>
          <p:cNvSpPr/>
          <p:nvPr/>
        </p:nvSpPr>
        <p:spPr>
          <a:xfrm>
            <a:off x="10908524" y="417853"/>
            <a:ext cx="119259" cy="11925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95684741-E366-0BE1-29E3-AA2A1C0865DC}"/>
              </a:ext>
            </a:extLst>
          </p:cNvPr>
          <p:cNvSpPr/>
          <p:nvPr/>
        </p:nvSpPr>
        <p:spPr>
          <a:xfrm>
            <a:off x="1109590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7E0672A2-F192-CD25-C3C5-8CC0DAFF1797}"/>
              </a:ext>
            </a:extLst>
          </p:cNvPr>
          <p:cNvSpPr/>
          <p:nvPr/>
        </p:nvSpPr>
        <p:spPr>
          <a:xfrm>
            <a:off x="1128096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42426C6A-87F4-2663-A807-BF7F690CD62C}"/>
              </a:ext>
            </a:extLst>
          </p:cNvPr>
          <p:cNvSpPr/>
          <p:nvPr/>
        </p:nvSpPr>
        <p:spPr>
          <a:xfrm>
            <a:off x="1146601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D1D3523-FBAD-F7E0-B3AB-105CC98C1666}"/>
              </a:ext>
            </a:extLst>
          </p:cNvPr>
          <p:cNvSpPr/>
          <p:nvPr/>
        </p:nvSpPr>
        <p:spPr>
          <a:xfrm>
            <a:off x="1165107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4B0B9F1-7CA6-F392-11E1-12BF40A8CA75}"/>
              </a:ext>
            </a:extLst>
          </p:cNvPr>
          <p:cNvSpPr txBox="1">
            <a:spLocks/>
          </p:cNvSpPr>
          <p:nvPr/>
        </p:nvSpPr>
        <p:spPr>
          <a:xfrm>
            <a:off x="441955" y="5612289"/>
            <a:ext cx="5996112" cy="4377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100">
                <a:solidFill>
                  <a:srgbClr val="002060">
                    <a:alpha val="40000"/>
                  </a:srgbClr>
                </a:solidFill>
                <a:latin typeface="Avenir Next" panose="020B0503020202020204" pitchFamily="34" charset="0"/>
                <a:ea typeface="+mn-lt"/>
                <a:cs typeface="+mn-lt"/>
              </a:rPr>
              <a:t>(Sharot, 2011) </a:t>
            </a:r>
            <a:endParaRPr lang="en-US">
              <a:latin typeface="Avenir Next" panose="020B0503020202020204" pitchFamily="34" charset="0"/>
            </a:endParaRPr>
          </a:p>
        </p:txBody>
      </p:sp>
      <p:sp>
        <p:nvSpPr>
          <p:cNvPr id="3" name="Google Shape;198;p27">
            <a:extLst>
              <a:ext uri="{FF2B5EF4-FFF2-40B4-BE49-F238E27FC236}">
                <a16:creationId xmlns:a16="http://schemas.microsoft.com/office/drawing/2014/main" id="{714DB75E-BE88-FCAC-345C-FB92D6D20355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002060">
                  <a:alpha val="70000"/>
                </a:srgbClr>
              </a:solidFill>
              <a:latin typeface="Avenir Next"/>
            </a:endParaRPr>
          </a:p>
          <a:p>
            <a:pPr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Pihlamo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Lehmussaari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2" name="Google Shape;198;p27">
            <a:extLst>
              <a:ext uri="{FF2B5EF4-FFF2-40B4-BE49-F238E27FC236}">
                <a16:creationId xmlns:a16="http://schemas.microsoft.com/office/drawing/2014/main" id="{A7F39754-C4C9-5C6C-539A-67CDD7526B55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5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1448272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7186A1A-78C8-C977-3C0E-93E8D573AE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D8662F1-F5FE-CC0E-4C4F-0955A4B19B0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-1636"/>
          <a:stretch>
            <a:fillRect/>
          </a:stretch>
        </p:blipFill>
        <p:spPr>
          <a:xfrm>
            <a:off x="-749953" y="238062"/>
            <a:ext cx="8688757" cy="6619938"/>
          </a:xfrm>
          <a:prstGeom prst="rect">
            <a:avLst/>
          </a:prstGeom>
        </p:spPr>
      </p:pic>
      <p:sp>
        <p:nvSpPr>
          <p:cNvPr id="19" name="Google Shape;198;p27">
            <a:extLst>
              <a:ext uri="{FF2B5EF4-FFF2-40B4-BE49-F238E27FC236}">
                <a16:creationId xmlns:a16="http://schemas.microsoft.com/office/drawing/2014/main" id="{EE1DD984-4456-C8A2-DC04-2F09C6CDCFD3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002060"/>
                </a:solidFill>
                <a:latin typeface="Avenir Next Demi Bold"/>
              </a:rPr>
              <a:t>INTRODUCTION | </a:t>
            </a:r>
            <a:r>
              <a:rPr lang="es" kern="0">
                <a:solidFill>
                  <a:srgbClr val="002060"/>
                </a:solidFill>
                <a:latin typeface="Avenir Next"/>
              </a:rPr>
              <a:t>OPTIMISM BIAS</a:t>
            </a:r>
            <a:endParaRPr lang="en-US">
              <a:solidFill>
                <a:srgbClr val="002060"/>
              </a:solidFill>
              <a:latin typeface="Avenir Next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A16CCD6-DAB3-6DC8-D28A-33D6EE262010}"/>
              </a:ext>
            </a:extLst>
          </p:cNvPr>
          <p:cNvSpPr/>
          <p:nvPr/>
        </p:nvSpPr>
        <p:spPr>
          <a:xfrm>
            <a:off x="10908524" y="417853"/>
            <a:ext cx="119259" cy="11925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76B41E88-4E7F-8965-486C-3B7B14D3F65A}"/>
              </a:ext>
            </a:extLst>
          </p:cNvPr>
          <p:cNvSpPr/>
          <p:nvPr/>
        </p:nvSpPr>
        <p:spPr>
          <a:xfrm>
            <a:off x="1109590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9FC3F039-9650-6539-4F5A-9F49C350A72A}"/>
              </a:ext>
            </a:extLst>
          </p:cNvPr>
          <p:cNvSpPr/>
          <p:nvPr/>
        </p:nvSpPr>
        <p:spPr>
          <a:xfrm>
            <a:off x="1128096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84891E4E-8C82-3855-3C03-486B8B78155D}"/>
              </a:ext>
            </a:extLst>
          </p:cNvPr>
          <p:cNvSpPr/>
          <p:nvPr/>
        </p:nvSpPr>
        <p:spPr>
          <a:xfrm>
            <a:off x="1146601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D2194045-1F47-6B99-77ED-E69EDE9CFFDB}"/>
              </a:ext>
            </a:extLst>
          </p:cNvPr>
          <p:cNvSpPr/>
          <p:nvPr/>
        </p:nvSpPr>
        <p:spPr>
          <a:xfrm>
            <a:off x="1165107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D0E674BE-B036-2264-B29A-0423A32DAF05}"/>
              </a:ext>
            </a:extLst>
          </p:cNvPr>
          <p:cNvSpPr txBox="1">
            <a:spLocks/>
          </p:cNvSpPr>
          <p:nvPr/>
        </p:nvSpPr>
        <p:spPr>
          <a:xfrm>
            <a:off x="6623688" y="4976633"/>
            <a:ext cx="3085648" cy="5289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defPPr>
              <a:defRPr lang="fi-FI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>
                <a:solidFill>
                  <a:schemeClr val="accent6">
                    <a:lumMod val="60000"/>
                    <a:lumOff val="40000"/>
                  </a:schemeClr>
                </a:solidFill>
                <a:latin typeface="Avenir Next"/>
              </a:rPr>
              <a:t>reality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F4C71529-48AA-C874-BDA6-A0540D8DB4E7}"/>
              </a:ext>
            </a:extLst>
          </p:cNvPr>
          <p:cNvSpPr txBox="1">
            <a:spLocks/>
          </p:cNvSpPr>
          <p:nvPr/>
        </p:nvSpPr>
        <p:spPr>
          <a:xfrm>
            <a:off x="441955" y="5612289"/>
            <a:ext cx="5996112" cy="4377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100">
                <a:solidFill>
                  <a:srgbClr val="002060">
                    <a:alpha val="40000"/>
                  </a:srgbClr>
                </a:solidFill>
                <a:latin typeface="Avenir Next" panose="020B0503020202020204" pitchFamily="34" charset="0"/>
                <a:ea typeface="+mn-lt"/>
                <a:cs typeface="+mn-lt"/>
              </a:rPr>
              <a:t>(Sharot, 2011) </a:t>
            </a:r>
            <a:endParaRPr lang="en-US">
              <a:latin typeface="Avenir Next" panose="020B0503020202020204" pitchFamily="34" charset="0"/>
            </a:endParaRP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55815E02-E04F-FD29-81F0-7A40598B0435}"/>
              </a:ext>
            </a:extLst>
          </p:cNvPr>
          <p:cNvSpPr txBox="1">
            <a:spLocks/>
          </p:cNvSpPr>
          <p:nvPr/>
        </p:nvSpPr>
        <p:spPr>
          <a:xfrm>
            <a:off x="6623688" y="1209078"/>
            <a:ext cx="3078721" cy="5358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400" b="1">
                <a:solidFill>
                  <a:schemeClr val="tx2">
                    <a:lumMod val="90000"/>
                    <a:lumOff val="10000"/>
                    <a:alpha val="20000"/>
                  </a:schemeClr>
                </a:solidFill>
                <a:latin typeface="Avenir Next"/>
              </a:rPr>
              <a:t>perception</a:t>
            </a:r>
          </a:p>
        </p:txBody>
      </p:sp>
      <p:sp>
        <p:nvSpPr>
          <p:cNvPr id="3" name="Google Shape;198;p27">
            <a:extLst>
              <a:ext uri="{FF2B5EF4-FFF2-40B4-BE49-F238E27FC236}">
                <a16:creationId xmlns:a16="http://schemas.microsoft.com/office/drawing/2014/main" id="{F2E74C7E-E45F-1DDC-F05B-C9BD562625FB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002060">
                  <a:alpha val="70000"/>
                </a:srgbClr>
              </a:solidFill>
              <a:latin typeface="Avenir Next"/>
            </a:endParaRPr>
          </a:p>
          <a:p>
            <a:pPr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Pihlamo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Lehmussaari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2" name="Google Shape;198;p27">
            <a:extLst>
              <a:ext uri="{FF2B5EF4-FFF2-40B4-BE49-F238E27FC236}">
                <a16:creationId xmlns:a16="http://schemas.microsoft.com/office/drawing/2014/main" id="{147D3137-4938-48D9-A4A6-B8D539625E15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5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16612746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0CB7A96-BDAE-7FA1-2630-E694C7942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0B071671-57FA-BCAF-0B01-BD3CAB809F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9768" y="0"/>
            <a:ext cx="9148465" cy="6858000"/>
          </a:xfrm>
          <a:prstGeom prst="rect">
            <a:avLst/>
          </a:prstGeom>
        </p:spPr>
      </p:pic>
      <p:sp>
        <p:nvSpPr>
          <p:cNvPr id="19" name="Google Shape;198;p27">
            <a:extLst>
              <a:ext uri="{FF2B5EF4-FFF2-40B4-BE49-F238E27FC236}">
                <a16:creationId xmlns:a16="http://schemas.microsoft.com/office/drawing/2014/main" id="{66499C29-459C-6B8E-89E1-60E60117DCDA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002060"/>
                </a:solidFill>
                <a:latin typeface="Avenir Next Demi Bold"/>
              </a:rPr>
              <a:t>INTRODUCTION | </a:t>
            </a:r>
            <a:r>
              <a:rPr lang="es" kern="0">
                <a:solidFill>
                  <a:srgbClr val="002060"/>
                </a:solidFill>
                <a:latin typeface="Avenir Next"/>
              </a:rPr>
              <a:t>OPTIMISM BIAS</a:t>
            </a:r>
            <a:endParaRPr lang="en-US">
              <a:solidFill>
                <a:srgbClr val="002060"/>
              </a:solidFill>
              <a:latin typeface="Avenir Next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5A75B6C-EFE1-3BC0-BFBD-DBD8F843B3E9}"/>
              </a:ext>
            </a:extLst>
          </p:cNvPr>
          <p:cNvSpPr/>
          <p:nvPr/>
        </p:nvSpPr>
        <p:spPr>
          <a:xfrm>
            <a:off x="10908524" y="417853"/>
            <a:ext cx="119259" cy="11925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58B46F2-1D23-59BF-C935-BD106E5824DE}"/>
              </a:ext>
            </a:extLst>
          </p:cNvPr>
          <p:cNvSpPr/>
          <p:nvPr/>
        </p:nvSpPr>
        <p:spPr>
          <a:xfrm>
            <a:off x="1109590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F97FA3A4-D04C-D5F8-2B3C-CFD2D6160741}"/>
              </a:ext>
            </a:extLst>
          </p:cNvPr>
          <p:cNvSpPr/>
          <p:nvPr/>
        </p:nvSpPr>
        <p:spPr>
          <a:xfrm>
            <a:off x="1128096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CE82537-A77C-62F7-85B6-97CEC5871204}"/>
              </a:ext>
            </a:extLst>
          </p:cNvPr>
          <p:cNvSpPr/>
          <p:nvPr/>
        </p:nvSpPr>
        <p:spPr>
          <a:xfrm>
            <a:off x="1146601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741D57F-8127-74BF-6FCC-13502F4C3532}"/>
              </a:ext>
            </a:extLst>
          </p:cNvPr>
          <p:cNvSpPr/>
          <p:nvPr/>
        </p:nvSpPr>
        <p:spPr>
          <a:xfrm>
            <a:off x="1165107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E9FE487-00CC-9938-FAA8-086931CFC44A}"/>
              </a:ext>
            </a:extLst>
          </p:cNvPr>
          <p:cNvSpPr txBox="1">
            <a:spLocks/>
          </p:cNvSpPr>
          <p:nvPr/>
        </p:nvSpPr>
        <p:spPr>
          <a:xfrm>
            <a:off x="3308207" y="3841611"/>
            <a:ext cx="3026161" cy="975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defPPr>
              <a:defRPr lang="fi-FI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chemeClr val="accent6">
                    <a:lumMod val="60000"/>
                    <a:lumOff val="40000"/>
                  </a:schemeClr>
                </a:solidFill>
                <a:highlight>
                  <a:srgbClr val="FFFFFF"/>
                </a:highlight>
                <a:latin typeface="Avenir Next"/>
              </a:rPr>
              <a:t>Perceived</a:t>
            </a:r>
            <a:endParaRPr lang="en-US" sz="2000">
              <a:solidFill>
                <a:schemeClr val="accent6">
                  <a:lumMod val="60000"/>
                  <a:lumOff val="40000"/>
                </a:schemeClr>
              </a:solidFill>
              <a:highlight>
                <a:srgbClr val="FFFFFF"/>
              </a:highlight>
              <a:latin typeface="Aptos Display" panose="020F0302020204030204"/>
            </a:endParaRPr>
          </a:p>
          <a:p>
            <a:pPr algn="ctr"/>
            <a:r>
              <a:rPr lang="en-US" sz="2000" b="1">
                <a:solidFill>
                  <a:schemeClr val="accent6">
                    <a:lumMod val="60000"/>
                    <a:lumOff val="40000"/>
                  </a:schemeClr>
                </a:solidFill>
                <a:highlight>
                  <a:srgbClr val="FFFFFF"/>
                </a:highlight>
                <a:latin typeface="Avenir Next"/>
              </a:rPr>
              <a:t>likelihood</a:t>
            </a:r>
            <a:endParaRPr lang="en-US" sz="2000">
              <a:solidFill>
                <a:schemeClr val="accent6">
                  <a:lumMod val="60000"/>
                  <a:lumOff val="40000"/>
                </a:schemeClr>
              </a:solidFill>
              <a:highlight>
                <a:srgbClr val="FFFFFF"/>
              </a:highlight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E9F8B80-7EF3-BCE0-2099-28CCDC804053}"/>
              </a:ext>
            </a:extLst>
          </p:cNvPr>
          <p:cNvSpPr txBox="1">
            <a:spLocks/>
          </p:cNvSpPr>
          <p:nvPr/>
        </p:nvSpPr>
        <p:spPr>
          <a:xfrm>
            <a:off x="2802311" y="5583720"/>
            <a:ext cx="5996112" cy="4377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100">
                <a:solidFill>
                  <a:srgbClr val="002060">
                    <a:alpha val="40000"/>
                  </a:srgbClr>
                </a:solidFill>
                <a:ea typeface="+mn-lt"/>
                <a:cs typeface="+mn-lt"/>
              </a:rPr>
              <a:t>(Sharot, 2011) </a:t>
            </a:r>
            <a:endParaRPr lang="en-US"/>
          </a:p>
        </p:txBody>
      </p:sp>
      <p:sp>
        <p:nvSpPr>
          <p:cNvPr id="16" name="Google Shape;198;p27">
            <a:extLst>
              <a:ext uri="{FF2B5EF4-FFF2-40B4-BE49-F238E27FC236}">
                <a16:creationId xmlns:a16="http://schemas.microsoft.com/office/drawing/2014/main" id="{7EFEC231-4466-4C80-1F23-6450F3769D54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002060">
                  <a:alpha val="70000"/>
                </a:srgbClr>
              </a:solidFill>
              <a:latin typeface="Avenir Next"/>
            </a:endParaRPr>
          </a:p>
          <a:p>
            <a:pPr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Pihlamo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Lehmussaari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3" name="Google Shape;198;p27">
            <a:extLst>
              <a:ext uri="{FF2B5EF4-FFF2-40B4-BE49-F238E27FC236}">
                <a16:creationId xmlns:a16="http://schemas.microsoft.com/office/drawing/2014/main" id="{B03D4C84-D678-E541-1A60-DAD936CA849E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ea typeface="Work Sans"/>
                <a:cs typeface="Work Sans"/>
                <a:sym typeface="Work Sans"/>
              </a:rPr>
              <a:t>6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2740578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A128659-BF5A-39AE-15E0-FAA8016C16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1DED09A-341F-53A1-66D2-BCFD56E2B9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4268" y="-1500"/>
            <a:ext cx="9148465" cy="6858000"/>
          </a:xfrm>
          <a:prstGeom prst="rect">
            <a:avLst/>
          </a:prstGeom>
        </p:spPr>
      </p:pic>
      <p:sp>
        <p:nvSpPr>
          <p:cNvPr id="19" name="Google Shape;198;p27">
            <a:extLst>
              <a:ext uri="{FF2B5EF4-FFF2-40B4-BE49-F238E27FC236}">
                <a16:creationId xmlns:a16="http://schemas.microsoft.com/office/drawing/2014/main" id="{70178D64-496B-94B0-23A8-20E4C91808E9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002060"/>
                </a:solidFill>
                <a:latin typeface="Avenir Next Demi Bold"/>
              </a:rPr>
              <a:t>INTRODUCTION | </a:t>
            </a:r>
            <a:r>
              <a:rPr lang="es" kern="0">
                <a:solidFill>
                  <a:srgbClr val="002060"/>
                </a:solidFill>
                <a:latin typeface="Avenir Next"/>
              </a:rPr>
              <a:t>OPTIMISM BIAS</a:t>
            </a:r>
            <a:endParaRPr lang="en-US">
              <a:solidFill>
                <a:srgbClr val="002060"/>
              </a:solidFill>
              <a:latin typeface="Avenir Next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4319833-F338-8D25-9F87-B42D2FB9387C}"/>
              </a:ext>
            </a:extLst>
          </p:cNvPr>
          <p:cNvSpPr/>
          <p:nvPr/>
        </p:nvSpPr>
        <p:spPr>
          <a:xfrm>
            <a:off x="10908524" y="417853"/>
            <a:ext cx="119259" cy="11925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F446F9E-0EB2-88C8-2265-127A01240FE3}"/>
              </a:ext>
            </a:extLst>
          </p:cNvPr>
          <p:cNvSpPr/>
          <p:nvPr/>
        </p:nvSpPr>
        <p:spPr>
          <a:xfrm>
            <a:off x="1109590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452D73FB-BBB8-41FE-F02C-B432B1CC91E3}"/>
              </a:ext>
            </a:extLst>
          </p:cNvPr>
          <p:cNvSpPr/>
          <p:nvPr/>
        </p:nvSpPr>
        <p:spPr>
          <a:xfrm>
            <a:off x="1128096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E843C0B-5002-4CA2-ED8F-4B6C7A25D42F}"/>
              </a:ext>
            </a:extLst>
          </p:cNvPr>
          <p:cNvSpPr/>
          <p:nvPr/>
        </p:nvSpPr>
        <p:spPr>
          <a:xfrm>
            <a:off x="1146601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00F7D9E-5EAC-0659-8C00-4CDE1428C5C7}"/>
              </a:ext>
            </a:extLst>
          </p:cNvPr>
          <p:cNvSpPr/>
          <p:nvPr/>
        </p:nvSpPr>
        <p:spPr>
          <a:xfrm>
            <a:off x="1165107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015CAC1-E519-71E7-2E1F-DDD64ECCE072}"/>
              </a:ext>
            </a:extLst>
          </p:cNvPr>
          <p:cNvSpPr txBox="1">
            <a:spLocks/>
          </p:cNvSpPr>
          <p:nvPr/>
        </p:nvSpPr>
        <p:spPr>
          <a:xfrm>
            <a:off x="3308207" y="3817611"/>
            <a:ext cx="3026161" cy="9753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defPPr>
              <a:defRPr lang="fi-FI"/>
            </a:defPPr>
            <a:lvl1pPr marL="0"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000" b="1">
                <a:solidFill>
                  <a:srgbClr val="E6F7DF"/>
                </a:solidFill>
                <a:highlight>
                  <a:srgbClr val="FFFFFF"/>
                </a:highlight>
                <a:latin typeface="Avenir Next"/>
              </a:rPr>
              <a:t>Perceived</a:t>
            </a:r>
            <a:endParaRPr lang="en-US" sz="2000">
              <a:solidFill>
                <a:srgbClr val="E6F7DF"/>
              </a:solidFill>
              <a:highlight>
                <a:srgbClr val="FFFFFF"/>
              </a:highlight>
              <a:latin typeface="Aptos Display" panose="020F0302020204030204"/>
            </a:endParaRPr>
          </a:p>
          <a:p>
            <a:pPr algn="ctr"/>
            <a:r>
              <a:rPr lang="en-US" sz="2000" b="1">
                <a:solidFill>
                  <a:srgbClr val="E6F7DF"/>
                </a:solidFill>
                <a:highlight>
                  <a:srgbClr val="FFFFFF"/>
                </a:highlight>
                <a:latin typeface="Avenir Next"/>
              </a:rPr>
              <a:t>likelihood</a:t>
            </a:r>
            <a:endParaRPr lang="en-US" sz="2000">
              <a:solidFill>
                <a:srgbClr val="E6F7DF"/>
              </a:solidFill>
              <a:highlight>
                <a:srgbClr val="FFFFFF"/>
              </a:highlight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78054013-98A9-024C-C875-886E4A32E89C}"/>
              </a:ext>
            </a:extLst>
          </p:cNvPr>
          <p:cNvSpPr txBox="1">
            <a:spLocks/>
          </p:cNvSpPr>
          <p:nvPr/>
        </p:nvSpPr>
        <p:spPr>
          <a:xfrm>
            <a:off x="6106513" y="3050160"/>
            <a:ext cx="2008840" cy="859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000" b="1">
                <a:solidFill>
                  <a:schemeClr val="tx2">
                    <a:lumMod val="90000"/>
                    <a:lumOff val="10000"/>
                  </a:schemeClr>
                </a:solidFill>
                <a:highlight>
                  <a:srgbClr val="FFFFFF"/>
                </a:highlight>
                <a:latin typeface="Avenir Next"/>
              </a:rPr>
              <a:t>Actual likelihood</a:t>
            </a:r>
            <a:endParaRPr lang="en-US" sz="2000">
              <a:solidFill>
                <a:schemeClr val="tx2">
                  <a:lumMod val="90000"/>
                  <a:lumOff val="10000"/>
                </a:schemeClr>
              </a:solidFill>
              <a:highlight>
                <a:srgbClr val="FFFFFF"/>
              </a:highlight>
            </a:endParaRP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9030763-5104-6DC0-6738-2E37D58A4D30}"/>
              </a:ext>
            </a:extLst>
          </p:cNvPr>
          <p:cNvSpPr txBox="1">
            <a:spLocks/>
          </p:cNvSpPr>
          <p:nvPr/>
        </p:nvSpPr>
        <p:spPr>
          <a:xfrm>
            <a:off x="2802311" y="5583720"/>
            <a:ext cx="5996112" cy="4377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100">
                <a:solidFill>
                  <a:srgbClr val="002060">
                    <a:alpha val="40000"/>
                  </a:srgbClr>
                </a:solidFill>
                <a:ea typeface="+mn-lt"/>
                <a:cs typeface="+mn-lt"/>
              </a:rPr>
              <a:t>(Sharot, 2011) </a:t>
            </a:r>
            <a:endParaRPr lang="en-US"/>
          </a:p>
        </p:txBody>
      </p:sp>
      <p:sp>
        <p:nvSpPr>
          <p:cNvPr id="14" name="Google Shape;198;p27">
            <a:extLst>
              <a:ext uri="{FF2B5EF4-FFF2-40B4-BE49-F238E27FC236}">
                <a16:creationId xmlns:a16="http://schemas.microsoft.com/office/drawing/2014/main" id="{642AA9D7-D30B-6379-E358-0F467EA0223D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002060">
                  <a:alpha val="70000"/>
                </a:srgbClr>
              </a:solidFill>
              <a:latin typeface="Avenir Next"/>
            </a:endParaRPr>
          </a:p>
          <a:p>
            <a:pPr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Pihlamo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Lehmussaari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3" name="Google Shape;198;p27">
            <a:extLst>
              <a:ext uri="{FF2B5EF4-FFF2-40B4-BE49-F238E27FC236}">
                <a16:creationId xmlns:a16="http://schemas.microsoft.com/office/drawing/2014/main" id="{8CB228C1-8C5A-F237-F911-F7300AF9586B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ea typeface="Work Sans"/>
                <a:cs typeface="Work Sans"/>
                <a:sym typeface="Work Sans"/>
              </a:rPr>
              <a:t>6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13215192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A6BC33-8440-3B87-705B-C5334A0185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DC8E661F-F328-9543-C299-1795567911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057" y="2413337"/>
            <a:ext cx="9026893" cy="1015663"/>
          </a:xfrm>
        </p:spPr>
        <p:txBody>
          <a:bodyPr anchor="t">
            <a:noAutofit/>
          </a:bodyPr>
          <a:lstStyle/>
          <a:p>
            <a:pPr>
              <a:lnSpc>
                <a:spcPct val="110000"/>
              </a:lnSpc>
            </a:pPr>
            <a:r>
              <a:rPr lang="en-US" sz="6000" b="1">
                <a:solidFill>
                  <a:srgbClr val="002060"/>
                </a:solidFill>
                <a:latin typeface="Avenir Next" panose="020B0503020202020204" pitchFamily="34" charset="0"/>
              </a:rPr>
              <a:t>OPTIMISM BIAS</a:t>
            </a:r>
          </a:p>
        </p:txBody>
      </p:sp>
      <p:sp>
        <p:nvSpPr>
          <p:cNvPr id="9" name="Google Shape;198;p27">
            <a:extLst>
              <a:ext uri="{FF2B5EF4-FFF2-40B4-BE49-F238E27FC236}">
                <a16:creationId xmlns:a16="http://schemas.microsoft.com/office/drawing/2014/main" id="{FEEF27C8-4BBE-309D-3D33-49FC4ED4CD97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002060"/>
                </a:solidFill>
                <a:latin typeface="Avenir Next Demi Bold" panose="020B0503020202020204" pitchFamily="34" charset="0"/>
              </a:rPr>
              <a:t>INTRODUCTION | </a:t>
            </a:r>
            <a:r>
              <a:rPr lang="es" kern="0">
                <a:solidFill>
                  <a:srgbClr val="002060"/>
                </a:solidFill>
                <a:latin typeface="Avenir Next" panose="020B0503020202020204" pitchFamily="34" charset="0"/>
              </a:rPr>
              <a:t>OPTIMISM BIAS</a:t>
            </a:r>
            <a:endParaRPr lang="en-US">
              <a:solidFill>
                <a:srgbClr val="002060"/>
              </a:solidFill>
              <a:latin typeface="Avenir Next" panose="020B0503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1A1D80A-0605-046F-7739-85410E5914F1}"/>
              </a:ext>
            </a:extLst>
          </p:cNvPr>
          <p:cNvSpPr txBox="1"/>
          <p:nvPr/>
        </p:nvSpPr>
        <p:spPr>
          <a:xfrm>
            <a:off x="731057" y="3342039"/>
            <a:ext cx="6233503" cy="101566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i="1">
                <a:solidFill>
                  <a:srgbClr val="002060"/>
                </a:solidFill>
                <a:latin typeface="Avenir Next"/>
              </a:rPr>
              <a:t>”[…] the tendency to </a:t>
            </a:r>
            <a:r>
              <a:rPr lang="en-US" sz="2000" b="1" i="1">
                <a:solidFill>
                  <a:srgbClr val="002060"/>
                </a:solidFill>
                <a:highlight>
                  <a:srgbClr val="B4E5A2"/>
                </a:highlight>
                <a:latin typeface="Avenir Next"/>
              </a:rPr>
              <a:t>overestimate</a:t>
            </a:r>
            <a:r>
              <a:rPr lang="en-US" sz="2000" b="1" i="1">
                <a:solidFill>
                  <a:srgbClr val="002060"/>
                </a:solidFill>
                <a:latin typeface="Avenir Next"/>
              </a:rPr>
              <a:t> </a:t>
            </a:r>
            <a:r>
              <a:rPr lang="en-US" sz="2000" i="1">
                <a:solidFill>
                  <a:srgbClr val="002060"/>
                </a:solidFill>
                <a:latin typeface="Avenir Next"/>
              </a:rPr>
              <a:t>our likelihood of</a:t>
            </a:r>
            <a:r>
              <a:rPr lang="en-US" sz="2000" b="1" i="1">
                <a:solidFill>
                  <a:srgbClr val="002060"/>
                </a:solidFill>
                <a:latin typeface="Avenir Next"/>
              </a:rPr>
              <a:t> </a:t>
            </a:r>
            <a:r>
              <a:rPr lang="en-US" sz="2000" b="1" i="1">
                <a:solidFill>
                  <a:srgbClr val="002060"/>
                </a:solidFill>
                <a:highlight>
                  <a:srgbClr val="B4E5A2"/>
                </a:highlight>
                <a:latin typeface="Avenir Next"/>
              </a:rPr>
              <a:t>experiencing positive events</a:t>
            </a:r>
            <a:r>
              <a:rPr lang="en-US" sz="2000" i="1">
                <a:solidFill>
                  <a:srgbClr val="002060"/>
                </a:solidFill>
                <a:highlight>
                  <a:srgbClr val="B4E5A2"/>
                </a:highlight>
                <a:latin typeface="Avenir Next"/>
              </a:rPr>
              <a:t> </a:t>
            </a:r>
            <a:r>
              <a:rPr lang="en-US" sz="2000" i="1">
                <a:solidFill>
                  <a:srgbClr val="002060"/>
                </a:solidFill>
                <a:latin typeface="Avenir Next"/>
              </a:rPr>
              <a:t>and </a:t>
            </a:r>
            <a:r>
              <a:rPr lang="en-US" sz="2000" b="1" i="1">
                <a:solidFill>
                  <a:srgbClr val="002060"/>
                </a:solidFill>
                <a:highlight>
                  <a:srgbClr val="B4E5A2"/>
                </a:highlight>
                <a:latin typeface="Avenir Next"/>
              </a:rPr>
              <a:t>underestimate</a:t>
            </a:r>
            <a:r>
              <a:rPr lang="en-US" sz="2000" b="1" i="1">
                <a:solidFill>
                  <a:srgbClr val="002060"/>
                </a:solidFill>
                <a:latin typeface="Avenir Next"/>
              </a:rPr>
              <a:t> </a:t>
            </a:r>
            <a:r>
              <a:rPr lang="en-US" sz="2000" i="1">
                <a:solidFill>
                  <a:srgbClr val="002060"/>
                </a:solidFill>
                <a:latin typeface="Avenir Next"/>
              </a:rPr>
              <a:t>our likelihood of</a:t>
            </a:r>
            <a:r>
              <a:rPr lang="en-US" sz="2000" b="1" i="1">
                <a:solidFill>
                  <a:srgbClr val="002060"/>
                </a:solidFill>
                <a:latin typeface="Avenir Next"/>
              </a:rPr>
              <a:t> </a:t>
            </a:r>
            <a:r>
              <a:rPr lang="en-US" sz="2000" b="1" i="1">
                <a:solidFill>
                  <a:srgbClr val="002060"/>
                </a:solidFill>
                <a:highlight>
                  <a:srgbClr val="B4E5A2"/>
                </a:highlight>
                <a:latin typeface="Avenir Next"/>
              </a:rPr>
              <a:t>experiencing negative events.”</a:t>
            </a:r>
            <a:endParaRPr lang="en-US" sz="2000" i="1">
              <a:solidFill>
                <a:srgbClr val="002060"/>
              </a:solidFill>
              <a:highlight>
                <a:srgbClr val="B4E5A2"/>
              </a:highlight>
              <a:latin typeface="Avenir Next"/>
            </a:endParaRP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8E9763D-3E17-A29A-61E3-C3142C8F1FC0}"/>
              </a:ext>
            </a:extLst>
          </p:cNvPr>
          <p:cNvSpPr txBox="1">
            <a:spLocks/>
          </p:cNvSpPr>
          <p:nvPr/>
        </p:nvSpPr>
        <p:spPr>
          <a:xfrm>
            <a:off x="731057" y="4497677"/>
            <a:ext cx="5996112" cy="4377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100">
                <a:solidFill>
                  <a:srgbClr val="002060">
                    <a:alpha val="40000"/>
                  </a:srgbClr>
                </a:solidFill>
                <a:latin typeface="Avenir Next"/>
              </a:rPr>
              <a:t>(Pilat &amp; Krastev, 2021)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844FF8D7-61D1-28E3-ED07-035EEC2AC0E3}"/>
              </a:ext>
            </a:extLst>
          </p:cNvPr>
          <p:cNvSpPr/>
          <p:nvPr/>
        </p:nvSpPr>
        <p:spPr>
          <a:xfrm>
            <a:off x="10908524" y="417853"/>
            <a:ext cx="119259" cy="11925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511E8A8F-4BAE-0CCC-BB23-0E8070AB745B}"/>
              </a:ext>
            </a:extLst>
          </p:cNvPr>
          <p:cNvSpPr/>
          <p:nvPr/>
        </p:nvSpPr>
        <p:spPr>
          <a:xfrm>
            <a:off x="1109590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6F9BFF9-7BC2-181F-3E57-B745CC30E353}"/>
              </a:ext>
            </a:extLst>
          </p:cNvPr>
          <p:cNvSpPr/>
          <p:nvPr/>
        </p:nvSpPr>
        <p:spPr>
          <a:xfrm>
            <a:off x="1128096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75A28431-09E7-58B4-E32F-46D68208D583}"/>
              </a:ext>
            </a:extLst>
          </p:cNvPr>
          <p:cNvSpPr/>
          <p:nvPr/>
        </p:nvSpPr>
        <p:spPr>
          <a:xfrm>
            <a:off x="1146601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BA853D1-927F-AA9D-A33B-20CDE573AECD}"/>
              </a:ext>
            </a:extLst>
          </p:cNvPr>
          <p:cNvSpPr/>
          <p:nvPr/>
        </p:nvSpPr>
        <p:spPr>
          <a:xfrm>
            <a:off x="1165107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" name="Google Shape;198;p27">
            <a:extLst>
              <a:ext uri="{FF2B5EF4-FFF2-40B4-BE49-F238E27FC236}">
                <a16:creationId xmlns:a16="http://schemas.microsoft.com/office/drawing/2014/main" id="{E67C26CC-5530-2BF5-87C6-006812A71C0E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002060">
                  <a:alpha val="70000"/>
                </a:srgbClr>
              </a:solidFill>
              <a:latin typeface="Avenir Next"/>
            </a:endParaRPr>
          </a:p>
          <a:p>
            <a:pPr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Pihlamo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Lehmussaari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2" name="Google Shape;198;p27">
            <a:extLst>
              <a:ext uri="{FF2B5EF4-FFF2-40B4-BE49-F238E27FC236}">
                <a16:creationId xmlns:a16="http://schemas.microsoft.com/office/drawing/2014/main" id="{872B4C93-68E5-5680-D6BE-D6DA4BED5586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7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41115050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249BE8-8C63-8891-8A06-E328FE6DA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3">
            <a:extLst>
              <a:ext uri="{FF2B5EF4-FFF2-40B4-BE49-F238E27FC236}">
                <a16:creationId xmlns:a16="http://schemas.microsoft.com/office/drawing/2014/main" id="{4FEC9073-929B-4776-B674-C83EC7A411FC}"/>
              </a:ext>
            </a:extLst>
          </p:cNvPr>
          <p:cNvSpPr txBox="1"/>
          <p:nvPr/>
        </p:nvSpPr>
        <p:spPr>
          <a:xfrm>
            <a:off x="645331" y="2576446"/>
            <a:ext cx="7831600" cy="138499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"Overall, optimism seems to be </a:t>
            </a:r>
            <a:r>
              <a:rPr lang="en-US" sz="2800" b="1" i="1">
                <a:solidFill>
                  <a:srgbClr val="002060"/>
                </a:solidFill>
                <a:highlight>
                  <a:srgbClr val="B4E5A2"/>
                </a:highlight>
                <a:latin typeface="Avenir Next"/>
                <a:ea typeface="+mn-lt"/>
                <a:cs typeface="+mn-lt"/>
              </a:rPr>
              <a:t>negatively associated with an active response</a:t>
            </a:r>
            <a:r>
              <a:rPr lang="en-US" sz="2800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 to environmental change."</a:t>
            </a:r>
            <a:endParaRPr lang="en-US" sz="2800" i="1">
              <a:solidFill>
                <a:srgbClr val="002060"/>
              </a:solidFill>
              <a:latin typeface="Avenir Next"/>
            </a:endParaRPr>
          </a:p>
        </p:txBody>
      </p:sp>
      <p:sp>
        <p:nvSpPr>
          <p:cNvPr id="28" name="Google Shape;198;p27">
            <a:extLst>
              <a:ext uri="{FF2B5EF4-FFF2-40B4-BE49-F238E27FC236}">
                <a16:creationId xmlns:a16="http://schemas.microsoft.com/office/drawing/2014/main" id="{E877FFCE-2393-EC6A-393E-EC73DBEE9F2F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002060"/>
                </a:solidFill>
                <a:latin typeface="Avenir Next Demi Bold" panose="020B0503020202020204" pitchFamily="34" charset="0"/>
              </a:rPr>
              <a:t>INTRODUCTION | </a:t>
            </a:r>
            <a:r>
              <a:rPr lang="es" kern="0">
                <a:solidFill>
                  <a:srgbClr val="002060"/>
                </a:solidFill>
                <a:latin typeface="Avenir Next" panose="020B0503020202020204" pitchFamily="34" charset="0"/>
              </a:rPr>
              <a:t>OPTIMISM BIAS</a:t>
            </a:r>
            <a:endParaRPr lang="en-US">
              <a:solidFill>
                <a:srgbClr val="002060"/>
              </a:solidFill>
              <a:latin typeface="Avenir Next" panose="020B0503020202020204" pitchFamily="34" charset="0"/>
            </a:endParaRPr>
          </a:p>
        </p:txBody>
      </p:sp>
      <p:sp>
        <p:nvSpPr>
          <p:cNvPr id="31" name="Content Placeholder 2">
            <a:extLst>
              <a:ext uri="{FF2B5EF4-FFF2-40B4-BE49-F238E27FC236}">
                <a16:creationId xmlns:a16="http://schemas.microsoft.com/office/drawing/2014/main" id="{A4394A25-A3A3-68B8-CCE7-2245A9A1D0E4}"/>
              </a:ext>
            </a:extLst>
          </p:cNvPr>
          <p:cNvSpPr txBox="1">
            <a:spLocks/>
          </p:cNvSpPr>
          <p:nvPr/>
        </p:nvSpPr>
        <p:spPr>
          <a:xfrm>
            <a:off x="645331" y="4020990"/>
            <a:ext cx="5996112" cy="4377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n-US" sz="1100">
                <a:solidFill>
                  <a:srgbClr val="002060">
                    <a:alpha val="40000"/>
                  </a:srgbClr>
                </a:solidFill>
                <a:latin typeface="Avenir Next"/>
              </a:rPr>
              <a:t>(Pahl et al., 2014)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A7C22105-F54E-754E-6913-9CAC4AB8AEFF}"/>
              </a:ext>
            </a:extLst>
          </p:cNvPr>
          <p:cNvSpPr/>
          <p:nvPr/>
        </p:nvSpPr>
        <p:spPr>
          <a:xfrm>
            <a:off x="10908524" y="417853"/>
            <a:ext cx="119259" cy="11925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37846104-47ED-E0A6-3371-9053C176DCD8}"/>
              </a:ext>
            </a:extLst>
          </p:cNvPr>
          <p:cNvSpPr/>
          <p:nvPr/>
        </p:nvSpPr>
        <p:spPr>
          <a:xfrm>
            <a:off x="1109590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A0DBEBA-9ACD-BF4F-C2A1-7E03A19C3CB8}"/>
              </a:ext>
            </a:extLst>
          </p:cNvPr>
          <p:cNvSpPr/>
          <p:nvPr/>
        </p:nvSpPr>
        <p:spPr>
          <a:xfrm>
            <a:off x="1128096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EEFAA785-9789-EB36-2D86-C1E1F2B6753C}"/>
              </a:ext>
            </a:extLst>
          </p:cNvPr>
          <p:cNvSpPr/>
          <p:nvPr/>
        </p:nvSpPr>
        <p:spPr>
          <a:xfrm>
            <a:off x="1146601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2530878C-0353-F139-4775-929CF95AF800}"/>
              </a:ext>
            </a:extLst>
          </p:cNvPr>
          <p:cNvSpPr/>
          <p:nvPr/>
        </p:nvSpPr>
        <p:spPr>
          <a:xfrm>
            <a:off x="1165107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" name="Google Shape;198;p27">
            <a:extLst>
              <a:ext uri="{FF2B5EF4-FFF2-40B4-BE49-F238E27FC236}">
                <a16:creationId xmlns:a16="http://schemas.microsoft.com/office/drawing/2014/main" id="{821B7056-1F70-5669-31C7-1791C851BFBE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002060">
                  <a:alpha val="70000"/>
                </a:srgbClr>
              </a:solidFill>
              <a:latin typeface="Avenir Next"/>
            </a:endParaRPr>
          </a:p>
          <a:p>
            <a:pPr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Pihlamo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Lehmussaari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2" name="Google Shape;198;p27">
            <a:extLst>
              <a:ext uri="{FF2B5EF4-FFF2-40B4-BE49-F238E27FC236}">
                <a16:creationId xmlns:a16="http://schemas.microsoft.com/office/drawing/2014/main" id="{10C7C378-B518-4FE9-40CC-D57E2658EE5D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ea typeface="Work Sans"/>
                <a:cs typeface="Work Sans"/>
                <a:sym typeface="Work Sans"/>
              </a:rPr>
              <a:t>8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294787984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0AD89A-D0D5-6379-332A-EBACE0CA62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198;p27">
            <a:extLst>
              <a:ext uri="{FF2B5EF4-FFF2-40B4-BE49-F238E27FC236}">
                <a16:creationId xmlns:a16="http://schemas.microsoft.com/office/drawing/2014/main" id="{CF1169E3-F150-2249-811A-68CDFA4AF9F0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002060"/>
                </a:solidFill>
                <a:latin typeface="Avenir Next Demi Bold" panose="020B0503020202020204" pitchFamily="34" charset="0"/>
              </a:rPr>
              <a:t>INTRODUCTION | </a:t>
            </a:r>
            <a:r>
              <a:rPr lang="es" kern="0">
                <a:solidFill>
                  <a:srgbClr val="002060"/>
                </a:solidFill>
                <a:latin typeface="Avenir Next" panose="020B0503020202020204" pitchFamily="34" charset="0"/>
              </a:rPr>
              <a:t>OPTIMISM BIAS</a:t>
            </a:r>
            <a:endParaRPr lang="en-US">
              <a:solidFill>
                <a:srgbClr val="002060"/>
              </a:solidFill>
              <a:latin typeface="Avenir Next" panose="020B0503020202020204" pitchFamily="34" charset="0"/>
            </a:endParaRP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FFBCA78A-9DF0-DAC7-D3D6-347FF261DFCB}"/>
              </a:ext>
            </a:extLst>
          </p:cNvPr>
          <p:cNvSpPr txBox="1">
            <a:spLocks/>
          </p:cNvSpPr>
          <p:nvPr/>
        </p:nvSpPr>
        <p:spPr>
          <a:xfrm>
            <a:off x="974631" y="1884570"/>
            <a:ext cx="4580022" cy="12842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>
                <a:solidFill>
                  <a:srgbClr val="002060"/>
                </a:solidFill>
                <a:latin typeface="Avenir Next Medium" panose="020B0503020202020204" pitchFamily="34" charset="0"/>
              </a:rPr>
              <a:t>They subconsciously assume that </a:t>
            </a:r>
            <a:r>
              <a:rPr lang="en-US" sz="2800" b="1">
                <a:solidFill>
                  <a:srgbClr val="002060"/>
                </a:solidFill>
                <a:highlight>
                  <a:srgbClr val="B4E5A2"/>
                </a:highlight>
                <a:latin typeface="Avenir Next"/>
              </a:rPr>
              <a:t>it will not happen to them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921CC49-C077-6468-B3EE-9B3238DF38D7}"/>
              </a:ext>
            </a:extLst>
          </p:cNvPr>
          <p:cNvSpPr txBox="1"/>
          <p:nvPr/>
        </p:nvSpPr>
        <p:spPr>
          <a:xfrm>
            <a:off x="1668052" y="3827775"/>
            <a:ext cx="3513128" cy="9694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i="1">
                <a:solidFill>
                  <a:srgbClr val="002060"/>
                </a:solidFill>
                <a:latin typeface="Avenir Next"/>
              </a:rPr>
              <a:t>Some people say [flooding] is never going to happen.</a:t>
            </a:r>
          </a:p>
          <a:p>
            <a:endParaRPr lang="en-US" sz="500" i="1">
              <a:solidFill>
                <a:srgbClr val="002060"/>
              </a:solidFill>
              <a:latin typeface="Avenir Next"/>
            </a:endParaRPr>
          </a:p>
          <a:p>
            <a:r>
              <a:rPr lang="en-US" sz="1600" i="1">
                <a:solidFill>
                  <a:srgbClr val="002060"/>
                </a:solidFill>
                <a:latin typeface="Avenir Next"/>
              </a:rPr>
              <a:t>— Housing Company Board Member</a:t>
            </a:r>
            <a:endParaRPr lang="en-US" sz="1600">
              <a:solidFill>
                <a:srgbClr val="002060"/>
              </a:solidFill>
              <a:latin typeface="Avenir Next"/>
            </a:endParaRPr>
          </a:p>
        </p:txBody>
      </p:sp>
      <p:sp>
        <p:nvSpPr>
          <p:cNvPr id="36" name="Title 1">
            <a:extLst>
              <a:ext uri="{FF2B5EF4-FFF2-40B4-BE49-F238E27FC236}">
                <a16:creationId xmlns:a16="http://schemas.microsoft.com/office/drawing/2014/main" id="{E79D56E2-501D-AE9A-4FBB-5EED1B6F859A}"/>
              </a:ext>
            </a:extLst>
          </p:cNvPr>
          <p:cNvSpPr>
            <a:spLocks noGrp="1"/>
          </p:cNvSpPr>
          <p:nvPr/>
        </p:nvSpPr>
        <p:spPr>
          <a:xfrm>
            <a:off x="1260719" y="3533456"/>
            <a:ext cx="447740" cy="556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5500" b="1">
                <a:solidFill>
                  <a:srgbClr val="002060"/>
                </a:solidFill>
                <a:latin typeface="Helvetica" pitchFamily="2" charset="0"/>
                <a:ea typeface="Hiragino Kaku Gothic StdN W8" panose="020B0800000000000000" pitchFamily="34" charset="-128"/>
                <a:cs typeface="ADLaM Display" panose="02010000000000000000" pitchFamily="2" charset="77"/>
              </a:rPr>
              <a:t>“</a:t>
            </a:r>
          </a:p>
        </p:txBody>
      </p:sp>
      <p:sp>
        <p:nvSpPr>
          <p:cNvPr id="37" name="Title 1">
            <a:extLst>
              <a:ext uri="{FF2B5EF4-FFF2-40B4-BE49-F238E27FC236}">
                <a16:creationId xmlns:a16="http://schemas.microsoft.com/office/drawing/2014/main" id="{BD3E6583-6E17-BB91-230A-421E0486E0A9}"/>
              </a:ext>
            </a:extLst>
          </p:cNvPr>
          <p:cNvSpPr>
            <a:spLocks noGrp="1"/>
          </p:cNvSpPr>
          <p:nvPr/>
        </p:nvSpPr>
        <p:spPr>
          <a:xfrm rot="10800000">
            <a:off x="4243699" y="4055608"/>
            <a:ext cx="325248" cy="37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2500" b="1">
                <a:solidFill>
                  <a:srgbClr val="002060"/>
                </a:solidFill>
                <a:latin typeface="Helvetica" pitchFamily="2" charset="0"/>
                <a:ea typeface="Hiragino Kaku Gothic StdN W8" panose="020B0800000000000000" pitchFamily="34" charset="-128"/>
                <a:cs typeface="ADLaM Display" panose="02010000000000000000" pitchFamily="2" charset="77"/>
              </a:rPr>
              <a:t>“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978F7AAF-6337-83F6-993D-3E9E0F0B9380}"/>
              </a:ext>
            </a:extLst>
          </p:cNvPr>
          <p:cNvSpPr/>
          <p:nvPr/>
        </p:nvSpPr>
        <p:spPr>
          <a:xfrm>
            <a:off x="10908524" y="417853"/>
            <a:ext cx="119259" cy="11925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F5CD98B1-1F78-4AAF-1FB6-EA00BE10B02A}"/>
              </a:ext>
            </a:extLst>
          </p:cNvPr>
          <p:cNvSpPr/>
          <p:nvPr/>
        </p:nvSpPr>
        <p:spPr>
          <a:xfrm>
            <a:off x="1109590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B62BDDE-ED8D-41AF-9F6A-CB7AC3221EA9}"/>
              </a:ext>
            </a:extLst>
          </p:cNvPr>
          <p:cNvSpPr/>
          <p:nvPr/>
        </p:nvSpPr>
        <p:spPr>
          <a:xfrm>
            <a:off x="1128096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5B7528E8-CD1C-6AE2-AF8D-6C820C911050}"/>
              </a:ext>
            </a:extLst>
          </p:cNvPr>
          <p:cNvSpPr/>
          <p:nvPr/>
        </p:nvSpPr>
        <p:spPr>
          <a:xfrm>
            <a:off x="1146601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C04F3FAF-4728-C1C1-9E63-EDE6F63A4ABA}"/>
              </a:ext>
            </a:extLst>
          </p:cNvPr>
          <p:cNvSpPr/>
          <p:nvPr/>
        </p:nvSpPr>
        <p:spPr>
          <a:xfrm>
            <a:off x="1165107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" name="Google Shape;198;p27">
            <a:extLst>
              <a:ext uri="{FF2B5EF4-FFF2-40B4-BE49-F238E27FC236}">
                <a16:creationId xmlns:a16="http://schemas.microsoft.com/office/drawing/2014/main" id="{3C0C3705-B5DB-FEDE-474E-F0F0D6CF067B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002060">
                  <a:alpha val="70000"/>
                </a:srgbClr>
              </a:solidFill>
              <a:latin typeface="Avenir Next"/>
            </a:endParaRPr>
          </a:p>
          <a:p>
            <a:pPr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Pihlamo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Lehmussaari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2" name="Google Shape;198;p27">
            <a:extLst>
              <a:ext uri="{FF2B5EF4-FFF2-40B4-BE49-F238E27FC236}">
                <a16:creationId xmlns:a16="http://schemas.microsoft.com/office/drawing/2014/main" id="{6B56502F-D2AF-2495-ADE6-315EEA84C4FD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ea typeface="Work Sans"/>
                <a:cs typeface="Work Sans"/>
                <a:sym typeface="Work Sans"/>
              </a:rPr>
              <a:t>9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30168717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7F0058-2426-2940-1F82-72EA41FCEB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BFB5F5BD-A3D2-349C-F0EA-85FE81DF0774}"/>
              </a:ext>
            </a:extLst>
          </p:cNvPr>
          <p:cNvSpPr txBox="1">
            <a:spLocks/>
          </p:cNvSpPr>
          <p:nvPr/>
        </p:nvSpPr>
        <p:spPr>
          <a:xfrm>
            <a:off x="6494620" y="1913539"/>
            <a:ext cx="4580022" cy="12842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>
                <a:solidFill>
                  <a:srgbClr val="002060"/>
                </a:solidFill>
                <a:latin typeface="Avenir Next Medium" panose="020B0503020202020204" pitchFamily="34" charset="0"/>
              </a:rPr>
              <a:t>The</a:t>
            </a:r>
            <a:r>
              <a:rPr lang="en-US" sz="2800">
                <a:solidFill>
                  <a:srgbClr val="002060"/>
                </a:solidFill>
                <a:latin typeface="Avenir Next" panose="020B0503020202020204" pitchFamily="34" charset="0"/>
              </a:rPr>
              <a:t> </a:t>
            </a:r>
            <a:r>
              <a:rPr lang="en-US" sz="2800" b="1">
                <a:solidFill>
                  <a:srgbClr val="002060"/>
                </a:solidFill>
                <a:highlight>
                  <a:srgbClr val="B4E5A2"/>
                </a:highlight>
                <a:latin typeface="Avenir Next" panose="020B0503020202020204" pitchFamily="34" charset="0"/>
              </a:rPr>
              <a:t>feel they are powerless</a:t>
            </a:r>
            <a:r>
              <a:rPr lang="en-US" sz="2800" b="1">
                <a:solidFill>
                  <a:srgbClr val="002060"/>
                </a:solidFill>
                <a:latin typeface="Avenir Next" panose="020B0503020202020204" pitchFamily="34" charset="0"/>
              </a:rPr>
              <a:t> </a:t>
            </a:r>
            <a:r>
              <a:rPr lang="en-US" sz="2800">
                <a:solidFill>
                  <a:srgbClr val="002060"/>
                </a:solidFill>
                <a:latin typeface="Avenir Next Medium" panose="020B0503020202020204" pitchFamily="34" charset="0"/>
              </a:rPr>
              <a:t>to make a difference</a:t>
            </a:r>
          </a:p>
        </p:txBody>
      </p:sp>
      <p:sp>
        <p:nvSpPr>
          <p:cNvPr id="5" name="Google Shape;198;p27">
            <a:extLst>
              <a:ext uri="{FF2B5EF4-FFF2-40B4-BE49-F238E27FC236}">
                <a16:creationId xmlns:a16="http://schemas.microsoft.com/office/drawing/2014/main" id="{D200BECF-8785-17CF-92CC-B01150EF1500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002060"/>
                </a:solidFill>
                <a:latin typeface="Avenir Next Demi Bold" panose="020B0503020202020204" pitchFamily="34" charset="0"/>
              </a:rPr>
              <a:t>INTRODUCTION | </a:t>
            </a:r>
            <a:r>
              <a:rPr lang="es" kern="0">
                <a:solidFill>
                  <a:srgbClr val="002060"/>
                </a:solidFill>
                <a:latin typeface="Avenir Next" panose="020B0503020202020204" pitchFamily="34" charset="0"/>
              </a:rPr>
              <a:t>OPTIMISM BIAS</a:t>
            </a:r>
            <a:endParaRPr lang="en-US">
              <a:solidFill>
                <a:srgbClr val="002060"/>
              </a:solidFill>
              <a:latin typeface="Avenir Next" panose="020B0503020202020204" pitchFamily="34" charset="0"/>
            </a:endParaRPr>
          </a:p>
        </p:txBody>
      </p:sp>
      <p:sp>
        <p:nvSpPr>
          <p:cNvPr id="34" name="Title 1">
            <a:extLst>
              <a:ext uri="{FF2B5EF4-FFF2-40B4-BE49-F238E27FC236}">
                <a16:creationId xmlns:a16="http://schemas.microsoft.com/office/drawing/2014/main" id="{F595815F-2375-FE2A-F7DD-08BE32C12D7F}"/>
              </a:ext>
            </a:extLst>
          </p:cNvPr>
          <p:cNvSpPr txBox="1">
            <a:spLocks/>
          </p:cNvSpPr>
          <p:nvPr/>
        </p:nvSpPr>
        <p:spPr>
          <a:xfrm>
            <a:off x="974631" y="1884570"/>
            <a:ext cx="4580022" cy="128425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>
                <a:solidFill>
                  <a:srgbClr val="002060"/>
                </a:solidFill>
                <a:latin typeface="Avenir Next Medium" panose="020B0503020202020204" pitchFamily="34" charset="0"/>
              </a:rPr>
              <a:t>They subconsciously assume that </a:t>
            </a:r>
            <a:r>
              <a:rPr lang="en-US" sz="2800" b="1">
                <a:solidFill>
                  <a:srgbClr val="002060"/>
                </a:solidFill>
                <a:highlight>
                  <a:srgbClr val="B4E5A2"/>
                </a:highlight>
                <a:latin typeface="Avenir Next"/>
              </a:rPr>
              <a:t>it will not happen to them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0EC32A3-2BF2-7BEF-FEAE-5032FF0A18D5}"/>
              </a:ext>
            </a:extLst>
          </p:cNvPr>
          <p:cNvSpPr txBox="1"/>
          <p:nvPr/>
        </p:nvSpPr>
        <p:spPr>
          <a:xfrm>
            <a:off x="1668052" y="3827775"/>
            <a:ext cx="3513128" cy="9694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i="1">
                <a:solidFill>
                  <a:srgbClr val="002060"/>
                </a:solidFill>
                <a:latin typeface="Avenir Next"/>
              </a:rPr>
              <a:t>Some people say [flooding] is never going to happen.</a:t>
            </a:r>
          </a:p>
          <a:p>
            <a:endParaRPr lang="en-US" sz="500" i="1">
              <a:solidFill>
                <a:srgbClr val="002060"/>
              </a:solidFill>
              <a:latin typeface="Avenir Next"/>
            </a:endParaRPr>
          </a:p>
          <a:p>
            <a:r>
              <a:rPr lang="en-US" sz="1600" i="1">
                <a:solidFill>
                  <a:srgbClr val="002060"/>
                </a:solidFill>
                <a:latin typeface="Avenir Next"/>
              </a:rPr>
              <a:t>— Housing Company Board Member</a:t>
            </a:r>
            <a:endParaRPr lang="en-US" sz="1600">
              <a:solidFill>
                <a:srgbClr val="002060"/>
              </a:solidFill>
              <a:latin typeface="Avenir Next"/>
            </a:endParaRP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9ED2ACA9-FF39-4A7E-6CBB-878FB1FCDD1B}"/>
              </a:ext>
            </a:extLst>
          </p:cNvPr>
          <p:cNvSpPr/>
          <p:nvPr/>
        </p:nvSpPr>
        <p:spPr>
          <a:xfrm>
            <a:off x="6138530" y="1300252"/>
            <a:ext cx="45719" cy="4138077"/>
          </a:xfrm>
          <a:prstGeom prst="rect">
            <a:avLst/>
          </a:prstGeom>
          <a:solidFill>
            <a:srgbClr val="B4E5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22D7C20-4330-B1B1-E494-36D50AA60DD4}"/>
              </a:ext>
            </a:extLst>
          </p:cNvPr>
          <p:cNvSpPr txBox="1"/>
          <p:nvPr/>
        </p:nvSpPr>
        <p:spPr>
          <a:xfrm>
            <a:off x="7113613" y="3856744"/>
            <a:ext cx="3513128" cy="96949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b="1" i="1">
                <a:solidFill>
                  <a:srgbClr val="002060"/>
                </a:solidFill>
                <a:latin typeface="Avenir Next"/>
              </a:rPr>
              <a:t>We don’t think about it, since nothing can be done.</a:t>
            </a:r>
            <a:endParaRPr lang="en-US" sz="1600" b="1" i="1">
              <a:solidFill>
                <a:srgbClr val="002060"/>
              </a:solidFill>
              <a:latin typeface="Avenir Next"/>
            </a:endParaRPr>
          </a:p>
          <a:p>
            <a:endParaRPr lang="en-US" sz="500" i="1">
              <a:solidFill>
                <a:srgbClr val="002060"/>
              </a:solidFill>
              <a:latin typeface="Avenir Next"/>
            </a:endParaRPr>
          </a:p>
          <a:p>
            <a:r>
              <a:rPr lang="en-US" sz="1600" i="1">
                <a:solidFill>
                  <a:srgbClr val="002060"/>
                </a:solidFill>
                <a:latin typeface="Avenir Next"/>
              </a:rPr>
              <a:t>— Housing Company Board Member</a:t>
            </a:r>
            <a:endParaRPr lang="en-US" sz="1600">
              <a:solidFill>
                <a:srgbClr val="002060"/>
              </a:solidFill>
              <a:latin typeface="Avenir Next"/>
            </a:endParaRPr>
          </a:p>
        </p:txBody>
      </p:sp>
      <p:sp>
        <p:nvSpPr>
          <p:cNvPr id="45" name="Title 1">
            <a:extLst>
              <a:ext uri="{FF2B5EF4-FFF2-40B4-BE49-F238E27FC236}">
                <a16:creationId xmlns:a16="http://schemas.microsoft.com/office/drawing/2014/main" id="{1AD5210E-8723-576C-70A6-9A5A07B4E31E}"/>
              </a:ext>
            </a:extLst>
          </p:cNvPr>
          <p:cNvSpPr>
            <a:spLocks noGrp="1"/>
          </p:cNvSpPr>
          <p:nvPr/>
        </p:nvSpPr>
        <p:spPr>
          <a:xfrm>
            <a:off x="1260719" y="3533456"/>
            <a:ext cx="447740" cy="556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5500" b="1">
                <a:solidFill>
                  <a:srgbClr val="002060"/>
                </a:solidFill>
                <a:latin typeface="Helvetica" pitchFamily="2" charset="0"/>
                <a:ea typeface="Hiragino Kaku Gothic StdN W8" panose="020B0800000000000000" pitchFamily="34" charset="-128"/>
                <a:cs typeface="ADLaM Display" panose="02010000000000000000" pitchFamily="2" charset="77"/>
              </a:rPr>
              <a:t>“</a:t>
            </a:r>
          </a:p>
        </p:txBody>
      </p:sp>
      <p:sp>
        <p:nvSpPr>
          <p:cNvPr id="46" name="Title 1">
            <a:extLst>
              <a:ext uri="{FF2B5EF4-FFF2-40B4-BE49-F238E27FC236}">
                <a16:creationId xmlns:a16="http://schemas.microsoft.com/office/drawing/2014/main" id="{06E8D4AF-1B32-E0D0-788A-E1E8B5E7BBEF}"/>
              </a:ext>
            </a:extLst>
          </p:cNvPr>
          <p:cNvSpPr>
            <a:spLocks noGrp="1"/>
          </p:cNvSpPr>
          <p:nvPr/>
        </p:nvSpPr>
        <p:spPr>
          <a:xfrm rot="10800000">
            <a:off x="4243699" y="4055608"/>
            <a:ext cx="325248" cy="37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2500" b="1">
                <a:solidFill>
                  <a:srgbClr val="002060"/>
                </a:solidFill>
                <a:latin typeface="Helvetica" pitchFamily="2" charset="0"/>
                <a:ea typeface="Hiragino Kaku Gothic StdN W8" panose="020B0800000000000000" pitchFamily="34" charset="-128"/>
                <a:cs typeface="ADLaM Display" panose="02010000000000000000" pitchFamily="2" charset="77"/>
              </a:rPr>
              <a:t>“</a:t>
            </a:r>
          </a:p>
        </p:txBody>
      </p:sp>
      <p:sp>
        <p:nvSpPr>
          <p:cNvPr id="47" name="Title 1">
            <a:extLst>
              <a:ext uri="{FF2B5EF4-FFF2-40B4-BE49-F238E27FC236}">
                <a16:creationId xmlns:a16="http://schemas.microsoft.com/office/drawing/2014/main" id="{6C7CDA98-D05D-685B-1B04-BAE2555D6215}"/>
              </a:ext>
            </a:extLst>
          </p:cNvPr>
          <p:cNvSpPr>
            <a:spLocks noGrp="1"/>
          </p:cNvSpPr>
          <p:nvPr/>
        </p:nvSpPr>
        <p:spPr>
          <a:xfrm>
            <a:off x="6731740" y="3578492"/>
            <a:ext cx="447740" cy="5565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5500" b="1">
                <a:solidFill>
                  <a:srgbClr val="002060"/>
                </a:solidFill>
                <a:latin typeface="Helvetica" pitchFamily="2" charset="0"/>
                <a:ea typeface="Hiragino Kaku Gothic StdN W8" panose="020B0800000000000000" pitchFamily="34" charset="-128"/>
                <a:cs typeface="ADLaM Display" panose="02010000000000000000" pitchFamily="2" charset="77"/>
              </a:rPr>
              <a:t>“</a:t>
            </a:r>
          </a:p>
        </p:txBody>
      </p:sp>
      <p:sp>
        <p:nvSpPr>
          <p:cNvPr id="48" name="Title 1">
            <a:extLst>
              <a:ext uri="{FF2B5EF4-FFF2-40B4-BE49-F238E27FC236}">
                <a16:creationId xmlns:a16="http://schemas.microsoft.com/office/drawing/2014/main" id="{76989668-C269-738C-72E2-4A10696983BD}"/>
              </a:ext>
            </a:extLst>
          </p:cNvPr>
          <p:cNvSpPr>
            <a:spLocks noGrp="1"/>
          </p:cNvSpPr>
          <p:nvPr/>
        </p:nvSpPr>
        <p:spPr>
          <a:xfrm rot="10800000">
            <a:off x="9470615" y="4084578"/>
            <a:ext cx="325248" cy="3713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2500" b="1">
                <a:solidFill>
                  <a:srgbClr val="002060"/>
                </a:solidFill>
                <a:latin typeface="Helvetica" pitchFamily="2" charset="0"/>
                <a:ea typeface="Hiragino Kaku Gothic StdN W8" panose="020B0800000000000000" pitchFamily="34" charset="-128"/>
                <a:cs typeface="ADLaM Display" panose="02010000000000000000" pitchFamily="2" charset="77"/>
              </a:rPr>
              <a:t>“</a:t>
            </a: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E8F6A206-3791-A39A-AEBC-AD66D1B31459}"/>
              </a:ext>
            </a:extLst>
          </p:cNvPr>
          <p:cNvSpPr/>
          <p:nvPr/>
        </p:nvSpPr>
        <p:spPr>
          <a:xfrm>
            <a:off x="10908524" y="417853"/>
            <a:ext cx="119259" cy="11925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2E14EED0-98DD-AF36-65DA-6DE8DB4BF00A}"/>
              </a:ext>
            </a:extLst>
          </p:cNvPr>
          <p:cNvSpPr/>
          <p:nvPr/>
        </p:nvSpPr>
        <p:spPr>
          <a:xfrm>
            <a:off x="1109590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8F670296-11E1-6D49-6F45-2289BD969CC1}"/>
              </a:ext>
            </a:extLst>
          </p:cNvPr>
          <p:cNvSpPr/>
          <p:nvPr/>
        </p:nvSpPr>
        <p:spPr>
          <a:xfrm>
            <a:off x="1128096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14806198-4953-8B7E-2A41-0477739DCC5B}"/>
              </a:ext>
            </a:extLst>
          </p:cNvPr>
          <p:cNvSpPr/>
          <p:nvPr/>
        </p:nvSpPr>
        <p:spPr>
          <a:xfrm>
            <a:off x="1146601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6F9085D3-952E-9010-A714-CFD26C8060C4}"/>
              </a:ext>
            </a:extLst>
          </p:cNvPr>
          <p:cNvSpPr/>
          <p:nvPr/>
        </p:nvSpPr>
        <p:spPr>
          <a:xfrm>
            <a:off x="1165107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" name="Google Shape;198;p27">
            <a:extLst>
              <a:ext uri="{FF2B5EF4-FFF2-40B4-BE49-F238E27FC236}">
                <a16:creationId xmlns:a16="http://schemas.microsoft.com/office/drawing/2014/main" id="{DBA507DE-5493-8B39-6E8D-E520FB828202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002060">
                  <a:alpha val="70000"/>
                </a:srgbClr>
              </a:solidFill>
              <a:latin typeface="Avenir Next"/>
            </a:endParaRPr>
          </a:p>
          <a:p>
            <a:pPr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Pihlamo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Lehmussaari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2" name="Google Shape;198;p27">
            <a:extLst>
              <a:ext uri="{FF2B5EF4-FFF2-40B4-BE49-F238E27FC236}">
                <a16:creationId xmlns:a16="http://schemas.microsoft.com/office/drawing/2014/main" id="{EB911660-578B-B57A-1638-266F32D93EC8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ea typeface="Work Sans"/>
                <a:cs typeface="Work Sans"/>
                <a:sym typeface="Work Sans"/>
              </a:rPr>
              <a:t>9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42570052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D26299-76FF-878F-DC00-E3FF42877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198;p27">
            <a:extLst>
              <a:ext uri="{FF2B5EF4-FFF2-40B4-BE49-F238E27FC236}">
                <a16:creationId xmlns:a16="http://schemas.microsoft.com/office/drawing/2014/main" id="{A04A3300-8360-0A97-E695-2B034FB0B20D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002060"/>
                </a:solidFill>
                <a:latin typeface="Avenir Next Demi Bold" panose="020B0503020202020204" pitchFamily="34" charset="0"/>
              </a:rPr>
              <a:t>INTRODUCTION | </a:t>
            </a:r>
            <a:r>
              <a:rPr lang="es" kern="0">
                <a:solidFill>
                  <a:srgbClr val="002060"/>
                </a:solidFill>
                <a:latin typeface="Avenir Next" panose="020B0503020202020204" pitchFamily="34" charset="0"/>
              </a:rPr>
              <a:t>STAKEHOLDERS</a:t>
            </a:r>
            <a:endParaRPr lang="en-US">
              <a:solidFill>
                <a:srgbClr val="002060"/>
              </a:solidFill>
              <a:latin typeface="Avenir Next" panose="020B0503020202020204" pitchFamily="34" charset="0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A841520D-8D20-B86B-277E-0A232F52DCDE}"/>
              </a:ext>
            </a:extLst>
          </p:cNvPr>
          <p:cNvSpPr/>
          <p:nvPr/>
        </p:nvSpPr>
        <p:spPr>
          <a:xfrm>
            <a:off x="10908524" y="417853"/>
            <a:ext cx="119259" cy="11925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C6CDDEA2-5E82-45ED-954D-DAB69BB3A5F0}"/>
              </a:ext>
            </a:extLst>
          </p:cNvPr>
          <p:cNvSpPr/>
          <p:nvPr/>
        </p:nvSpPr>
        <p:spPr>
          <a:xfrm>
            <a:off x="1109590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A5D8759D-7A55-3E66-6910-2496883491C5}"/>
              </a:ext>
            </a:extLst>
          </p:cNvPr>
          <p:cNvSpPr/>
          <p:nvPr/>
        </p:nvSpPr>
        <p:spPr>
          <a:xfrm>
            <a:off x="1128096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967F70B4-AF04-2C85-F2EC-90C64B732E6A}"/>
              </a:ext>
            </a:extLst>
          </p:cNvPr>
          <p:cNvSpPr/>
          <p:nvPr/>
        </p:nvSpPr>
        <p:spPr>
          <a:xfrm>
            <a:off x="1146601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0042E5A6-219F-BCB3-FA7E-48C7169F0626}"/>
              </a:ext>
            </a:extLst>
          </p:cNvPr>
          <p:cNvSpPr/>
          <p:nvPr/>
        </p:nvSpPr>
        <p:spPr>
          <a:xfrm>
            <a:off x="1165107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4DA83059-044C-AE3B-247E-3FF3CD7A9B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879" y="667325"/>
            <a:ext cx="10244880" cy="5468400"/>
          </a:xfrm>
          <a:prstGeom prst="rect">
            <a:avLst/>
          </a:prstGeom>
        </p:spPr>
      </p:pic>
      <p:sp>
        <p:nvSpPr>
          <p:cNvPr id="3" name="Google Shape;198;p27">
            <a:extLst>
              <a:ext uri="{FF2B5EF4-FFF2-40B4-BE49-F238E27FC236}">
                <a16:creationId xmlns:a16="http://schemas.microsoft.com/office/drawing/2014/main" id="{A52C75C2-E8BA-9DF5-FD7E-EF741CD453E4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002060">
                  <a:alpha val="70000"/>
                </a:srgbClr>
              </a:solidFill>
              <a:latin typeface="Avenir Next"/>
            </a:endParaRPr>
          </a:p>
          <a:p>
            <a:pPr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Pihlamo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Lehmussaari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2" name="Google Shape;198;p27">
            <a:extLst>
              <a:ext uri="{FF2B5EF4-FFF2-40B4-BE49-F238E27FC236}">
                <a16:creationId xmlns:a16="http://schemas.microsoft.com/office/drawing/2014/main" id="{1C6229CA-7802-84A2-8AA8-780F4E4BEFE8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10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14424780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A5077E8-2620-78D7-A9A5-6FB14B5BEA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198;p27">
            <a:extLst>
              <a:ext uri="{FF2B5EF4-FFF2-40B4-BE49-F238E27FC236}">
                <a16:creationId xmlns:a16="http://schemas.microsoft.com/office/drawing/2014/main" id="{C9701545-E495-2579-2A41-768C340C5EE1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002060"/>
                </a:solidFill>
                <a:latin typeface="Avenir Next Demi Bold" panose="020B0503020202020204" pitchFamily="34" charset="0"/>
              </a:rPr>
              <a:t>INTRODUCTION | </a:t>
            </a:r>
            <a:r>
              <a:rPr lang="es" kern="0">
                <a:solidFill>
                  <a:srgbClr val="002060"/>
                </a:solidFill>
                <a:latin typeface="Avenir Next" panose="020B0503020202020204" pitchFamily="34" charset="0"/>
              </a:rPr>
              <a:t>STAKEHOLDERS</a:t>
            </a:r>
            <a:endParaRPr lang="en-US">
              <a:solidFill>
                <a:srgbClr val="002060"/>
              </a:solidFill>
              <a:latin typeface="Avenir Next" panose="020B0503020202020204" pitchFamily="34" charset="0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80FA75C6-1F95-D2B7-171F-898F89E8B849}"/>
              </a:ext>
            </a:extLst>
          </p:cNvPr>
          <p:cNvSpPr/>
          <p:nvPr/>
        </p:nvSpPr>
        <p:spPr>
          <a:xfrm>
            <a:off x="10908524" y="417853"/>
            <a:ext cx="119259" cy="11925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05EBFB1D-70FE-9205-9A2B-D80AA1398FD3}"/>
              </a:ext>
            </a:extLst>
          </p:cNvPr>
          <p:cNvSpPr/>
          <p:nvPr/>
        </p:nvSpPr>
        <p:spPr>
          <a:xfrm>
            <a:off x="1109590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89275AC8-95CE-221B-3619-EBC61B483876}"/>
              </a:ext>
            </a:extLst>
          </p:cNvPr>
          <p:cNvSpPr/>
          <p:nvPr/>
        </p:nvSpPr>
        <p:spPr>
          <a:xfrm>
            <a:off x="1128096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ED921D6A-AB3B-66F9-46AA-8AB1A4118E54}"/>
              </a:ext>
            </a:extLst>
          </p:cNvPr>
          <p:cNvSpPr/>
          <p:nvPr/>
        </p:nvSpPr>
        <p:spPr>
          <a:xfrm>
            <a:off x="1146601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EE6B4385-335A-1B27-F583-D8A8D620DEA3}"/>
              </a:ext>
            </a:extLst>
          </p:cNvPr>
          <p:cNvSpPr/>
          <p:nvPr/>
        </p:nvSpPr>
        <p:spPr>
          <a:xfrm>
            <a:off x="1165107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B493159-A92C-F55A-8C93-E776A8BE02A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135" y="667181"/>
            <a:ext cx="10244882" cy="5468400"/>
          </a:xfrm>
          <a:prstGeom prst="rect">
            <a:avLst/>
          </a:prstGeom>
        </p:spPr>
      </p:pic>
      <p:sp>
        <p:nvSpPr>
          <p:cNvPr id="3" name="Google Shape;198;p27">
            <a:extLst>
              <a:ext uri="{FF2B5EF4-FFF2-40B4-BE49-F238E27FC236}">
                <a16:creationId xmlns:a16="http://schemas.microsoft.com/office/drawing/2014/main" id="{25045EB2-9CCA-CF5E-AC59-C2792B432DC5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002060">
                  <a:alpha val="70000"/>
                </a:srgbClr>
              </a:solidFill>
              <a:latin typeface="Avenir Next"/>
            </a:endParaRPr>
          </a:p>
          <a:p>
            <a:pPr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Pihlamo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Lehmussaari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2" name="Google Shape;198;p27">
            <a:extLst>
              <a:ext uri="{FF2B5EF4-FFF2-40B4-BE49-F238E27FC236}">
                <a16:creationId xmlns:a16="http://schemas.microsoft.com/office/drawing/2014/main" id="{33694249-02F0-D9FB-FB04-0D570E08D1C7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10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20561755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6466EC8-BEE7-0F03-AFC0-1A166970CF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104141-C0E7-EF4C-CE4A-CA87233E59B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134" y="559992"/>
            <a:ext cx="10244881" cy="5651963"/>
          </a:xfrm>
          <a:prstGeom prst="rect">
            <a:avLst/>
          </a:prstGeom>
        </p:spPr>
      </p:pic>
      <p:sp>
        <p:nvSpPr>
          <p:cNvPr id="31" name="Google Shape;198;p27">
            <a:extLst>
              <a:ext uri="{FF2B5EF4-FFF2-40B4-BE49-F238E27FC236}">
                <a16:creationId xmlns:a16="http://schemas.microsoft.com/office/drawing/2014/main" id="{F2C260BE-8C9C-4E5D-A70C-66539DE74B4A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002060"/>
                </a:solidFill>
                <a:latin typeface="Avenir Next Demi Bold" panose="020B0503020202020204" pitchFamily="34" charset="0"/>
              </a:rPr>
              <a:t>INTRODUCTION | </a:t>
            </a:r>
            <a:r>
              <a:rPr lang="es" kern="0">
                <a:solidFill>
                  <a:srgbClr val="002060"/>
                </a:solidFill>
                <a:latin typeface="Avenir Next" panose="020B0503020202020204" pitchFamily="34" charset="0"/>
              </a:rPr>
              <a:t>STAKEHOLDERS</a:t>
            </a:r>
            <a:endParaRPr lang="en-US">
              <a:solidFill>
                <a:srgbClr val="002060"/>
              </a:solidFill>
              <a:latin typeface="Avenir Next" panose="020B0503020202020204" pitchFamily="34" charset="0"/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A7F6C2EB-46EA-7860-C70B-81E4B45F4109}"/>
              </a:ext>
            </a:extLst>
          </p:cNvPr>
          <p:cNvSpPr/>
          <p:nvPr/>
        </p:nvSpPr>
        <p:spPr>
          <a:xfrm>
            <a:off x="10908524" y="417853"/>
            <a:ext cx="119259" cy="11925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032616E0-95CC-E6FD-F40F-7E6852EDF805}"/>
              </a:ext>
            </a:extLst>
          </p:cNvPr>
          <p:cNvSpPr/>
          <p:nvPr/>
        </p:nvSpPr>
        <p:spPr>
          <a:xfrm>
            <a:off x="1109590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B8D1B210-9E41-8976-4CD5-38143A96ABA1}"/>
              </a:ext>
            </a:extLst>
          </p:cNvPr>
          <p:cNvSpPr/>
          <p:nvPr/>
        </p:nvSpPr>
        <p:spPr>
          <a:xfrm>
            <a:off x="1128096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74E90AC5-75E0-AC5F-BDA8-2E4F21E096DB}"/>
              </a:ext>
            </a:extLst>
          </p:cNvPr>
          <p:cNvSpPr/>
          <p:nvPr/>
        </p:nvSpPr>
        <p:spPr>
          <a:xfrm>
            <a:off x="1146601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DDEB91DA-84B4-5337-CDF2-2C626CA53A9F}"/>
              </a:ext>
            </a:extLst>
          </p:cNvPr>
          <p:cNvSpPr/>
          <p:nvPr/>
        </p:nvSpPr>
        <p:spPr>
          <a:xfrm>
            <a:off x="1165107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4" name="Google Shape;198;p27">
            <a:extLst>
              <a:ext uri="{FF2B5EF4-FFF2-40B4-BE49-F238E27FC236}">
                <a16:creationId xmlns:a16="http://schemas.microsoft.com/office/drawing/2014/main" id="{218DD956-A7BD-8B06-7D5F-F188EC1ADD38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002060">
                  <a:alpha val="70000"/>
                </a:srgbClr>
              </a:solidFill>
              <a:latin typeface="Avenir Next"/>
            </a:endParaRPr>
          </a:p>
          <a:p>
            <a:pPr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Pihlamo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Lehmussaari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2" name="Google Shape;198;p27">
            <a:extLst>
              <a:ext uri="{FF2B5EF4-FFF2-40B4-BE49-F238E27FC236}">
                <a16:creationId xmlns:a16="http://schemas.microsoft.com/office/drawing/2014/main" id="{EC1B6F87-C2F2-4D1F-AAD1-A48CAD58D114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10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4787992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B4E0D3-D465-4B3E-DA47-BD3B05E005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8;p27">
            <a:extLst>
              <a:ext uri="{FF2B5EF4-FFF2-40B4-BE49-F238E27FC236}">
                <a16:creationId xmlns:a16="http://schemas.microsoft.com/office/drawing/2014/main" id="{F94CA7D3-18E7-28B8-77BF-56F1363FE7E3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002060"/>
                </a:solidFill>
                <a:latin typeface="Avenir Next Demi Bold" panose="020B0503020202020204" pitchFamily="34" charset="0"/>
              </a:rPr>
              <a:t>INTRODUCTION | </a:t>
            </a:r>
            <a:r>
              <a:rPr lang="es" kern="0">
                <a:solidFill>
                  <a:srgbClr val="002060"/>
                </a:solidFill>
                <a:latin typeface="Avenir Next" panose="020B0503020202020204" pitchFamily="34" charset="0"/>
              </a:rPr>
              <a:t>STAKEHOLDERS</a:t>
            </a:r>
            <a:endParaRPr lang="en-US">
              <a:solidFill>
                <a:srgbClr val="002060"/>
              </a:solidFill>
              <a:latin typeface="Avenir Next" panose="020B0503020202020204" pitchFamily="34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8DB378C1-C77A-320B-8B4E-8A3C017881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436"/>
          <a:stretch>
            <a:fillRect/>
          </a:stretch>
        </p:blipFill>
        <p:spPr>
          <a:xfrm>
            <a:off x="569492" y="2500312"/>
            <a:ext cx="11053016" cy="1193864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A39608F6-4CC3-FBF3-0F47-356D59A57956}"/>
              </a:ext>
            </a:extLst>
          </p:cNvPr>
          <p:cNvSpPr/>
          <p:nvPr/>
        </p:nvSpPr>
        <p:spPr>
          <a:xfrm>
            <a:off x="10908524" y="417853"/>
            <a:ext cx="119259" cy="11925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038E6042-7227-220B-23D9-E4D36A30EB64}"/>
              </a:ext>
            </a:extLst>
          </p:cNvPr>
          <p:cNvSpPr/>
          <p:nvPr/>
        </p:nvSpPr>
        <p:spPr>
          <a:xfrm>
            <a:off x="1109590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18108FCE-E6C4-F9D7-B1B2-682E5CFADCEC}"/>
              </a:ext>
            </a:extLst>
          </p:cNvPr>
          <p:cNvSpPr/>
          <p:nvPr/>
        </p:nvSpPr>
        <p:spPr>
          <a:xfrm>
            <a:off x="1128096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86E085A6-7F38-29D0-1597-9821D4F56E50}"/>
              </a:ext>
            </a:extLst>
          </p:cNvPr>
          <p:cNvSpPr/>
          <p:nvPr/>
        </p:nvSpPr>
        <p:spPr>
          <a:xfrm>
            <a:off x="1146601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F2A037BF-0281-6039-E5D1-F4E8664B56EA}"/>
              </a:ext>
            </a:extLst>
          </p:cNvPr>
          <p:cNvSpPr/>
          <p:nvPr/>
        </p:nvSpPr>
        <p:spPr>
          <a:xfrm>
            <a:off x="1165107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" name="Google Shape;198;p27">
            <a:extLst>
              <a:ext uri="{FF2B5EF4-FFF2-40B4-BE49-F238E27FC236}">
                <a16:creationId xmlns:a16="http://schemas.microsoft.com/office/drawing/2014/main" id="{34F4053D-3418-814D-A974-BF6B7C4FECFC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002060">
                  <a:alpha val="70000"/>
                </a:srgbClr>
              </a:solidFill>
              <a:latin typeface="Avenir Next"/>
            </a:endParaRPr>
          </a:p>
          <a:p>
            <a:pPr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Pihlamo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Lehmussaari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2" name="Google Shape;198;p27">
            <a:extLst>
              <a:ext uri="{FF2B5EF4-FFF2-40B4-BE49-F238E27FC236}">
                <a16:creationId xmlns:a16="http://schemas.microsoft.com/office/drawing/2014/main" id="{0E3FC1F2-C6D7-EE63-FB16-1DBB68D4BB67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11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25686413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86E446-556A-63A1-9CB2-BC3BCE2ED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198;p27">
            <a:extLst>
              <a:ext uri="{FF2B5EF4-FFF2-40B4-BE49-F238E27FC236}">
                <a16:creationId xmlns:a16="http://schemas.microsoft.com/office/drawing/2014/main" id="{0CC7975C-19CD-F91F-7D03-F8834D7EC298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002060"/>
                </a:solidFill>
                <a:latin typeface="Avenir Next Demi Bold" panose="020B0503020202020204" pitchFamily="34" charset="0"/>
              </a:rPr>
              <a:t>INTRODUCTION | </a:t>
            </a:r>
            <a:r>
              <a:rPr lang="es" kern="0">
                <a:solidFill>
                  <a:srgbClr val="002060"/>
                </a:solidFill>
                <a:latin typeface="Avenir Next" panose="020B0503020202020204" pitchFamily="34" charset="0"/>
              </a:rPr>
              <a:t>STAKEHOLDERS</a:t>
            </a:r>
            <a:endParaRPr lang="en-US">
              <a:solidFill>
                <a:srgbClr val="002060"/>
              </a:solidFill>
              <a:latin typeface="Avenir Next" panose="020B0503020202020204" pitchFamily="34" charset="0"/>
            </a:endParaRP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5795C7E1-FE55-B6BF-20CA-F6B7F36AF8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492" y="2500312"/>
            <a:ext cx="11053016" cy="2228850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F0BFAF8D-F6B6-AECE-FAF8-A4BB0C7D5CE0}"/>
              </a:ext>
            </a:extLst>
          </p:cNvPr>
          <p:cNvSpPr/>
          <p:nvPr/>
        </p:nvSpPr>
        <p:spPr>
          <a:xfrm>
            <a:off x="10908524" y="417853"/>
            <a:ext cx="119259" cy="11925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46AED29-85B3-BEC8-467C-41A9761C3A95}"/>
              </a:ext>
            </a:extLst>
          </p:cNvPr>
          <p:cNvSpPr/>
          <p:nvPr/>
        </p:nvSpPr>
        <p:spPr>
          <a:xfrm>
            <a:off x="1109590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DBD3BD51-8BCD-3B6F-DE03-D78DECA0A3CF}"/>
              </a:ext>
            </a:extLst>
          </p:cNvPr>
          <p:cNvSpPr/>
          <p:nvPr/>
        </p:nvSpPr>
        <p:spPr>
          <a:xfrm>
            <a:off x="1128096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8A6E644-2AE5-D0F5-2C1B-1C733045331E}"/>
              </a:ext>
            </a:extLst>
          </p:cNvPr>
          <p:cNvSpPr/>
          <p:nvPr/>
        </p:nvSpPr>
        <p:spPr>
          <a:xfrm>
            <a:off x="1146601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5656CDC-1234-0974-9301-80571C977636}"/>
              </a:ext>
            </a:extLst>
          </p:cNvPr>
          <p:cNvSpPr/>
          <p:nvPr/>
        </p:nvSpPr>
        <p:spPr>
          <a:xfrm>
            <a:off x="1165107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" name="Google Shape;198;p27">
            <a:extLst>
              <a:ext uri="{FF2B5EF4-FFF2-40B4-BE49-F238E27FC236}">
                <a16:creationId xmlns:a16="http://schemas.microsoft.com/office/drawing/2014/main" id="{72C3EDCA-A38F-408C-0D48-D9E188655AA8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002060">
                  <a:alpha val="70000"/>
                </a:srgbClr>
              </a:solidFill>
              <a:latin typeface="Avenir Next"/>
            </a:endParaRPr>
          </a:p>
          <a:p>
            <a:pPr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Pihlamo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Lehmussaari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2" name="Google Shape;198;p27">
            <a:extLst>
              <a:ext uri="{FF2B5EF4-FFF2-40B4-BE49-F238E27FC236}">
                <a16:creationId xmlns:a16="http://schemas.microsoft.com/office/drawing/2014/main" id="{BD6E2C3D-AB77-2B64-1E98-AD77396BB24D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11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39674019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939AD05-401A-6F56-3414-9FA6D1B51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Oval 29">
            <a:extLst>
              <a:ext uri="{FF2B5EF4-FFF2-40B4-BE49-F238E27FC236}">
                <a16:creationId xmlns:a16="http://schemas.microsoft.com/office/drawing/2014/main" id="{13B27E43-54E0-3025-8050-7B366C2D15C5}"/>
              </a:ext>
            </a:extLst>
          </p:cNvPr>
          <p:cNvSpPr/>
          <p:nvPr/>
        </p:nvSpPr>
        <p:spPr>
          <a:xfrm>
            <a:off x="10908524" y="417853"/>
            <a:ext cx="119259" cy="11925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19BA5CBB-B0F5-7F50-8C73-7DA856E26373}"/>
              </a:ext>
            </a:extLst>
          </p:cNvPr>
          <p:cNvSpPr/>
          <p:nvPr/>
        </p:nvSpPr>
        <p:spPr>
          <a:xfrm>
            <a:off x="1109590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9BBACF3E-0292-5B80-8B42-152B416E714E}"/>
              </a:ext>
            </a:extLst>
          </p:cNvPr>
          <p:cNvSpPr/>
          <p:nvPr/>
        </p:nvSpPr>
        <p:spPr>
          <a:xfrm>
            <a:off x="1128096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2087BEBF-CE86-4669-8E65-3AC948FC3DD2}"/>
              </a:ext>
            </a:extLst>
          </p:cNvPr>
          <p:cNvSpPr/>
          <p:nvPr/>
        </p:nvSpPr>
        <p:spPr>
          <a:xfrm>
            <a:off x="1146601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08B2848F-BB57-6D60-F412-B2DC09682778}"/>
              </a:ext>
            </a:extLst>
          </p:cNvPr>
          <p:cNvSpPr/>
          <p:nvPr/>
        </p:nvSpPr>
        <p:spPr>
          <a:xfrm>
            <a:off x="1165107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72B86C2-1C0B-2C4C-7B0A-EBFE6ECFDFC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749623" y="1438391"/>
            <a:ext cx="3433041" cy="180320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14C3D18-7006-1EE7-2B7E-5CA5FDFE51A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28"/>
          <a:stretch>
            <a:fillRect/>
          </a:stretch>
        </p:blipFill>
        <p:spPr>
          <a:xfrm>
            <a:off x="5419885" y="1449830"/>
            <a:ext cx="3636865" cy="17911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737E98B-F948-AD5A-F66C-7C5CA0D766FD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245"/>
          <a:stretch>
            <a:fillRect/>
          </a:stretch>
        </p:blipFill>
        <p:spPr>
          <a:xfrm>
            <a:off x="1751825" y="3397814"/>
            <a:ext cx="2762764" cy="195327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0EDB562-B421-0062-4CFD-88DBFF73683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4691539" y="3395656"/>
            <a:ext cx="3990490" cy="19661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2">
            <a:extLst>
              <a:ext uri="{FF2B5EF4-FFF2-40B4-BE49-F238E27FC236}">
                <a16:creationId xmlns:a16="http://schemas.microsoft.com/office/drawing/2014/main" id="{A92551FD-1643-3317-EC24-36CC9E41CA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03700" y="3389953"/>
            <a:ext cx="1601379" cy="19605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4108DE73-50E8-6D4C-E4EB-F59D29B322B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0879" y="1436412"/>
            <a:ext cx="1297894" cy="17743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8" name="Google Shape;198;p27">
            <a:extLst>
              <a:ext uri="{FF2B5EF4-FFF2-40B4-BE49-F238E27FC236}">
                <a16:creationId xmlns:a16="http://schemas.microsoft.com/office/drawing/2014/main" id="{F0A4FAEC-BE15-9CD3-9640-C74498434887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002060"/>
                </a:solidFill>
                <a:latin typeface="Avenir Next Demi Bold"/>
              </a:rPr>
              <a:t>INTRODUCTION | </a:t>
            </a:r>
            <a:r>
              <a:rPr lang="es" kern="0">
                <a:solidFill>
                  <a:srgbClr val="002060"/>
                </a:solidFill>
                <a:latin typeface="Avenir Next"/>
              </a:rPr>
              <a:t>CONTEXT</a:t>
            </a:r>
            <a:endParaRPr lang="en-US">
              <a:solidFill>
                <a:srgbClr val="002060"/>
              </a:solidFill>
              <a:latin typeface="Avenir Next"/>
            </a:endParaRPr>
          </a:p>
        </p:txBody>
      </p:sp>
      <p:sp>
        <p:nvSpPr>
          <p:cNvPr id="9" name="Google Shape;198;p27">
            <a:extLst>
              <a:ext uri="{FF2B5EF4-FFF2-40B4-BE49-F238E27FC236}">
                <a16:creationId xmlns:a16="http://schemas.microsoft.com/office/drawing/2014/main" id="{A390E40F-85C3-7251-00AB-C94AA56478A9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002060">
                  <a:alpha val="70000"/>
                </a:srgbClr>
              </a:solidFill>
              <a:latin typeface="Avenir Next"/>
            </a:endParaRPr>
          </a:p>
          <a:p>
            <a:pPr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Pihlamo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Lehmussaari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6" name="Google Shape;198;p27">
            <a:extLst>
              <a:ext uri="{FF2B5EF4-FFF2-40B4-BE49-F238E27FC236}">
                <a16:creationId xmlns:a16="http://schemas.microsoft.com/office/drawing/2014/main" id="{11B7ABE6-DB20-BF91-FBE9-27EF345B293B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12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9087972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04DA3-9C1A-7617-90A6-4EED6E139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320107-1E62-DEF0-BFC4-BD75C786D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063" y="2752964"/>
            <a:ext cx="9857874" cy="1349626"/>
          </a:xfrm>
        </p:spPr>
        <p:txBody>
          <a:bodyPr>
            <a:normAutofit/>
          </a:bodyPr>
          <a:lstStyle/>
          <a:p>
            <a:pPr algn="ctr"/>
            <a:r>
              <a:rPr lang="en-US" b="1" i="1">
                <a:solidFill>
                  <a:srgbClr val="002060"/>
                </a:solidFill>
                <a:ea typeface="+mj-lt"/>
                <a:cs typeface="+mj-lt"/>
              </a:rPr>
              <a:t>work with our biases</a:t>
            </a:r>
            <a:r>
              <a:rPr lang="en-US">
                <a:solidFill>
                  <a:srgbClr val="002060"/>
                </a:solidFill>
                <a:ea typeface="+mj-lt"/>
                <a:cs typeface="+mj-lt"/>
              </a:rPr>
              <a:t>, </a:t>
            </a:r>
            <a:r>
              <a:rPr lang="en-US">
                <a:ea typeface="+mj-lt"/>
                <a:cs typeface="+mj-lt"/>
              </a:rPr>
              <a:t>not against them</a:t>
            </a:r>
            <a:endParaRPr lang="en-US"/>
          </a:p>
        </p:txBody>
      </p:sp>
      <p:sp>
        <p:nvSpPr>
          <p:cNvPr id="18" name="Google Shape;198;p27">
            <a:extLst>
              <a:ext uri="{FF2B5EF4-FFF2-40B4-BE49-F238E27FC236}">
                <a16:creationId xmlns:a16="http://schemas.microsoft.com/office/drawing/2014/main" id="{6BA94204-5653-1825-5E2A-15A40E84CAF9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002060"/>
                </a:solidFill>
                <a:latin typeface="Avenir Next Demi Bold" panose="020B0503020202020204" pitchFamily="34" charset="0"/>
              </a:rPr>
              <a:t>INTRODUCTION | </a:t>
            </a:r>
            <a:r>
              <a:rPr lang="es" kern="0">
                <a:solidFill>
                  <a:srgbClr val="002060"/>
                </a:solidFill>
                <a:latin typeface="Avenir Next" panose="020B0503020202020204" pitchFamily="34" charset="0"/>
              </a:rPr>
              <a:t>CONCEPTUAL REFRAMING</a:t>
            </a:r>
            <a:endParaRPr lang="en-US">
              <a:solidFill>
                <a:srgbClr val="002060"/>
              </a:solidFill>
              <a:latin typeface="Avenir Next" panose="020B0503020202020204" pitchFamily="34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BCD3358-2EFB-37C8-D382-34C3D7B30A6A}"/>
              </a:ext>
            </a:extLst>
          </p:cNvPr>
          <p:cNvSpPr/>
          <p:nvPr/>
        </p:nvSpPr>
        <p:spPr>
          <a:xfrm>
            <a:off x="10908524" y="417853"/>
            <a:ext cx="119259" cy="11925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1CE1D67-815D-38AE-9FCC-46917D302C7E}"/>
              </a:ext>
            </a:extLst>
          </p:cNvPr>
          <p:cNvSpPr/>
          <p:nvPr/>
        </p:nvSpPr>
        <p:spPr>
          <a:xfrm>
            <a:off x="1109590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88E50FC-0DF2-99F6-ADF1-8EAB99D2AD4C}"/>
              </a:ext>
            </a:extLst>
          </p:cNvPr>
          <p:cNvSpPr/>
          <p:nvPr/>
        </p:nvSpPr>
        <p:spPr>
          <a:xfrm>
            <a:off x="1128096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DB9C191-CB90-A69E-1425-9E0AD59DFB1D}"/>
              </a:ext>
            </a:extLst>
          </p:cNvPr>
          <p:cNvSpPr/>
          <p:nvPr/>
        </p:nvSpPr>
        <p:spPr>
          <a:xfrm>
            <a:off x="1146601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988E3B87-BDC2-B7AC-4237-63BEF6D79045}"/>
              </a:ext>
            </a:extLst>
          </p:cNvPr>
          <p:cNvSpPr/>
          <p:nvPr/>
        </p:nvSpPr>
        <p:spPr>
          <a:xfrm>
            <a:off x="1165107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4" name="Google Shape;198;p27">
            <a:extLst>
              <a:ext uri="{FF2B5EF4-FFF2-40B4-BE49-F238E27FC236}">
                <a16:creationId xmlns:a16="http://schemas.microsoft.com/office/drawing/2014/main" id="{B288A0E5-2293-FC69-ADAA-76FD4EB66152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002060">
                  <a:alpha val="70000"/>
                </a:srgbClr>
              </a:solidFill>
              <a:latin typeface="Avenir Next"/>
            </a:endParaRPr>
          </a:p>
          <a:p>
            <a:pPr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Pihlamo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Lehmussaari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3" name="Google Shape;198;p27">
            <a:extLst>
              <a:ext uri="{FF2B5EF4-FFF2-40B4-BE49-F238E27FC236}">
                <a16:creationId xmlns:a16="http://schemas.microsoft.com/office/drawing/2014/main" id="{5DA51DED-A35B-446B-6851-1988B9ADFF3A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13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37643085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FF101-438C-D73A-D3B9-CCE612067B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BFD116-3A68-C344-6500-6A82B76EB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47210" y="2752964"/>
            <a:ext cx="6697580" cy="1349626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i="1">
                <a:solidFill>
                  <a:srgbClr val="002060"/>
                </a:solidFill>
                <a:ea typeface="+mj-lt"/>
                <a:cs typeface="+mj-lt"/>
              </a:rPr>
              <a:t>tailored</a:t>
            </a:r>
            <a:r>
              <a:rPr lang="en-US" b="1" i="1">
                <a:ea typeface="+mj-lt"/>
                <a:cs typeface="+mj-lt"/>
              </a:rPr>
              <a:t> </a:t>
            </a:r>
            <a:r>
              <a:rPr lang="en-US">
                <a:ea typeface="+mj-lt"/>
                <a:cs typeface="+mj-lt"/>
              </a:rPr>
              <a:t>education that reaches its audience </a:t>
            </a:r>
            <a:r>
              <a:rPr lang="en-US" b="1" i="1">
                <a:solidFill>
                  <a:srgbClr val="002060"/>
                </a:solidFill>
                <a:ea typeface="+mj-lt"/>
                <a:cs typeface="+mj-lt"/>
              </a:rPr>
              <a:t>effectively</a:t>
            </a:r>
            <a:r>
              <a:rPr lang="en-US">
                <a:solidFill>
                  <a:srgbClr val="002060"/>
                </a:solidFill>
                <a:ea typeface="+mj-lt"/>
                <a:cs typeface="+mj-lt"/>
              </a:rPr>
              <a:t>. </a:t>
            </a:r>
            <a:endParaRPr lang="en-US">
              <a:solidFill>
                <a:srgbClr val="002060"/>
              </a:solidFill>
            </a:endParaRPr>
          </a:p>
        </p:txBody>
      </p:sp>
      <p:sp>
        <p:nvSpPr>
          <p:cNvPr id="18" name="Google Shape;198;p27">
            <a:extLst>
              <a:ext uri="{FF2B5EF4-FFF2-40B4-BE49-F238E27FC236}">
                <a16:creationId xmlns:a16="http://schemas.microsoft.com/office/drawing/2014/main" id="{26F7BA38-ACFA-FE38-BC56-7D0A571B6800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002060"/>
                </a:solidFill>
                <a:latin typeface="Avenir Next Demi Bold" panose="020B0503020202020204" pitchFamily="34" charset="0"/>
              </a:rPr>
              <a:t>INTRODUCTION | </a:t>
            </a:r>
            <a:r>
              <a:rPr lang="es" kern="0">
                <a:solidFill>
                  <a:srgbClr val="002060"/>
                </a:solidFill>
                <a:latin typeface="Avenir Next" panose="020B0503020202020204" pitchFamily="34" charset="0"/>
              </a:rPr>
              <a:t>CONCEPTUAL REFRAMING</a:t>
            </a:r>
            <a:endParaRPr lang="en-US">
              <a:solidFill>
                <a:srgbClr val="002060"/>
              </a:solidFill>
              <a:latin typeface="Avenir Next" panose="020B0503020202020204" pitchFamily="34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490C67F-0956-255C-3DF0-A3E6AB70BB4F}"/>
              </a:ext>
            </a:extLst>
          </p:cNvPr>
          <p:cNvSpPr/>
          <p:nvPr/>
        </p:nvSpPr>
        <p:spPr>
          <a:xfrm>
            <a:off x="10908524" y="417853"/>
            <a:ext cx="119259" cy="11925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869C4BD-2B12-4060-696D-7DC4826849DE}"/>
              </a:ext>
            </a:extLst>
          </p:cNvPr>
          <p:cNvSpPr/>
          <p:nvPr/>
        </p:nvSpPr>
        <p:spPr>
          <a:xfrm>
            <a:off x="1109590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C1EC4E30-5D19-5792-5C53-69A78A5C1C03}"/>
              </a:ext>
            </a:extLst>
          </p:cNvPr>
          <p:cNvSpPr/>
          <p:nvPr/>
        </p:nvSpPr>
        <p:spPr>
          <a:xfrm>
            <a:off x="1128096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5A60D90-9B4A-55F2-6B5B-F55AAFFE7E33}"/>
              </a:ext>
            </a:extLst>
          </p:cNvPr>
          <p:cNvSpPr/>
          <p:nvPr/>
        </p:nvSpPr>
        <p:spPr>
          <a:xfrm>
            <a:off x="1146601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E827A9C-C383-4EA0-2C7B-7E472F083C65}"/>
              </a:ext>
            </a:extLst>
          </p:cNvPr>
          <p:cNvSpPr/>
          <p:nvPr/>
        </p:nvSpPr>
        <p:spPr>
          <a:xfrm>
            <a:off x="1165107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4" name="Google Shape;198;p27">
            <a:extLst>
              <a:ext uri="{FF2B5EF4-FFF2-40B4-BE49-F238E27FC236}">
                <a16:creationId xmlns:a16="http://schemas.microsoft.com/office/drawing/2014/main" id="{20B16AE2-C31B-4CEA-08BC-C871BFF31984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002060">
                  <a:alpha val="70000"/>
                </a:srgbClr>
              </a:solidFill>
              <a:latin typeface="Avenir Next"/>
            </a:endParaRPr>
          </a:p>
          <a:p>
            <a:pPr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Pihlamo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Lehmussaari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5" name="Google Shape;198;p27">
            <a:extLst>
              <a:ext uri="{FF2B5EF4-FFF2-40B4-BE49-F238E27FC236}">
                <a16:creationId xmlns:a16="http://schemas.microsoft.com/office/drawing/2014/main" id="{3CB054C9-3707-82DD-1BC7-20D82387C556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13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19227886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BF266-7290-FC69-EB19-0C5D732F28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48E4E9-B385-1D48-9819-38A453D41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766218"/>
            <a:ext cx="10515600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en-US">
                <a:ea typeface="+mj-lt"/>
                <a:cs typeface="+mj-lt"/>
              </a:rPr>
              <a:t>from </a:t>
            </a:r>
            <a:r>
              <a:rPr lang="en-US" i="1">
                <a:solidFill>
                  <a:srgbClr val="002060"/>
                </a:solidFill>
                <a:ea typeface="+mj-lt"/>
                <a:cs typeface="+mj-lt"/>
              </a:rPr>
              <a:t>“</a:t>
            </a:r>
            <a:r>
              <a:rPr lang="en-US" b="1" i="1">
                <a:solidFill>
                  <a:srgbClr val="002060"/>
                </a:solidFill>
                <a:ea typeface="+mj-lt"/>
                <a:cs typeface="+mj-lt"/>
              </a:rPr>
              <a:t>you do it tomorrow</a:t>
            </a:r>
            <a:r>
              <a:rPr lang="en-US" i="1">
                <a:solidFill>
                  <a:srgbClr val="002060"/>
                </a:solidFill>
                <a:ea typeface="+mj-lt"/>
                <a:cs typeface="+mj-lt"/>
              </a:rPr>
              <a:t>,” </a:t>
            </a:r>
            <a:br>
              <a:rPr lang="en-US" i="1">
                <a:ea typeface="+mj-lt"/>
                <a:cs typeface="+mj-lt"/>
              </a:rPr>
            </a:br>
            <a:r>
              <a:rPr lang="en-US">
                <a:ea typeface="+mj-lt"/>
                <a:cs typeface="+mj-lt"/>
              </a:rPr>
              <a:t>to </a:t>
            </a:r>
            <a:r>
              <a:rPr lang="en-US" i="1">
                <a:solidFill>
                  <a:srgbClr val="002060"/>
                </a:solidFill>
                <a:ea typeface="+mj-lt"/>
                <a:cs typeface="+mj-lt"/>
              </a:rPr>
              <a:t>“</a:t>
            </a:r>
            <a:r>
              <a:rPr lang="en-US" b="1" i="1">
                <a:solidFill>
                  <a:srgbClr val="002060"/>
                </a:solidFill>
                <a:ea typeface="+mj-lt"/>
                <a:cs typeface="+mj-lt"/>
              </a:rPr>
              <a:t>we do it today.</a:t>
            </a:r>
            <a:r>
              <a:rPr lang="en-US" i="1">
                <a:solidFill>
                  <a:srgbClr val="002060"/>
                </a:solidFill>
                <a:ea typeface="+mj-lt"/>
                <a:cs typeface="+mj-lt"/>
              </a:rPr>
              <a:t>” </a:t>
            </a:r>
            <a:endParaRPr lang="en-US" i="1">
              <a:solidFill>
                <a:srgbClr val="002060"/>
              </a:solidFill>
            </a:endParaRPr>
          </a:p>
        </p:txBody>
      </p:sp>
      <p:sp>
        <p:nvSpPr>
          <p:cNvPr id="18" name="Google Shape;198;p27">
            <a:extLst>
              <a:ext uri="{FF2B5EF4-FFF2-40B4-BE49-F238E27FC236}">
                <a16:creationId xmlns:a16="http://schemas.microsoft.com/office/drawing/2014/main" id="{A75887FE-FD98-9271-D5C3-56DEB1DCC602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002060"/>
                </a:solidFill>
                <a:latin typeface="Avenir Next Demi Bold" panose="020B0503020202020204" pitchFamily="34" charset="0"/>
              </a:rPr>
              <a:t>INTRODUCTION | </a:t>
            </a:r>
            <a:r>
              <a:rPr lang="es" kern="0">
                <a:solidFill>
                  <a:srgbClr val="002060"/>
                </a:solidFill>
                <a:latin typeface="Avenir Next" panose="020B0503020202020204" pitchFamily="34" charset="0"/>
              </a:rPr>
              <a:t>CONCEPTUAL REFRAMING</a:t>
            </a:r>
            <a:endParaRPr lang="en-US">
              <a:solidFill>
                <a:srgbClr val="002060"/>
              </a:solidFill>
              <a:latin typeface="Avenir Next" panose="020B0503020202020204" pitchFamily="34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E39F1E6-8FB8-8CF6-1448-D19D7C4808D3}"/>
              </a:ext>
            </a:extLst>
          </p:cNvPr>
          <p:cNvSpPr/>
          <p:nvPr/>
        </p:nvSpPr>
        <p:spPr>
          <a:xfrm>
            <a:off x="10908524" y="417853"/>
            <a:ext cx="119259" cy="11925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3A8DD77-349A-CE7D-6D06-BEC41A7DD4F0}"/>
              </a:ext>
            </a:extLst>
          </p:cNvPr>
          <p:cNvSpPr/>
          <p:nvPr/>
        </p:nvSpPr>
        <p:spPr>
          <a:xfrm>
            <a:off x="1109590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D0022E3-D898-8E9A-FE8D-C27B4CE2761C}"/>
              </a:ext>
            </a:extLst>
          </p:cNvPr>
          <p:cNvSpPr/>
          <p:nvPr/>
        </p:nvSpPr>
        <p:spPr>
          <a:xfrm>
            <a:off x="1128096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EA609514-4DC2-B540-33E4-5547104216D8}"/>
              </a:ext>
            </a:extLst>
          </p:cNvPr>
          <p:cNvSpPr/>
          <p:nvPr/>
        </p:nvSpPr>
        <p:spPr>
          <a:xfrm>
            <a:off x="1146601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C3709C09-CD6C-437A-6ABB-1356907ED54B}"/>
              </a:ext>
            </a:extLst>
          </p:cNvPr>
          <p:cNvSpPr/>
          <p:nvPr/>
        </p:nvSpPr>
        <p:spPr>
          <a:xfrm>
            <a:off x="1165107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4" name="Google Shape;198;p27">
            <a:extLst>
              <a:ext uri="{FF2B5EF4-FFF2-40B4-BE49-F238E27FC236}">
                <a16:creationId xmlns:a16="http://schemas.microsoft.com/office/drawing/2014/main" id="{68511F3F-9763-B9AA-F8AE-62158D4758AD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002060">
                  <a:alpha val="70000"/>
                </a:srgbClr>
              </a:solidFill>
              <a:latin typeface="Avenir Next"/>
            </a:endParaRPr>
          </a:p>
          <a:p>
            <a:pPr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Pihlamo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Lehmussaari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3" name="Google Shape;198;p27">
            <a:extLst>
              <a:ext uri="{FF2B5EF4-FFF2-40B4-BE49-F238E27FC236}">
                <a16:creationId xmlns:a16="http://schemas.microsoft.com/office/drawing/2014/main" id="{DF10C1EF-5D39-EF27-582C-BE7FE43D0018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13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15069208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1DF459-2842-E191-E81D-769F6758E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5D7DDAD0-1078-ECF9-42B2-747077882576}"/>
              </a:ext>
            </a:extLst>
          </p:cNvPr>
          <p:cNvSpPr txBox="1">
            <a:spLocks/>
          </p:cNvSpPr>
          <p:nvPr/>
        </p:nvSpPr>
        <p:spPr>
          <a:xfrm>
            <a:off x="838200" y="27662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i="1">
                <a:ea typeface="+mj-lt"/>
                <a:cs typeface="+mj-lt"/>
              </a:rPr>
              <a:t>But, </a:t>
            </a:r>
            <a:r>
              <a:rPr lang="en-US" b="1" i="1">
                <a:solidFill>
                  <a:srgbClr val="002060"/>
                </a:solidFill>
                <a:ea typeface="+mj-lt"/>
                <a:cs typeface="+mj-lt"/>
              </a:rPr>
              <a:t>why today?</a:t>
            </a:r>
            <a:endParaRPr lang="en-US" b="1" i="1">
              <a:solidFill>
                <a:srgbClr val="002060"/>
              </a:solidFill>
            </a:endParaRPr>
          </a:p>
        </p:txBody>
      </p:sp>
      <p:sp>
        <p:nvSpPr>
          <p:cNvPr id="18" name="Google Shape;198;p27">
            <a:extLst>
              <a:ext uri="{FF2B5EF4-FFF2-40B4-BE49-F238E27FC236}">
                <a16:creationId xmlns:a16="http://schemas.microsoft.com/office/drawing/2014/main" id="{8BBA2977-B8B2-055A-3BF3-918C3A82C82B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002060"/>
                </a:solidFill>
                <a:latin typeface="Avenir Next Demi Bold" panose="020B0503020202020204" pitchFamily="34" charset="0"/>
              </a:rPr>
              <a:t>INTRODUCTION | </a:t>
            </a:r>
            <a:r>
              <a:rPr lang="es" kern="0">
                <a:solidFill>
                  <a:srgbClr val="002060"/>
                </a:solidFill>
                <a:latin typeface="Avenir Next" panose="020B0503020202020204" pitchFamily="34" charset="0"/>
              </a:rPr>
              <a:t>CONCEPTUAL REFRAMING</a:t>
            </a:r>
            <a:endParaRPr lang="en-US">
              <a:solidFill>
                <a:srgbClr val="002060"/>
              </a:solidFill>
              <a:latin typeface="Avenir Next" panose="020B0503020202020204" pitchFamily="34" charset="0"/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366BEFD-ACB2-58B5-0621-04FC2DE0B070}"/>
              </a:ext>
            </a:extLst>
          </p:cNvPr>
          <p:cNvSpPr/>
          <p:nvPr/>
        </p:nvSpPr>
        <p:spPr>
          <a:xfrm>
            <a:off x="10908524" y="417853"/>
            <a:ext cx="119259" cy="11925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0E82574-338D-1164-73F1-676E5FB609D2}"/>
              </a:ext>
            </a:extLst>
          </p:cNvPr>
          <p:cNvSpPr/>
          <p:nvPr/>
        </p:nvSpPr>
        <p:spPr>
          <a:xfrm>
            <a:off x="1109590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ACAABEFC-EE3E-E907-A05C-5DDE6308F031}"/>
              </a:ext>
            </a:extLst>
          </p:cNvPr>
          <p:cNvSpPr/>
          <p:nvPr/>
        </p:nvSpPr>
        <p:spPr>
          <a:xfrm>
            <a:off x="1128096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979C399-AB11-BD91-4690-9C31FCD53C16}"/>
              </a:ext>
            </a:extLst>
          </p:cNvPr>
          <p:cNvSpPr/>
          <p:nvPr/>
        </p:nvSpPr>
        <p:spPr>
          <a:xfrm>
            <a:off x="1146601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38C5315-1981-0E1F-A1FF-7DC365F44E9A}"/>
              </a:ext>
            </a:extLst>
          </p:cNvPr>
          <p:cNvSpPr/>
          <p:nvPr/>
        </p:nvSpPr>
        <p:spPr>
          <a:xfrm>
            <a:off x="1165107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" name="Google Shape;198;p27">
            <a:extLst>
              <a:ext uri="{FF2B5EF4-FFF2-40B4-BE49-F238E27FC236}">
                <a16:creationId xmlns:a16="http://schemas.microsoft.com/office/drawing/2014/main" id="{2FC0BFE9-872C-247B-33DC-AA5AF62EFF4E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002060">
                  <a:alpha val="70000"/>
                </a:srgbClr>
              </a:solidFill>
              <a:latin typeface="Avenir Next"/>
            </a:endParaRPr>
          </a:p>
          <a:p>
            <a:pPr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Pihlamo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Lehmussaari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2" name="Google Shape;198;p27">
            <a:extLst>
              <a:ext uri="{FF2B5EF4-FFF2-40B4-BE49-F238E27FC236}">
                <a16:creationId xmlns:a16="http://schemas.microsoft.com/office/drawing/2014/main" id="{5A029FA6-F4A9-F0F8-8A47-C8E79B2AD7F4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13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6507500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304DD6-C8F3-2787-8CCF-B024591FF0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198;p27">
            <a:extLst>
              <a:ext uri="{FF2B5EF4-FFF2-40B4-BE49-F238E27FC236}">
                <a16:creationId xmlns:a16="http://schemas.microsoft.com/office/drawing/2014/main" id="{F5A07F96-5CBF-4E77-8B76-2FB2198D7400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002060"/>
                </a:solidFill>
                <a:latin typeface="Avenir Next Demi Bold" panose="020B0503020202020204" pitchFamily="34" charset="0"/>
              </a:rPr>
              <a:t>INTRODUCTION | </a:t>
            </a:r>
            <a:r>
              <a:rPr lang="es" kern="0">
                <a:solidFill>
                  <a:srgbClr val="002060"/>
                </a:solidFill>
                <a:latin typeface="Avenir Next" panose="020B0503020202020204" pitchFamily="34" charset="0"/>
              </a:rPr>
              <a:t>WHY NOW</a:t>
            </a:r>
            <a:endParaRPr lang="en-US">
              <a:solidFill>
                <a:srgbClr val="002060"/>
              </a:solidFill>
              <a:latin typeface="Avenir Next" panose="020B0503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56545B7-4B30-9BAD-6902-3FB390487167}"/>
              </a:ext>
            </a:extLst>
          </p:cNvPr>
          <p:cNvSpPr txBox="1"/>
          <p:nvPr/>
        </p:nvSpPr>
        <p:spPr>
          <a:xfrm>
            <a:off x="1242919" y="3833773"/>
            <a:ext cx="1873421" cy="12464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500" b="1">
                <a:solidFill>
                  <a:srgbClr val="002060"/>
                </a:solidFill>
              </a:rPr>
              <a:t>CLIMATE IS ALREADY CHANGING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17F8A49-1461-3FE6-166A-01053A5D0A97}"/>
              </a:ext>
            </a:extLst>
          </p:cNvPr>
          <p:cNvSpPr txBox="1"/>
          <p:nvPr/>
        </p:nvSpPr>
        <p:spPr>
          <a:xfrm>
            <a:off x="4226296" y="3833773"/>
            <a:ext cx="3250349" cy="12464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500" b="1">
                <a:solidFill>
                  <a:srgbClr val="002060"/>
                </a:solidFill>
              </a:rPr>
              <a:t>ADAPTATION TODAY IS AN INVESTMENT, NOT A COST</a:t>
            </a:r>
            <a:endParaRPr lang="en-US" sz="2500" i="1">
              <a:solidFill>
                <a:srgbClr val="00206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3B353C9-FA0A-088E-67D9-881587053D50}"/>
              </a:ext>
            </a:extLst>
          </p:cNvPr>
          <p:cNvSpPr txBox="1"/>
          <p:nvPr/>
        </p:nvSpPr>
        <p:spPr>
          <a:xfrm>
            <a:off x="8297345" y="3833773"/>
            <a:ext cx="2832534" cy="124649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500" b="1">
                <a:solidFill>
                  <a:srgbClr val="002060"/>
                </a:solidFill>
              </a:rPr>
              <a:t>BIG RENOVATION CYCLE IS GOING TO HAPPEN SOON</a:t>
            </a:r>
            <a:endParaRPr lang="en-US" sz="2500">
              <a:solidFill>
                <a:srgbClr val="002060"/>
              </a:solidFill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43F9C176-E962-DDAB-CE04-CF2F2504EEB7}"/>
              </a:ext>
            </a:extLst>
          </p:cNvPr>
          <p:cNvSpPr/>
          <p:nvPr/>
        </p:nvSpPr>
        <p:spPr>
          <a:xfrm>
            <a:off x="10908524" y="417853"/>
            <a:ext cx="119259" cy="11925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0FD4284-7701-076F-A206-9AE6C543EEE9}"/>
              </a:ext>
            </a:extLst>
          </p:cNvPr>
          <p:cNvSpPr/>
          <p:nvPr/>
        </p:nvSpPr>
        <p:spPr>
          <a:xfrm>
            <a:off x="1109590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0FB3ECBE-DA23-F171-7C8A-64243D9C0524}"/>
              </a:ext>
            </a:extLst>
          </p:cNvPr>
          <p:cNvSpPr/>
          <p:nvPr/>
        </p:nvSpPr>
        <p:spPr>
          <a:xfrm>
            <a:off x="1128096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DDCBBAE1-5B16-D4EC-BB00-4A2EB2434B09}"/>
              </a:ext>
            </a:extLst>
          </p:cNvPr>
          <p:cNvSpPr/>
          <p:nvPr/>
        </p:nvSpPr>
        <p:spPr>
          <a:xfrm>
            <a:off x="1146601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D7D2350E-80A4-3C4F-49BA-3764A86B617C}"/>
              </a:ext>
            </a:extLst>
          </p:cNvPr>
          <p:cNvSpPr/>
          <p:nvPr/>
        </p:nvSpPr>
        <p:spPr>
          <a:xfrm>
            <a:off x="1165107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pic>
        <p:nvPicPr>
          <p:cNvPr id="47" name="Picture 46">
            <a:extLst>
              <a:ext uri="{FF2B5EF4-FFF2-40B4-BE49-F238E27FC236}">
                <a16:creationId xmlns:a16="http://schemas.microsoft.com/office/drawing/2014/main" id="{765A1297-D424-481C-26A9-2DE44DADB7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452" y="1861509"/>
            <a:ext cx="1986353" cy="1800000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2C21CE7A-8154-57D2-111A-11E7F9B6CB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0102" y="1861509"/>
            <a:ext cx="1800000" cy="1800000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357C95E5-6832-1FEC-BCAB-80A9745251B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7199" y="1861509"/>
            <a:ext cx="1892825" cy="1800000"/>
          </a:xfrm>
          <a:prstGeom prst="rect">
            <a:avLst/>
          </a:prstGeom>
        </p:spPr>
      </p:pic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CFBC930-6581-CB37-F754-FA50DDEABCFA}"/>
              </a:ext>
            </a:extLst>
          </p:cNvPr>
          <p:cNvSpPr txBox="1">
            <a:spLocks/>
          </p:cNvSpPr>
          <p:nvPr/>
        </p:nvSpPr>
        <p:spPr>
          <a:xfrm>
            <a:off x="1405050" y="5137975"/>
            <a:ext cx="1549156" cy="437787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100">
                <a:solidFill>
                  <a:srgbClr val="002060">
                    <a:alpha val="40000"/>
                  </a:srgbClr>
                </a:solidFill>
                <a:latin typeface="Avenir Next"/>
              </a:rPr>
              <a:t>(Finnish Meteorological Institute, 2025)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6CAFB221-9241-AD09-02AD-A822AC3F1BE6}"/>
              </a:ext>
            </a:extLst>
          </p:cNvPr>
          <p:cNvSpPr txBox="1">
            <a:spLocks/>
          </p:cNvSpPr>
          <p:nvPr/>
        </p:nvSpPr>
        <p:spPr>
          <a:xfrm>
            <a:off x="4968499" y="5137974"/>
            <a:ext cx="1549156" cy="4377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900">
                <a:solidFill>
                  <a:srgbClr val="002060">
                    <a:alpha val="40000"/>
                  </a:srgbClr>
                </a:solidFill>
                <a:latin typeface="Avenir Next" panose="020B0503020202020204" pitchFamily="34" charset="0"/>
              </a:rPr>
              <a:t>(Marttila-Tornio, 2024)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F55DD67-EA78-4527-1237-608068DA8276}"/>
              </a:ext>
            </a:extLst>
          </p:cNvPr>
          <p:cNvSpPr txBox="1">
            <a:spLocks/>
          </p:cNvSpPr>
          <p:nvPr/>
        </p:nvSpPr>
        <p:spPr>
          <a:xfrm>
            <a:off x="8939033" y="5137973"/>
            <a:ext cx="1549156" cy="43778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900">
                <a:solidFill>
                  <a:srgbClr val="002060">
                    <a:alpha val="40000"/>
                  </a:srgbClr>
                </a:solidFill>
                <a:latin typeface="Avenir Next" panose="020B0503020202020204" pitchFamily="34" charset="0"/>
              </a:rPr>
              <a:t>(Marttila-Tornio, 2024)</a:t>
            </a:r>
          </a:p>
        </p:txBody>
      </p:sp>
      <p:sp>
        <p:nvSpPr>
          <p:cNvPr id="9" name="Google Shape;198;p27">
            <a:extLst>
              <a:ext uri="{FF2B5EF4-FFF2-40B4-BE49-F238E27FC236}">
                <a16:creationId xmlns:a16="http://schemas.microsoft.com/office/drawing/2014/main" id="{13CE7285-3E31-BCC2-4380-AA531A36877A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002060">
                  <a:alpha val="70000"/>
                </a:srgbClr>
              </a:solidFill>
              <a:latin typeface="Avenir Next"/>
            </a:endParaRPr>
          </a:p>
          <a:p>
            <a:pPr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Pihlamo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Lehmussaari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5" name="Google Shape;198;p27">
            <a:extLst>
              <a:ext uri="{FF2B5EF4-FFF2-40B4-BE49-F238E27FC236}">
                <a16:creationId xmlns:a16="http://schemas.microsoft.com/office/drawing/2014/main" id="{E5E2BD65-E19C-6908-E200-14F570CC80D7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14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27840342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08C2CA-0355-5BA8-1739-BA0FBF2CEF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>
            <a:extLst>
              <a:ext uri="{FF2B5EF4-FFF2-40B4-BE49-F238E27FC236}">
                <a16:creationId xmlns:a16="http://schemas.microsoft.com/office/drawing/2014/main" id="{4323735E-DB77-59BB-AF46-8AFB05A06BFB}"/>
              </a:ext>
            </a:extLst>
          </p:cNvPr>
          <p:cNvSpPr txBox="1">
            <a:spLocks/>
          </p:cNvSpPr>
          <p:nvPr/>
        </p:nvSpPr>
        <p:spPr>
          <a:xfrm>
            <a:off x="838200" y="276621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en-US" i="1">
                <a:ea typeface="+mj-lt"/>
                <a:cs typeface="+mj-lt"/>
              </a:rPr>
              <a:t>Because</a:t>
            </a:r>
            <a:r>
              <a:rPr lang="en-US" b="1" i="1">
                <a:ea typeface="+mj-lt"/>
                <a:cs typeface="+mj-lt"/>
              </a:rPr>
              <a:t> </a:t>
            </a:r>
            <a:r>
              <a:rPr lang="en-US" b="1" i="1">
                <a:solidFill>
                  <a:srgbClr val="002060"/>
                </a:solidFill>
                <a:ea typeface="+mj-lt"/>
                <a:cs typeface="+mj-lt"/>
              </a:rPr>
              <a:t>later is too late.</a:t>
            </a:r>
            <a:endParaRPr lang="en-US" b="1" i="1">
              <a:solidFill>
                <a:srgbClr val="002060"/>
              </a:solidFill>
            </a:endParaRPr>
          </a:p>
        </p:txBody>
      </p:sp>
      <p:sp>
        <p:nvSpPr>
          <p:cNvPr id="25" name="Google Shape;198;p27">
            <a:extLst>
              <a:ext uri="{FF2B5EF4-FFF2-40B4-BE49-F238E27FC236}">
                <a16:creationId xmlns:a16="http://schemas.microsoft.com/office/drawing/2014/main" id="{CD33C3A0-1D81-127C-F6A7-96AA4D481AF3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002060"/>
                </a:solidFill>
                <a:latin typeface="Avenir Next Demi Bold" panose="020B0503020202020204" pitchFamily="34" charset="0"/>
              </a:rPr>
              <a:t>INTRODUCTION | </a:t>
            </a:r>
            <a:r>
              <a:rPr lang="es" kern="0">
                <a:solidFill>
                  <a:srgbClr val="002060"/>
                </a:solidFill>
                <a:latin typeface="Avenir Next" panose="020B0503020202020204" pitchFamily="34" charset="0"/>
              </a:rPr>
              <a:t>WHY NOW</a:t>
            </a:r>
            <a:endParaRPr lang="en-US">
              <a:solidFill>
                <a:srgbClr val="002060"/>
              </a:solidFill>
              <a:latin typeface="Avenir Next" panose="020B0503020202020204" pitchFamily="34" charset="0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47CF3BB-CAA3-D650-2B54-93A866BC5F14}"/>
              </a:ext>
            </a:extLst>
          </p:cNvPr>
          <p:cNvSpPr/>
          <p:nvPr/>
        </p:nvSpPr>
        <p:spPr>
          <a:xfrm>
            <a:off x="10908524" y="417853"/>
            <a:ext cx="119259" cy="11925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9837C08A-513C-EF4A-D03F-EB404424A69B}"/>
              </a:ext>
            </a:extLst>
          </p:cNvPr>
          <p:cNvSpPr/>
          <p:nvPr/>
        </p:nvSpPr>
        <p:spPr>
          <a:xfrm>
            <a:off x="1109590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1ADD9DB-16C1-B1E9-C4AE-30F609AE34ED}"/>
              </a:ext>
            </a:extLst>
          </p:cNvPr>
          <p:cNvSpPr/>
          <p:nvPr/>
        </p:nvSpPr>
        <p:spPr>
          <a:xfrm>
            <a:off x="1128096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9E76178A-9FFB-DA66-85BA-E15680D14234}"/>
              </a:ext>
            </a:extLst>
          </p:cNvPr>
          <p:cNvSpPr/>
          <p:nvPr/>
        </p:nvSpPr>
        <p:spPr>
          <a:xfrm>
            <a:off x="11466017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A52BEA99-24C8-184D-DC59-8D0B3D60A4D5}"/>
              </a:ext>
            </a:extLst>
          </p:cNvPr>
          <p:cNvSpPr/>
          <p:nvPr/>
        </p:nvSpPr>
        <p:spPr>
          <a:xfrm>
            <a:off x="11651072" y="417853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3" name="Google Shape;198;p27">
            <a:extLst>
              <a:ext uri="{FF2B5EF4-FFF2-40B4-BE49-F238E27FC236}">
                <a16:creationId xmlns:a16="http://schemas.microsoft.com/office/drawing/2014/main" id="{B60423EF-BE88-9EC6-7345-2B60D3E7B46E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002060">
                  <a:alpha val="70000"/>
                </a:srgbClr>
              </a:solidFill>
              <a:latin typeface="Avenir Next"/>
            </a:endParaRPr>
          </a:p>
          <a:p>
            <a:pPr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Pihlamo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Lehmussaari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2" name="Google Shape;198;p27">
            <a:extLst>
              <a:ext uri="{FF2B5EF4-FFF2-40B4-BE49-F238E27FC236}">
                <a16:creationId xmlns:a16="http://schemas.microsoft.com/office/drawing/2014/main" id="{C00D0A72-EA36-A59F-C6B9-3B8A16B9C267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14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39869489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BDC676-E3A0-2F37-09C6-2E5ADCDD48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198;p27">
            <a:extLst>
              <a:ext uri="{FF2B5EF4-FFF2-40B4-BE49-F238E27FC236}">
                <a16:creationId xmlns:a16="http://schemas.microsoft.com/office/drawing/2014/main" id="{81DAD504-5D02-2ADE-8BCC-EA5EF14887FB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E1D9F5"/>
                </a:solidFill>
                <a:latin typeface="Aptos"/>
              </a:rPr>
              <a:t>VISION | </a:t>
            </a:r>
            <a:r>
              <a:rPr lang="es" kern="0">
                <a:solidFill>
                  <a:srgbClr val="E1D9F5"/>
                </a:solidFill>
                <a:latin typeface="Aptos"/>
              </a:rPr>
              <a:t>KNOWLEDGE IN ACTION </a:t>
            </a:r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D4D33DD-4ADE-7D1A-B476-23752CF7A1C1}"/>
              </a:ext>
            </a:extLst>
          </p:cNvPr>
          <p:cNvSpPr txBox="1"/>
          <p:nvPr/>
        </p:nvSpPr>
        <p:spPr>
          <a:xfrm>
            <a:off x="1293812" y="2085866"/>
            <a:ext cx="9604375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600" b="0" i="0" u="none" strike="noStrike" baseline="0">
                <a:solidFill>
                  <a:srgbClr val="E1D9F5"/>
                </a:solidFill>
                <a:latin typeface="Aptos"/>
                <a:ea typeface="Segoe UI"/>
                <a:cs typeface="Segoe UI"/>
              </a:rPr>
              <a:t>We envision a </a:t>
            </a:r>
            <a:r>
              <a:rPr lang="en-US" sz="3600" b="1" i="0" u="none" strike="noStrike" baseline="0">
                <a:solidFill>
                  <a:srgbClr val="B4E5A2"/>
                </a:solidFill>
                <a:latin typeface="Aptos"/>
                <a:ea typeface="Segoe UI"/>
                <a:cs typeface="Segoe UI"/>
              </a:rPr>
              <a:t>future-proof Helsinki </a:t>
            </a:r>
            <a:r>
              <a:rPr lang="en-US" sz="3600" b="0" i="0" u="none" strike="noStrike" baseline="0">
                <a:solidFill>
                  <a:srgbClr val="E1D9F5"/>
                </a:solidFill>
                <a:latin typeface="Aptos"/>
                <a:ea typeface="Segoe UI"/>
                <a:cs typeface="Segoe UI"/>
              </a:rPr>
              <a:t>where, through an </a:t>
            </a:r>
            <a:r>
              <a:rPr lang="en-US" sz="3600" b="0" i="0">
                <a:solidFill>
                  <a:srgbClr val="E1D9F5"/>
                </a:solidFill>
                <a:latin typeface="Aptos"/>
                <a:ea typeface="Segoe UI"/>
                <a:cs typeface="Segoe UI"/>
              </a:rPr>
              <a:t>​ </a:t>
            </a:r>
            <a:r>
              <a:rPr lang="en-US" sz="3600" b="1" i="0" u="none" strike="noStrike" baseline="0">
                <a:solidFill>
                  <a:srgbClr val="B4E5A2"/>
                </a:solidFill>
                <a:latin typeface="Aptos"/>
                <a:ea typeface="Segoe UI"/>
                <a:cs typeface="Segoe UI"/>
              </a:rPr>
              <a:t>adaptive system of knowledge</a:t>
            </a:r>
            <a:r>
              <a:rPr lang="en-US" sz="3600" b="0" i="0" u="none" strike="noStrike" baseline="0">
                <a:solidFill>
                  <a:srgbClr val="B4E5A2"/>
                </a:solidFill>
                <a:latin typeface="Aptos"/>
                <a:ea typeface="Segoe UI"/>
                <a:cs typeface="Segoe UI"/>
              </a:rPr>
              <a:t> </a:t>
            </a:r>
            <a:r>
              <a:rPr lang="en-US" sz="3600" b="0" i="0" u="none" strike="noStrike" baseline="0">
                <a:solidFill>
                  <a:srgbClr val="E1D9F5"/>
                </a:solidFill>
                <a:latin typeface="Aptos"/>
                <a:ea typeface="Segoe UI"/>
                <a:cs typeface="Segoe UI"/>
              </a:rPr>
              <a:t>on our living spaces, we</a:t>
            </a:r>
            <a:r>
              <a:rPr lang="en-US" sz="3600">
                <a:solidFill>
                  <a:srgbClr val="E1D9F5"/>
                </a:solidFill>
                <a:latin typeface="Aptos"/>
                <a:ea typeface="Segoe UI"/>
                <a:cs typeface="Segoe UI"/>
              </a:rPr>
              <a:t> collaborate</a:t>
            </a:r>
            <a:r>
              <a:rPr lang="en-US" sz="3600" b="0" i="0" u="none" strike="noStrike" baseline="0">
                <a:solidFill>
                  <a:srgbClr val="E1D9F5"/>
                </a:solidFill>
                <a:latin typeface="Aptos"/>
                <a:ea typeface="Segoe UI"/>
                <a:cs typeface="Segoe UI"/>
              </a:rPr>
              <a:t> </a:t>
            </a:r>
            <a:r>
              <a:rPr lang="en-US" sz="3600">
                <a:solidFill>
                  <a:srgbClr val="E1D9F5"/>
                </a:solidFill>
                <a:latin typeface="Aptos"/>
                <a:ea typeface="Segoe UI"/>
                <a:cs typeface="Segoe UI"/>
              </a:rPr>
              <a:t>to ensure the</a:t>
            </a:r>
            <a:r>
              <a:rPr lang="en-US" sz="3600" b="0" i="0">
                <a:solidFill>
                  <a:srgbClr val="E1D9F5"/>
                </a:solidFill>
                <a:latin typeface="Aptos"/>
                <a:ea typeface="Segoe UI"/>
                <a:cs typeface="Segoe UI"/>
              </a:rPr>
              <a:t> </a:t>
            </a:r>
            <a:r>
              <a:rPr lang="en-US" sz="3600" b="1" i="0" u="none" strike="noStrike" baseline="0">
                <a:solidFill>
                  <a:srgbClr val="B4E5A2"/>
                </a:solidFill>
                <a:latin typeface="Aptos"/>
                <a:ea typeface="Segoe UI"/>
                <a:cs typeface="Segoe UI"/>
              </a:rPr>
              <a:t>safety and wellbeing of all inhabitants.</a:t>
            </a:r>
            <a:r>
              <a:rPr lang="en-US" sz="3600" b="0" i="0">
                <a:solidFill>
                  <a:srgbClr val="B4E5A2"/>
                </a:solidFill>
                <a:latin typeface="Aptos"/>
                <a:ea typeface="Segoe UI"/>
                <a:cs typeface="Segoe UI"/>
              </a:rPr>
              <a:t>​</a:t>
            </a:r>
          </a:p>
          <a:p>
            <a:pPr algn="ctr"/>
            <a:endParaRPr lang="en-US">
              <a:solidFill>
                <a:srgbClr val="E1D9F5"/>
              </a:solidFill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4E84A7C7-63B4-16DA-6337-7B269C00A332}"/>
              </a:ext>
            </a:extLst>
          </p:cNvPr>
          <p:cNvSpPr/>
          <p:nvPr/>
        </p:nvSpPr>
        <p:spPr>
          <a:xfrm>
            <a:off x="10908524" y="417853"/>
            <a:ext cx="119259" cy="119259"/>
          </a:xfrm>
          <a:prstGeom prst="ellipse">
            <a:avLst/>
          </a:prstGeom>
          <a:solidFill>
            <a:srgbClr val="B4E5A2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0BB5393E-2260-4AFE-5395-7906AC3865CE}"/>
              </a:ext>
            </a:extLst>
          </p:cNvPr>
          <p:cNvSpPr/>
          <p:nvPr/>
        </p:nvSpPr>
        <p:spPr>
          <a:xfrm>
            <a:off x="11095907" y="417853"/>
            <a:ext cx="119259" cy="119259"/>
          </a:xfrm>
          <a:prstGeom prst="ellipse">
            <a:avLst/>
          </a:prstGeom>
          <a:solidFill>
            <a:srgbClr val="B4E5A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27F0556D-754D-5B4B-2057-5143F03A0A9C}"/>
              </a:ext>
            </a:extLst>
          </p:cNvPr>
          <p:cNvSpPr/>
          <p:nvPr/>
        </p:nvSpPr>
        <p:spPr>
          <a:xfrm>
            <a:off x="11280962" y="417853"/>
            <a:ext cx="119259" cy="119259"/>
          </a:xfrm>
          <a:prstGeom prst="ellipse">
            <a:avLst/>
          </a:prstGeom>
          <a:solidFill>
            <a:srgbClr val="B4E5A2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4A4E992F-4413-5FAF-16C3-8759D21E26F3}"/>
              </a:ext>
            </a:extLst>
          </p:cNvPr>
          <p:cNvSpPr/>
          <p:nvPr/>
        </p:nvSpPr>
        <p:spPr>
          <a:xfrm>
            <a:off x="11466017" y="417853"/>
            <a:ext cx="119259" cy="119259"/>
          </a:xfrm>
          <a:prstGeom prst="ellipse">
            <a:avLst/>
          </a:prstGeom>
          <a:solidFill>
            <a:srgbClr val="B4E5A2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FD70C35D-8BB3-432B-97C3-F892FC804AA0}"/>
              </a:ext>
            </a:extLst>
          </p:cNvPr>
          <p:cNvSpPr/>
          <p:nvPr/>
        </p:nvSpPr>
        <p:spPr>
          <a:xfrm>
            <a:off x="11651072" y="417853"/>
            <a:ext cx="119259" cy="119259"/>
          </a:xfrm>
          <a:prstGeom prst="ellipse">
            <a:avLst/>
          </a:prstGeom>
          <a:solidFill>
            <a:srgbClr val="B4E5A2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rgbClr val="002060"/>
              </a:solidFill>
            </a:endParaRPr>
          </a:p>
        </p:txBody>
      </p:sp>
      <p:sp>
        <p:nvSpPr>
          <p:cNvPr id="6" name="Google Shape;198;p27">
            <a:extLst>
              <a:ext uri="{FF2B5EF4-FFF2-40B4-BE49-F238E27FC236}">
                <a16:creationId xmlns:a16="http://schemas.microsoft.com/office/drawing/2014/main" id="{4AA937CD-FD9E-128B-F343-626EC062F260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E1D9F5">
                    <a:alpha val="70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E1D9F5">
                  <a:alpha val="70000"/>
                </a:srgbClr>
              </a:solidFill>
              <a:latin typeface="Avenir Next" panose="020B0503020202020204" pitchFamily="34" charset="0"/>
              <a:sym typeface="Work Sans"/>
            </a:endParaRPr>
          </a:p>
          <a:p>
            <a:pPr>
              <a:defRPr/>
            </a:pPr>
            <a:r>
              <a:rPr lang="en-US" sz="700" kern="0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Pihlamo</a:t>
            </a:r>
            <a:r>
              <a:rPr lang="en-US" sz="700" kern="0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Lehmussaari</a:t>
            </a:r>
            <a:r>
              <a:rPr lang="en-US" sz="700" kern="0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E1D9F5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E1D9F5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3" name="Google Shape;198;p27">
            <a:extLst>
              <a:ext uri="{FF2B5EF4-FFF2-40B4-BE49-F238E27FC236}">
                <a16:creationId xmlns:a16="http://schemas.microsoft.com/office/drawing/2014/main" id="{5008678B-F021-7FD8-A52B-40E1D815628C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DCDEE8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15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DCDEE8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18854918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D9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50A493-94CE-4BC6-DEA3-2F5E9D806F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5F7560EF-1CA8-9279-CB29-25654BAB54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70493">
            <a:off x="-1199226" y="-114262"/>
            <a:ext cx="3514830" cy="155471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16EAACC-450D-0900-3901-422DB705C51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82" r="14782"/>
          <a:stretch>
            <a:fillRect/>
          </a:stretch>
        </p:blipFill>
        <p:spPr bwMode="auto">
          <a:xfrm>
            <a:off x="5174947" y="-62346"/>
            <a:ext cx="7044255" cy="6982691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Rectangle 44">
            <a:extLst>
              <a:ext uri="{FF2B5EF4-FFF2-40B4-BE49-F238E27FC236}">
                <a16:creationId xmlns:a16="http://schemas.microsoft.com/office/drawing/2014/main" id="{A352FEFB-4249-D1FF-5903-5660FD04CE33}"/>
              </a:ext>
            </a:extLst>
          </p:cNvPr>
          <p:cNvSpPr/>
          <p:nvPr/>
        </p:nvSpPr>
        <p:spPr>
          <a:xfrm>
            <a:off x="5601812" y="-62346"/>
            <a:ext cx="7044255" cy="7128164"/>
          </a:xfrm>
          <a:prstGeom prst="rect">
            <a:avLst/>
          </a:prstGeom>
          <a:solidFill>
            <a:schemeClr val="dk1">
              <a:alpha val="20000"/>
            </a:scheme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5380F119-2EAE-63DF-7BE0-DE2C6B415120}"/>
                  </a:ext>
                </a:extLst>
              </p14:cNvPr>
              <p14:cNvContentPartPr/>
              <p14:nvPr/>
            </p14:nvContentPartPr>
            <p14:xfrm>
              <a:off x="1945291" y="-1190617"/>
              <a:ext cx="360" cy="36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5380F119-2EAE-63DF-7BE0-DE2C6B41512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939171" y="-1196737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3BEC2AD3-33B6-FA13-550B-E86E216EB573}"/>
                  </a:ext>
                </a:extLst>
              </p14:cNvPr>
              <p14:cNvContentPartPr/>
              <p14:nvPr/>
            </p14:nvContentPartPr>
            <p14:xfrm>
              <a:off x="922531" y="-553417"/>
              <a:ext cx="360" cy="36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3BEC2AD3-33B6-FA13-550B-E86E216EB57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16411" y="-559537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3617A18B-916F-7B58-2F09-711B7501E8A7}"/>
                  </a:ext>
                </a:extLst>
              </p14:cNvPr>
              <p14:cNvContentPartPr/>
              <p14:nvPr/>
            </p14:nvContentPartPr>
            <p14:xfrm>
              <a:off x="1272811" y="-1142737"/>
              <a:ext cx="360" cy="36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3617A18B-916F-7B58-2F09-711B7501E8A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266691" y="-1148857"/>
                <a:ext cx="12600" cy="1260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Oval 2">
            <a:extLst>
              <a:ext uri="{FF2B5EF4-FFF2-40B4-BE49-F238E27FC236}">
                <a16:creationId xmlns:a16="http://schemas.microsoft.com/office/drawing/2014/main" id="{A7D5F7ED-6CC5-B09C-DAE6-15112969E72F}"/>
              </a:ext>
            </a:extLst>
          </p:cNvPr>
          <p:cNvSpPr/>
          <p:nvPr/>
        </p:nvSpPr>
        <p:spPr>
          <a:xfrm>
            <a:off x="10908524" y="451719"/>
            <a:ext cx="119259" cy="119259"/>
          </a:xfrm>
          <a:prstGeom prst="ellipse">
            <a:avLst/>
          </a:prstGeom>
          <a:solidFill>
            <a:srgbClr val="E1D9F5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DF70DE8F-60D5-60C8-A305-996D9F2F270F}"/>
              </a:ext>
            </a:extLst>
          </p:cNvPr>
          <p:cNvSpPr/>
          <p:nvPr/>
        </p:nvSpPr>
        <p:spPr>
          <a:xfrm>
            <a:off x="11095907" y="451719"/>
            <a:ext cx="119259" cy="119259"/>
          </a:xfrm>
          <a:prstGeom prst="ellipse">
            <a:avLst/>
          </a:prstGeom>
          <a:solidFill>
            <a:srgbClr val="E1D9F5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CF99C0A4-40C9-0D0A-0E35-91E9A73A3F6E}"/>
              </a:ext>
            </a:extLst>
          </p:cNvPr>
          <p:cNvSpPr/>
          <p:nvPr/>
        </p:nvSpPr>
        <p:spPr>
          <a:xfrm>
            <a:off x="11280962" y="451719"/>
            <a:ext cx="119259" cy="119259"/>
          </a:xfrm>
          <a:prstGeom prst="ellipse">
            <a:avLst/>
          </a:prstGeom>
          <a:solidFill>
            <a:srgbClr val="E1D9F5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1F06639-D159-A081-6ADA-72059C93B5EF}"/>
              </a:ext>
            </a:extLst>
          </p:cNvPr>
          <p:cNvSpPr/>
          <p:nvPr/>
        </p:nvSpPr>
        <p:spPr>
          <a:xfrm>
            <a:off x="11466017" y="451719"/>
            <a:ext cx="119259" cy="119259"/>
          </a:xfrm>
          <a:prstGeom prst="ellipse">
            <a:avLst/>
          </a:prstGeom>
          <a:solidFill>
            <a:srgbClr val="E1D9F5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2F02CF0F-EB17-751D-AB1D-C18E350B38D8}"/>
              </a:ext>
            </a:extLst>
          </p:cNvPr>
          <p:cNvSpPr/>
          <p:nvPr/>
        </p:nvSpPr>
        <p:spPr>
          <a:xfrm>
            <a:off x="11651072" y="451719"/>
            <a:ext cx="119259" cy="119259"/>
          </a:xfrm>
          <a:prstGeom prst="ellipse">
            <a:avLst/>
          </a:prstGeom>
          <a:solidFill>
            <a:srgbClr val="E1D9F5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2" name="Google Shape;198;p27">
            <a:extLst>
              <a:ext uri="{FF2B5EF4-FFF2-40B4-BE49-F238E27FC236}">
                <a16:creationId xmlns:a16="http://schemas.microsoft.com/office/drawing/2014/main" id="{054FA6C9-CB52-BB10-5D01-A984CC82D0C6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  <a:sym typeface="Work Sans"/>
              </a:rPr>
              <a:t>Creative Commons CC BY 4.0 2026 </a:t>
            </a:r>
          </a:p>
          <a:p>
            <a:pPr>
              <a:defRPr/>
            </a:pPr>
            <a:r>
              <a:rPr lang="en-US" sz="700" kern="0">
                <a:solidFill>
                  <a:srgbClr val="002060"/>
                </a:solidFill>
                <a:latin typeface="Avenir Next" panose="020B0503020202020204" pitchFamily="34" charset="0"/>
                <a:ea typeface="Work Sans"/>
                <a:cs typeface="Work Sans"/>
                <a:sym typeface="Work Sans"/>
              </a:rPr>
              <a:t>Anna</a:t>
            </a: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  <a:sym typeface="Work Sans"/>
              </a:rPr>
              <a:t> </a:t>
            </a:r>
            <a:r>
              <a:rPr lang="en-US" sz="700" kern="0">
                <a:solidFill>
                  <a:srgbClr val="002060"/>
                </a:solidFill>
                <a:latin typeface="Avenir Next" panose="020B0503020202020204" pitchFamily="34" charset="0"/>
                <a:ea typeface="Work Sans"/>
                <a:cs typeface="Work Sans"/>
                <a:sym typeface="Work Sans"/>
              </a:rPr>
              <a:t>Hakola </a:t>
            </a: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  <a:sym typeface="Work Sans"/>
              </a:rPr>
              <a:t>· </a:t>
            </a:r>
            <a:r>
              <a:rPr lang="en-US" sz="700" kern="0">
                <a:solidFill>
                  <a:srgbClr val="002060"/>
                </a:solidFill>
                <a:latin typeface="Avenir Next" panose="020B0503020202020204" pitchFamily="34" charset="0"/>
                <a:ea typeface="Work Sans"/>
                <a:cs typeface="Work Sans"/>
                <a:sym typeface="Work Sans"/>
              </a:rPr>
              <a:t>Jutta Pihlamo</a:t>
            </a: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  <a:sym typeface="Work Sans"/>
              </a:rPr>
              <a:t> · </a:t>
            </a:r>
            <a:r>
              <a:rPr lang="en-US" sz="700" kern="0">
                <a:solidFill>
                  <a:srgbClr val="002060"/>
                </a:solidFill>
                <a:latin typeface="Avenir Next" panose="020B0503020202020204" pitchFamily="34" charset="0"/>
                <a:ea typeface="Work Sans"/>
                <a:cs typeface="Work Sans"/>
                <a:sym typeface="Work Sans"/>
              </a:rPr>
              <a:t>Duc Chu</a:t>
            </a: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  <a:sym typeface="Work Sans"/>
              </a:rPr>
              <a:t> · </a:t>
            </a:r>
            <a:r>
              <a:rPr lang="en-US" sz="700" kern="0">
                <a:solidFill>
                  <a:srgbClr val="002060"/>
                </a:solidFill>
                <a:latin typeface="Avenir Next" panose="020B0503020202020204" pitchFamily="34" charset="0"/>
                <a:ea typeface="Work Sans"/>
                <a:cs typeface="Work Sans"/>
                <a:sym typeface="Work Sans"/>
              </a:rPr>
              <a:t>Fernanda Ordorica</a:t>
            </a: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  <a:sym typeface="Work Sans"/>
              </a:rPr>
              <a:t> · </a:t>
            </a:r>
            <a:r>
              <a:rPr lang="en-US" sz="700" kern="0">
                <a:solidFill>
                  <a:srgbClr val="002060"/>
                </a:solidFill>
                <a:latin typeface="Avenir Next" panose="020B0503020202020204" pitchFamily="34" charset="0"/>
                <a:ea typeface="Work Sans"/>
                <a:cs typeface="Work Sans"/>
                <a:sym typeface="Work Sans"/>
              </a:rPr>
              <a:t>Tessa</a:t>
            </a: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  <a:sym typeface="Work Sans"/>
              </a:rPr>
              <a:t> </a:t>
            </a:r>
            <a:r>
              <a:rPr lang="en-US" sz="700" kern="0">
                <a:solidFill>
                  <a:srgbClr val="002060"/>
                </a:solidFill>
                <a:latin typeface="Avenir Next" panose="020B0503020202020204" pitchFamily="34" charset="0"/>
                <a:ea typeface="Work Sans"/>
                <a:cs typeface="Work Sans"/>
                <a:sym typeface="Work Sans"/>
              </a:rPr>
              <a:t>Lehmussaari </a:t>
            </a: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  <a:sym typeface="Work Sans"/>
              </a:rPr>
              <a:t>· </a:t>
            </a:r>
            <a:r>
              <a:rPr lang="en-US" sz="700" kern="0">
                <a:solidFill>
                  <a:srgbClr val="002060"/>
                </a:solidFill>
                <a:latin typeface="Avenir Next" panose="020B0503020202020204" pitchFamily="34" charset="0"/>
                <a:ea typeface="Work Sans"/>
                <a:cs typeface="Work Sans"/>
                <a:sym typeface="Work Sans"/>
              </a:rPr>
              <a:t>Kaitlin Safka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venir Next" panose="020B0503020202020204" pitchFamily="34" charset="0"/>
              <a:ea typeface="Work Sans"/>
              <a:cs typeface="Work San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66B789C-3213-1F2C-63F4-4F6914CE64AE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r="22892"/>
          <a:stretch>
            <a:fillRect/>
          </a:stretch>
        </p:blipFill>
        <p:spPr>
          <a:xfrm>
            <a:off x="3431619" y="-202032"/>
            <a:ext cx="3720352" cy="7122377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C61B9A8-B9C4-773D-A097-88224EE19F9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649"/>
          <a:stretch>
            <a:fillRect/>
          </a:stretch>
        </p:blipFill>
        <p:spPr>
          <a:xfrm>
            <a:off x="-512316" y="1351365"/>
            <a:ext cx="4047230" cy="290104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D286A96E-1A63-5997-F696-4C1591A48E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3416">
            <a:off x="781655" y="-685896"/>
            <a:ext cx="3007153" cy="3975851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FDEA4F9-6CD7-7798-C037-BABE13582C86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80537">
            <a:off x="-192620" y="1022139"/>
            <a:ext cx="3229510" cy="46384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24C24B6-90D1-23FE-DAD2-7CC3A1A74E16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6168">
            <a:off x="-916509" y="4075192"/>
            <a:ext cx="4855617" cy="3426043"/>
          </a:xfrm>
          <a:prstGeom prst="rect">
            <a:avLst/>
          </a:prstGeom>
        </p:spPr>
      </p:pic>
      <p:sp>
        <p:nvSpPr>
          <p:cNvPr id="2" name="Google Shape;198;p27">
            <a:extLst>
              <a:ext uri="{FF2B5EF4-FFF2-40B4-BE49-F238E27FC236}">
                <a16:creationId xmlns:a16="http://schemas.microsoft.com/office/drawing/2014/main" id="{97F15CB7-A31D-03CA-6220-C97B1315DB41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DCDEE8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16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DCDEE8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13244844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D9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297A45-1BC2-D328-10AF-9A44FADF7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itle 1">
            <a:extLst>
              <a:ext uri="{FF2B5EF4-FFF2-40B4-BE49-F238E27FC236}">
                <a16:creationId xmlns:a16="http://schemas.microsoft.com/office/drawing/2014/main" id="{7D9EEEAD-2820-7771-FF5E-8E81B8B1D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8169" y="2413337"/>
            <a:ext cx="9026893" cy="1015663"/>
          </a:xfrm>
        </p:spPr>
        <p:txBody>
          <a:bodyPr anchor="t">
            <a:noAutofit/>
          </a:bodyPr>
          <a:lstStyle/>
          <a:p>
            <a:pPr>
              <a:lnSpc>
                <a:spcPct val="110000"/>
              </a:lnSpc>
            </a:pPr>
            <a:r>
              <a:rPr lang="en-US" sz="6000" b="1">
                <a:solidFill>
                  <a:srgbClr val="002060"/>
                </a:solidFill>
                <a:latin typeface="Avenir Next" panose="020B0503020202020204" pitchFamily="34" charset="0"/>
              </a:rPr>
              <a:t>NUDGING STRATEGIES</a:t>
            </a:r>
          </a:p>
        </p:txBody>
      </p:sp>
      <p:sp>
        <p:nvSpPr>
          <p:cNvPr id="9" name="Google Shape;198;p27">
            <a:extLst>
              <a:ext uri="{FF2B5EF4-FFF2-40B4-BE49-F238E27FC236}">
                <a16:creationId xmlns:a16="http://schemas.microsoft.com/office/drawing/2014/main" id="{6C26056F-FB45-F947-8975-E4C3FDFED2C9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002060"/>
                </a:solidFill>
                <a:latin typeface="Avenir Next Demi Bold" panose="020B0503020202020204" pitchFamily="34" charset="0"/>
              </a:rPr>
              <a:t>PROPOSAL | </a:t>
            </a:r>
            <a:r>
              <a:rPr lang="es" kern="0">
                <a:solidFill>
                  <a:srgbClr val="002060"/>
                </a:solidFill>
                <a:latin typeface="Avenir Next" panose="020B0503020202020204" pitchFamily="34" charset="0"/>
              </a:rPr>
              <a:t>STRATEGY</a:t>
            </a:r>
            <a:endParaRPr lang="en-US">
              <a:solidFill>
                <a:srgbClr val="002060"/>
              </a:solidFill>
              <a:latin typeface="Avenir Next" panose="020B0503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1CB3FA92-0487-B310-0441-E6E631AC71B9}"/>
              </a:ext>
            </a:extLst>
          </p:cNvPr>
          <p:cNvSpPr txBox="1"/>
          <p:nvPr/>
        </p:nvSpPr>
        <p:spPr>
          <a:xfrm>
            <a:off x="488169" y="3342039"/>
            <a:ext cx="6960381" cy="70788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i="1">
                <a:latin typeface="Avenir Next"/>
                <a:ea typeface="+mn-lt"/>
                <a:cs typeface="+mn-lt"/>
              </a:rPr>
              <a:t>as a path to subtly </a:t>
            </a:r>
            <a:r>
              <a:rPr lang="en-US" sz="2000" b="1" i="1">
                <a:highlight>
                  <a:srgbClr val="B4E5A2"/>
                </a:highlight>
                <a:latin typeface="Avenir Next"/>
                <a:ea typeface="+mn-lt"/>
                <a:cs typeface="+mn-lt"/>
              </a:rPr>
              <a:t>alter the environment</a:t>
            </a:r>
            <a:r>
              <a:rPr lang="en-US" sz="2000" i="1">
                <a:latin typeface="Avenir Next"/>
                <a:ea typeface="+mn-lt"/>
                <a:cs typeface="+mn-lt"/>
              </a:rPr>
              <a:t> to guide people toward better decisions </a:t>
            </a:r>
            <a:r>
              <a:rPr lang="en-US" sz="2000" b="1" i="1">
                <a:highlight>
                  <a:srgbClr val="B4E5A2"/>
                </a:highlight>
                <a:latin typeface="Avenir Next"/>
                <a:ea typeface="+mn-lt"/>
                <a:cs typeface="+mn-lt"/>
              </a:rPr>
              <a:t>without restricting</a:t>
            </a:r>
            <a:r>
              <a:rPr lang="en-US" sz="2000" i="1">
                <a:highlight>
                  <a:srgbClr val="B4E5A2"/>
                </a:highlight>
                <a:latin typeface="Avenir Next"/>
                <a:ea typeface="+mn-lt"/>
                <a:cs typeface="+mn-lt"/>
              </a:rPr>
              <a:t> </a:t>
            </a:r>
            <a:r>
              <a:rPr lang="en-US" sz="2000" i="1">
                <a:latin typeface="Avenir Next"/>
                <a:ea typeface="+mn-lt"/>
                <a:cs typeface="+mn-lt"/>
              </a:rPr>
              <a:t>their freedom of choice.</a:t>
            </a:r>
            <a:endParaRPr lang="en-US" sz="2000">
              <a:latin typeface="Avenir Next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37B52A7-C691-4E0F-0053-1A1E6B308D5F}"/>
              </a:ext>
            </a:extLst>
          </p:cNvPr>
          <p:cNvSpPr/>
          <p:nvPr/>
        </p:nvSpPr>
        <p:spPr>
          <a:xfrm>
            <a:off x="10908524" y="451719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0B826011-333B-07FA-DD09-460CAD32C500}"/>
              </a:ext>
            </a:extLst>
          </p:cNvPr>
          <p:cNvSpPr/>
          <p:nvPr/>
        </p:nvSpPr>
        <p:spPr>
          <a:xfrm>
            <a:off x="11095907" y="451719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465AFE6E-F967-48FA-FC92-0102D9979986}"/>
              </a:ext>
            </a:extLst>
          </p:cNvPr>
          <p:cNvSpPr/>
          <p:nvPr/>
        </p:nvSpPr>
        <p:spPr>
          <a:xfrm>
            <a:off x="11280962" y="451719"/>
            <a:ext cx="119259" cy="11925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3E84A81-A6E3-092D-F973-F8B31E943D2F}"/>
              </a:ext>
            </a:extLst>
          </p:cNvPr>
          <p:cNvSpPr/>
          <p:nvPr/>
        </p:nvSpPr>
        <p:spPr>
          <a:xfrm>
            <a:off x="11466017" y="451719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EC9D6A26-EA8F-9C78-17D2-83D1F46275B5}"/>
              </a:ext>
            </a:extLst>
          </p:cNvPr>
          <p:cNvSpPr/>
          <p:nvPr/>
        </p:nvSpPr>
        <p:spPr>
          <a:xfrm>
            <a:off x="11651072" y="451719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Google Shape;198;p27">
            <a:extLst>
              <a:ext uri="{FF2B5EF4-FFF2-40B4-BE49-F238E27FC236}">
                <a16:creationId xmlns:a16="http://schemas.microsoft.com/office/drawing/2014/main" id="{8752C6EB-6B26-8566-DF69-9E93C1E5CD66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002060">
                  <a:alpha val="70000"/>
                </a:srgbClr>
              </a:solidFill>
              <a:latin typeface="Avenir Next"/>
            </a:endParaRPr>
          </a:p>
          <a:p>
            <a:pPr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Pihlamo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Lehmussaari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2" name="Google Shape;198;p27">
            <a:extLst>
              <a:ext uri="{FF2B5EF4-FFF2-40B4-BE49-F238E27FC236}">
                <a16:creationId xmlns:a16="http://schemas.microsoft.com/office/drawing/2014/main" id="{856D3BF4-C21B-18F5-243A-E44F0B31AAC9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17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128906925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D9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46C965-0E72-4E24-75D8-BA5500EEFA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A9951B72-9A59-3EED-D8FF-521A26C0E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5279" y="3111354"/>
            <a:ext cx="7942608" cy="641134"/>
          </a:xfrm>
        </p:spPr>
        <p:txBody>
          <a:bodyPr anchor="t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4000" b="1">
                <a:solidFill>
                  <a:srgbClr val="002060"/>
                </a:solidFill>
                <a:latin typeface="Avenir Next"/>
              </a:rPr>
              <a:t>THEN, </a:t>
            </a:r>
            <a:r>
              <a:rPr lang="en-US" sz="4000" b="1">
                <a:solidFill>
                  <a:srgbClr val="002060"/>
                </a:solidFill>
                <a:highlight>
                  <a:srgbClr val="B4E5A2"/>
                </a:highlight>
                <a:latin typeface="Avenir Next"/>
              </a:rPr>
              <a:t>WHERE DO WE START?</a:t>
            </a:r>
            <a:endParaRPr lang="en-US" sz="4000" b="1">
              <a:solidFill>
                <a:srgbClr val="B4E5A2"/>
              </a:solidFill>
              <a:latin typeface="Avenir Next"/>
            </a:endParaRPr>
          </a:p>
        </p:txBody>
      </p:sp>
      <p:sp>
        <p:nvSpPr>
          <p:cNvPr id="3" name="Google Shape;198;p27">
            <a:extLst>
              <a:ext uri="{FF2B5EF4-FFF2-40B4-BE49-F238E27FC236}">
                <a16:creationId xmlns:a16="http://schemas.microsoft.com/office/drawing/2014/main" id="{FBC6BEB1-3587-143B-EAC0-165B910DE6F6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002060"/>
                </a:solidFill>
                <a:latin typeface="Avenir Next Demi Bold" panose="020B0503020202020204" pitchFamily="34" charset="0"/>
              </a:rPr>
              <a:t>PROPOSAL | </a:t>
            </a:r>
            <a:r>
              <a:rPr lang="es" kern="0">
                <a:solidFill>
                  <a:srgbClr val="002060"/>
                </a:solidFill>
                <a:latin typeface="Avenir Next" panose="020B0503020202020204" pitchFamily="34" charset="0"/>
              </a:rPr>
              <a:t>ENTRY POINTS</a:t>
            </a:r>
            <a:endParaRPr lang="en-US">
              <a:solidFill>
                <a:srgbClr val="002060"/>
              </a:solidFill>
              <a:latin typeface="Avenir Next" panose="020B0503020202020204" pitchFamily="34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8F1FFC2-6DBA-102F-2D69-9015FE1713CA}"/>
              </a:ext>
            </a:extLst>
          </p:cNvPr>
          <p:cNvSpPr/>
          <p:nvPr/>
        </p:nvSpPr>
        <p:spPr>
          <a:xfrm>
            <a:off x="10908524" y="451719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28FD61E-CF97-4495-A87A-52CFC1F1D92D}"/>
              </a:ext>
            </a:extLst>
          </p:cNvPr>
          <p:cNvSpPr/>
          <p:nvPr/>
        </p:nvSpPr>
        <p:spPr>
          <a:xfrm>
            <a:off x="11095907" y="451719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C16D928-BE6F-A2E3-2BE9-E5FA8CBE58F9}"/>
              </a:ext>
            </a:extLst>
          </p:cNvPr>
          <p:cNvSpPr/>
          <p:nvPr/>
        </p:nvSpPr>
        <p:spPr>
          <a:xfrm>
            <a:off x="11280962" y="451719"/>
            <a:ext cx="119259" cy="11925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A220F98-7062-B0C1-0B5B-52082903D3EB}"/>
              </a:ext>
            </a:extLst>
          </p:cNvPr>
          <p:cNvSpPr/>
          <p:nvPr/>
        </p:nvSpPr>
        <p:spPr>
          <a:xfrm>
            <a:off x="11466017" y="451719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F63A327-BE43-3253-BC49-3F627172783F}"/>
              </a:ext>
            </a:extLst>
          </p:cNvPr>
          <p:cNvSpPr/>
          <p:nvPr/>
        </p:nvSpPr>
        <p:spPr>
          <a:xfrm>
            <a:off x="11651072" y="451719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5" name="Google Shape;198;p27">
            <a:extLst>
              <a:ext uri="{FF2B5EF4-FFF2-40B4-BE49-F238E27FC236}">
                <a16:creationId xmlns:a16="http://schemas.microsoft.com/office/drawing/2014/main" id="{F587612C-D36C-7EC2-B64E-3EE75243E329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002060">
                  <a:alpha val="70000"/>
                </a:srgbClr>
              </a:solidFill>
              <a:latin typeface="Avenir Next"/>
            </a:endParaRPr>
          </a:p>
          <a:p>
            <a:pPr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Pihlamo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Lehmussaari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4" name="Google Shape;198;p27">
            <a:extLst>
              <a:ext uri="{FF2B5EF4-FFF2-40B4-BE49-F238E27FC236}">
                <a16:creationId xmlns:a16="http://schemas.microsoft.com/office/drawing/2014/main" id="{B77170B4-5E6B-7956-0EFA-874B64627280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18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414369284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D9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E63D4C-49EA-09F4-B483-9044DEAFC6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ACD9BEF6-9A4A-3AF1-FFBA-F8D00F84150D}"/>
              </a:ext>
            </a:extLst>
          </p:cNvPr>
          <p:cNvSpPr txBox="1">
            <a:spLocks/>
          </p:cNvSpPr>
          <p:nvPr/>
        </p:nvSpPr>
        <p:spPr>
          <a:xfrm>
            <a:off x="8751484" y="1663353"/>
            <a:ext cx="2398244" cy="114761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</a:pPr>
            <a:r>
              <a:rPr lang="en-US" sz="3600" b="1">
                <a:solidFill>
                  <a:srgbClr val="E1D9F5"/>
                </a:solidFill>
                <a:highlight>
                  <a:srgbClr val="C2C7D8"/>
                </a:highlight>
                <a:latin typeface="Avenir Next" panose="020B0503020202020204" pitchFamily="34" charset="0"/>
              </a:rPr>
              <a:t>NETWORK BUILDING</a:t>
            </a:r>
          </a:p>
        </p:txBody>
      </p:sp>
      <p:sp>
        <p:nvSpPr>
          <p:cNvPr id="7" name="Google Shape;198;p27">
            <a:extLst>
              <a:ext uri="{FF2B5EF4-FFF2-40B4-BE49-F238E27FC236}">
                <a16:creationId xmlns:a16="http://schemas.microsoft.com/office/drawing/2014/main" id="{28536693-7F3C-E526-0F79-3DB55B1D49D0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002060"/>
                </a:solidFill>
                <a:latin typeface="Avenir Next Demi Bold" panose="020B0503020202020204" pitchFamily="34" charset="0"/>
              </a:rPr>
              <a:t>PROPOSAL | </a:t>
            </a:r>
            <a:r>
              <a:rPr lang="es" kern="0">
                <a:solidFill>
                  <a:srgbClr val="002060"/>
                </a:solidFill>
                <a:latin typeface="Avenir Next" panose="020B0503020202020204" pitchFamily="34" charset="0"/>
              </a:rPr>
              <a:t>ENTRY POINT 1</a:t>
            </a:r>
            <a:endParaRPr lang="en-US">
              <a:solidFill>
                <a:srgbClr val="002060"/>
              </a:solidFill>
              <a:latin typeface="Avenir Next" panose="020B0503020202020204" pitchFamily="34" charset="0"/>
            </a:endParaRPr>
          </a:p>
        </p:txBody>
      </p:sp>
      <p:sp>
        <p:nvSpPr>
          <p:cNvPr id="37" name="Google Shape;198;p27">
            <a:extLst>
              <a:ext uri="{FF2B5EF4-FFF2-40B4-BE49-F238E27FC236}">
                <a16:creationId xmlns:a16="http://schemas.microsoft.com/office/drawing/2014/main" id="{B41334A0-677E-F30D-B2E2-F933CD9174E9}"/>
              </a:ext>
            </a:extLst>
          </p:cNvPr>
          <p:cNvSpPr txBox="1"/>
          <p:nvPr/>
        </p:nvSpPr>
        <p:spPr>
          <a:xfrm>
            <a:off x="8755117" y="1279136"/>
            <a:ext cx="2128447" cy="387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sz="2000" b="1" kern="0">
                <a:solidFill>
                  <a:srgbClr val="C2C7D8"/>
                </a:solidFill>
                <a:latin typeface="Avenir Next Demi Bold" panose="020B0503020202020204" pitchFamily="34" charset="0"/>
              </a:rPr>
              <a:t>ENTRY POINT 3</a:t>
            </a:r>
            <a:endParaRPr lang="en-US" sz="2000">
              <a:solidFill>
                <a:srgbClr val="C2C7D8"/>
              </a:solidFill>
              <a:latin typeface="Avenir Next" panose="020B0503020202020204" pitchFamily="34" charset="0"/>
            </a:endParaRP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9A80D348-59DA-C9C0-5390-83215BF2919A}"/>
              </a:ext>
            </a:extLst>
          </p:cNvPr>
          <p:cNvSpPr/>
          <p:nvPr/>
        </p:nvSpPr>
        <p:spPr>
          <a:xfrm>
            <a:off x="10908524" y="451719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5D53940-C240-5687-5AD7-AC03524B555E}"/>
              </a:ext>
            </a:extLst>
          </p:cNvPr>
          <p:cNvSpPr/>
          <p:nvPr/>
        </p:nvSpPr>
        <p:spPr>
          <a:xfrm>
            <a:off x="11095907" y="451719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52098B0F-7883-62B2-EE0B-0F9870B45C0A}"/>
              </a:ext>
            </a:extLst>
          </p:cNvPr>
          <p:cNvSpPr/>
          <p:nvPr/>
        </p:nvSpPr>
        <p:spPr>
          <a:xfrm>
            <a:off x="11280962" y="451719"/>
            <a:ext cx="119259" cy="11925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35753EA-B56A-4F12-82B1-9DD252769926}"/>
              </a:ext>
            </a:extLst>
          </p:cNvPr>
          <p:cNvSpPr/>
          <p:nvPr/>
        </p:nvSpPr>
        <p:spPr>
          <a:xfrm>
            <a:off x="11466017" y="451719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7434260-9A43-8232-1D0F-314872777327}"/>
              </a:ext>
            </a:extLst>
          </p:cNvPr>
          <p:cNvSpPr/>
          <p:nvPr/>
        </p:nvSpPr>
        <p:spPr>
          <a:xfrm>
            <a:off x="11651072" y="451719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A1474DE5-E9B1-9CEB-4CCE-43133CFF6ECE}"/>
              </a:ext>
            </a:extLst>
          </p:cNvPr>
          <p:cNvSpPr txBox="1">
            <a:spLocks/>
          </p:cNvSpPr>
          <p:nvPr/>
        </p:nvSpPr>
        <p:spPr>
          <a:xfrm>
            <a:off x="488169" y="1649751"/>
            <a:ext cx="2228027" cy="114761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</a:pPr>
            <a:r>
              <a:rPr lang="en-US" sz="3600" b="1">
                <a:solidFill>
                  <a:srgbClr val="002060"/>
                </a:solidFill>
                <a:highlight>
                  <a:srgbClr val="B4E5A2"/>
                </a:highlight>
                <a:latin typeface="Avenir Next"/>
              </a:rPr>
              <a:t>SHIFTING</a:t>
            </a:r>
            <a:r>
              <a:rPr lang="en-US" sz="3600" b="1">
                <a:solidFill>
                  <a:srgbClr val="002060"/>
                </a:solidFill>
                <a:latin typeface="Avenir Next"/>
              </a:rPr>
              <a:t>  </a:t>
            </a:r>
            <a:r>
              <a:rPr lang="en-US" sz="3600" b="1">
                <a:solidFill>
                  <a:srgbClr val="002060"/>
                </a:solidFill>
                <a:highlight>
                  <a:srgbClr val="B4E5A2"/>
                </a:highlight>
                <a:latin typeface="Avenir Next"/>
              </a:rPr>
              <a:t>AGENCY  </a:t>
            </a:r>
            <a:endParaRPr lang="en-US" sz="3600" b="1">
              <a:solidFill>
                <a:srgbClr val="002060"/>
              </a:solidFill>
              <a:highlight>
                <a:srgbClr val="B4E5A2"/>
              </a:highlight>
              <a:latin typeface="Avenir Next" panose="020B0503020202020204" pitchFamily="34" charset="0"/>
            </a:endParaRPr>
          </a:p>
        </p:txBody>
      </p:sp>
      <p:sp>
        <p:nvSpPr>
          <p:cNvPr id="32" name="Google Shape;198;p27">
            <a:extLst>
              <a:ext uri="{FF2B5EF4-FFF2-40B4-BE49-F238E27FC236}">
                <a16:creationId xmlns:a16="http://schemas.microsoft.com/office/drawing/2014/main" id="{B034D570-9834-4C2A-DC1F-C3DE79BB29CA}"/>
              </a:ext>
            </a:extLst>
          </p:cNvPr>
          <p:cNvSpPr txBox="1"/>
          <p:nvPr/>
        </p:nvSpPr>
        <p:spPr>
          <a:xfrm>
            <a:off x="488169" y="1279136"/>
            <a:ext cx="2128447" cy="387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sz="2000" b="1" kern="0">
                <a:solidFill>
                  <a:srgbClr val="002060"/>
                </a:solidFill>
                <a:latin typeface="Avenir Next Demi Bold" panose="020B0503020202020204" pitchFamily="34" charset="0"/>
              </a:rPr>
              <a:t>ENTRY POINT 1</a:t>
            </a:r>
            <a:endParaRPr lang="en-US" sz="2000">
              <a:solidFill>
                <a:srgbClr val="002060"/>
              </a:solidFill>
              <a:latin typeface="Avenir Next" panose="020B050302020202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D242F31-B3FD-5FF9-D064-EA27D17DE49E}"/>
              </a:ext>
            </a:extLst>
          </p:cNvPr>
          <p:cNvSpPr txBox="1">
            <a:spLocks/>
          </p:cNvSpPr>
          <p:nvPr/>
        </p:nvSpPr>
        <p:spPr>
          <a:xfrm>
            <a:off x="4613681" y="1637609"/>
            <a:ext cx="2834150" cy="114761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US" sz="3600" b="1">
                <a:solidFill>
                  <a:srgbClr val="E1D9F5"/>
                </a:solidFill>
                <a:latin typeface="Avenir Next" panose="020B0503020202020204" pitchFamily="34" charset="0"/>
              </a:rPr>
              <a:t>TAILORED EDUCATION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2B6076D-1D2C-D078-65D9-B342B0AE84F5}"/>
              </a:ext>
            </a:extLst>
          </p:cNvPr>
          <p:cNvSpPr txBox="1">
            <a:spLocks/>
          </p:cNvSpPr>
          <p:nvPr/>
        </p:nvSpPr>
        <p:spPr>
          <a:xfrm>
            <a:off x="4618781" y="1646725"/>
            <a:ext cx="2834150" cy="114761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US" sz="3600" b="1">
                <a:solidFill>
                  <a:srgbClr val="E1D9F5"/>
                </a:solidFill>
                <a:highlight>
                  <a:srgbClr val="C2C7D8"/>
                </a:highlight>
                <a:latin typeface="Avenir Next" panose="020B0503020202020204" pitchFamily="34" charset="0"/>
              </a:rPr>
              <a:t>TAILORED EDUCATION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F04C3D4-8A1F-1AE3-767A-5E98058FB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3681" y="1637609"/>
            <a:ext cx="2834150" cy="1147618"/>
          </a:xfrm>
        </p:spPr>
        <p:txBody>
          <a:bodyPr anchor="t">
            <a:normAutofit fontScale="90000"/>
          </a:bodyPr>
          <a:lstStyle/>
          <a:p>
            <a:pPr>
              <a:lnSpc>
                <a:spcPct val="110000"/>
              </a:lnSpc>
            </a:pPr>
            <a:r>
              <a:rPr lang="en-US" sz="3600" b="1">
                <a:solidFill>
                  <a:srgbClr val="E1D9F5"/>
                </a:solidFill>
                <a:latin typeface="Avenir Next" panose="020B0503020202020204" pitchFamily="34" charset="0"/>
              </a:rPr>
              <a:t>TAILORED EDUCATION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BCCC1E0C-CF5B-F35C-6263-20F7CFB4DC81}"/>
              </a:ext>
            </a:extLst>
          </p:cNvPr>
          <p:cNvSpPr txBox="1">
            <a:spLocks/>
          </p:cNvSpPr>
          <p:nvPr/>
        </p:nvSpPr>
        <p:spPr>
          <a:xfrm>
            <a:off x="4618781" y="1646725"/>
            <a:ext cx="2834150" cy="114761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US" sz="3600" b="1">
                <a:solidFill>
                  <a:srgbClr val="E1D9F5"/>
                </a:solidFill>
                <a:highlight>
                  <a:srgbClr val="C2C7D8"/>
                </a:highlight>
                <a:latin typeface="Avenir Next" panose="020B0503020202020204" pitchFamily="34" charset="0"/>
              </a:rPr>
              <a:t>TAILORED</a:t>
            </a:r>
            <a:r>
              <a:rPr lang="en-US" sz="3600" b="1">
                <a:solidFill>
                  <a:srgbClr val="E1D9F5"/>
                </a:solidFill>
                <a:latin typeface="Avenir Next" panose="020B0503020202020204" pitchFamily="34" charset="0"/>
              </a:rPr>
              <a:t> </a:t>
            </a:r>
            <a:r>
              <a:rPr lang="en-US" sz="3600" b="1">
                <a:solidFill>
                  <a:srgbClr val="E1D9F5"/>
                </a:solidFill>
                <a:highlight>
                  <a:srgbClr val="C2C7D8"/>
                </a:highlight>
                <a:latin typeface="Avenir Next" panose="020B0503020202020204" pitchFamily="34" charset="0"/>
              </a:rPr>
              <a:t>EDUCATION</a:t>
            </a:r>
          </a:p>
        </p:txBody>
      </p:sp>
      <p:sp>
        <p:nvSpPr>
          <p:cNvPr id="16" name="Google Shape;198;p27">
            <a:extLst>
              <a:ext uri="{FF2B5EF4-FFF2-40B4-BE49-F238E27FC236}">
                <a16:creationId xmlns:a16="http://schemas.microsoft.com/office/drawing/2014/main" id="{A58B2471-FC08-542F-331A-40E3268C7FC7}"/>
              </a:ext>
            </a:extLst>
          </p:cNvPr>
          <p:cNvSpPr txBox="1"/>
          <p:nvPr/>
        </p:nvSpPr>
        <p:spPr>
          <a:xfrm>
            <a:off x="4668700" y="1276110"/>
            <a:ext cx="2128447" cy="387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sz="2000" b="1" kern="0">
                <a:solidFill>
                  <a:srgbClr val="C2C7D8"/>
                </a:solidFill>
                <a:latin typeface="Avenir Next Demi Bold" panose="020B0503020202020204" pitchFamily="34" charset="0"/>
              </a:rPr>
              <a:t>ENTRY POINT 2</a:t>
            </a:r>
            <a:endParaRPr lang="en-US" sz="2000">
              <a:solidFill>
                <a:srgbClr val="C2C7D8"/>
              </a:solidFill>
              <a:latin typeface="Avenir Next" panose="020B0503020202020204" pitchFamily="34" charset="0"/>
            </a:endParaRPr>
          </a:p>
        </p:txBody>
      </p:sp>
      <p:sp>
        <p:nvSpPr>
          <p:cNvPr id="18" name="Google Shape;198;p27">
            <a:extLst>
              <a:ext uri="{FF2B5EF4-FFF2-40B4-BE49-F238E27FC236}">
                <a16:creationId xmlns:a16="http://schemas.microsoft.com/office/drawing/2014/main" id="{CBC61F5C-556C-1AB6-5156-B1EE44675BA2}"/>
              </a:ext>
            </a:extLst>
          </p:cNvPr>
          <p:cNvSpPr txBox="1"/>
          <p:nvPr/>
        </p:nvSpPr>
        <p:spPr>
          <a:xfrm>
            <a:off x="494145" y="2990789"/>
            <a:ext cx="2728540" cy="2718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sz="1600" b="1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An</a:t>
            </a:r>
            <a:r>
              <a:rPr lang="es" sz="1600" b="1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b="1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evaluation</a:t>
            </a:r>
            <a:r>
              <a:rPr lang="es" sz="1600" b="1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b="1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tool</a:t>
            </a:r>
            <a:r>
              <a:rPr lang="es" sz="1600" b="1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for</a:t>
            </a:r>
            <a:r>
              <a:rPr lang="es" sz="1600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 </a:t>
            </a:r>
            <a:endParaRPr lang="en-US" sz="1600">
              <a:solidFill>
                <a:srgbClr val="002060"/>
              </a:solidFill>
            </a:endParaRPr>
          </a:p>
          <a:p>
            <a:pPr>
              <a:defRPr/>
            </a:pPr>
            <a:r>
              <a:rPr lang="es" sz="1600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housing</a:t>
            </a:r>
            <a:r>
              <a:rPr lang="es" sz="1600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companies</a:t>
            </a:r>
            <a:r>
              <a:rPr lang="es" sz="1600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to</a:t>
            </a:r>
            <a:r>
              <a:rPr lang="es" sz="1600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b="1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assess</a:t>
            </a:r>
            <a:r>
              <a:rPr lang="es" sz="1600" b="1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b="1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the</a:t>
            </a:r>
            <a:r>
              <a:rPr lang="es" sz="1600" b="1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b="1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help</a:t>
            </a:r>
            <a:r>
              <a:rPr lang="es" sz="1600" b="1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b="1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they</a:t>
            </a:r>
            <a:r>
              <a:rPr lang="es" sz="1600" b="1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b="1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receive</a:t>
            </a:r>
            <a:r>
              <a:rPr lang="es" sz="1600" b="1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b="1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from</a:t>
            </a:r>
            <a:r>
              <a:rPr lang="es" sz="1600" b="1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b="1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property</a:t>
            </a:r>
            <a:r>
              <a:rPr lang="es" sz="1600" b="1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 managers. </a:t>
            </a:r>
            <a:endParaRPr lang="en-US" sz="1600" b="1">
              <a:solidFill>
                <a:srgbClr val="002060"/>
              </a:solidFill>
            </a:endParaRPr>
          </a:p>
          <a:p>
            <a:pPr>
              <a:defRPr/>
            </a:pPr>
            <a:endParaRPr lang="es" sz="1600" b="1" kern="0">
              <a:solidFill>
                <a:srgbClr val="002060"/>
              </a:solidFill>
              <a:latin typeface="Avenir Next" panose="020B0503020202020204" pitchFamily="34" charset="0"/>
            </a:endParaRPr>
          </a:p>
          <a:p>
            <a:pPr>
              <a:defRPr/>
            </a:pPr>
            <a:r>
              <a:rPr lang="es" sz="1600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Provided</a:t>
            </a:r>
            <a:r>
              <a:rPr lang="es" sz="1600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by</a:t>
            </a:r>
            <a:r>
              <a:rPr lang="es" sz="1600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the</a:t>
            </a:r>
            <a:r>
              <a:rPr lang="es" sz="1600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 City in </a:t>
            </a:r>
            <a:r>
              <a:rPr lang="es" sz="1600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collaboration</a:t>
            </a:r>
            <a:r>
              <a:rPr lang="es" sz="1600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with</a:t>
            </a:r>
            <a:r>
              <a:rPr lang="es" sz="1600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e.g</a:t>
            </a:r>
            <a:r>
              <a:rPr lang="es" sz="1600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. HSY and </a:t>
            </a:r>
            <a:r>
              <a:rPr lang="es" sz="1600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Kiinteistöliitto</a:t>
            </a:r>
            <a:r>
              <a:rPr lang="es" sz="1600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.</a:t>
            </a:r>
          </a:p>
          <a:p>
            <a:pPr>
              <a:defRPr/>
            </a:pPr>
            <a:endParaRPr lang="es" sz="1600" b="1" kern="0">
              <a:solidFill>
                <a:srgbClr val="002060"/>
              </a:solidFill>
              <a:latin typeface="Avenir Next" panose="020B0503020202020204" pitchFamily="34" charset="0"/>
            </a:endParaRPr>
          </a:p>
          <a:p>
            <a:pPr>
              <a:defRPr/>
            </a:pPr>
            <a:r>
              <a:rPr lang="es" sz="1600" b="1" kern="0">
                <a:solidFill>
                  <a:srgbClr val="002060"/>
                </a:solidFill>
                <a:latin typeface="Avenir Next"/>
              </a:rPr>
              <a:t>HOW:</a:t>
            </a:r>
          </a:p>
          <a:p>
            <a:pPr>
              <a:defRPr/>
            </a:pPr>
            <a:r>
              <a:rPr lang="es" sz="1600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simplified</a:t>
            </a:r>
            <a:r>
              <a:rPr lang="es" sz="1600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messaging</a:t>
            </a:r>
            <a:r>
              <a:rPr lang="es" sz="1600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, </a:t>
            </a:r>
            <a:r>
              <a:rPr lang="es" sz="1600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reframing</a:t>
            </a:r>
            <a:r>
              <a:rPr lang="es" sz="1600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, </a:t>
            </a:r>
            <a:r>
              <a:rPr lang="es" sz="1600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removing</a:t>
            </a:r>
            <a:r>
              <a:rPr lang="es" sz="1600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friction</a:t>
            </a:r>
            <a:r>
              <a:rPr lang="es" sz="1600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.</a:t>
            </a:r>
          </a:p>
          <a:p>
            <a:pPr>
              <a:defRPr/>
            </a:pPr>
            <a:endParaRPr lang="es" i="1">
              <a:solidFill>
                <a:srgbClr val="002060"/>
              </a:solidFill>
              <a:latin typeface="Avenir Next"/>
              <a:ea typeface="+mn-lt"/>
              <a:cs typeface="+mn-lt"/>
            </a:endParaRPr>
          </a:p>
        </p:txBody>
      </p:sp>
      <p:sp>
        <p:nvSpPr>
          <p:cNvPr id="5" name="Google Shape;198;p27">
            <a:extLst>
              <a:ext uri="{FF2B5EF4-FFF2-40B4-BE49-F238E27FC236}">
                <a16:creationId xmlns:a16="http://schemas.microsoft.com/office/drawing/2014/main" id="{74447E1C-F924-BAFA-D13F-6D303C902336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002060">
                  <a:alpha val="70000"/>
                </a:srgbClr>
              </a:solidFill>
              <a:latin typeface="Avenir Next"/>
            </a:endParaRPr>
          </a:p>
          <a:p>
            <a:pPr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Pihlamo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Lehmussaari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2" name="Google Shape;198;p27">
            <a:extLst>
              <a:ext uri="{FF2B5EF4-FFF2-40B4-BE49-F238E27FC236}">
                <a16:creationId xmlns:a16="http://schemas.microsoft.com/office/drawing/2014/main" id="{2B1E4E8B-C1BB-13CA-E2BC-28862132BF9D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19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303240178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8463B4-87D8-F5C5-AC90-2DAC3FDF33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11D1D929-1414-1BA5-7F56-5D90E5221E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0692" y="1545737"/>
            <a:ext cx="8790616" cy="1686193"/>
          </a:xfrm>
        </p:spPr>
        <p:txBody>
          <a:bodyPr anchor="t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3200" b="1">
                <a:solidFill>
                  <a:srgbClr val="E1D9F5"/>
                </a:solidFill>
                <a:latin typeface="Avenir Next"/>
              </a:rPr>
              <a:t>A PROPERTY MANAGER CAN </a:t>
            </a:r>
            <a:r>
              <a:rPr lang="en-US" sz="3200" b="1">
                <a:solidFill>
                  <a:srgbClr val="B4E4A2"/>
                </a:solidFill>
                <a:latin typeface="Avenir Next"/>
              </a:rPr>
              <a:t>“MAKE OR BREAK”</a:t>
            </a:r>
            <a:r>
              <a:rPr lang="en-US" sz="3200" b="1">
                <a:solidFill>
                  <a:srgbClr val="E1D9F5"/>
                </a:solidFill>
                <a:latin typeface="Avenir Next"/>
              </a:rPr>
              <a:t> A HOUSING COMPANY’S CLIMATE PREPAREDNESS</a:t>
            </a:r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ABC10F1-C535-B4E8-809D-5EEA71433231}"/>
              </a:ext>
            </a:extLst>
          </p:cNvPr>
          <p:cNvSpPr/>
          <p:nvPr/>
        </p:nvSpPr>
        <p:spPr>
          <a:xfrm>
            <a:off x="10908524" y="451719"/>
            <a:ext cx="119259" cy="119259"/>
          </a:xfrm>
          <a:prstGeom prst="ellipse">
            <a:avLst/>
          </a:prstGeom>
          <a:solidFill>
            <a:srgbClr val="B4E5A2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3249C735-9A3F-5A87-0099-7FF746639E57}"/>
              </a:ext>
            </a:extLst>
          </p:cNvPr>
          <p:cNvSpPr/>
          <p:nvPr/>
        </p:nvSpPr>
        <p:spPr>
          <a:xfrm>
            <a:off x="11095907" y="451719"/>
            <a:ext cx="119259" cy="119259"/>
          </a:xfrm>
          <a:prstGeom prst="ellipse">
            <a:avLst/>
          </a:prstGeom>
          <a:solidFill>
            <a:srgbClr val="B4E5A2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DE4AFFAD-4472-A45C-98D5-199ED4D0BBE4}"/>
              </a:ext>
            </a:extLst>
          </p:cNvPr>
          <p:cNvSpPr/>
          <p:nvPr/>
        </p:nvSpPr>
        <p:spPr>
          <a:xfrm>
            <a:off x="11280962" y="451719"/>
            <a:ext cx="119259" cy="119259"/>
          </a:xfrm>
          <a:prstGeom prst="ellipse">
            <a:avLst/>
          </a:prstGeom>
          <a:solidFill>
            <a:srgbClr val="B4E5A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29E4AC1B-6090-07F6-FB23-DA0A6445E04A}"/>
              </a:ext>
            </a:extLst>
          </p:cNvPr>
          <p:cNvSpPr/>
          <p:nvPr/>
        </p:nvSpPr>
        <p:spPr>
          <a:xfrm>
            <a:off x="11466017" y="451719"/>
            <a:ext cx="119259" cy="119259"/>
          </a:xfrm>
          <a:prstGeom prst="ellipse">
            <a:avLst/>
          </a:prstGeom>
          <a:solidFill>
            <a:srgbClr val="B4E5A2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394A62B-B2FF-A40A-D221-C924E57FB2F8}"/>
              </a:ext>
            </a:extLst>
          </p:cNvPr>
          <p:cNvSpPr/>
          <p:nvPr/>
        </p:nvSpPr>
        <p:spPr>
          <a:xfrm>
            <a:off x="11651072" y="451719"/>
            <a:ext cx="119259" cy="119259"/>
          </a:xfrm>
          <a:prstGeom prst="ellipse">
            <a:avLst/>
          </a:prstGeom>
          <a:solidFill>
            <a:srgbClr val="B4E5A2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4" name="Google Shape;198;p27">
            <a:extLst>
              <a:ext uri="{FF2B5EF4-FFF2-40B4-BE49-F238E27FC236}">
                <a16:creationId xmlns:a16="http://schemas.microsoft.com/office/drawing/2014/main" id="{6D328BEC-63D0-9506-466B-40EDFFA9A643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E1D9F5"/>
                </a:solidFill>
                <a:latin typeface="Avenir Next Demi Bold" panose="020B0503020202020204" pitchFamily="34" charset="0"/>
              </a:rPr>
              <a:t>PROPOSAL | </a:t>
            </a:r>
            <a:r>
              <a:rPr lang="es" kern="0">
                <a:solidFill>
                  <a:srgbClr val="E1D9F5"/>
                </a:solidFill>
                <a:latin typeface="Avenir Next" panose="020B0503020202020204" pitchFamily="34" charset="0"/>
              </a:rPr>
              <a:t>ENTRY POINT 1 </a:t>
            </a:r>
            <a:endParaRPr lang="en-US">
              <a:solidFill>
                <a:srgbClr val="E1D9F5"/>
              </a:solidFill>
              <a:latin typeface="Avenir Next" panose="020B0503020202020204" pitchFamily="34" charset="0"/>
            </a:endParaRPr>
          </a:p>
        </p:txBody>
      </p:sp>
      <p:sp>
        <p:nvSpPr>
          <p:cNvPr id="4" name="Google Shape;198;p27">
            <a:extLst>
              <a:ext uri="{FF2B5EF4-FFF2-40B4-BE49-F238E27FC236}">
                <a16:creationId xmlns:a16="http://schemas.microsoft.com/office/drawing/2014/main" id="{9A2F96F2-884E-BD88-56B7-2F89FDCAD892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E1D9F5">
                    <a:alpha val="70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E1D9F5">
                  <a:alpha val="70000"/>
                </a:srgbClr>
              </a:solidFill>
              <a:latin typeface="Avenir Next" panose="020B0503020202020204" pitchFamily="34" charset="0"/>
              <a:sym typeface="Work Sans"/>
            </a:endParaRPr>
          </a:p>
          <a:p>
            <a:pPr>
              <a:defRPr/>
            </a:pPr>
            <a:r>
              <a:rPr lang="en-US" sz="700" kern="0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Pihlamo</a:t>
            </a:r>
            <a:r>
              <a:rPr lang="en-US" sz="700" kern="0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Lehmussaari</a:t>
            </a:r>
            <a:r>
              <a:rPr lang="en-US" sz="700" kern="0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E1D9F5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E1D9F5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3" name="Google Shape;198;p27">
            <a:extLst>
              <a:ext uri="{FF2B5EF4-FFF2-40B4-BE49-F238E27FC236}">
                <a16:creationId xmlns:a16="http://schemas.microsoft.com/office/drawing/2014/main" id="{4CD36F02-DDF0-0974-E4AC-84A2377C93B2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lang="en-US" sz="700" kern="0">
                <a:solidFill>
                  <a:srgbClr val="DCDEE8">
                    <a:alpha val="70000"/>
                  </a:srgbClr>
                </a:solidFill>
                <a:latin typeface="Avenir Next"/>
                <a:ea typeface="Work Sans"/>
                <a:cs typeface="Work Sans"/>
                <a:sym typeface="Work Sans"/>
              </a:rPr>
              <a:t>20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DCDEE8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10446634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866E74C-3E90-F007-443E-FA69AF0896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8A27518D-A636-7917-C296-AC83422995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0692" y="1545737"/>
            <a:ext cx="8790616" cy="1686193"/>
          </a:xfrm>
        </p:spPr>
        <p:txBody>
          <a:bodyPr anchor="t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3200" b="1" strike="sngStrike">
                <a:solidFill>
                  <a:srgbClr val="E1D9F5">
                    <a:alpha val="70000"/>
                  </a:srgbClr>
                </a:solidFill>
                <a:latin typeface="Avenir Next"/>
              </a:rPr>
              <a:t>A PROPERTY MANAGER CAN </a:t>
            </a:r>
            <a:r>
              <a:rPr lang="en-US" sz="3200" b="1" strike="sngStrike">
                <a:solidFill>
                  <a:srgbClr val="B4E4A2">
                    <a:alpha val="70000"/>
                  </a:srgbClr>
                </a:solidFill>
                <a:latin typeface="Avenir Next"/>
              </a:rPr>
              <a:t>“MAKE OR BREAK”</a:t>
            </a:r>
            <a:r>
              <a:rPr lang="en-US" sz="3200" b="1" strike="sngStrike">
                <a:solidFill>
                  <a:srgbClr val="E1D9F5">
                    <a:alpha val="70000"/>
                  </a:srgbClr>
                </a:solidFill>
                <a:latin typeface="Avenir Next"/>
              </a:rPr>
              <a:t> A HOUSING COMPANY’S CLIMATE PREPAREDNESS</a:t>
            </a:r>
            <a:endParaRPr lang="en-US" strike="sngStrike">
              <a:solidFill>
                <a:schemeClr val="tx1">
                  <a:alpha val="70000"/>
                </a:schemeClr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9396B2F-CBBB-3B46-B2B3-E862D4099B1F}"/>
              </a:ext>
            </a:extLst>
          </p:cNvPr>
          <p:cNvSpPr/>
          <p:nvPr/>
        </p:nvSpPr>
        <p:spPr>
          <a:xfrm>
            <a:off x="10908524" y="451719"/>
            <a:ext cx="119259" cy="119259"/>
          </a:xfrm>
          <a:prstGeom prst="ellipse">
            <a:avLst/>
          </a:prstGeom>
          <a:solidFill>
            <a:srgbClr val="B4E5A2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2CEDC454-1488-B7A6-0E9B-3270C9E57DD3}"/>
              </a:ext>
            </a:extLst>
          </p:cNvPr>
          <p:cNvSpPr/>
          <p:nvPr/>
        </p:nvSpPr>
        <p:spPr>
          <a:xfrm>
            <a:off x="11095907" y="451719"/>
            <a:ext cx="119259" cy="119259"/>
          </a:xfrm>
          <a:prstGeom prst="ellipse">
            <a:avLst/>
          </a:prstGeom>
          <a:solidFill>
            <a:srgbClr val="B4E5A2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64E9423-27FC-D68D-F8AE-87666D1F0391}"/>
              </a:ext>
            </a:extLst>
          </p:cNvPr>
          <p:cNvSpPr/>
          <p:nvPr/>
        </p:nvSpPr>
        <p:spPr>
          <a:xfrm>
            <a:off x="11280962" y="451719"/>
            <a:ext cx="119259" cy="119259"/>
          </a:xfrm>
          <a:prstGeom prst="ellipse">
            <a:avLst/>
          </a:prstGeom>
          <a:solidFill>
            <a:srgbClr val="B4E5A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00AEC9B2-0132-831E-9216-9607F4CE834B}"/>
              </a:ext>
            </a:extLst>
          </p:cNvPr>
          <p:cNvSpPr/>
          <p:nvPr/>
        </p:nvSpPr>
        <p:spPr>
          <a:xfrm>
            <a:off x="11466017" y="451719"/>
            <a:ext cx="119259" cy="119259"/>
          </a:xfrm>
          <a:prstGeom prst="ellipse">
            <a:avLst/>
          </a:prstGeom>
          <a:solidFill>
            <a:srgbClr val="B4E5A2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F8CC607-EA4E-406D-BA9A-5ABC31CEC7C3}"/>
              </a:ext>
            </a:extLst>
          </p:cNvPr>
          <p:cNvSpPr/>
          <p:nvPr/>
        </p:nvSpPr>
        <p:spPr>
          <a:xfrm>
            <a:off x="11651072" y="451719"/>
            <a:ext cx="119259" cy="119259"/>
          </a:xfrm>
          <a:prstGeom prst="ellipse">
            <a:avLst/>
          </a:prstGeom>
          <a:solidFill>
            <a:srgbClr val="B4E5A2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4" name="Google Shape;198;p27">
            <a:extLst>
              <a:ext uri="{FF2B5EF4-FFF2-40B4-BE49-F238E27FC236}">
                <a16:creationId xmlns:a16="http://schemas.microsoft.com/office/drawing/2014/main" id="{D426C9A4-4AD8-742C-FFF5-1B5E6315E071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E1D9F5"/>
                </a:solidFill>
                <a:latin typeface="Avenir Next Demi Bold" panose="020B0503020202020204" pitchFamily="34" charset="0"/>
              </a:rPr>
              <a:t>PROPOSAL | </a:t>
            </a:r>
            <a:r>
              <a:rPr lang="es" kern="0">
                <a:solidFill>
                  <a:srgbClr val="E1D9F5"/>
                </a:solidFill>
                <a:latin typeface="Avenir Next" panose="020B0503020202020204" pitchFamily="34" charset="0"/>
              </a:rPr>
              <a:t>ENTRY POINT 1 </a:t>
            </a:r>
            <a:endParaRPr lang="en-US">
              <a:solidFill>
                <a:srgbClr val="E1D9F5"/>
              </a:solidFill>
              <a:latin typeface="Avenir Next" panose="020B0503020202020204" pitchFamily="34" charset="0"/>
            </a:endParaRP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15EC66C-08C3-545F-A302-451A07E74D69}"/>
              </a:ext>
            </a:extLst>
          </p:cNvPr>
          <p:cNvSpPr txBox="1">
            <a:spLocks/>
          </p:cNvSpPr>
          <p:nvPr/>
        </p:nvSpPr>
        <p:spPr>
          <a:xfrm>
            <a:off x="1700692" y="3429000"/>
            <a:ext cx="8790616" cy="168619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en-US" sz="3200" b="1">
                <a:solidFill>
                  <a:srgbClr val="E1D9F5"/>
                </a:solidFill>
                <a:latin typeface="Avenir Next" panose="020B0503020202020204" pitchFamily="34" charset="0"/>
              </a:rPr>
              <a:t>AN EVALUATION TOOL GIVES </a:t>
            </a:r>
            <a:r>
              <a:rPr lang="en-US" sz="3200" b="1" i="1">
                <a:solidFill>
                  <a:srgbClr val="E1D9F5"/>
                </a:solidFill>
                <a:latin typeface="Avenir Next" panose="020B0503020202020204" pitchFamily="34" charset="0"/>
              </a:rPr>
              <a:t>AGENCY </a:t>
            </a:r>
            <a:r>
              <a:rPr lang="en-US" sz="3200" b="1">
                <a:solidFill>
                  <a:srgbClr val="E1D9F5"/>
                </a:solidFill>
                <a:latin typeface="Avenir Next" panose="020B0503020202020204" pitchFamily="34" charset="0"/>
              </a:rPr>
              <a:t>TO HOUSING COMPANIES TO </a:t>
            </a:r>
            <a:r>
              <a:rPr lang="en-US" sz="3200" b="1" i="1">
                <a:solidFill>
                  <a:srgbClr val="E1D9F5"/>
                </a:solidFill>
                <a:latin typeface="Avenir Next" panose="020B0503020202020204" pitchFamily="34" charset="0"/>
              </a:rPr>
              <a:t>GET THE SUPPORT THEY NEED</a:t>
            </a:r>
          </a:p>
        </p:txBody>
      </p:sp>
      <p:sp>
        <p:nvSpPr>
          <p:cNvPr id="5" name="Google Shape;198;p27">
            <a:extLst>
              <a:ext uri="{FF2B5EF4-FFF2-40B4-BE49-F238E27FC236}">
                <a16:creationId xmlns:a16="http://schemas.microsoft.com/office/drawing/2014/main" id="{A301E866-2375-B9A5-F393-726F32604E29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E1D9F5">
                    <a:alpha val="70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E1D9F5">
                  <a:alpha val="70000"/>
                </a:srgbClr>
              </a:solidFill>
              <a:latin typeface="Avenir Next" panose="020B0503020202020204" pitchFamily="34" charset="0"/>
              <a:sym typeface="Work Sans"/>
            </a:endParaRPr>
          </a:p>
          <a:p>
            <a:pPr>
              <a:defRPr/>
            </a:pPr>
            <a:r>
              <a:rPr lang="en-US" sz="700" kern="0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Pihlamo</a:t>
            </a:r>
            <a:r>
              <a:rPr lang="en-US" sz="700" kern="0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Lehmussaari</a:t>
            </a:r>
            <a:r>
              <a:rPr lang="en-US" sz="700" kern="0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E1D9F5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E1D9F5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2" name="Google Shape;198;p27">
            <a:extLst>
              <a:ext uri="{FF2B5EF4-FFF2-40B4-BE49-F238E27FC236}">
                <a16:creationId xmlns:a16="http://schemas.microsoft.com/office/drawing/2014/main" id="{D7C430EF-D860-F8A4-BFA5-7C721E787432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lang="en-US" sz="700" kern="0">
                <a:solidFill>
                  <a:srgbClr val="DCDEE8">
                    <a:alpha val="70000"/>
                  </a:srgbClr>
                </a:solidFill>
                <a:latin typeface="Avenir Next"/>
                <a:ea typeface="Work Sans"/>
                <a:cs typeface="Work Sans"/>
                <a:sym typeface="Work Sans"/>
              </a:rPr>
              <a:t>20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DCDEE8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30746534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D9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0B8CF2-5ED5-A931-889A-F3F6CA3CF0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98;p27">
            <a:extLst>
              <a:ext uri="{FF2B5EF4-FFF2-40B4-BE49-F238E27FC236}">
                <a16:creationId xmlns:a16="http://schemas.microsoft.com/office/drawing/2014/main" id="{7FD38945-9768-FE5B-495E-85E0EC4F1EDD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002060"/>
                </a:solidFill>
                <a:latin typeface="Avenir Next Demi Bold" panose="020B0503020202020204" pitchFamily="34" charset="0"/>
              </a:rPr>
              <a:t>PROPOSAL | </a:t>
            </a:r>
            <a:r>
              <a:rPr lang="es" kern="0">
                <a:solidFill>
                  <a:srgbClr val="002060"/>
                </a:solidFill>
                <a:latin typeface="Avenir Next" panose="020B0503020202020204" pitchFamily="34" charset="0"/>
              </a:rPr>
              <a:t>ENTRY POINT 2</a:t>
            </a:r>
            <a:endParaRPr lang="en-US">
              <a:solidFill>
                <a:srgbClr val="002060"/>
              </a:solidFill>
              <a:latin typeface="Avenir Next" panose="020B0503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8CB84EB-1F91-1CE1-F490-BE7B4D865ABC}"/>
              </a:ext>
            </a:extLst>
          </p:cNvPr>
          <p:cNvSpPr/>
          <p:nvPr/>
        </p:nvSpPr>
        <p:spPr>
          <a:xfrm flipH="1">
            <a:off x="2592392" y="1363081"/>
            <a:ext cx="1920112" cy="63453"/>
          </a:xfrm>
          <a:prstGeom prst="rect">
            <a:avLst/>
          </a:prstGeom>
          <a:solidFill>
            <a:srgbClr val="00206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D29C720C-0329-EEDB-B422-2928CBEC5C29}"/>
              </a:ext>
            </a:extLst>
          </p:cNvPr>
          <p:cNvSpPr/>
          <p:nvPr/>
        </p:nvSpPr>
        <p:spPr>
          <a:xfrm>
            <a:off x="10908524" y="451719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B8A1FD5A-44FF-5AEB-B94D-7A89B546024E}"/>
              </a:ext>
            </a:extLst>
          </p:cNvPr>
          <p:cNvSpPr/>
          <p:nvPr/>
        </p:nvSpPr>
        <p:spPr>
          <a:xfrm>
            <a:off x="11095907" y="451719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18AA7592-F13F-F56D-864F-B74C5E08AA32}"/>
              </a:ext>
            </a:extLst>
          </p:cNvPr>
          <p:cNvSpPr/>
          <p:nvPr/>
        </p:nvSpPr>
        <p:spPr>
          <a:xfrm>
            <a:off x="11280962" y="451719"/>
            <a:ext cx="119259" cy="11925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EE94480-6CFA-DA5D-1E0D-461AD181236A}"/>
              </a:ext>
            </a:extLst>
          </p:cNvPr>
          <p:cNvSpPr/>
          <p:nvPr/>
        </p:nvSpPr>
        <p:spPr>
          <a:xfrm>
            <a:off x="11466017" y="451719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51BF47D0-F81F-1B56-4219-D1C5A8A89126}"/>
              </a:ext>
            </a:extLst>
          </p:cNvPr>
          <p:cNvSpPr/>
          <p:nvPr/>
        </p:nvSpPr>
        <p:spPr>
          <a:xfrm>
            <a:off x="11651072" y="451719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835E6E1-9283-61E2-DCED-1E3E6719C1A8}"/>
              </a:ext>
            </a:extLst>
          </p:cNvPr>
          <p:cNvSpPr/>
          <p:nvPr/>
        </p:nvSpPr>
        <p:spPr>
          <a:xfrm>
            <a:off x="4668700" y="2202099"/>
            <a:ext cx="2531165" cy="438520"/>
          </a:xfrm>
          <a:prstGeom prst="rect">
            <a:avLst/>
          </a:prstGeom>
          <a:solidFill>
            <a:srgbClr val="B4E5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2E44DB-2E5F-25F7-910D-90E62FB20FFE}"/>
              </a:ext>
            </a:extLst>
          </p:cNvPr>
          <p:cNvSpPr/>
          <p:nvPr/>
        </p:nvSpPr>
        <p:spPr>
          <a:xfrm>
            <a:off x="4668701" y="1691121"/>
            <a:ext cx="2128446" cy="438520"/>
          </a:xfrm>
          <a:prstGeom prst="rect">
            <a:avLst/>
          </a:prstGeom>
          <a:solidFill>
            <a:srgbClr val="B4E5A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0DDFB345-AF31-E848-D017-7E2387034055}"/>
              </a:ext>
            </a:extLst>
          </p:cNvPr>
          <p:cNvSpPr txBox="1">
            <a:spLocks/>
          </p:cNvSpPr>
          <p:nvPr/>
        </p:nvSpPr>
        <p:spPr>
          <a:xfrm>
            <a:off x="4618781" y="1646725"/>
            <a:ext cx="2834150" cy="114761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US" sz="3600" b="1">
                <a:solidFill>
                  <a:srgbClr val="002060"/>
                </a:solidFill>
                <a:latin typeface="Avenir Next" panose="020B0503020202020204" pitchFamily="34" charset="0"/>
              </a:rPr>
              <a:t>TAILORED EDUCATION</a:t>
            </a:r>
          </a:p>
        </p:txBody>
      </p:sp>
      <p:sp>
        <p:nvSpPr>
          <p:cNvPr id="20" name="Google Shape;198;p27">
            <a:extLst>
              <a:ext uri="{FF2B5EF4-FFF2-40B4-BE49-F238E27FC236}">
                <a16:creationId xmlns:a16="http://schemas.microsoft.com/office/drawing/2014/main" id="{757D4E44-B1CB-BD0F-D03E-C14E314C3082}"/>
              </a:ext>
            </a:extLst>
          </p:cNvPr>
          <p:cNvSpPr txBox="1"/>
          <p:nvPr/>
        </p:nvSpPr>
        <p:spPr>
          <a:xfrm>
            <a:off x="4668700" y="1276110"/>
            <a:ext cx="2128447" cy="387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sz="2000" b="1" kern="0">
                <a:solidFill>
                  <a:srgbClr val="002060"/>
                </a:solidFill>
                <a:latin typeface="Avenir Next Demi Bold" panose="020B0503020202020204" pitchFamily="34" charset="0"/>
              </a:rPr>
              <a:t>ENTRY POINT 2</a:t>
            </a:r>
            <a:endParaRPr lang="en-US" sz="2000">
              <a:solidFill>
                <a:srgbClr val="002060"/>
              </a:solidFill>
              <a:latin typeface="Avenir Next" panose="020B0503020202020204" pitchFamily="34" charset="0"/>
            </a:endParaRPr>
          </a:p>
        </p:txBody>
      </p:sp>
      <p:sp>
        <p:nvSpPr>
          <p:cNvPr id="46" name="Google Shape;198;p27">
            <a:extLst>
              <a:ext uri="{FF2B5EF4-FFF2-40B4-BE49-F238E27FC236}">
                <a16:creationId xmlns:a16="http://schemas.microsoft.com/office/drawing/2014/main" id="{D63A3FA3-2A4C-6D52-AE45-00E8BB294639}"/>
              </a:ext>
            </a:extLst>
          </p:cNvPr>
          <p:cNvSpPr txBox="1"/>
          <p:nvPr/>
        </p:nvSpPr>
        <p:spPr>
          <a:xfrm>
            <a:off x="4668699" y="2946285"/>
            <a:ext cx="3138869" cy="2762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sz="1600" b="1" i="1" err="1">
                <a:solidFill>
                  <a:srgbClr val="002060"/>
                </a:solidFill>
                <a:latin typeface="Avenir Next"/>
              </a:rPr>
              <a:t>Education</a:t>
            </a:r>
            <a:r>
              <a:rPr lang="es" sz="1600" b="1" i="1">
                <a:solidFill>
                  <a:srgbClr val="002060"/>
                </a:solidFill>
                <a:latin typeface="Avenir Next"/>
              </a:rPr>
              <a:t> material </a:t>
            </a:r>
            <a:r>
              <a:rPr lang="es" sz="1600" i="1" err="1">
                <a:solidFill>
                  <a:srgbClr val="002060"/>
                </a:solidFill>
                <a:latin typeface="Avenir Next"/>
              </a:rPr>
              <a:t>for</a:t>
            </a:r>
            <a:r>
              <a:rPr lang="es" sz="1600" i="1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err="1">
                <a:solidFill>
                  <a:srgbClr val="002060"/>
                </a:solidFill>
                <a:latin typeface="Avenir Next"/>
              </a:rPr>
              <a:t>residents</a:t>
            </a:r>
            <a:r>
              <a:rPr lang="es" sz="1600" i="1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err="1">
                <a:solidFill>
                  <a:srgbClr val="002060"/>
                </a:solidFill>
                <a:latin typeface="Avenir Next"/>
              </a:rPr>
              <a:t>on</a:t>
            </a:r>
            <a:r>
              <a:rPr lang="es" sz="1600" i="1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err="1">
                <a:solidFill>
                  <a:srgbClr val="002060"/>
                </a:solidFill>
                <a:latin typeface="Avenir Next"/>
              </a:rPr>
              <a:t>climate</a:t>
            </a:r>
            <a:r>
              <a:rPr lang="es" sz="1600" i="1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err="1">
                <a:solidFill>
                  <a:srgbClr val="002060"/>
                </a:solidFill>
                <a:latin typeface="Avenir Next"/>
              </a:rPr>
              <a:t>adaptation</a:t>
            </a:r>
            <a:r>
              <a:rPr lang="es" sz="1600" i="1">
                <a:solidFill>
                  <a:srgbClr val="002060"/>
                </a:solidFill>
                <a:latin typeface="Avenir Next"/>
              </a:rPr>
              <a:t>, </a:t>
            </a:r>
            <a:r>
              <a:rPr lang="es" sz="1600" i="1" err="1">
                <a:solidFill>
                  <a:srgbClr val="002060"/>
                </a:solidFill>
                <a:latin typeface="Avenir Next"/>
              </a:rPr>
              <a:t>but</a:t>
            </a:r>
            <a:r>
              <a:rPr lang="es" sz="1600" i="1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b="1" i="1" err="1">
                <a:solidFill>
                  <a:srgbClr val="002060"/>
                </a:solidFill>
                <a:latin typeface="Avenir Next"/>
              </a:rPr>
              <a:t>framed</a:t>
            </a:r>
            <a:r>
              <a:rPr lang="es" sz="1600" b="1" i="1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b="1" i="1" err="1">
                <a:solidFill>
                  <a:srgbClr val="002060"/>
                </a:solidFill>
                <a:latin typeface="Avenir Next"/>
              </a:rPr>
              <a:t>differently</a:t>
            </a:r>
            <a:r>
              <a:rPr lang="es" sz="1600" b="1" i="1">
                <a:solidFill>
                  <a:srgbClr val="002060"/>
                </a:solidFill>
                <a:latin typeface="Avenir Next"/>
              </a:rPr>
              <a:t>.</a:t>
            </a:r>
          </a:p>
          <a:p>
            <a:pPr>
              <a:defRPr/>
            </a:pPr>
            <a:endParaRPr lang="es" sz="1600" b="1" i="1" kern="0">
              <a:solidFill>
                <a:srgbClr val="002060"/>
              </a:solidFill>
              <a:latin typeface="Avenir Next" panose="020B0503020202020204" pitchFamily="34" charset="0"/>
            </a:endParaRPr>
          </a:p>
          <a:p>
            <a:pPr>
              <a:defRPr/>
            </a:pP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Offered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to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housing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companies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and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interested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residents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by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the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City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of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Helsinki in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collaboration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with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 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Työväenopisto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.</a:t>
            </a:r>
          </a:p>
          <a:p>
            <a:pPr>
              <a:defRPr/>
            </a:pPr>
            <a:endParaRPr lang="es" sz="1600" b="1" kern="0">
              <a:solidFill>
                <a:srgbClr val="002060"/>
              </a:solidFill>
              <a:latin typeface="Avenir Next" panose="020B0503020202020204" pitchFamily="34" charset="0"/>
            </a:endParaRPr>
          </a:p>
          <a:p>
            <a:pPr>
              <a:defRPr/>
            </a:pPr>
            <a:r>
              <a:rPr lang="es" sz="1600" b="1" kern="0">
                <a:solidFill>
                  <a:srgbClr val="002060"/>
                </a:solidFill>
                <a:latin typeface="Avenir Next"/>
              </a:rPr>
              <a:t>HOW: </a:t>
            </a:r>
          </a:p>
          <a:p>
            <a:pPr>
              <a:defRPr/>
            </a:pPr>
            <a:r>
              <a:rPr lang="es" sz="1600" i="1" err="1">
                <a:solidFill>
                  <a:srgbClr val="002060"/>
                </a:solidFill>
                <a:latin typeface="Avenir Next"/>
              </a:rPr>
              <a:t>simplified</a:t>
            </a:r>
            <a:r>
              <a:rPr lang="es" sz="1600" i="1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err="1">
                <a:solidFill>
                  <a:srgbClr val="002060"/>
                </a:solidFill>
                <a:latin typeface="Avenir Next"/>
              </a:rPr>
              <a:t>messaging</a:t>
            </a:r>
            <a:r>
              <a:rPr lang="es" sz="1600" i="1">
                <a:solidFill>
                  <a:srgbClr val="002060"/>
                </a:solidFill>
                <a:latin typeface="Avenir Next"/>
              </a:rPr>
              <a:t>, </a:t>
            </a:r>
            <a:r>
              <a:rPr lang="es" sz="1600" i="1" err="1">
                <a:solidFill>
                  <a:srgbClr val="002060"/>
                </a:solidFill>
                <a:latin typeface="Avenir Next"/>
              </a:rPr>
              <a:t>reframing</a:t>
            </a:r>
            <a:r>
              <a:rPr lang="es" sz="1600">
                <a:solidFill>
                  <a:srgbClr val="002060"/>
                </a:solidFill>
                <a:latin typeface="Avenir Next"/>
              </a:rPr>
              <a:t> </a:t>
            </a:r>
            <a:endParaRPr lang="es" sz="1600" b="1" kern="0">
              <a:solidFill>
                <a:srgbClr val="002060"/>
              </a:solidFill>
              <a:latin typeface="Avenir Next" panose="020B0503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FA8662-48DB-8673-9E28-08E331DBBC75}"/>
              </a:ext>
            </a:extLst>
          </p:cNvPr>
          <p:cNvSpPr txBox="1">
            <a:spLocks/>
          </p:cNvSpPr>
          <p:nvPr/>
        </p:nvSpPr>
        <p:spPr>
          <a:xfrm>
            <a:off x="489067" y="1649751"/>
            <a:ext cx="2228027" cy="114761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</a:pPr>
            <a:r>
              <a:rPr lang="en-US" sz="3600" b="1">
                <a:solidFill>
                  <a:srgbClr val="E1D9F5"/>
                </a:solidFill>
                <a:latin typeface="Avenir Next" panose="020B0503020202020204" pitchFamily="34" charset="0"/>
              </a:rPr>
              <a:t>SHIFTING AGENCY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1732AFC-582B-7817-25EE-13F4C30C3E57}"/>
              </a:ext>
            </a:extLst>
          </p:cNvPr>
          <p:cNvSpPr txBox="1">
            <a:spLocks/>
          </p:cNvSpPr>
          <p:nvPr/>
        </p:nvSpPr>
        <p:spPr>
          <a:xfrm>
            <a:off x="488169" y="1649751"/>
            <a:ext cx="2228027" cy="114761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</a:pPr>
            <a:r>
              <a:rPr lang="en-US" sz="3600" b="1">
                <a:solidFill>
                  <a:srgbClr val="E1D9F5"/>
                </a:solidFill>
                <a:highlight>
                  <a:srgbClr val="C2C7D8"/>
                </a:highlight>
                <a:latin typeface="Avenir Next" panose="020B0503020202020204" pitchFamily="34" charset="0"/>
              </a:rPr>
              <a:t>SHIFTING AGENCY</a:t>
            </a:r>
          </a:p>
        </p:txBody>
      </p:sp>
      <p:sp>
        <p:nvSpPr>
          <p:cNvPr id="9" name="Google Shape;198;p27">
            <a:extLst>
              <a:ext uri="{FF2B5EF4-FFF2-40B4-BE49-F238E27FC236}">
                <a16:creationId xmlns:a16="http://schemas.microsoft.com/office/drawing/2014/main" id="{D7F2CE65-20E3-7BF4-FA80-674AE64CBC3D}"/>
              </a:ext>
            </a:extLst>
          </p:cNvPr>
          <p:cNvSpPr txBox="1"/>
          <p:nvPr/>
        </p:nvSpPr>
        <p:spPr>
          <a:xfrm>
            <a:off x="488169" y="1279136"/>
            <a:ext cx="2128447" cy="387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sz="2000" b="1" kern="0">
                <a:solidFill>
                  <a:srgbClr val="C2C7D8"/>
                </a:solidFill>
                <a:latin typeface="Avenir Next Demi Bold" panose="020B0503020202020204" pitchFamily="34" charset="0"/>
              </a:rPr>
              <a:t>ENTRY POINT 1</a:t>
            </a:r>
            <a:endParaRPr lang="en-US" sz="2000">
              <a:solidFill>
                <a:srgbClr val="C2C7D8"/>
              </a:solidFill>
              <a:latin typeface="Avenir Next" panose="020B0503020202020204" pitchFamily="34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2A6FDA07-9312-88C4-BE06-2ED0FAFD02A4}"/>
              </a:ext>
            </a:extLst>
          </p:cNvPr>
          <p:cNvSpPr txBox="1">
            <a:spLocks/>
          </p:cNvSpPr>
          <p:nvPr/>
        </p:nvSpPr>
        <p:spPr>
          <a:xfrm>
            <a:off x="8751484" y="1663353"/>
            <a:ext cx="2398244" cy="114761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</a:pPr>
            <a:r>
              <a:rPr lang="en-US" sz="3600" b="1">
                <a:solidFill>
                  <a:srgbClr val="E1D9F5"/>
                </a:solidFill>
                <a:highlight>
                  <a:srgbClr val="C2C7D8"/>
                </a:highlight>
                <a:latin typeface="Avenir Next" panose="020B0503020202020204" pitchFamily="34" charset="0"/>
              </a:rPr>
              <a:t>NETWORK BUILDING</a:t>
            </a:r>
          </a:p>
        </p:txBody>
      </p:sp>
      <p:sp>
        <p:nvSpPr>
          <p:cNvPr id="11" name="Google Shape;198;p27">
            <a:extLst>
              <a:ext uri="{FF2B5EF4-FFF2-40B4-BE49-F238E27FC236}">
                <a16:creationId xmlns:a16="http://schemas.microsoft.com/office/drawing/2014/main" id="{46DA1004-AB3D-6232-7590-3C8AF4CC0638}"/>
              </a:ext>
            </a:extLst>
          </p:cNvPr>
          <p:cNvSpPr txBox="1"/>
          <p:nvPr/>
        </p:nvSpPr>
        <p:spPr>
          <a:xfrm>
            <a:off x="8755117" y="1279136"/>
            <a:ext cx="2128447" cy="387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sz="2000" b="1" kern="0">
                <a:solidFill>
                  <a:srgbClr val="C2C7D8"/>
                </a:solidFill>
                <a:latin typeface="Avenir Next Demi Bold" panose="020B0503020202020204" pitchFamily="34" charset="0"/>
              </a:rPr>
              <a:t>ENTRY POINT 3</a:t>
            </a:r>
            <a:endParaRPr lang="en-US" sz="2000">
              <a:solidFill>
                <a:srgbClr val="C2C7D8"/>
              </a:solidFill>
              <a:latin typeface="Avenir Next" panose="020B0503020202020204" pitchFamily="34" charset="0"/>
            </a:endParaRPr>
          </a:p>
        </p:txBody>
      </p:sp>
      <p:sp>
        <p:nvSpPr>
          <p:cNvPr id="21" name="Google Shape;198;p27">
            <a:extLst>
              <a:ext uri="{FF2B5EF4-FFF2-40B4-BE49-F238E27FC236}">
                <a16:creationId xmlns:a16="http://schemas.microsoft.com/office/drawing/2014/main" id="{55089805-B1F6-C691-C4E3-549C2B533597}"/>
              </a:ext>
            </a:extLst>
          </p:cNvPr>
          <p:cNvSpPr txBox="1"/>
          <p:nvPr/>
        </p:nvSpPr>
        <p:spPr>
          <a:xfrm>
            <a:off x="494145" y="2990789"/>
            <a:ext cx="2728540" cy="2718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sz="1600" b="1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An</a:t>
            </a:r>
            <a:r>
              <a:rPr lang="es" sz="1600" b="1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b="1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evaluation</a:t>
            </a:r>
            <a:r>
              <a:rPr lang="es" sz="1600" b="1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b="1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tool</a:t>
            </a:r>
            <a:r>
              <a:rPr lang="es" sz="1600" b="1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for</a:t>
            </a:r>
            <a:r>
              <a:rPr lang="es" sz="1600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 </a:t>
            </a:r>
            <a:endParaRPr lang="en-US" sz="1600">
              <a:solidFill>
                <a:srgbClr val="C2C7D8"/>
              </a:solidFill>
            </a:endParaRPr>
          </a:p>
          <a:p>
            <a:pPr>
              <a:defRPr/>
            </a:pPr>
            <a:r>
              <a:rPr lang="es" sz="1600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housing</a:t>
            </a:r>
            <a:r>
              <a:rPr lang="es" sz="1600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companies</a:t>
            </a:r>
            <a:r>
              <a:rPr lang="es" sz="1600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to</a:t>
            </a:r>
            <a:r>
              <a:rPr lang="es" sz="1600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b="1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assess</a:t>
            </a:r>
            <a:r>
              <a:rPr lang="es" sz="1600" b="1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b="1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property</a:t>
            </a:r>
            <a:r>
              <a:rPr lang="es" sz="1600" b="1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 managers. </a:t>
            </a:r>
            <a:endParaRPr lang="en-US" sz="1600" b="1">
              <a:solidFill>
                <a:srgbClr val="C2C7D8"/>
              </a:solidFill>
            </a:endParaRPr>
          </a:p>
          <a:p>
            <a:pPr>
              <a:defRPr/>
            </a:pPr>
            <a:endParaRPr lang="es" sz="1600" b="1" kern="0">
              <a:solidFill>
                <a:srgbClr val="C2C7D8"/>
              </a:solidFill>
              <a:latin typeface="Avenir Next" panose="020B0503020202020204" pitchFamily="34" charset="0"/>
            </a:endParaRPr>
          </a:p>
          <a:p>
            <a:pPr>
              <a:defRPr/>
            </a:pPr>
            <a:r>
              <a:rPr lang="es" sz="1600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Provided</a:t>
            </a:r>
            <a:r>
              <a:rPr lang="es" sz="1600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by</a:t>
            </a:r>
            <a:r>
              <a:rPr lang="es" sz="1600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the</a:t>
            </a:r>
            <a:r>
              <a:rPr lang="es" sz="1600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 City </a:t>
            </a:r>
            <a:r>
              <a:rPr lang="es" sz="1600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of</a:t>
            </a:r>
            <a:r>
              <a:rPr lang="es" sz="1600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 Helsinki in </a:t>
            </a:r>
            <a:r>
              <a:rPr lang="es" sz="1600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collaboration</a:t>
            </a:r>
            <a:r>
              <a:rPr lang="es" sz="1600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with</a:t>
            </a:r>
            <a:r>
              <a:rPr lang="es" sz="1600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e.g</a:t>
            </a:r>
            <a:r>
              <a:rPr lang="es" sz="1600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. HSY and </a:t>
            </a:r>
            <a:r>
              <a:rPr lang="es" sz="1600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Kiinteistöliitto</a:t>
            </a:r>
            <a:r>
              <a:rPr lang="es" sz="1600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.</a:t>
            </a:r>
          </a:p>
          <a:p>
            <a:pPr>
              <a:defRPr/>
            </a:pPr>
            <a:endParaRPr lang="es" sz="1600" b="1" kern="0">
              <a:solidFill>
                <a:srgbClr val="C2C7D8"/>
              </a:solidFill>
              <a:latin typeface="Avenir Next" panose="020B0503020202020204" pitchFamily="34" charset="0"/>
            </a:endParaRPr>
          </a:p>
          <a:p>
            <a:pPr>
              <a:defRPr/>
            </a:pPr>
            <a:r>
              <a:rPr lang="es" sz="1600" b="1" kern="0">
                <a:solidFill>
                  <a:srgbClr val="C2C7D8"/>
                </a:solidFill>
                <a:latin typeface="Avenir Next"/>
              </a:rPr>
              <a:t>HOW:</a:t>
            </a:r>
          </a:p>
          <a:p>
            <a:pPr>
              <a:defRPr/>
            </a:pPr>
            <a:r>
              <a:rPr lang="es" sz="1600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simplified</a:t>
            </a:r>
            <a:r>
              <a:rPr lang="es" sz="1600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messaging</a:t>
            </a:r>
            <a:r>
              <a:rPr lang="es" sz="1600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, </a:t>
            </a:r>
            <a:r>
              <a:rPr lang="es" sz="1600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reframing</a:t>
            </a:r>
            <a:r>
              <a:rPr lang="es" sz="1600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, </a:t>
            </a:r>
            <a:r>
              <a:rPr lang="es" sz="1600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removing</a:t>
            </a:r>
            <a:r>
              <a:rPr lang="es" sz="1600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friction</a:t>
            </a:r>
            <a:r>
              <a:rPr lang="es" sz="1600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.</a:t>
            </a:r>
          </a:p>
          <a:p>
            <a:pPr>
              <a:defRPr/>
            </a:pPr>
            <a:endParaRPr lang="es" i="1">
              <a:solidFill>
                <a:srgbClr val="002060"/>
              </a:solidFill>
              <a:latin typeface="Avenir Next"/>
              <a:ea typeface="+mn-lt"/>
              <a:cs typeface="+mn-lt"/>
            </a:endParaRPr>
          </a:p>
        </p:txBody>
      </p:sp>
      <p:sp>
        <p:nvSpPr>
          <p:cNvPr id="15" name="Google Shape;198;p27">
            <a:extLst>
              <a:ext uri="{FF2B5EF4-FFF2-40B4-BE49-F238E27FC236}">
                <a16:creationId xmlns:a16="http://schemas.microsoft.com/office/drawing/2014/main" id="{C3E96871-72FA-2FCB-F9A4-B4866857B116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002060">
                  <a:alpha val="70000"/>
                </a:srgbClr>
              </a:solidFill>
              <a:latin typeface="Avenir Next"/>
            </a:endParaRPr>
          </a:p>
          <a:p>
            <a:pPr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Pihlamo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Lehmussaari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6" name="Google Shape;198;p27">
            <a:extLst>
              <a:ext uri="{FF2B5EF4-FFF2-40B4-BE49-F238E27FC236}">
                <a16:creationId xmlns:a16="http://schemas.microsoft.com/office/drawing/2014/main" id="{76AA64DD-0E73-56C4-6346-E205CD11E8C4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21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35412660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9E4EA63-DD41-F226-7A5F-039DD97F7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66D16DAB-E65C-2059-5D2D-893D1E9F2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0692" y="2154063"/>
            <a:ext cx="8790616" cy="1643021"/>
          </a:xfrm>
        </p:spPr>
        <p:txBody>
          <a:bodyPr anchor="t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3200" b="1">
                <a:solidFill>
                  <a:srgbClr val="E1D9F5"/>
                </a:solidFill>
                <a:latin typeface="Avenir Next"/>
              </a:rPr>
              <a:t>HOW TO PREPARE FOR CLIMATE RISKS AND BUILD RESILIENCE?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86005327-4107-18CB-4EF2-E7C27EE6A6FB}"/>
              </a:ext>
            </a:extLst>
          </p:cNvPr>
          <p:cNvSpPr/>
          <p:nvPr/>
        </p:nvSpPr>
        <p:spPr>
          <a:xfrm>
            <a:off x="10908524" y="451719"/>
            <a:ext cx="119259" cy="119259"/>
          </a:xfrm>
          <a:prstGeom prst="ellipse">
            <a:avLst/>
          </a:prstGeom>
          <a:solidFill>
            <a:srgbClr val="B4E5A2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EF9E215-060C-EE75-7427-21437E92B36F}"/>
              </a:ext>
            </a:extLst>
          </p:cNvPr>
          <p:cNvSpPr/>
          <p:nvPr/>
        </p:nvSpPr>
        <p:spPr>
          <a:xfrm>
            <a:off x="11095907" y="451719"/>
            <a:ext cx="119259" cy="119259"/>
          </a:xfrm>
          <a:prstGeom prst="ellipse">
            <a:avLst/>
          </a:prstGeom>
          <a:solidFill>
            <a:srgbClr val="B4E5A2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A8B09DF-6625-A3D3-E39A-295C0DD1D37A}"/>
              </a:ext>
            </a:extLst>
          </p:cNvPr>
          <p:cNvSpPr/>
          <p:nvPr/>
        </p:nvSpPr>
        <p:spPr>
          <a:xfrm>
            <a:off x="11280962" y="451719"/>
            <a:ext cx="119259" cy="119259"/>
          </a:xfrm>
          <a:prstGeom prst="ellipse">
            <a:avLst/>
          </a:prstGeom>
          <a:solidFill>
            <a:srgbClr val="B4E5A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6514EDBE-67BF-A80B-B95C-819E4B8E1BB0}"/>
              </a:ext>
            </a:extLst>
          </p:cNvPr>
          <p:cNvSpPr/>
          <p:nvPr/>
        </p:nvSpPr>
        <p:spPr>
          <a:xfrm>
            <a:off x="11466017" y="451719"/>
            <a:ext cx="119259" cy="119259"/>
          </a:xfrm>
          <a:prstGeom prst="ellipse">
            <a:avLst/>
          </a:prstGeom>
          <a:solidFill>
            <a:srgbClr val="B4E5A2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563FB7BE-5F56-0AA3-C04B-59E2D344937C}"/>
              </a:ext>
            </a:extLst>
          </p:cNvPr>
          <p:cNvSpPr/>
          <p:nvPr/>
        </p:nvSpPr>
        <p:spPr>
          <a:xfrm>
            <a:off x="11651072" y="451719"/>
            <a:ext cx="119259" cy="119259"/>
          </a:xfrm>
          <a:prstGeom prst="ellipse">
            <a:avLst/>
          </a:prstGeom>
          <a:solidFill>
            <a:srgbClr val="B4E5A2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7" name="Google Shape;198;p27">
            <a:extLst>
              <a:ext uri="{FF2B5EF4-FFF2-40B4-BE49-F238E27FC236}">
                <a16:creationId xmlns:a16="http://schemas.microsoft.com/office/drawing/2014/main" id="{802947D1-AEC1-A9D9-2220-B02C79DE8E01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E1D9F5"/>
                </a:solidFill>
                <a:latin typeface="Avenir Next Demi Bold" panose="020B0503020202020204" pitchFamily="34" charset="0"/>
              </a:rPr>
              <a:t>PROPOSAL | </a:t>
            </a:r>
            <a:r>
              <a:rPr lang="es" kern="0">
                <a:solidFill>
                  <a:srgbClr val="E1D9F5"/>
                </a:solidFill>
                <a:latin typeface="Avenir Next" panose="020B0503020202020204" pitchFamily="34" charset="0"/>
              </a:rPr>
              <a:t>ENTRY POINT 2 </a:t>
            </a:r>
            <a:endParaRPr lang="en-US">
              <a:solidFill>
                <a:srgbClr val="E1D9F5"/>
              </a:solidFill>
              <a:latin typeface="Avenir Next" panose="020B0503020202020204" pitchFamily="34" charset="0"/>
            </a:endParaRPr>
          </a:p>
        </p:txBody>
      </p:sp>
      <p:sp>
        <p:nvSpPr>
          <p:cNvPr id="4" name="Google Shape;198;p27">
            <a:extLst>
              <a:ext uri="{FF2B5EF4-FFF2-40B4-BE49-F238E27FC236}">
                <a16:creationId xmlns:a16="http://schemas.microsoft.com/office/drawing/2014/main" id="{93E362A1-7BE1-AC6A-08B3-35A2E26FBFD2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E1D9F5">
                    <a:alpha val="70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E1D9F5">
                  <a:alpha val="70000"/>
                </a:srgbClr>
              </a:solidFill>
              <a:latin typeface="Avenir Next" panose="020B0503020202020204" pitchFamily="34" charset="0"/>
              <a:sym typeface="Work Sans"/>
            </a:endParaRPr>
          </a:p>
          <a:p>
            <a:pPr>
              <a:defRPr/>
            </a:pPr>
            <a:r>
              <a:rPr lang="en-US" sz="700" kern="0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Pihlamo</a:t>
            </a:r>
            <a:r>
              <a:rPr lang="en-US" sz="700" kern="0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Lehmussaari</a:t>
            </a:r>
            <a:r>
              <a:rPr lang="en-US" sz="700" kern="0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E1D9F5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E1D9F5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3" name="Google Shape;198;p27">
            <a:extLst>
              <a:ext uri="{FF2B5EF4-FFF2-40B4-BE49-F238E27FC236}">
                <a16:creationId xmlns:a16="http://schemas.microsoft.com/office/drawing/2014/main" id="{D329D49C-586A-B993-D3AB-50C6A06C5FB6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lang="en-US" sz="700" kern="0">
                <a:solidFill>
                  <a:srgbClr val="DCDEE8">
                    <a:alpha val="70000"/>
                  </a:srgbClr>
                </a:solidFill>
                <a:latin typeface="Avenir Next"/>
                <a:ea typeface="Work Sans"/>
                <a:cs typeface="Work Sans"/>
                <a:sym typeface="Work Sans"/>
              </a:rPr>
              <a:t>22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DCDEE8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33231820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29A355-0BF4-3247-5816-7F7D9972E9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CEC386E-1217-11DF-FA31-33042DED1897}"/>
              </a:ext>
            </a:extLst>
          </p:cNvPr>
          <p:cNvSpPr txBox="1">
            <a:spLocks/>
          </p:cNvSpPr>
          <p:nvPr/>
        </p:nvSpPr>
        <p:spPr>
          <a:xfrm>
            <a:off x="1700692" y="3616747"/>
            <a:ext cx="8790616" cy="10548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sz="3200" b="1">
                <a:solidFill>
                  <a:srgbClr val="002060"/>
                </a:solidFill>
                <a:highlight>
                  <a:srgbClr val="B4E4A2"/>
                </a:highlight>
                <a:latin typeface="Avenir Next" panose="020B0503020202020204" pitchFamily="34" charset="0"/>
              </a:rPr>
              <a:t>HOW TO INCREASE PROPERTY VALUE THROUGH </a:t>
            </a:r>
            <a:r>
              <a:rPr lang="en-US" sz="3200" b="1" i="1">
                <a:solidFill>
                  <a:srgbClr val="002060"/>
                </a:solidFill>
                <a:highlight>
                  <a:srgbClr val="B4E4A2"/>
                </a:highlight>
                <a:latin typeface="Avenir Next" panose="020B0503020202020204" pitchFamily="34" charset="0"/>
              </a:rPr>
              <a:t>STRATEGIC RENOVATION?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50DCC49-5561-BF2E-28D7-315934FCAE8F}"/>
              </a:ext>
            </a:extLst>
          </p:cNvPr>
          <p:cNvSpPr/>
          <p:nvPr/>
        </p:nvSpPr>
        <p:spPr>
          <a:xfrm>
            <a:off x="10908524" y="451719"/>
            <a:ext cx="119259" cy="119259"/>
          </a:xfrm>
          <a:prstGeom prst="ellipse">
            <a:avLst/>
          </a:prstGeom>
          <a:solidFill>
            <a:srgbClr val="B4E5A2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A05B88B-1EFD-12F5-5E61-25328E70FE3C}"/>
              </a:ext>
            </a:extLst>
          </p:cNvPr>
          <p:cNvSpPr/>
          <p:nvPr/>
        </p:nvSpPr>
        <p:spPr>
          <a:xfrm>
            <a:off x="11095907" y="451719"/>
            <a:ext cx="119259" cy="119259"/>
          </a:xfrm>
          <a:prstGeom prst="ellipse">
            <a:avLst/>
          </a:prstGeom>
          <a:solidFill>
            <a:srgbClr val="B4E5A2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0785F733-7B8C-A527-8450-719B23453F85}"/>
              </a:ext>
            </a:extLst>
          </p:cNvPr>
          <p:cNvSpPr/>
          <p:nvPr/>
        </p:nvSpPr>
        <p:spPr>
          <a:xfrm>
            <a:off x="11280962" y="451719"/>
            <a:ext cx="119259" cy="119259"/>
          </a:xfrm>
          <a:prstGeom prst="ellipse">
            <a:avLst/>
          </a:prstGeom>
          <a:solidFill>
            <a:srgbClr val="B4E5A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4013D28A-6670-F05C-DBE5-C6BC6C3D2A83}"/>
              </a:ext>
            </a:extLst>
          </p:cNvPr>
          <p:cNvSpPr/>
          <p:nvPr/>
        </p:nvSpPr>
        <p:spPr>
          <a:xfrm>
            <a:off x="11466017" y="451719"/>
            <a:ext cx="119259" cy="119259"/>
          </a:xfrm>
          <a:prstGeom prst="ellipse">
            <a:avLst/>
          </a:prstGeom>
          <a:solidFill>
            <a:srgbClr val="B4E5A2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EFA7985-C519-D639-569C-862AD54E25A3}"/>
              </a:ext>
            </a:extLst>
          </p:cNvPr>
          <p:cNvSpPr/>
          <p:nvPr/>
        </p:nvSpPr>
        <p:spPr>
          <a:xfrm>
            <a:off x="11651072" y="451719"/>
            <a:ext cx="119259" cy="119259"/>
          </a:xfrm>
          <a:prstGeom prst="ellipse">
            <a:avLst/>
          </a:prstGeom>
          <a:solidFill>
            <a:srgbClr val="B4E5A2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4" name="Google Shape;198;p27">
            <a:extLst>
              <a:ext uri="{FF2B5EF4-FFF2-40B4-BE49-F238E27FC236}">
                <a16:creationId xmlns:a16="http://schemas.microsoft.com/office/drawing/2014/main" id="{9B19F528-9ED3-F67E-F799-F124B1BAA226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E1D9F5"/>
                </a:solidFill>
                <a:latin typeface="Avenir Next Demi Bold" panose="020B0503020202020204" pitchFamily="34" charset="0"/>
              </a:rPr>
              <a:t>PROPOSAL | </a:t>
            </a:r>
            <a:r>
              <a:rPr lang="es" kern="0">
                <a:solidFill>
                  <a:srgbClr val="E1D9F5"/>
                </a:solidFill>
                <a:latin typeface="Avenir Next" panose="020B0503020202020204" pitchFamily="34" charset="0"/>
              </a:rPr>
              <a:t>ENTRY POINT 2 </a:t>
            </a:r>
            <a:endParaRPr lang="en-US">
              <a:solidFill>
                <a:srgbClr val="E1D9F5"/>
              </a:solidFill>
              <a:latin typeface="Avenir Next" panose="020B0503020202020204" pitchFamily="34" charset="0"/>
            </a:endParaRPr>
          </a:p>
        </p:txBody>
      </p:sp>
      <p:sp>
        <p:nvSpPr>
          <p:cNvPr id="5" name="Google Shape;198;p27">
            <a:extLst>
              <a:ext uri="{FF2B5EF4-FFF2-40B4-BE49-F238E27FC236}">
                <a16:creationId xmlns:a16="http://schemas.microsoft.com/office/drawing/2014/main" id="{FF9B3C19-A106-1CCE-DFC4-7C712DCD4BAD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E1D9F5">
                    <a:alpha val="70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E1D9F5">
                  <a:alpha val="70000"/>
                </a:srgbClr>
              </a:solidFill>
              <a:latin typeface="Avenir Next" panose="020B0503020202020204" pitchFamily="34" charset="0"/>
              <a:sym typeface="Work Sans"/>
            </a:endParaRPr>
          </a:p>
          <a:p>
            <a:pPr>
              <a:defRPr/>
            </a:pPr>
            <a:r>
              <a:rPr lang="en-US" sz="700" kern="0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Pihlamo</a:t>
            </a:r>
            <a:r>
              <a:rPr lang="en-US" sz="700" kern="0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Lehmussaari</a:t>
            </a:r>
            <a:r>
              <a:rPr lang="en-US" sz="700" kern="0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E1D9F5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E1D9F5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CE7EF9E4-7B76-AFA2-5DC7-2229B30F0ED0}"/>
              </a:ext>
            </a:extLst>
          </p:cNvPr>
          <p:cNvSpPr txBox="1">
            <a:spLocks/>
          </p:cNvSpPr>
          <p:nvPr/>
        </p:nvSpPr>
        <p:spPr>
          <a:xfrm>
            <a:off x="1700692" y="2154064"/>
            <a:ext cx="8790616" cy="10548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en-US" sz="3200" b="1" strike="sngStrike">
                <a:solidFill>
                  <a:srgbClr val="E1D9F5">
                    <a:alpha val="48000"/>
                  </a:srgbClr>
                </a:solidFill>
                <a:latin typeface="Avenir Next"/>
              </a:rPr>
              <a:t>HOW TO PREPARE FOR CLIMATE RISKS AND BUILD RESILIENCE?</a:t>
            </a:r>
          </a:p>
        </p:txBody>
      </p:sp>
      <p:sp>
        <p:nvSpPr>
          <p:cNvPr id="3" name="Google Shape;198;p27">
            <a:extLst>
              <a:ext uri="{FF2B5EF4-FFF2-40B4-BE49-F238E27FC236}">
                <a16:creationId xmlns:a16="http://schemas.microsoft.com/office/drawing/2014/main" id="{8DB08EB4-BF69-4B2F-649D-424BAB867BA1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lang="en-US" sz="700" kern="0">
                <a:solidFill>
                  <a:srgbClr val="DCDEE8">
                    <a:alpha val="70000"/>
                  </a:srgbClr>
                </a:solidFill>
                <a:latin typeface="Avenir Next"/>
                <a:ea typeface="Work Sans"/>
                <a:cs typeface="Work Sans"/>
                <a:sym typeface="Work Sans"/>
              </a:rPr>
              <a:t>22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DCDEE8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2311433794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D9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577FFC-4910-3B6E-9FEF-9238729E3E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1CB3ECA-FB84-E719-C294-E493EE5975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13681" y="1637609"/>
            <a:ext cx="2834150" cy="1147618"/>
          </a:xfrm>
        </p:spPr>
        <p:txBody>
          <a:bodyPr anchor="t">
            <a:normAutofit fontScale="90000"/>
          </a:bodyPr>
          <a:lstStyle/>
          <a:p>
            <a:pPr>
              <a:lnSpc>
                <a:spcPct val="110000"/>
              </a:lnSpc>
            </a:pPr>
            <a:r>
              <a:rPr lang="en-US" sz="3600" b="1">
                <a:solidFill>
                  <a:srgbClr val="E1D9F5"/>
                </a:solidFill>
                <a:latin typeface="Avenir Next" panose="020B0503020202020204" pitchFamily="34" charset="0"/>
              </a:rPr>
              <a:t>TAILORED EDUCATION</a:t>
            </a:r>
          </a:p>
        </p:txBody>
      </p:sp>
      <p:sp>
        <p:nvSpPr>
          <p:cNvPr id="7" name="Google Shape;198;p27">
            <a:extLst>
              <a:ext uri="{FF2B5EF4-FFF2-40B4-BE49-F238E27FC236}">
                <a16:creationId xmlns:a16="http://schemas.microsoft.com/office/drawing/2014/main" id="{67F6070B-854A-72F9-DF00-7ED0F16D0700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002060"/>
                </a:solidFill>
                <a:latin typeface="Avenir Next Demi Bold" panose="020B0503020202020204" pitchFamily="34" charset="0"/>
              </a:rPr>
              <a:t>PROPOSAL | </a:t>
            </a:r>
            <a:r>
              <a:rPr lang="es" kern="0">
                <a:solidFill>
                  <a:srgbClr val="002060"/>
                </a:solidFill>
                <a:latin typeface="Avenir Next" panose="020B0503020202020204" pitchFamily="34" charset="0"/>
              </a:rPr>
              <a:t>ENTRY POINT 3</a:t>
            </a:r>
            <a:endParaRPr lang="en-US">
              <a:solidFill>
                <a:srgbClr val="002060"/>
              </a:solidFill>
              <a:latin typeface="Avenir Next" panose="020B0503020202020204" pitchFamily="34" charset="0"/>
            </a:endParaRP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FE7D8B0A-4743-0B01-E2E8-5DF1A94CDF58}"/>
              </a:ext>
            </a:extLst>
          </p:cNvPr>
          <p:cNvSpPr txBox="1">
            <a:spLocks/>
          </p:cNvSpPr>
          <p:nvPr/>
        </p:nvSpPr>
        <p:spPr>
          <a:xfrm>
            <a:off x="489067" y="1649751"/>
            <a:ext cx="2228027" cy="114761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</a:pPr>
            <a:r>
              <a:rPr lang="en-US" sz="3600" b="1">
                <a:solidFill>
                  <a:srgbClr val="E1D9F5"/>
                </a:solidFill>
                <a:latin typeface="Avenir Next" panose="020B0503020202020204" pitchFamily="34" charset="0"/>
              </a:rPr>
              <a:t>SHIFTING AGENCY</a:t>
            </a:r>
          </a:p>
        </p:txBody>
      </p:sp>
      <p:sp>
        <p:nvSpPr>
          <p:cNvPr id="44" name="Title 1">
            <a:extLst>
              <a:ext uri="{FF2B5EF4-FFF2-40B4-BE49-F238E27FC236}">
                <a16:creationId xmlns:a16="http://schemas.microsoft.com/office/drawing/2014/main" id="{C93CE2DF-2AB1-18E6-1021-2546874CF3F9}"/>
              </a:ext>
            </a:extLst>
          </p:cNvPr>
          <p:cNvSpPr txBox="1">
            <a:spLocks/>
          </p:cNvSpPr>
          <p:nvPr/>
        </p:nvSpPr>
        <p:spPr>
          <a:xfrm>
            <a:off x="8751484" y="1663353"/>
            <a:ext cx="2398244" cy="114761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</a:pPr>
            <a:r>
              <a:rPr lang="en-US" sz="3600" b="1">
                <a:solidFill>
                  <a:srgbClr val="002060"/>
                </a:solidFill>
                <a:latin typeface="Avenir Next" panose="020B0503020202020204" pitchFamily="34" charset="0"/>
              </a:rPr>
              <a:t>NETWORK BUILDING</a:t>
            </a:r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18DB640E-23F3-7070-7052-78ED1A9B379B}"/>
              </a:ext>
            </a:extLst>
          </p:cNvPr>
          <p:cNvSpPr/>
          <p:nvPr/>
        </p:nvSpPr>
        <p:spPr>
          <a:xfrm>
            <a:off x="10908524" y="451719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724EC70-FD6D-EFF6-A5F7-54CB7A339771}"/>
              </a:ext>
            </a:extLst>
          </p:cNvPr>
          <p:cNvSpPr/>
          <p:nvPr/>
        </p:nvSpPr>
        <p:spPr>
          <a:xfrm>
            <a:off x="11095907" y="451719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A00AC6C6-9BA4-20F8-1729-332D79E057A8}"/>
              </a:ext>
            </a:extLst>
          </p:cNvPr>
          <p:cNvSpPr/>
          <p:nvPr/>
        </p:nvSpPr>
        <p:spPr>
          <a:xfrm>
            <a:off x="11280962" y="451719"/>
            <a:ext cx="119259" cy="11925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F7056AB4-8E52-B865-4575-7141F6525130}"/>
              </a:ext>
            </a:extLst>
          </p:cNvPr>
          <p:cNvSpPr/>
          <p:nvPr/>
        </p:nvSpPr>
        <p:spPr>
          <a:xfrm>
            <a:off x="11466017" y="451719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97F479F-DB7C-F0B8-0DFF-7F72B75FC260}"/>
              </a:ext>
            </a:extLst>
          </p:cNvPr>
          <p:cNvSpPr/>
          <p:nvPr/>
        </p:nvSpPr>
        <p:spPr>
          <a:xfrm>
            <a:off x="11651072" y="451719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9ECD96D6-819A-68F5-1372-0D3554E02B08}"/>
              </a:ext>
            </a:extLst>
          </p:cNvPr>
          <p:cNvSpPr txBox="1">
            <a:spLocks/>
          </p:cNvSpPr>
          <p:nvPr/>
        </p:nvSpPr>
        <p:spPr>
          <a:xfrm>
            <a:off x="8751484" y="1663353"/>
            <a:ext cx="2398244" cy="114761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</a:pPr>
            <a:r>
              <a:rPr lang="en-US" sz="3600" b="1">
                <a:solidFill>
                  <a:srgbClr val="002060"/>
                </a:solidFill>
                <a:highlight>
                  <a:srgbClr val="B4E5A2"/>
                </a:highlight>
                <a:latin typeface="Avenir Next" panose="020B0503020202020204" pitchFamily="34" charset="0"/>
              </a:rPr>
              <a:t>NETWORK</a:t>
            </a:r>
            <a:r>
              <a:rPr lang="en-US" sz="3600" b="1">
                <a:solidFill>
                  <a:srgbClr val="002060"/>
                </a:solidFill>
                <a:latin typeface="Avenir Next" panose="020B0503020202020204" pitchFamily="34" charset="0"/>
              </a:rPr>
              <a:t> </a:t>
            </a:r>
            <a:r>
              <a:rPr lang="en-US" sz="3600" b="1">
                <a:solidFill>
                  <a:srgbClr val="002060"/>
                </a:solidFill>
                <a:highlight>
                  <a:srgbClr val="B4E5A2"/>
                </a:highlight>
                <a:latin typeface="Avenir Next" panose="020B0503020202020204" pitchFamily="34" charset="0"/>
              </a:rPr>
              <a:t>BUILDING</a:t>
            </a:r>
          </a:p>
        </p:txBody>
      </p:sp>
      <p:sp>
        <p:nvSpPr>
          <p:cNvPr id="9" name="Google Shape;198;p27">
            <a:extLst>
              <a:ext uri="{FF2B5EF4-FFF2-40B4-BE49-F238E27FC236}">
                <a16:creationId xmlns:a16="http://schemas.microsoft.com/office/drawing/2014/main" id="{0E639839-6B13-BFFB-A126-FA4F54812165}"/>
              </a:ext>
            </a:extLst>
          </p:cNvPr>
          <p:cNvSpPr txBox="1"/>
          <p:nvPr/>
        </p:nvSpPr>
        <p:spPr>
          <a:xfrm>
            <a:off x="8755117" y="1279136"/>
            <a:ext cx="2128447" cy="387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sz="2000" b="1" kern="0">
                <a:solidFill>
                  <a:srgbClr val="002060"/>
                </a:solidFill>
                <a:latin typeface="Avenir Next Demi Bold" panose="020B0503020202020204" pitchFamily="34" charset="0"/>
              </a:rPr>
              <a:t>ENTRY POINT 3</a:t>
            </a:r>
            <a:endParaRPr lang="en-US" sz="2000">
              <a:solidFill>
                <a:srgbClr val="002060"/>
              </a:solidFill>
              <a:latin typeface="Avenir Next" panose="020B0503020202020204" pitchFamily="34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0743FA8-E721-0F5E-2853-812C83D15D36}"/>
              </a:ext>
            </a:extLst>
          </p:cNvPr>
          <p:cNvSpPr/>
          <p:nvPr/>
        </p:nvSpPr>
        <p:spPr>
          <a:xfrm flipH="1">
            <a:off x="2592392" y="1363081"/>
            <a:ext cx="1920112" cy="63453"/>
          </a:xfrm>
          <a:prstGeom prst="rect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EAFCCD-D685-6D5F-6843-A6FAF6B67521}"/>
              </a:ext>
            </a:extLst>
          </p:cNvPr>
          <p:cNvSpPr/>
          <p:nvPr/>
        </p:nvSpPr>
        <p:spPr>
          <a:xfrm flipH="1">
            <a:off x="6714437" y="1363081"/>
            <a:ext cx="1920112" cy="63453"/>
          </a:xfrm>
          <a:prstGeom prst="rect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8DEBCF7D-6CB4-F8DC-3A23-89F1B0F690A0}"/>
              </a:ext>
            </a:extLst>
          </p:cNvPr>
          <p:cNvSpPr txBox="1">
            <a:spLocks/>
          </p:cNvSpPr>
          <p:nvPr/>
        </p:nvSpPr>
        <p:spPr>
          <a:xfrm>
            <a:off x="488169" y="1649751"/>
            <a:ext cx="2228027" cy="114761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</a:pPr>
            <a:r>
              <a:rPr lang="en-US" sz="3600" b="1">
                <a:solidFill>
                  <a:srgbClr val="E1D9F5"/>
                </a:solidFill>
                <a:highlight>
                  <a:srgbClr val="C2C7D8"/>
                </a:highlight>
                <a:latin typeface="Avenir Next" panose="020B0503020202020204" pitchFamily="34" charset="0"/>
              </a:rPr>
              <a:t>SHIFTING</a:t>
            </a:r>
            <a:r>
              <a:rPr lang="en-US" sz="3600" b="1">
                <a:solidFill>
                  <a:srgbClr val="E1D9F5"/>
                </a:solidFill>
                <a:latin typeface="Avenir Next" panose="020B0503020202020204" pitchFamily="34" charset="0"/>
              </a:rPr>
              <a:t> </a:t>
            </a:r>
            <a:r>
              <a:rPr lang="en-US" sz="3600" b="1">
                <a:solidFill>
                  <a:srgbClr val="E1D9F5"/>
                </a:solidFill>
                <a:highlight>
                  <a:srgbClr val="C2C7D8"/>
                </a:highlight>
                <a:latin typeface="Avenir Next" panose="020B0503020202020204" pitchFamily="34" charset="0"/>
              </a:rPr>
              <a:t>AGENCY</a:t>
            </a:r>
          </a:p>
        </p:txBody>
      </p:sp>
      <p:sp>
        <p:nvSpPr>
          <p:cNvPr id="21" name="Google Shape;198;p27">
            <a:extLst>
              <a:ext uri="{FF2B5EF4-FFF2-40B4-BE49-F238E27FC236}">
                <a16:creationId xmlns:a16="http://schemas.microsoft.com/office/drawing/2014/main" id="{BFA3DA0E-ADF4-BFD5-2526-778BE5B80DB4}"/>
              </a:ext>
            </a:extLst>
          </p:cNvPr>
          <p:cNvSpPr txBox="1"/>
          <p:nvPr/>
        </p:nvSpPr>
        <p:spPr>
          <a:xfrm>
            <a:off x="488169" y="1279136"/>
            <a:ext cx="2128447" cy="387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sz="2000" b="1" kern="0">
                <a:solidFill>
                  <a:srgbClr val="C2C7D8"/>
                </a:solidFill>
                <a:latin typeface="Avenir Next Demi Bold" panose="020B0503020202020204" pitchFamily="34" charset="0"/>
              </a:rPr>
              <a:t>ENTRY POINT 1</a:t>
            </a:r>
            <a:endParaRPr lang="en-US" sz="2000">
              <a:solidFill>
                <a:srgbClr val="C2C7D8"/>
              </a:solidFill>
              <a:latin typeface="Avenir Next" panose="020B0503020202020204" pitchFamily="34" charset="0"/>
            </a:endParaRP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BA322879-E7F5-7BC4-1C8F-51B203668B52}"/>
              </a:ext>
            </a:extLst>
          </p:cNvPr>
          <p:cNvSpPr txBox="1">
            <a:spLocks/>
          </p:cNvSpPr>
          <p:nvPr/>
        </p:nvSpPr>
        <p:spPr>
          <a:xfrm>
            <a:off x="4618781" y="1646725"/>
            <a:ext cx="2834150" cy="114761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US" sz="3600" b="1">
                <a:solidFill>
                  <a:srgbClr val="E1D9F5"/>
                </a:solidFill>
                <a:highlight>
                  <a:srgbClr val="C2C7D8"/>
                </a:highlight>
                <a:latin typeface="Avenir Next" panose="020B0503020202020204" pitchFamily="34" charset="0"/>
              </a:rPr>
              <a:t>TAILORED</a:t>
            </a:r>
            <a:r>
              <a:rPr lang="en-US" sz="3600" b="1">
                <a:solidFill>
                  <a:srgbClr val="E1D9F5"/>
                </a:solidFill>
                <a:latin typeface="Avenir Next" panose="020B0503020202020204" pitchFamily="34" charset="0"/>
              </a:rPr>
              <a:t> </a:t>
            </a:r>
            <a:r>
              <a:rPr lang="en-US" sz="3600" b="1">
                <a:solidFill>
                  <a:srgbClr val="E1D9F5"/>
                </a:solidFill>
                <a:highlight>
                  <a:srgbClr val="C2C7D8"/>
                </a:highlight>
                <a:latin typeface="Avenir Next" panose="020B0503020202020204" pitchFamily="34" charset="0"/>
              </a:rPr>
              <a:t>EDUCATION</a:t>
            </a:r>
          </a:p>
        </p:txBody>
      </p:sp>
      <p:sp>
        <p:nvSpPr>
          <p:cNvPr id="23" name="Google Shape;198;p27">
            <a:extLst>
              <a:ext uri="{FF2B5EF4-FFF2-40B4-BE49-F238E27FC236}">
                <a16:creationId xmlns:a16="http://schemas.microsoft.com/office/drawing/2014/main" id="{4B945666-37A6-A461-9BA7-4919C90C695C}"/>
              </a:ext>
            </a:extLst>
          </p:cNvPr>
          <p:cNvSpPr txBox="1"/>
          <p:nvPr/>
        </p:nvSpPr>
        <p:spPr>
          <a:xfrm>
            <a:off x="4668700" y="1276110"/>
            <a:ext cx="2128447" cy="387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sz="2000" b="1" kern="0">
                <a:solidFill>
                  <a:srgbClr val="C2C7D8"/>
                </a:solidFill>
                <a:latin typeface="Avenir Next Demi Bold" panose="020B0503020202020204" pitchFamily="34" charset="0"/>
              </a:rPr>
              <a:t>ENTRY POINT 2</a:t>
            </a:r>
            <a:endParaRPr lang="en-US" sz="2000">
              <a:solidFill>
                <a:srgbClr val="C2C7D8"/>
              </a:solidFill>
              <a:latin typeface="Avenir Next" panose="020B0503020202020204" pitchFamily="34" charset="0"/>
            </a:endParaRPr>
          </a:p>
        </p:txBody>
      </p:sp>
      <p:sp>
        <p:nvSpPr>
          <p:cNvPr id="25" name="Google Shape;198;p27">
            <a:extLst>
              <a:ext uri="{FF2B5EF4-FFF2-40B4-BE49-F238E27FC236}">
                <a16:creationId xmlns:a16="http://schemas.microsoft.com/office/drawing/2014/main" id="{08504745-CCCB-3AA7-C55C-83B58607454C}"/>
              </a:ext>
            </a:extLst>
          </p:cNvPr>
          <p:cNvSpPr txBox="1"/>
          <p:nvPr/>
        </p:nvSpPr>
        <p:spPr>
          <a:xfrm>
            <a:off x="494145" y="2990789"/>
            <a:ext cx="2728540" cy="2718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sz="1600" b="1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An</a:t>
            </a:r>
            <a:r>
              <a:rPr lang="es" sz="1600" b="1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b="1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evaluation</a:t>
            </a:r>
            <a:r>
              <a:rPr lang="es" sz="1600" b="1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b="1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tool</a:t>
            </a:r>
            <a:r>
              <a:rPr lang="es" sz="1600" b="1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for</a:t>
            </a:r>
            <a:r>
              <a:rPr lang="es" sz="1600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 </a:t>
            </a:r>
            <a:endParaRPr lang="en-US" sz="1600">
              <a:solidFill>
                <a:srgbClr val="C2C7D8"/>
              </a:solidFill>
            </a:endParaRPr>
          </a:p>
          <a:p>
            <a:pPr>
              <a:defRPr/>
            </a:pPr>
            <a:r>
              <a:rPr lang="es" sz="1600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housing</a:t>
            </a:r>
            <a:r>
              <a:rPr lang="es" sz="1600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companies</a:t>
            </a:r>
            <a:r>
              <a:rPr lang="es" sz="1600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to</a:t>
            </a:r>
            <a:r>
              <a:rPr lang="es" sz="1600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b="1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assess</a:t>
            </a:r>
            <a:r>
              <a:rPr lang="es" sz="1600" b="1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b="1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property</a:t>
            </a:r>
            <a:r>
              <a:rPr lang="es" sz="1600" b="1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 managers. </a:t>
            </a:r>
            <a:endParaRPr lang="en-US" sz="1600" b="1">
              <a:solidFill>
                <a:srgbClr val="C2C7D8"/>
              </a:solidFill>
            </a:endParaRPr>
          </a:p>
          <a:p>
            <a:pPr>
              <a:defRPr/>
            </a:pPr>
            <a:endParaRPr lang="es" sz="1600" b="1" kern="0">
              <a:solidFill>
                <a:srgbClr val="C2C7D8"/>
              </a:solidFill>
              <a:latin typeface="Avenir Next" panose="020B0503020202020204" pitchFamily="34" charset="0"/>
            </a:endParaRPr>
          </a:p>
          <a:p>
            <a:pPr>
              <a:defRPr/>
            </a:pPr>
            <a:r>
              <a:rPr lang="es" sz="1600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Provided</a:t>
            </a:r>
            <a:r>
              <a:rPr lang="es" sz="1600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by</a:t>
            </a:r>
            <a:r>
              <a:rPr lang="es" sz="1600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the</a:t>
            </a:r>
            <a:r>
              <a:rPr lang="es" sz="1600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 City </a:t>
            </a:r>
            <a:r>
              <a:rPr lang="es" sz="1600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of</a:t>
            </a:r>
            <a:r>
              <a:rPr lang="es" sz="1600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 Helsinki in </a:t>
            </a:r>
            <a:r>
              <a:rPr lang="es" sz="1600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collaboration</a:t>
            </a:r>
            <a:r>
              <a:rPr lang="es" sz="1600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with</a:t>
            </a:r>
            <a:r>
              <a:rPr lang="es" sz="1600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e.g</a:t>
            </a:r>
            <a:r>
              <a:rPr lang="es" sz="1600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. HSY and </a:t>
            </a:r>
            <a:r>
              <a:rPr lang="es" sz="1600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Kiinteistöliitto</a:t>
            </a:r>
            <a:r>
              <a:rPr lang="es" sz="1600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.</a:t>
            </a:r>
          </a:p>
          <a:p>
            <a:pPr>
              <a:defRPr/>
            </a:pPr>
            <a:endParaRPr lang="es" sz="1600" b="1" kern="0">
              <a:solidFill>
                <a:srgbClr val="C2C7D8"/>
              </a:solidFill>
              <a:latin typeface="Avenir Next" panose="020B0503020202020204" pitchFamily="34" charset="0"/>
            </a:endParaRPr>
          </a:p>
          <a:p>
            <a:pPr>
              <a:defRPr/>
            </a:pPr>
            <a:r>
              <a:rPr lang="es" sz="1600" b="1" i="1" kern="0">
                <a:solidFill>
                  <a:srgbClr val="C2C7D8"/>
                </a:solidFill>
                <a:latin typeface="Avenir Next"/>
              </a:rPr>
              <a:t>HOW:</a:t>
            </a:r>
          </a:p>
          <a:p>
            <a:pPr>
              <a:defRPr/>
            </a:pPr>
            <a:r>
              <a:rPr lang="es" sz="1600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simplified</a:t>
            </a:r>
            <a:r>
              <a:rPr lang="es" sz="1600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messaging</a:t>
            </a:r>
            <a:r>
              <a:rPr lang="es" sz="1600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, </a:t>
            </a:r>
            <a:r>
              <a:rPr lang="es" sz="1600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reframing</a:t>
            </a:r>
            <a:r>
              <a:rPr lang="es" sz="1600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, </a:t>
            </a:r>
            <a:r>
              <a:rPr lang="es" sz="1600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removing</a:t>
            </a:r>
            <a:r>
              <a:rPr lang="es" sz="1600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i="1" err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friction</a:t>
            </a:r>
            <a:r>
              <a:rPr lang="es" sz="1600" i="1">
                <a:solidFill>
                  <a:srgbClr val="C2C7D8"/>
                </a:solidFill>
                <a:latin typeface="Avenir Next"/>
                <a:ea typeface="+mn-lt"/>
                <a:cs typeface="+mn-lt"/>
              </a:rPr>
              <a:t>. </a:t>
            </a:r>
          </a:p>
          <a:p>
            <a:pPr>
              <a:defRPr/>
            </a:pPr>
            <a:endParaRPr lang="es" i="1">
              <a:solidFill>
                <a:srgbClr val="002060"/>
              </a:solidFill>
              <a:latin typeface="Avenir Next"/>
              <a:ea typeface="+mn-lt"/>
              <a:cs typeface="+mn-lt"/>
            </a:endParaRPr>
          </a:p>
        </p:txBody>
      </p:sp>
      <p:sp>
        <p:nvSpPr>
          <p:cNvPr id="28" name="Google Shape;198;p27">
            <a:extLst>
              <a:ext uri="{FF2B5EF4-FFF2-40B4-BE49-F238E27FC236}">
                <a16:creationId xmlns:a16="http://schemas.microsoft.com/office/drawing/2014/main" id="{3FFB5863-50E7-54B6-F86A-3AE120A3F60D}"/>
              </a:ext>
            </a:extLst>
          </p:cNvPr>
          <p:cNvSpPr txBox="1"/>
          <p:nvPr/>
        </p:nvSpPr>
        <p:spPr>
          <a:xfrm>
            <a:off x="4668699" y="2946285"/>
            <a:ext cx="3138869" cy="2762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sz="1600" b="1" i="1" err="1">
                <a:solidFill>
                  <a:srgbClr val="C2C7D8"/>
                </a:solidFill>
                <a:latin typeface="Avenir Next"/>
              </a:rPr>
              <a:t>Education</a:t>
            </a:r>
            <a:r>
              <a:rPr lang="es" sz="1600" b="1" i="1">
                <a:solidFill>
                  <a:srgbClr val="C2C7D8"/>
                </a:solidFill>
                <a:latin typeface="Avenir Next"/>
              </a:rPr>
              <a:t> material </a:t>
            </a:r>
            <a:r>
              <a:rPr lang="es" sz="1600" i="1" err="1">
                <a:solidFill>
                  <a:srgbClr val="C2C7D8"/>
                </a:solidFill>
                <a:latin typeface="Avenir Next"/>
              </a:rPr>
              <a:t>for</a:t>
            </a:r>
            <a:r>
              <a:rPr lang="es" sz="1600" i="1">
                <a:solidFill>
                  <a:srgbClr val="C2C7D8"/>
                </a:solidFill>
                <a:latin typeface="Avenir Next"/>
              </a:rPr>
              <a:t> </a:t>
            </a:r>
            <a:r>
              <a:rPr lang="es" sz="1600" i="1" err="1">
                <a:solidFill>
                  <a:srgbClr val="C2C7D8"/>
                </a:solidFill>
                <a:latin typeface="Avenir Next"/>
              </a:rPr>
              <a:t>residents</a:t>
            </a:r>
            <a:r>
              <a:rPr lang="es" sz="1600" i="1">
                <a:solidFill>
                  <a:srgbClr val="C2C7D8"/>
                </a:solidFill>
                <a:latin typeface="Avenir Next"/>
              </a:rPr>
              <a:t> </a:t>
            </a:r>
            <a:r>
              <a:rPr lang="es" sz="1600" i="1" err="1">
                <a:solidFill>
                  <a:srgbClr val="C2C7D8"/>
                </a:solidFill>
                <a:latin typeface="Avenir Next"/>
              </a:rPr>
              <a:t>on</a:t>
            </a:r>
            <a:r>
              <a:rPr lang="es" sz="1600" i="1">
                <a:solidFill>
                  <a:srgbClr val="C2C7D8"/>
                </a:solidFill>
                <a:latin typeface="Avenir Next"/>
              </a:rPr>
              <a:t> </a:t>
            </a:r>
            <a:r>
              <a:rPr lang="es" sz="1600" i="1" err="1">
                <a:solidFill>
                  <a:srgbClr val="C2C7D8"/>
                </a:solidFill>
                <a:latin typeface="Avenir Next"/>
              </a:rPr>
              <a:t>climate</a:t>
            </a:r>
            <a:r>
              <a:rPr lang="es" sz="1600" i="1">
                <a:solidFill>
                  <a:srgbClr val="C2C7D8"/>
                </a:solidFill>
                <a:latin typeface="Avenir Next"/>
              </a:rPr>
              <a:t> </a:t>
            </a:r>
            <a:r>
              <a:rPr lang="es" sz="1600" i="1" err="1">
                <a:solidFill>
                  <a:srgbClr val="C2C7D8"/>
                </a:solidFill>
                <a:latin typeface="Avenir Next"/>
              </a:rPr>
              <a:t>adaptation</a:t>
            </a:r>
            <a:r>
              <a:rPr lang="es" sz="1600" i="1">
                <a:solidFill>
                  <a:srgbClr val="C2C7D8"/>
                </a:solidFill>
                <a:latin typeface="Avenir Next"/>
              </a:rPr>
              <a:t>, </a:t>
            </a:r>
            <a:r>
              <a:rPr lang="es" sz="1600" i="1" err="1">
                <a:solidFill>
                  <a:srgbClr val="C2C7D8"/>
                </a:solidFill>
                <a:latin typeface="Avenir Next"/>
              </a:rPr>
              <a:t>but</a:t>
            </a:r>
            <a:r>
              <a:rPr lang="es" sz="1600" i="1">
                <a:solidFill>
                  <a:srgbClr val="C2C7D8"/>
                </a:solidFill>
                <a:latin typeface="Avenir Next"/>
              </a:rPr>
              <a:t> </a:t>
            </a:r>
            <a:r>
              <a:rPr lang="es" sz="1600" b="1" i="1" err="1">
                <a:solidFill>
                  <a:srgbClr val="C2C7D8"/>
                </a:solidFill>
                <a:latin typeface="Avenir Next"/>
              </a:rPr>
              <a:t>framed</a:t>
            </a:r>
            <a:r>
              <a:rPr lang="es" sz="1600" b="1" i="1">
                <a:solidFill>
                  <a:srgbClr val="C2C7D8"/>
                </a:solidFill>
                <a:latin typeface="Avenir Next"/>
              </a:rPr>
              <a:t> </a:t>
            </a:r>
            <a:r>
              <a:rPr lang="es" sz="1600" b="1" i="1" err="1">
                <a:solidFill>
                  <a:srgbClr val="C2C7D8"/>
                </a:solidFill>
                <a:latin typeface="Avenir Next"/>
              </a:rPr>
              <a:t>differently</a:t>
            </a:r>
            <a:r>
              <a:rPr lang="es" sz="1600" b="1" i="1">
                <a:solidFill>
                  <a:srgbClr val="C2C7D8"/>
                </a:solidFill>
                <a:latin typeface="Avenir Next"/>
              </a:rPr>
              <a:t>.</a:t>
            </a:r>
          </a:p>
          <a:p>
            <a:pPr>
              <a:defRPr/>
            </a:pPr>
            <a:endParaRPr lang="es" sz="1600" b="1" i="1" kern="0">
              <a:solidFill>
                <a:srgbClr val="C2C7D8"/>
              </a:solidFill>
              <a:latin typeface="Avenir Next" panose="020B0503020202020204" pitchFamily="34" charset="0"/>
            </a:endParaRPr>
          </a:p>
          <a:p>
            <a:pPr>
              <a:defRPr/>
            </a:pPr>
            <a:r>
              <a:rPr lang="es" sz="1600" i="1" kern="0" err="1">
                <a:solidFill>
                  <a:srgbClr val="C2C7D8"/>
                </a:solidFill>
                <a:latin typeface="Avenir Next"/>
              </a:rPr>
              <a:t>Offered</a:t>
            </a:r>
            <a:r>
              <a:rPr lang="es" sz="1600" i="1" kern="0">
                <a:solidFill>
                  <a:srgbClr val="C2C7D8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C2C7D8"/>
                </a:solidFill>
                <a:latin typeface="Avenir Next"/>
              </a:rPr>
              <a:t>to</a:t>
            </a:r>
            <a:r>
              <a:rPr lang="es" sz="1600" i="1" kern="0">
                <a:solidFill>
                  <a:srgbClr val="C2C7D8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C2C7D8"/>
                </a:solidFill>
                <a:latin typeface="Avenir Next"/>
              </a:rPr>
              <a:t>housing</a:t>
            </a:r>
            <a:r>
              <a:rPr lang="es" sz="1600" i="1" kern="0">
                <a:solidFill>
                  <a:srgbClr val="C2C7D8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C2C7D8"/>
                </a:solidFill>
                <a:latin typeface="Avenir Next"/>
              </a:rPr>
              <a:t>companies</a:t>
            </a:r>
            <a:r>
              <a:rPr lang="es" sz="1600" i="1" kern="0">
                <a:solidFill>
                  <a:srgbClr val="C2C7D8"/>
                </a:solidFill>
                <a:latin typeface="Avenir Next"/>
              </a:rPr>
              <a:t> and </a:t>
            </a:r>
            <a:r>
              <a:rPr lang="es" sz="1600" i="1" kern="0" err="1">
                <a:solidFill>
                  <a:srgbClr val="C2C7D8"/>
                </a:solidFill>
                <a:latin typeface="Avenir Next"/>
              </a:rPr>
              <a:t>interested</a:t>
            </a:r>
            <a:r>
              <a:rPr lang="es" sz="1600" i="1" kern="0">
                <a:solidFill>
                  <a:srgbClr val="C2C7D8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C2C7D8"/>
                </a:solidFill>
                <a:latin typeface="Avenir Next"/>
              </a:rPr>
              <a:t>residents</a:t>
            </a:r>
            <a:r>
              <a:rPr lang="es" sz="1600" i="1" kern="0">
                <a:solidFill>
                  <a:srgbClr val="C2C7D8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C2C7D8"/>
                </a:solidFill>
                <a:latin typeface="Avenir Next"/>
              </a:rPr>
              <a:t>by</a:t>
            </a:r>
            <a:r>
              <a:rPr lang="es" sz="1600" i="1" kern="0">
                <a:solidFill>
                  <a:srgbClr val="C2C7D8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C2C7D8"/>
                </a:solidFill>
                <a:latin typeface="Avenir Next"/>
              </a:rPr>
              <a:t>the</a:t>
            </a:r>
            <a:r>
              <a:rPr lang="es" sz="1600" i="1" kern="0">
                <a:solidFill>
                  <a:srgbClr val="C2C7D8"/>
                </a:solidFill>
                <a:latin typeface="Avenir Next"/>
              </a:rPr>
              <a:t> City </a:t>
            </a:r>
            <a:r>
              <a:rPr lang="es" sz="1600" i="1" kern="0" err="1">
                <a:solidFill>
                  <a:srgbClr val="C2C7D8"/>
                </a:solidFill>
                <a:latin typeface="Avenir Next"/>
              </a:rPr>
              <a:t>of</a:t>
            </a:r>
            <a:r>
              <a:rPr lang="es" sz="1600" i="1" kern="0">
                <a:solidFill>
                  <a:srgbClr val="C2C7D8"/>
                </a:solidFill>
                <a:latin typeface="Avenir Next"/>
              </a:rPr>
              <a:t> Helsinki in </a:t>
            </a:r>
            <a:r>
              <a:rPr lang="es" sz="1600" i="1" kern="0" err="1">
                <a:solidFill>
                  <a:srgbClr val="C2C7D8"/>
                </a:solidFill>
                <a:latin typeface="Avenir Next"/>
              </a:rPr>
              <a:t>collaboration</a:t>
            </a:r>
            <a:r>
              <a:rPr lang="es" sz="1600" i="1" kern="0">
                <a:solidFill>
                  <a:srgbClr val="C2C7D8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C2C7D8"/>
                </a:solidFill>
                <a:latin typeface="Avenir Next"/>
              </a:rPr>
              <a:t>with</a:t>
            </a:r>
            <a:r>
              <a:rPr lang="es" sz="1600" i="1" kern="0">
                <a:solidFill>
                  <a:srgbClr val="C2C7D8"/>
                </a:solidFill>
                <a:latin typeface="Avenir Next"/>
              </a:rPr>
              <a:t> </a:t>
            </a:r>
            <a:r>
              <a:rPr lang="es" sz="1600" i="1" kern="0" err="1">
                <a:solidFill>
                  <a:srgbClr val="C2C7D8"/>
                </a:solidFill>
                <a:latin typeface="Avenir Next"/>
              </a:rPr>
              <a:t>työväenopisto</a:t>
            </a:r>
            <a:r>
              <a:rPr lang="es" sz="1600" i="1" kern="0">
                <a:solidFill>
                  <a:srgbClr val="C2C7D8"/>
                </a:solidFill>
                <a:latin typeface="Avenir Next"/>
              </a:rPr>
              <a:t>.</a:t>
            </a:r>
          </a:p>
          <a:p>
            <a:pPr>
              <a:defRPr/>
            </a:pPr>
            <a:endParaRPr lang="es" sz="1600" b="1" kern="0">
              <a:solidFill>
                <a:srgbClr val="C2C7D8"/>
              </a:solidFill>
              <a:latin typeface="Avenir Next" panose="020B0503020202020204" pitchFamily="34" charset="0"/>
            </a:endParaRPr>
          </a:p>
          <a:p>
            <a:pPr>
              <a:defRPr/>
            </a:pPr>
            <a:r>
              <a:rPr lang="es" sz="1600" b="1" i="1" kern="0">
                <a:solidFill>
                  <a:srgbClr val="C2C7D8"/>
                </a:solidFill>
                <a:latin typeface="Avenir Next"/>
              </a:rPr>
              <a:t>HOW: </a:t>
            </a:r>
          </a:p>
          <a:p>
            <a:pPr>
              <a:defRPr/>
            </a:pPr>
            <a:r>
              <a:rPr lang="es" sz="1600" i="1" err="1">
                <a:solidFill>
                  <a:srgbClr val="C2C7D8"/>
                </a:solidFill>
                <a:latin typeface="Avenir Next"/>
              </a:rPr>
              <a:t>simplified</a:t>
            </a:r>
            <a:r>
              <a:rPr lang="es" sz="1600" i="1">
                <a:solidFill>
                  <a:srgbClr val="C2C7D8"/>
                </a:solidFill>
                <a:latin typeface="Avenir Next"/>
              </a:rPr>
              <a:t> </a:t>
            </a:r>
            <a:r>
              <a:rPr lang="es" sz="1600" i="1" err="1">
                <a:solidFill>
                  <a:srgbClr val="C2C7D8"/>
                </a:solidFill>
                <a:latin typeface="Avenir Next"/>
              </a:rPr>
              <a:t>messaging</a:t>
            </a:r>
            <a:r>
              <a:rPr lang="es" sz="1600" i="1">
                <a:solidFill>
                  <a:srgbClr val="C2C7D8"/>
                </a:solidFill>
                <a:latin typeface="Avenir Next"/>
              </a:rPr>
              <a:t>, </a:t>
            </a:r>
            <a:r>
              <a:rPr lang="es" sz="1600" i="1" err="1">
                <a:solidFill>
                  <a:srgbClr val="C2C7D8"/>
                </a:solidFill>
                <a:latin typeface="Avenir Next"/>
              </a:rPr>
              <a:t>reframing</a:t>
            </a:r>
            <a:r>
              <a:rPr lang="es" sz="1600">
                <a:solidFill>
                  <a:srgbClr val="C2C7D8"/>
                </a:solidFill>
                <a:latin typeface="Avenir Next"/>
              </a:rPr>
              <a:t> </a:t>
            </a:r>
            <a:endParaRPr lang="es" sz="1600" b="1" kern="0">
              <a:solidFill>
                <a:srgbClr val="C2C7D8"/>
              </a:solidFill>
              <a:latin typeface="Avenir Next" panose="020B0503020202020204" pitchFamily="34" charset="0"/>
            </a:endParaRPr>
          </a:p>
        </p:txBody>
      </p:sp>
      <p:sp>
        <p:nvSpPr>
          <p:cNvPr id="5" name="Google Shape;198;p27">
            <a:extLst>
              <a:ext uri="{FF2B5EF4-FFF2-40B4-BE49-F238E27FC236}">
                <a16:creationId xmlns:a16="http://schemas.microsoft.com/office/drawing/2014/main" id="{1F50FE47-9C1C-55B4-AB44-919D6F6C60E1}"/>
              </a:ext>
            </a:extLst>
          </p:cNvPr>
          <p:cNvSpPr txBox="1"/>
          <p:nvPr/>
        </p:nvSpPr>
        <p:spPr>
          <a:xfrm>
            <a:off x="8749798" y="2953689"/>
            <a:ext cx="3138869" cy="3124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sz="1600" b="1" i="1" kern="0" err="1">
                <a:solidFill>
                  <a:srgbClr val="002060"/>
                </a:solidFill>
                <a:latin typeface="Avenir Next"/>
              </a:rPr>
              <a:t>Pooling</a:t>
            </a:r>
            <a:r>
              <a:rPr lang="es" sz="1600" b="1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b="1" i="1" kern="0" err="1">
                <a:solidFill>
                  <a:srgbClr val="002060"/>
                </a:solidFill>
                <a:latin typeface="Avenir Next"/>
              </a:rPr>
              <a:t>renovations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and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establishing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b="1" i="1" kern="0" err="1">
                <a:solidFill>
                  <a:srgbClr val="002060"/>
                </a:solidFill>
                <a:latin typeface="Avenir Next"/>
              </a:rPr>
              <a:t>climate</a:t>
            </a:r>
            <a:r>
              <a:rPr lang="es" sz="1600" b="1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b="1" i="1" kern="0" err="1">
                <a:solidFill>
                  <a:srgbClr val="002060"/>
                </a:solidFill>
                <a:latin typeface="Avenir Next"/>
              </a:rPr>
              <a:t>ambassadors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to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strengthen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community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networks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.</a:t>
            </a:r>
            <a:endParaRPr lang="es" sz="1600" i="1" kern="0">
              <a:solidFill>
                <a:srgbClr val="002060"/>
              </a:solidFill>
              <a:latin typeface="Avenir Next" panose="020B0503020202020204" pitchFamily="34" charset="0"/>
            </a:endParaRPr>
          </a:p>
          <a:p>
            <a:pPr>
              <a:defRPr/>
            </a:pPr>
            <a:endParaRPr lang="es" sz="1600" b="1" i="1" kern="0">
              <a:solidFill>
                <a:srgbClr val="002060"/>
              </a:solidFill>
              <a:latin typeface="Avenir Next" panose="020B0503020202020204" pitchFamily="34" charset="0"/>
            </a:endParaRPr>
          </a:p>
          <a:p>
            <a:pPr>
              <a:defRPr/>
            </a:pP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Facilitated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by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the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City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of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Helsinki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e.g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. Energy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Advisory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Team,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with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the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help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of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Kiinteistöliitto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and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neighborhood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organizations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.</a:t>
            </a:r>
          </a:p>
          <a:p>
            <a:pPr>
              <a:defRPr/>
            </a:pPr>
            <a:endParaRPr lang="es" sz="1600" b="1" i="1" kern="0">
              <a:solidFill>
                <a:srgbClr val="002060"/>
              </a:solidFill>
              <a:latin typeface="Avenir Next" panose="020B0503020202020204" pitchFamily="34" charset="0"/>
            </a:endParaRPr>
          </a:p>
          <a:p>
            <a:pPr>
              <a:defRPr/>
            </a:pPr>
            <a:r>
              <a:rPr lang="es" sz="1600" b="1" i="1" kern="0">
                <a:solidFill>
                  <a:srgbClr val="002060"/>
                </a:solidFill>
                <a:latin typeface="Avenir Next"/>
              </a:rPr>
              <a:t>HOW:</a:t>
            </a:r>
            <a:endParaRPr lang="es" sz="1600" i="1" kern="0">
              <a:solidFill>
                <a:srgbClr val="002060"/>
              </a:solidFill>
              <a:latin typeface="Avenir Next"/>
            </a:endParaRPr>
          </a:p>
          <a:p>
            <a:pPr>
              <a:defRPr/>
            </a:pPr>
            <a:r>
              <a:rPr lang="es" sz="1600" i="1" kern="0">
                <a:solidFill>
                  <a:srgbClr val="002060"/>
                </a:solidFill>
                <a:latin typeface="Avenir Next"/>
              </a:rPr>
              <a:t>social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proof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, social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norms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,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activating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social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identities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,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reciprocity</a:t>
            </a:r>
          </a:p>
          <a:p>
            <a:pPr>
              <a:defRPr/>
            </a:pPr>
            <a:endParaRPr lang="es" sz="1600" b="1" kern="0">
              <a:solidFill>
                <a:srgbClr val="002060"/>
              </a:solidFill>
              <a:latin typeface="Avenir Next" panose="020B0503020202020204" pitchFamily="34" charset="0"/>
            </a:endParaRPr>
          </a:p>
          <a:p>
            <a:pPr>
              <a:defRPr/>
            </a:pPr>
            <a:endParaRPr lang="es" sz="1600" b="1" kern="0">
              <a:solidFill>
                <a:srgbClr val="002060"/>
              </a:solidFill>
              <a:latin typeface="Avenir Next"/>
            </a:endParaRPr>
          </a:p>
        </p:txBody>
      </p:sp>
      <p:sp>
        <p:nvSpPr>
          <p:cNvPr id="13" name="Google Shape;198;p27">
            <a:extLst>
              <a:ext uri="{FF2B5EF4-FFF2-40B4-BE49-F238E27FC236}">
                <a16:creationId xmlns:a16="http://schemas.microsoft.com/office/drawing/2014/main" id="{29139A2C-B8B6-133B-6C4E-ABD7EADB7F6A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002060">
                  <a:alpha val="70000"/>
                </a:srgbClr>
              </a:solidFill>
              <a:latin typeface="Avenir Next"/>
            </a:endParaRPr>
          </a:p>
          <a:p>
            <a:pPr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Pihlamo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Lehmussaari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2" name="Google Shape;198;p27">
            <a:extLst>
              <a:ext uri="{FF2B5EF4-FFF2-40B4-BE49-F238E27FC236}">
                <a16:creationId xmlns:a16="http://schemas.microsoft.com/office/drawing/2014/main" id="{C833F66C-30B4-CA8D-A9AB-07B0DA4CCDD4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ea typeface="Work Sans"/>
                <a:cs typeface="Work Sans"/>
                <a:sym typeface="Work Sans"/>
              </a:rPr>
              <a:t>23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371807917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271B60E-6574-EEF2-3A1B-79749EF56C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>
            <a:extLst>
              <a:ext uri="{FF2B5EF4-FFF2-40B4-BE49-F238E27FC236}">
                <a16:creationId xmlns:a16="http://schemas.microsoft.com/office/drawing/2014/main" id="{033401A8-8342-6B5A-54D4-AE38D6EED1AA}"/>
              </a:ext>
            </a:extLst>
          </p:cNvPr>
          <p:cNvSpPr/>
          <p:nvPr/>
        </p:nvSpPr>
        <p:spPr>
          <a:xfrm>
            <a:off x="10908524" y="451719"/>
            <a:ext cx="119259" cy="119259"/>
          </a:xfrm>
          <a:prstGeom prst="ellipse">
            <a:avLst/>
          </a:prstGeom>
          <a:solidFill>
            <a:srgbClr val="B4E5A2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EDFC6C44-A5A7-0BD0-2410-E8A47BD4FF59}"/>
              </a:ext>
            </a:extLst>
          </p:cNvPr>
          <p:cNvSpPr/>
          <p:nvPr/>
        </p:nvSpPr>
        <p:spPr>
          <a:xfrm>
            <a:off x="11095907" y="451719"/>
            <a:ext cx="119259" cy="119259"/>
          </a:xfrm>
          <a:prstGeom prst="ellipse">
            <a:avLst/>
          </a:prstGeom>
          <a:solidFill>
            <a:srgbClr val="B4E5A2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AF005A99-E2B2-72AD-C840-4B2E7E64AF67}"/>
              </a:ext>
            </a:extLst>
          </p:cNvPr>
          <p:cNvSpPr/>
          <p:nvPr/>
        </p:nvSpPr>
        <p:spPr>
          <a:xfrm>
            <a:off x="11280962" y="451719"/>
            <a:ext cx="119259" cy="119259"/>
          </a:xfrm>
          <a:prstGeom prst="ellipse">
            <a:avLst/>
          </a:prstGeom>
          <a:solidFill>
            <a:srgbClr val="B4E5A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8947131-A218-83B9-6740-070A3DAD4FEA}"/>
              </a:ext>
            </a:extLst>
          </p:cNvPr>
          <p:cNvSpPr/>
          <p:nvPr/>
        </p:nvSpPr>
        <p:spPr>
          <a:xfrm>
            <a:off x="11466017" y="451719"/>
            <a:ext cx="119259" cy="119259"/>
          </a:xfrm>
          <a:prstGeom prst="ellipse">
            <a:avLst/>
          </a:prstGeom>
          <a:solidFill>
            <a:srgbClr val="B4E5A2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FF44B1EB-9590-5A0E-E11B-6E0855FF140D}"/>
              </a:ext>
            </a:extLst>
          </p:cNvPr>
          <p:cNvSpPr/>
          <p:nvPr/>
        </p:nvSpPr>
        <p:spPr>
          <a:xfrm>
            <a:off x="11651072" y="451719"/>
            <a:ext cx="119259" cy="119259"/>
          </a:xfrm>
          <a:prstGeom prst="ellipse">
            <a:avLst/>
          </a:prstGeom>
          <a:solidFill>
            <a:srgbClr val="B4E5A2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7" name="Google Shape;198;p27">
            <a:extLst>
              <a:ext uri="{FF2B5EF4-FFF2-40B4-BE49-F238E27FC236}">
                <a16:creationId xmlns:a16="http://schemas.microsoft.com/office/drawing/2014/main" id="{4A2A1549-7757-7EC9-6A93-711D35DD450F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E1D9F5"/>
                </a:solidFill>
                <a:latin typeface="Avenir Next Demi Bold" panose="020B0503020202020204" pitchFamily="34" charset="0"/>
              </a:rPr>
              <a:t>PROPOSAL | </a:t>
            </a:r>
            <a:r>
              <a:rPr lang="es" kern="0">
                <a:solidFill>
                  <a:srgbClr val="E1D9F5"/>
                </a:solidFill>
                <a:latin typeface="Avenir Next" panose="020B0503020202020204" pitchFamily="34" charset="0"/>
              </a:rPr>
              <a:t>ENTRY POINT 3 </a:t>
            </a:r>
            <a:endParaRPr lang="en-US">
              <a:solidFill>
                <a:srgbClr val="E1D9F5"/>
              </a:solidFill>
              <a:latin typeface="Avenir Next" panose="020B0503020202020204" pitchFamily="34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88BFFAE-0884-29BB-0ECA-409CDA793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0692" y="1656556"/>
            <a:ext cx="8790616" cy="527427"/>
          </a:xfrm>
        </p:spPr>
        <p:txBody>
          <a:bodyPr anchor="t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3200" b="1" i="1">
                <a:solidFill>
                  <a:srgbClr val="E1D9F5"/>
                </a:solidFill>
                <a:latin typeface="Avenir Next" panose="020B0503020202020204" pitchFamily="34" charset="0"/>
              </a:rPr>
              <a:t>SUPERSTARS</a:t>
            </a:r>
            <a:r>
              <a:rPr lang="en-US" sz="3200" b="1">
                <a:solidFill>
                  <a:srgbClr val="E1D9F5"/>
                </a:solidFill>
                <a:latin typeface="Avenir Next" panose="020B0503020202020204" pitchFamily="34" charset="0"/>
              </a:rPr>
              <a:t> ACT ALONE</a:t>
            </a:r>
          </a:p>
        </p:txBody>
      </p:sp>
      <p:sp>
        <p:nvSpPr>
          <p:cNvPr id="4" name="Google Shape;198;p27">
            <a:extLst>
              <a:ext uri="{FF2B5EF4-FFF2-40B4-BE49-F238E27FC236}">
                <a16:creationId xmlns:a16="http://schemas.microsoft.com/office/drawing/2014/main" id="{ED8162DA-1B7B-CB15-FAC0-4A51BE44A81A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E1D9F5">
                    <a:alpha val="70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E1D9F5">
                  <a:alpha val="70000"/>
                </a:srgbClr>
              </a:solidFill>
              <a:latin typeface="Avenir Next" panose="020B0503020202020204" pitchFamily="34" charset="0"/>
              <a:sym typeface="Work Sans"/>
            </a:endParaRPr>
          </a:p>
          <a:p>
            <a:pPr>
              <a:defRPr/>
            </a:pPr>
            <a:r>
              <a:rPr lang="en-US" sz="700" kern="0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Pihlamo</a:t>
            </a:r>
            <a:r>
              <a:rPr lang="en-US" sz="700" kern="0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Lehmussaari</a:t>
            </a:r>
            <a:r>
              <a:rPr lang="en-US" sz="700" kern="0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E1D9F5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E1D9F5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3" name="Google Shape;198;p27">
            <a:extLst>
              <a:ext uri="{FF2B5EF4-FFF2-40B4-BE49-F238E27FC236}">
                <a16:creationId xmlns:a16="http://schemas.microsoft.com/office/drawing/2014/main" id="{F848853A-09FE-059C-9AAB-E872C9477C81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lang="en-US" sz="700" kern="0">
                <a:solidFill>
                  <a:srgbClr val="DCDEE8">
                    <a:alpha val="70000"/>
                  </a:srgbClr>
                </a:solidFill>
                <a:latin typeface="Avenir Next"/>
                <a:ea typeface="Work Sans"/>
                <a:cs typeface="Work Sans"/>
                <a:sym typeface="Work Sans"/>
              </a:rPr>
              <a:t>24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DCDEE8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16453563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D6CC087-915C-621B-DF7E-52F6262256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882F480-09F8-5B8A-88BA-92D10E04E5A5}"/>
              </a:ext>
            </a:extLst>
          </p:cNvPr>
          <p:cNvSpPr txBox="1">
            <a:spLocks/>
          </p:cNvSpPr>
          <p:nvPr/>
        </p:nvSpPr>
        <p:spPr>
          <a:xfrm>
            <a:off x="1037426" y="4027172"/>
            <a:ext cx="10118110" cy="10548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20000"/>
              </a:lnSpc>
            </a:pPr>
            <a:r>
              <a:rPr lang="en-US" sz="3200" b="1" i="1">
                <a:solidFill>
                  <a:srgbClr val="002060"/>
                </a:solidFill>
                <a:highlight>
                  <a:srgbClr val="B4E4A2"/>
                </a:highlight>
                <a:latin typeface="Avenir Next"/>
              </a:rPr>
              <a:t>“YOUR NEIGHBOURS ARE STARTING ENERGY RENOVATIONS. WOULD YOU LIKE TO JOIN?”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F81591F-FE9F-6968-69E4-4F524A6B345F}"/>
              </a:ext>
            </a:extLst>
          </p:cNvPr>
          <p:cNvSpPr/>
          <p:nvPr/>
        </p:nvSpPr>
        <p:spPr>
          <a:xfrm>
            <a:off x="10908524" y="451719"/>
            <a:ext cx="119259" cy="119259"/>
          </a:xfrm>
          <a:prstGeom prst="ellipse">
            <a:avLst/>
          </a:prstGeom>
          <a:solidFill>
            <a:srgbClr val="B4E5A2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67DAB4B6-C5C3-A4D6-057C-E96D27446549}"/>
              </a:ext>
            </a:extLst>
          </p:cNvPr>
          <p:cNvSpPr/>
          <p:nvPr/>
        </p:nvSpPr>
        <p:spPr>
          <a:xfrm>
            <a:off x="11095907" y="451719"/>
            <a:ext cx="119259" cy="119259"/>
          </a:xfrm>
          <a:prstGeom prst="ellipse">
            <a:avLst/>
          </a:prstGeom>
          <a:solidFill>
            <a:srgbClr val="B4E5A2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578230AF-BA62-B8C4-BB25-809ED99A92A6}"/>
              </a:ext>
            </a:extLst>
          </p:cNvPr>
          <p:cNvSpPr/>
          <p:nvPr/>
        </p:nvSpPr>
        <p:spPr>
          <a:xfrm>
            <a:off x="11280962" y="451719"/>
            <a:ext cx="119259" cy="119259"/>
          </a:xfrm>
          <a:prstGeom prst="ellipse">
            <a:avLst/>
          </a:prstGeom>
          <a:solidFill>
            <a:srgbClr val="B4E5A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30FCF3B7-4E34-F8A0-267D-52FDDAC386F8}"/>
              </a:ext>
            </a:extLst>
          </p:cNvPr>
          <p:cNvSpPr/>
          <p:nvPr/>
        </p:nvSpPr>
        <p:spPr>
          <a:xfrm>
            <a:off x="11466017" y="451719"/>
            <a:ext cx="119259" cy="119259"/>
          </a:xfrm>
          <a:prstGeom prst="ellipse">
            <a:avLst/>
          </a:prstGeom>
          <a:solidFill>
            <a:srgbClr val="B4E5A2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62EEA982-15C9-ABA0-B98D-C5651C91DFFA}"/>
              </a:ext>
            </a:extLst>
          </p:cNvPr>
          <p:cNvSpPr/>
          <p:nvPr/>
        </p:nvSpPr>
        <p:spPr>
          <a:xfrm>
            <a:off x="11651072" y="451719"/>
            <a:ext cx="119259" cy="119259"/>
          </a:xfrm>
          <a:prstGeom prst="ellipse">
            <a:avLst/>
          </a:prstGeom>
          <a:solidFill>
            <a:srgbClr val="B4E5A2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4" name="Google Shape;198;p27">
            <a:extLst>
              <a:ext uri="{FF2B5EF4-FFF2-40B4-BE49-F238E27FC236}">
                <a16:creationId xmlns:a16="http://schemas.microsoft.com/office/drawing/2014/main" id="{3AC651F6-694F-54B4-4771-D4B233B1D4E2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E1D9F5"/>
                </a:solidFill>
                <a:latin typeface="Avenir Next Demi Bold" panose="020B0503020202020204" pitchFamily="34" charset="0"/>
              </a:rPr>
              <a:t>PROPOSAL | </a:t>
            </a:r>
            <a:r>
              <a:rPr lang="es" kern="0">
                <a:solidFill>
                  <a:srgbClr val="E1D9F5"/>
                </a:solidFill>
                <a:latin typeface="Avenir Next" panose="020B0503020202020204" pitchFamily="34" charset="0"/>
              </a:rPr>
              <a:t>ENTRY POINT 3 </a:t>
            </a:r>
            <a:endParaRPr lang="en-US">
              <a:solidFill>
                <a:srgbClr val="E1D9F5"/>
              </a:solidFill>
              <a:latin typeface="Avenir Next" panose="020B0503020202020204" pitchFamily="34" charset="0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00B3592-8ED7-F427-B433-451ACE821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0692" y="1656556"/>
            <a:ext cx="8790616" cy="527427"/>
          </a:xfrm>
        </p:spPr>
        <p:txBody>
          <a:bodyPr anchor="t">
            <a:noAutofit/>
          </a:bodyPr>
          <a:lstStyle/>
          <a:p>
            <a:pPr algn="ctr">
              <a:lnSpc>
                <a:spcPct val="110000"/>
              </a:lnSpc>
            </a:pPr>
            <a:r>
              <a:rPr lang="en-US" sz="3200" b="1" i="1" strike="sngStrike">
                <a:solidFill>
                  <a:srgbClr val="6C79A7"/>
                </a:solidFill>
                <a:latin typeface="Avenir Next"/>
              </a:rPr>
              <a:t>SUPERSTARS</a:t>
            </a:r>
            <a:r>
              <a:rPr lang="en-US" sz="3200" b="1" strike="sngStrike">
                <a:solidFill>
                  <a:srgbClr val="6C79A7"/>
                </a:solidFill>
                <a:latin typeface="Avenir Next"/>
              </a:rPr>
              <a:t> ACT ALONE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7252CA1-6E4E-36FC-0C0B-229A6169B163}"/>
              </a:ext>
            </a:extLst>
          </p:cNvPr>
          <p:cNvSpPr txBox="1">
            <a:spLocks/>
          </p:cNvSpPr>
          <p:nvPr/>
        </p:nvSpPr>
        <p:spPr>
          <a:xfrm>
            <a:off x="1700692" y="2901573"/>
            <a:ext cx="8790616" cy="105485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en-US" sz="3200" b="1">
                <a:solidFill>
                  <a:srgbClr val="E1D9F5"/>
                </a:solidFill>
                <a:latin typeface="Avenir Next" panose="020B0503020202020204" pitchFamily="34" charset="0"/>
              </a:rPr>
              <a:t>WITH </a:t>
            </a:r>
            <a:r>
              <a:rPr lang="en-US" sz="3200" b="1" i="1">
                <a:solidFill>
                  <a:srgbClr val="E1D9F5"/>
                </a:solidFill>
                <a:latin typeface="Avenir Next" panose="020B0503020202020204" pitchFamily="34" charset="0"/>
              </a:rPr>
              <a:t>CLIMATE AMBASSADORS</a:t>
            </a:r>
            <a:r>
              <a:rPr lang="en-US" sz="3200" b="1">
                <a:solidFill>
                  <a:srgbClr val="E1D9F5"/>
                </a:solidFill>
                <a:latin typeface="Avenir Next" panose="020B0503020202020204" pitchFamily="34" charset="0"/>
              </a:rPr>
              <a:t>, </a:t>
            </a:r>
            <a:br>
              <a:rPr lang="en-US" sz="3200" b="1">
                <a:solidFill>
                  <a:srgbClr val="E1D9F5"/>
                </a:solidFill>
                <a:latin typeface="Avenir Next" panose="020B0503020202020204" pitchFamily="34" charset="0"/>
              </a:rPr>
            </a:br>
            <a:r>
              <a:rPr lang="en-US" sz="3200" b="1">
                <a:solidFill>
                  <a:srgbClr val="E1D9F5"/>
                </a:solidFill>
                <a:latin typeface="Avenir Next" panose="020B0503020202020204" pitchFamily="34" charset="0"/>
              </a:rPr>
              <a:t>ACTION BECOMES THE NORM</a:t>
            </a:r>
          </a:p>
        </p:txBody>
      </p:sp>
      <p:sp>
        <p:nvSpPr>
          <p:cNvPr id="5" name="Google Shape;198;p27">
            <a:extLst>
              <a:ext uri="{FF2B5EF4-FFF2-40B4-BE49-F238E27FC236}">
                <a16:creationId xmlns:a16="http://schemas.microsoft.com/office/drawing/2014/main" id="{C3CAD7C7-767D-4DD2-DE29-20128DF4BC15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E1D9F5">
                    <a:alpha val="70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E1D9F5">
                  <a:alpha val="70000"/>
                </a:srgbClr>
              </a:solidFill>
              <a:latin typeface="Avenir Next" panose="020B0503020202020204" pitchFamily="34" charset="0"/>
              <a:sym typeface="Work Sans"/>
            </a:endParaRPr>
          </a:p>
          <a:p>
            <a:pPr>
              <a:defRPr/>
            </a:pPr>
            <a:r>
              <a:rPr lang="en-US" sz="700" kern="0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Pihlamo</a:t>
            </a:r>
            <a:r>
              <a:rPr lang="en-US" sz="700" kern="0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Lehmussaari</a:t>
            </a:r>
            <a:r>
              <a:rPr lang="en-US" sz="700" kern="0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E1D9F5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E1D9F5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3" name="Google Shape;198;p27">
            <a:extLst>
              <a:ext uri="{FF2B5EF4-FFF2-40B4-BE49-F238E27FC236}">
                <a16:creationId xmlns:a16="http://schemas.microsoft.com/office/drawing/2014/main" id="{F511D8D5-D89D-CAB8-94DA-8A3DB01A742A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lang="en-US" sz="700" kern="0">
                <a:solidFill>
                  <a:srgbClr val="DCDEE8">
                    <a:alpha val="70000"/>
                  </a:srgbClr>
                </a:solidFill>
                <a:latin typeface="Avenir Next"/>
                <a:ea typeface="Work Sans"/>
                <a:cs typeface="Work Sans"/>
                <a:sym typeface="Work Sans"/>
              </a:rPr>
              <a:t>24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DCDEE8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145341834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D9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165FF0B-03EF-ADE2-04A9-353A9E5B73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EDDB4C71-F819-E4A9-48D3-1EECEA9B0296}"/>
              </a:ext>
            </a:extLst>
          </p:cNvPr>
          <p:cNvSpPr txBox="1">
            <a:spLocks/>
          </p:cNvSpPr>
          <p:nvPr/>
        </p:nvSpPr>
        <p:spPr>
          <a:xfrm>
            <a:off x="8751484" y="1663353"/>
            <a:ext cx="2398244" cy="114761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</a:pPr>
            <a:r>
              <a:rPr lang="en-US" sz="3600" b="1">
                <a:solidFill>
                  <a:srgbClr val="002060"/>
                </a:solidFill>
                <a:highlight>
                  <a:srgbClr val="B4E5A2"/>
                </a:highlight>
                <a:latin typeface="Avenir Next" panose="020B0503020202020204" pitchFamily="34" charset="0"/>
              </a:rPr>
              <a:t>NETWORK BUILDING</a:t>
            </a:r>
          </a:p>
        </p:txBody>
      </p:sp>
      <p:sp>
        <p:nvSpPr>
          <p:cNvPr id="7" name="Google Shape;198;p27">
            <a:extLst>
              <a:ext uri="{FF2B5EF4-FFF2-40B4-BE49-F238E27FC236}">
                <a16:creationId xmlns:a16="http://schemas.microsoft.com/office/drawing/2014/main" id="{5BB27BFE-88AE-9493-5895-F1262AD92E0C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002060"/>
                </a:solidFill>
                <a:latin typeface="Avenir Next Demi Bold" panose="020B0503020202020204" pitchFamily="34" charset="0"/>
              </a:rPr>
              <a:t>PROPOSAL | </a:t>
            </a:r>
            <a:r>
              <a:rPr lang="es" kern="0">
                <a:solidFill>
                  <a:srgbClr val="002060"/>
                </a:solidFill>
                <a:latin typeface="Avenir Next" panose="020B0503020202020204" pitchFamily="34" charset="0"/>
              </a:rPr>
              <a:t>OVERVIEW</a:t>
            </a:r>
            <a:endParaRPr lang="en-US">
              <a:solidFill>
                <a:srgbClr val="002060"/>
              </a:solidFill>
              <a:latin typeface="Avenir Next" panose="020B0503020202020204" pitchFamily="34" charset="0"/>
            </a:endParaRPr>
          </a:p>
        </p:txBody>
      </p:sp>
      <p:sp>
        <p:nvSpPr>
          <p:cNvPr id="37" name="Google Shape;198;p27">
            <a:extLst>
              <a:ext uri="{FF2B5EF4-FFF2-40B4-BE49-F238E27FC236}">
                <a16:creationId xmlns:a16="http://schemas.microsoft.com/office/drawing/2014/main" id="{E1ED3352-41B4-3FE8-F904-58E793157461}"/>
              </a:ext>
            </a:extLst>
          </p:cNvPr>
          <p:cNvSpPr txBox="1"/>
          <p:nvPr/>
        </p:nvSpPr>
        <p:spPr>
          <a:xfrm>
            <a:off x="8755117" y="1279136"/>
            <a:ext cx="2128447" cy="387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sz="2000" b="1" kern="0">
                <a:solidFill>
                  <a:srgbClr val="002060"/>
                </a:solidFill>
                <a:latin typeface="Avenir Next Demi Bold" panose="020B0503020202020204" pitchFamily="34" charset="0"/>
              </a:rPr>
              <a:t>ENTRY POINT 3</a:t>
            </a:r>
            <a:endParaRPr lang="en-US" sz="2000">
              <a:solidFill>
                <a:srgbClr val="002060"/>
              </a:solidFill>
              <a:latin typeface="Avenir Next" panose="020B0503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DB4B7B9-2ED4-A57C-6827-304858A4F0DA}"/>
              </a:ext>
            </a:extLst>
          </p:cNvPr>
          <p:cNvSpPr/>
          <p:nvPr/>
        </p:nvSpPr>
        <p:spPr>
          <a:xfrm flipH="1">
            <a:off x="2592392" y="1363081"/>
            <a:ext cx="1920112" cy="63453"/>
          </a:xfrm>
          <a:prstGeom prst="rect">
            <a:avLst/>
          </a:prstGeom>
          <a:solidFill>
            <a:srgbClr val="00206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6C8264C-6F4A-F68B-1A0F-29DF2CB6DA6E}"/>
              </a:ext>
            </a:extLst>
          </p:cNvPr>
          <p:cNvSpPr/>
          <p:nvPr/>
        </p:nvSpPr>
        <p:spPr>
          <a:xfrm flipH="1">
            <a:off x="6714437" y="1363081"/>
            <a:ext cx="1920112" cy="63453"/>
          </a:xfrm>
          <a:prstGeom prst="rect">
            <a:avLst/>
          </a:prstGeom>
          <a:solidFill>
            <a:srgbClr val="00206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D98E9A8-8AD2-28E6-6B4C-460BC9E08681}"/>
              </a:ext>
            </a:extLst>
          </p:cNvPr>
          <p:cNvSpPr/>
          <p:nvPr/>
        </p:nvSpPr>
        <p:spPr>
          <a:xfrm>
            <a:off x="10908524" y="451719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D6885B2-D9A1-672C-F1E7-6A933AD5E4A0}"/>
              </a:ext>
            </a:extLst>
          </p:cNvPr>
          <p:cNvSpPr/>
          <p:nvPr/>
        </p:nvSpPr>
        <p:spPr>
          <a:xfrm>
            <a:off x="11095907" y="451719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855EFC67-CE78-7486-5A72-FAFCB299FF65}"/>
              </a:ext>
            </a:extLst>
          </p:cNvPr>
          <p:cNvSpPr/>
          <p:nvPr/>
        </p:nvSpPr>
        <p:spPr>
          <a:xfrm>
            <a:off x="11280962" y="451719"/>
            <a:ext cx="119259" cy="11925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5C665261-E708-056B-DDFB-2477707AD8C6}"/>
              </a:ext>
            </a:extLst>
          </p:cNvPr>
          <p:cNvSpPr/>
          <p:nvPr/>
        </p:nvSpPr>
        <p:spPr>
          <a:xfrm>
            <a:off x="11466017" y="451719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C8DF67D-1EBC-190B-C019-30404ADEABE6}"/>
              </a:ext>
            </a:extLst>
          </p:cNvPr>
          <p:cNvSpPr/>
          <p:nvPr/>
        </p:nvSpPr>
        <p:spPr>
          <a:xfrm>
            <a:off x="11651072" y="451719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2" name="Title 1">
            <a:extLst>
              <a:ext uri="{FF2B5EF4-FFF2-40B4-BE49-F238E27FC236}">
                <a16:creationId xmlns:a16="http://schemas.microsoft.com/office/drawing/2014/main" id="{7862E833-AEF4-3CF4-DE39-4F3907C6C015}"/>
              </a:ext>
            </a:extLst>
          </p:cNvPr>
          <p:cNvSpPr txBox="1">
            <a:spLocks/>
          </p:cNvSpPr>
          <p:nvPr/>
        </p:nvSpPr>
        <p:spPr>
          <a:xfrm>
            <a:off x="488169" y="1649751"/>
            <a:ext cx="2228027" cy="114761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850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30000"/>
              </a:lnSpc>
            </a:pPr>
            <a:r>
              <a:rPr lang="en-US" sz="3600" b="1">
                <a:solidFill>
                  <a:srgbClr val="002060"/>
                </a:solidFill>
                <a:highlight>
                  <a:srgbClr val="B4E5A2"/>
                </a:highlight>
                <a:latin typeface="Avenir Next" panose="020B0503020202020204" pitchFamily="34" charset="0"/>
              </a:rPr>
              <a:t>SHIFTING AGENCY</a:t>
            </a:r>
          </a:p>
        </p:txBody>
      </p:sp>
      <p:sp>
        <p:nvSpPr>
          <p:cNvPr id="33" name="Google Shape;198;p27">
            <a:extLst>
              <a:ext uri="{FF2B5EF4-FFF2-40B4-BE49-F238E27FC236}">
                <a16:creationId xmlns:a16="http://schemas.microsoft.com/office/drawing/2014/main" id="{0484CD0D-B7B3-BCC0-ED51-121A674699EF}"/>
              </a:ext>
            </a:extLst>
          </p:cNvPr>
          <p:cNvSpPr txBox="1"/>
          <p:nvPr/>
        </p:nvSpPr>
        <p:spPr>
          <a:xfrm>
            <a:off x="488169" y="1279136"/>
            <a:ext cx="2128447" cy="387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sz="2000" b="1" kern="0">
                <a:solidFill>
                  <a:srgbClr val="002060"/>
                </a:solidFill>
                <a:latin typeface="Avenir Next Demi Bold" panose="020B0503020202020204" pitchFamily="34" charset="0"/>
              </a:rPr>
              <a:t>ENTRY POINT 1</a:t>
            </a:r>
            <a:endParaRPr lang="en-US" sz="2000">
              <a:solidFill>
                <a:srgbClr val="002060"/>
              </a:solidFill>
              <a:latin typeface="Avenir Next" panose="020B0503020202020204" pitchFamily="34" charset="0"/>
            </a:endParaRPr>
          </a:p>
        </p:txBody>
      </p:sp>
      <p:sp>
        <p:nvSpPr>
          <p:cNvPr id="41" name="Title 1">
            <a:extLst>
              <a:ext uri="{FF2B5EF4-FFF2-40B4-BE49-F238E27FC236}">
                <a16:creationId xmlns:a16="http://schemas.microsoft.com/office/drawing/2014/main" id="{6EE2FA10-4FE4-FA9E-79C1-CDF3AB2B332E}"/>
              </a:ext>
            </a:extLst>
          </p:cNvPr>
          <p:cNvSpPr txBox="1">
            <a:spLocks/>
          </p:cNvSpPr>
          <p:nvPr/>
        </p:nvSpPr>
        <p:spPr>
          <a:xfrm>
            <a:off x="4618781" y="1646725"/>
            <a:ext cx="2834150" cy="1147618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10000"/>
              </a:lnSpc>
            </a:pPr>
            <a:r>
              <a:rPr lang="en-US" sz="3600" b="1">
                <a:solidFill>
                  <a:srgbClr val="002060"/>
                </a:solidFill>
                <a:highlight>
                  <a:srgbClr val="B4E5A2"/>
                </a:highlight>
                <a:latin typeface="Avenir Next" panose="020B0503020202020204" pitchFamily="34" charset="0"/>
              </a:rPr>
              <a:t>TAILORED EDUCATION</a:t>
            </a:r>
          </a:p>
        </p:txBody>
      </p:sp>
      <p:sp>
        <p:nvSpPr>
          <p:cNvPr id="42" name="Google Shape;198;p27">
            <a:extLst>
              <a:ext uri="{FF2B5EF4-FFF2-40B4-BE49-F238E27FC236}">
                <a16:creationId xmlns:a16="http://schemas.microsoft.com/office/drawing/2014/main" id="{948FD13F-5056-A3F3-63E9-93207263CB78}"/>
              </a:ext>
            </a:extLst>
          </p:cNvPr>
          <p:cNvSpPr txBox="1"/>
          <p:nvPr/>
        </p:nvSpPr>
        <p:spPr>
          <a:xfrm>
            <a:off x="4668700" y="1276110"/>
            <a:ext cx="2128447" cy="3872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sz="2000" b="1" kern="0">
                <a:solidFill>
                  <a:srgbClr val="002060"/>
                </a:solidFill>
                <a:latin typeface="Avenir Next Demi Bold" panose="020B0503020202020204" pitchFamily="34" charset="0"/>
              </a:rPr>
              <a:t>ENTRY POINT 2</a:t>
            </a:r>
            <a:endParaRPr lang="en-US" sz="2000">
              <a:solidFill>
                <a:srgbClr val="002060"/>
              </a:solidFill>
              <a:latin typeface="Avenir Next" panose="020B0503020202020204" pitchFamily="34" charset="0"/>
            </a:endParaRPr>
          </a:p>
        </p:txBody>
      </p:sp>
      <p:sp>
        <p:nvSpPr>
          <p:cNvPr id="8" name="Google Shape;198;p27">
            <a:extLst>
              <a:ext uri="{FF2B5EF4-FFF2-40B4-BE49-F238E27FC236}">
                <a16:creationId xmlns:a16="http://schemas.microsoft.com/office/drawing/2014/main" id="{38D3591C-2CA2-C51D-9BB8-3DF7176455CC}"/>
              </a:ext>
            </a:extLst>
          </p:cNvPr>
          <p:cNvSpPr txBox="1"/>
          <p:nvPr/>
        </p:nvSpPr>
        <p:spPr>
          <a:xfrm>
            <a:off x="494145" y="2990789"/>
            <a:ext cx="2728540" cy="27183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sz="1600" b="1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An</a:t>
            </a:r>
            <a:r>
              <a:rPr lang="es" sz="1600" b="1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b="1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evaluation</a:t>
            </a:r>
            <a:r>
              <a:rPr lang="es" sz="1600" b="1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b="1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tool</a:t>
            </a:r>
            <a:r>
              <a:rPr lang="es" sz="1600" b="1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for</a:t>
            </a:r>
            <a:r>
              <a:rPr lang="es" sz="1600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 </a:t>
            </a:r>
            <a:endParaRPr lang="en-US" sz="1600">
              <a:solidFill>
                <a:srgbClr val="002060"/>
              </a:solidFill>
            </a:endParaRPr>
          </a:p>
          <a:p>
            <a:pPr>
              <a:defRPr/>
            </a:pPr>
            <a:r>
              <a:rPr lang="es" sz="1600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housing</a:t>
            </a:r>
            <a:r>
              <a:rPr lang="es" sz="1600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companies</a:t>
            </a:r>
            <a:r>
              <a:rPr lang="es" sz="1600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to</a:t>
            </a:r>
            <a:r>
              <a:rPr lang="es" sz="1600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b="1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assess</a:t>
            </a:r>
            <a:r>
              <a:rPr lang="es" sz="1600" b="1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b="1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property</a:t>
            </a:r>
            <a:r>
              <a:rPr lang="es" sz="1600" b="1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 managers. </a:t>
            </a:r>
            <a:endParaRPr lang="en-US" sz="1600" b="1">
              <a:solidFill>
                <a:srgbClr val="002060"/>
              </a:solidFill>
            </a:endParaRPr>
          </a:p>
          <a:p>
            <a:pPr>
              <a:defRPr/>
            </a:pPr>
            <a:endParaRPr lang="es" sz="1600" b="1" kern="0">
              <a:solidFill>
                <a:srgbClr val="002060"/>
              </a:solidFill>
              <a:latin typeface="Avenir Next" panose="020B0503020202020204" pitchFamily="34" charset="0"/>
            </a:endParaRPr>
          </a:p>
          <a:p>
            <a:pPr>
              <a:defRPr/>
            </a:pPr>
            <a:r>
              <a:rPr lang="es" sz="1600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Provided</a:t>
            </a:r>
            <a:r>
              <a:rPr lang="es" sz="1600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by</a:t>
            </a:r>
            <a:r>
              <a:rPr lang="es" sz="1600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the</a:t>
            </a:r>
            <a:r>
              <a:rPr lang="es" sz="1600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 City </a:t>
            </a:r>
            <a:r>
              <a:rPr lang="es" sz="1600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of</a:t>
            </a:r>
            <a:r>
              <a:rPr lang="es" sz="1600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 Helsinki in </a:t>
            </a:r>
            <a:r>
              <a:rPr lang="es" sz="1600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collaboration</a:t>
            </a:r>
            <a:r>
              <a:rPr lang="es" sz="1600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with</a:t>
            </a:r>
            <a:r>
              <a:rPr lang="es" sz="1600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e.g</a:t>
            </a:r>
            <a:r>
              <a:rPr lang="es" sz="1600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. HSY and </a:t>
            </a:r>
            <a:r>
              <a:rPr lang="es" sz="1600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Kiinteistöliitto</a:t>
            </a:r>
            <a:r>
              <a:rPr lang="es" sz="1600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.</a:t>
            </a:r>
          </a:p>
          <a:p>
            <a:pPr>
              <a:defRPr/>
            </a:pPr>
            <a:endParaRPr lang="es" sz="1600" b="1" kern="0">
              <a:solidFill>
                <a:srgbClr val="002060"/>
              </a:solidFill>
              <a:latin typeface="Avenir Next" panose="020B0503020202020204" pitchFamily="34" charset="0"/>
            </a:endParaRPr>
          </a:p>
          <a:p>
            <a:pPr>
              <a:defRPr/>
            </a:pPr>
            <a:r>
              <a:rPr lang="es" sz="1600" b="1" kern="0">
                <a:solidFill>
                  <a:srgbClr val="002060"/>
                </a:solidFill>
                <a:latin typeface="Avenir Next"/>
              </a:rPr>
              <a:t>HOW:</a:t>
            </a:r>
          </a:p>
          <a:p>
            <a:pPr>
              <a:defRPr/>
            </a:pPr>
            <a:r>
              <a:rPr lang="es" sz="1600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simplified</a:t>
            </a:r>
            <a:r>
              <a:rPr lang="es" sz="1600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messaging</a:t>
            </a:r>
            <a:r>
              <a:rPr lang="es" sz="1600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, </a:t>
            </a:r>
            <a:r>
              <a:rPr lang="es" sz="1600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reframing</a:t>
            </a:r>
            <a:r>
              <a:rPr lang="es" sz="1600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, </a:t>
            </a:r>
            <a:r>
              <a:rPr lang="es" sz="1600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removing</a:t>
            </a:r>
            <a:r>
              <a:rPr lang="es" sz="1600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s" sz="1600" i="1" err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friction</a:t>
            </a:r>
            <a:r>
              <a:rPr lang="es" sz="1600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.</a:t>
            </a:r>
          </a:p>
          <a:p>
            <a:pPr>
              <a:defRPr/>
            </a:pPr>
            <a:endParaRPr lang="es" i="1">
              <a:solidFill>
                <a:srgbClr val="002060"/>
              </a:solidFill>
              <a:latin typeface="Avenir Next"/>
              <a:ea typeface="+mn-lt"/>
              <a:cs typeface="+mn-lt"/>
            </a:endParaRPr>
          </a:p>
        </p:txBody>
      </p:sp>
      <p:sp>
        <p:nvSpPr>
          <p:cNvPr id="9" name="Google Shape;198;p27">
            <a:extLst>
              <a:ext uri="{FF2B5EF4-FFF2-40B4-BE49-F238E27FC236}">
                <a16:creationId xmlns:a16="http://schemas.microsoft.com/office/drawing/2014/main" id="{67ECB617-20E2-F9D8-3BE0-4658DA895578}"/>
              </a:ext>
            </a:extLst>
          </p:cNvPr>
          <p:cNvSpPr txBox="1"/>
          <p:nvPr/>
        </p:nvSpPr>
        <p:spPr>
          <a:xfrm>
            <a:off x="4668699" y="2946285"/>
            <a:ext cx="3138869" cy="2762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sz="1600" b="1" i="1" err="1">
                <a:solidFill>
                  <a:srgbClr val="002060"/>
                </a:solidFill>
                <a:latin typeface="Avenir Next"/>
              </a:rPr>
              <a:t>Education</a:t>
            </a:r>
            <a:r>
              <a:rPr lang="es" sz="1600" b="1" i="1">
                <a:solidFill>
                  <a:srgbClr val="002060"/>
                </a:solidFill>
                <a:latin typeface="Avenir Next"/>
              </a:rPr>
              <a:t> material </a:t>
            </a:r>
            <a:r>
              <a:rPr lang="es" sz="1600" i="1" err="1">
                <a:solidFill>
                  <a:srgbClr val="002060"/>
                </a:solidFill>
                <a:latin typeface="Avenir Next"/>
              </a:rPr>
              <a:t>for</a:t>
            </a:r>
            <a:r>
              <a:rPr lang="es" sz="1600" i="1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err="1">
                <a:solidFill>
                  <a:srgbClr val="002060"/>
                </a:solidFill>
                <a:latin typeface="Avenir Next"/>
              </a:rPr>
              <a:t>residents</a:t>
            </a:r>
            <a:r>
              <a:rPr lang="es" sz="1600" i="1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err="1">
                <a:solidFill>
                  <a:srgbClr val="002060"/>
                </a:solidFill>
                <a:latin typeface="Avenir Next"/>
              </a:rPr>
              <a:t>on</a:t>
            </a:r>
            <a:r>
              <a:rPr lang="es" sz="1600" i="1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err="1">
                <a:solidFill>
                  <a:srgbClr val="002060"/>
                </a:solidFill>
                <a:latin typeface="Avenir Next"/>
              </a:rPr>
              <a:t>climate</a:t>
            </a:r>
            <a:r>
              <a:rPr lang="es" sz="1600" i="1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err="1">
                <a:solidFill>
                  <a:srgbClr val="002060"/>
                </a:solidFill>
                <a:latin typeface="Avenir Next"/>
              </a:rPr>
              <a:t>adaptation</a:t>
            </a:r>
            <a:r>
              <a:rPr lang="es" sz="1600" i="1">
                <a:solidFill>
                  <a:srgbClr val="002060"/>
                </a:solidFill>
                <a:latin typeface="Avenir Next"/>
              </a:rPr>
              <a:t>, </a:t>
            </a:r>
            <a:r>
              <a:rPr lang="es" sz="1600" i="1" err="1">
                <a:solidFill>
                  <a:srgbClr val="002060"/>
                </a:solidFill>
                <a:latin typeface="Avenir Next"/>
              </a:rPr>
              <a:t>but</a:t>
            </a:r>
            <a:r>
              <a:rPr lang="es" sz="1600" i="1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b="1" i="1" err="1">
                <a:solidFill>
                  <a:srgbClr val="002060"/>
                </a:solidFill>
                <a:latin typeface="Avenir Next"/>
              </a:rPr>
              <a:t>framed</a:t>
            </a:r>
            <a:r>
              <a:rPr lang="es" sz="1600" b="1" i="1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b="1" i="1" err="1">
                <a:solidFill>
                  <a:srgbClr val="002060"/>
                </a:solidFill>
                <a:latin typeface="Avenir Next"/>
              </a:rPr>
              <a:t>differently</a:t>
            </a:r>
            <a:r>
              <a:rPr lang="es" sz="1600" b="1" i="1">
                <a:solidFill>
                  <a:srgbClr val="002060"/>
                </a:solidFill>
                <a:latin typeface="Avenir Next"/>
              </a:rPr>
              <a:t>.</a:t>
            </a:r>
          </a:p>
          <a:p>
            <a:pPr>
              <a:defRPr/>
            </a:pPr>
            <a:endParaRPr lang="es" sz="1600" b="1" i="1" kern="0">
              <a:solidFill>
                <a:srgbClr val="002060"/>
              </a:solidFill>
              <a:latin typeface="Avenir Next" panose="020B0503020202020204" pitchFamily="34" charset="0"/>
            </a:endParaRPr>
          </a:p>
          <a:p>
            <a:pPr>
              <a:defRPr/>
            </a:pP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Offered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to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housing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companies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and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interested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residents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by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the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City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of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Helsinki in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collaboration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with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 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työväenopisto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.</a:t>
            </a:r>
          </a:p>
          <a:p>
            <a:pPr>
              <a:defRPr/>
            </a:pPr>
            <a:endParaRPr lang="es" sz="1600" b="1" kern="0">
              <a:solidFill>
                <a:srgbClr val="002060"/>
              </a:solidFill>
              <a:latin typeface="Avenir Next" panose="020B0503020202020204" pitchFamily="34" charset="0"/>
            </a:endParaRPr>
          </a:p>
          <a:p>
            <a:pPr>
              <a:defRPr/>
            </a:pPr>
            <a:r>
              <a:rPr lang="es" sz="1600" b="1" kern="0">
                <a:solidFill>
                  <a:srgbClr val="002060"/>
                </a:solidFill>
                <a:latin typeface="Avenir Next"/>
              </a:rPr>
              <a:t>HOW: </a:t>
            </a:r>
          </a:p>
          <a:p>
            <a:pPr>
              <a:defRPr/>
            </a:pPr>
            <a:r>
              <a:rPr lang="es" sz="1600" i="1" err="1">
                <a:solidFill>
                  <a:srgbClr val="002060"/>
                </a:solidFill>
                <a:latin typeface="Avenir Next"/>
              </a:rPr>
              <a:t>simplified</a:t>
            </a:r>
            <a:r>
              <a:rPr lang="es" sz="1600" i="1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err="1">
                <a:solidFill>
                  <a:srgbClr val="002060"/>
                </a:solidFill>
                <a:latin typeface="Avenir Next"/>
              </a:rPr>
              <a:t>messaging</a:t>
            </a:r>
            <a:r>
              <a:rPr lang="es" sz="1600" i="1">
                <a:solidFill>
                  <a:srgbClr val="002060"/>
                </a:solidFill>
                <a:latin typeface="Avenir Next"/>
              </a:rPr>
              <a:t>, </a:t>
            </a:r>
            <a:r>
              <a:rPr lang="es" sz="1600" i="1" err="1">
                <a:solidFill>
                  <a:srgbClr val="002060"/>
                </a:solidFill>
                <a:latin typeface="Avenir Next"/>
              </a:rPr>
              <a:t>reframing</a:t>
            </a:r>
            <a:r>
              <a:rPr lang="es" sz="1600" i="1">
                <a:solidFill>
                  <a:srgbClr val="002060"/>
                </a:solidFill>
                <a:latin typeface="Avenir Next"/>
              </a:rPr>
              <a:t>.</a:t>
            </a:r>
            <a:r>
              <a:rPr lang="es" sz="1600">
                <a:solidFill>
                  <a:srgbClr val="002060"/>
                </a:solidFill>
                <a:latin typeface="Avenir Next"/>
              </a:rPr>
              <a:t> </a:t>
            </a:r>
            <a:endParaRPr lang="es" sz="1600" b="1" kern="0">
              <a:solidFill>
                <a:srgbClr val="002060"/>
              </a:solidFill>
              <a:latin typeface="Avenir Next" panose="020B0503020202020204" pitchFamily="34" charset="0"/>
            </a:endParaRPr>
          </a:p>
        </p:txBody>
      </p:sp>
      <p:sp>
        <p:nvSpPr>
          <p:cNvPr id="13" name="Google Shape;198;p27">
            <a:extLst>
              <a:ext uri="{FF2B5EF4-FFF2-40B4-BE49-F238E27FC236}">
                <a16:creationId xmlns:a16="http://schemas.microsoft.com/office/drawing/2014/main" id="{920C8956-F62B-9E13-D570-858E9E0922C9}"/>
              </a:ext>
            </a:extLst>
          </p:cNvPr>
          <p:cNvSpPr txBox="1"/>
          <p:nvPr/>
        </p:nvSpPr>
        <p:spPr>
          <a:xfrm>
            <a:off x="8749798" y="2953689"/>
            <a:ext cx="3138869" cy="3124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sz="1600" b="1" i="1" kern="0" err="1">
                <a:solidFill>
                  <a:srgbClr val="002060"/>
                </a:solidFill>
                <a:latin typeface="Avenir Next"/>
              </a:rPr>
              <a:t>Pooling</a:t>
            </a:r>
            <a:r>
              <a:rPr lang="es" sz="1600" b="1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b="1" i="1" kern="0" err="1">
                <a:solidFill>
                  <a:srgbClr val="002060"/>
                </a:solidFill>
                <a:latin typeface="Avenir Next"/>
              </a:rPr>
              <a:t>renovations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and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establishing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b="1" i="1" kern="0" err="1">
                <a:solidFill>
                  <a:srgbClr val="002060"/>
                </a:solidFill>
                <a:latin typeface="Avenir Next"/>
              </a:rPr>
              <a:t>climate</a:t>
            </a:r>
            <a:r>
              <a:rPr lang="es" sz="1600" b="1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b="1" i="1" kern="0" err="1">
                <a:solidFill>
                  <a:srgbClr val="002060"/>
                </a:solidFill>
                <a:latin typeface="Avenir Next"/>
              </a:rPr>
              <a:t>ambassadors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to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strengthen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community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networks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.</a:t>
            </a:r>
            <a:endParaRPr lang="es" sz="1600" i="1" kern="0">
              <a:solidFill>
                <a:srgbClr val="002060"/>
              </a:solidFill>
              <a:latin typeface="Avenir Next" panose="020B0503020202020204" pitchFamily="34" charset="0"/>
            </a:endParaRPr>
          </a:p>
          <a:p>
            <a:pPr>
              <a:defRPr/>
            </a:pPr>
            <a:endParaRPr lang="es" sz="1600" b="1" i="1" kern="0">
              <a:solidFill>
                <a:srgbClr val="002060"/>
              </a:solidFill>
              <a:latin typeface="Avenir Next" panose="020B0503020202020204" pitchFamily="34" charset="0"/>
            </a:endParaRPr>
          </a:p>
          <a:p>
            <a:pPr>
              <a:defRPr/>
            </a:pP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Facilitated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by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the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City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of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Helsinki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e.g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. Energy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Advisory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Team,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with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the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help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of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Kiinteistöliitto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and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neighborhood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organizations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.</a:t>
            </a:r>
          </a:p>
          <a:p>
            <a:pPr>
              <a:defRPr/>
            </a:pPr>
            <a:endParaRPr lang="es" sz="1600" b="1" i="1" kern="0">
              <a:solidFill>
                <a:srgbClr val="002060"/>
              </a:solidFill>
              <a:latin typeface="Avenir Next" panose="020B0503020202020204" pitchFamily="34" charset="0"/>
            </a:endParaRPr>
          </a:p>
          <a:p>
            <a:pPr>
              <a:defRPr/>
            </a:pPr>
            <a:r>
              <a:rPr lang="es" sz="1600" b="1" i="1" kern="0">
                <a:solidFill>
                  <a:srgbClr val="002060"/>
                </a:solidFill>
                <a:latin typeface="Avenir Next"/>
              </a:rPr>
              <a:t>HOW:</a:t>
            </a:r>
            <a:endParaRPr lang="es" sz="1600" i="1" kern="0">
              <a:solidFill>
                <a:srgbClr val="002060"/>
              </a:solidFill>
              <a:latin typeface="Avenir Next"/>
            </a:endParaRPr>
          </a:p>
          <a:p>
            <a:pPr>
              <a:defRPr/>
            </a:pPr>
            <a:r>
              <a:rPr lang="es" sz="1600" i="1" kern="0">
                <a:solidFill>
                  <a:srgbClr val="002060"/>
                </a:solidFill>
                <a:latin typeface="Avenir Next"/>
              </a:rPr>
              <a:t>social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proof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, social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norms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,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activating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 social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identities</a:t>
            </a:r>
            <a:r>
              <a:rPr lang="es" sz="1600" i="1" kern="0">
                <a:solidFill>
                  <a:srgbClr val="002060"/>
                </a:solidFill>
                <a:latin typeface="Avenir Next"/>
              </a:rPr>
              <a:t>, </a:t>
            </a:r>
            <a:r>
              <a:rPr lang="es" sz="1600" i="1" kern="0" err="1">
                <a:solidFill>
                  <a:srgbClr val="002060"/>
                </a:solidFill>
                <a:latin typeface="Avenir Next"/>
              </a:rPr>
              <a:t>reciprocity</a:t>
            </a:r>
          </a:p>
          <a:p>
            <a:pPr>
              <a:defRPr/>
            </a:pPr>
            <a:endParaRPr lang="es" sz="1600" b="1" kern="0">
              <a:solidFill>
                <a:srgbClr val="002060"/>
              </a:solidFill>
              <a:latin typeface="Avenir Next" panose="020B0503020202020204" pitchFamily="34" charset="0"/>
            </a:endParaRPr>
          </a:p>
          <a:p>
            <a:pPr>
              <a:defRPr/>
            </a:pPr>
            <a:endParaRPr lang="es" sz="1600" b="1" kern="0">
              <a:solidFill>
                <a:srgbClr val="002060"/>
              </a:solidFill>
              <a:latin typeface="Avenir Next"/>
            </a:endParaRPr>
          </a:p>
        </p:txBody>
      </p:sp>
      <p:sp>
        <p:nvSpPr>
          <p:cNvPr id="5" name="Google Shape;198;p27">
            <a:extLst>
              <a:ext uri="{FF2B5EF4-FFF2-40B4-BE49-F238E27FC236}">
                <a16:creationId xmlns:a16="http://schemas.microsoft.com/office/drawing/2014/main" id="{605FE3D2-C5E9-394C-51E6-8BDBC9BEB2C8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002060">
                  <a:alpha val="70000"/>
                </a:srgbClr>
              </a:solidFill>
              <a:latin typeface="Avenir Next"/>
            </a:endParaRPr>
          </a:p>
          <a:p>
            <a:pPr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Pihlamo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Lehmussaari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2" name="Google Shape;198;p27">
            <a:extLst>
              <a:ext uri="{FF2B5EF4-FFF2-40B4-BE49-F238E27FC236}">
                <a16:creationId xmlns:a16="http://schemas.microsoft.com/office/drawing/2014/main" id="{E1AA0E46-BED3-2E40-E2BF-98583391109A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ea typeface="Work Sans"/>
                <a:cs typeface="Work Sans"/>
                <a:sym typeface="Work Sans"/>
              </a:rPr>
              <a:t>25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20158571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D9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E6FCC75-BB68-E27E-C356-A71B4BC5C9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C517E5C0-0082-1486-4455-3E32FB3041FC}"/>
                  </a:ext>
                </a:extLst>
              </p14:cNvPr>
              <p14:cNvContentPartPr/>
              <p14:nvPr/>
            </p14:nvContentPartPr>
            <p14:xfrm>
              <a:off x="1945291" y="-1190617"/>
              <a:ext cx="360" cy="36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C517E5C0-0082-1486-4455-3E32FB3041F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39171" y="-1196737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BBEDA7F3-F55F-ADD6-259B-874F43E74C88}"/>
                  </a:ext>
                </a:extLst>
              </p14:cNvPr>
              <p14:cNvContentPartPr/>
              <p14:nvPr/>
            </p14:nvContentPartPr>
            <p14:xfrm>
              <a:off x="922531" y="-553417"/>
              <a:ext cx="360" cy="36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BBEDA7F3-F55F-ADD6-259B-874F43E74C8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16411" y="-559537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F7C0AE4C-0C73-8129-0900-B0991D393EA8}"/>
                  </a:ext>
                </a:extLst>
              </p14:cNvPr>
              <p14:cNvContentPartPr/>
              <p14:nvPr/>
            </p14:nvContentPartPr>
            <p14:xfrm>
              <a:off x="1272811" y="-1142737"/>
              <a:ext cx="360" cy="36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F7C0AE4C-0C73-8129-0900-B0991D393EA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66691" y="-1148857"/>
                <a:ext cx="12600" cy="12600"/>
              </a:xfrm>
              <a:prstGeom prst="rect">
                <a:avLst/>
              </a:prstGeom>
            </p:spPr>
          </p:pic>
        </mc:Fallback>
      </mc:AlternateContent>
      <p:sp>
        <p:nvSpPr>
          <p:cNvPr id="43" name="Google Shape;198;p27">
            <a:extLst>
              <a:ext uri="{FF2B5EF4-FFF2-40B4-BE49-F238E27FC236}">
                <a16:creationId xmlns:a16="http://schemas.microsoft.com/office/drawing/2014/main" id="{8649D511-FEB1-3395-A994-02E1288555A6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002060"/>
                </a:solidFill>
                <a:latin typeface="Avenir Next Demi Bold" panose="020B0503020202020204" pitchFamily="34" charset="0"/>
              </a:rPr>
              <a:t>LIMITATIONS  | </a:t>
            </a:r>
            <a:r>
              <a:rPr lang="es" kern="0">
                <a:solidFill>
                  <a:srgbClr val="002060"/>
                </a:solidFill>
                <a:latin typeface="Avenir Next" panose="020B0503020202020204" pitchFamily="34" charset="0"/>
              </a:rPr>
              <a:t>OVERVIEW</a:t>
            </a:r>
            <a:endParaRPr lang="en-US">
              <a:solidFill>
                <a:srgbClr val="002060"/>
              </a:solidFill>
              <a:latin typeface="Avenir Next" panose="020B0503020202020204" pitchFamily="34" charset="0"/>
            </a:endParaRP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4C163EB-4099-8640-A83E-4038E89EF650}"/>
              </a:ext>
            </a:extLst>
          </p:cNvPr>
          <p:cNvSpPr/>
          <p:nvPr/>
        </p:nvSpPr>
        <p:spPr>
          <a:xfrm>
            <a:off x="10908524" y="451719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4F2352B-61F7-6951-E67D-D3BE6E0D2848}"/>
              </a:ext>
            </a:extLst>
          </p:cNvPr>
          <p:cNvSpPr/>
          <p:nvPr/>
        </p:nvSpPr>
        <p:spPr>
          <a:xfrm>
            <a:off x="11095907" y="451719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E995D9C-B02C-325E-E34C-FACB9ABC2E14}"/>
              </a:ext>
            </a:extLst>
          </p:cNvPr>
          <p:cNvSpPr/>
          <p:nvPr/>
        </p:nvSpPr>
        <p:spPr>
          <a:xfrm>
            <a:off x="11280962" y="451719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CCECF6D7-AA0B-2316-45BF-42C73A27A5D0}"/>
              </a:ext>
            </a:extLst>
          </p:cNvPr>
          <p:cNvSpPr/>
          <p:nvPr/>
        </p:nvSpPr>
        <p:spPr>
          <a:xfrm>
            <a:off x="11466017" y="451719"/>
            <a:ext cx="119259" cy="11925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88C9A64D-3D1A-C5C8-4ADD-D219055C5CA9}"/>
              </a:ext>
            </a:extLst>
          </p:cNvPr>
          <p:cNvSpPr/>
          <p:nvPr/>
        </p:nvSpPr>
        <p:spPr>
          <a:xfrm>
            <a:off x="11651072" y="451719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3946662-5BBD-3DE1-0A40-5E0B46BBAA2D}"/>
              </a:ext>
            </a:extLst>
          </p:cNvPr>
          <p:cNvSpPr/>
          <p:nvPr/>
        </p:nvSpPr>
        <p:spPr>
          <a:xfrm flipH="1">
            <a:off x="509726" y="5278614"/>
            <a:ext cx="10800000" cy="63453"/>
          </a:xfrm>
          <a:prstGeom prst="rect">
            <a:avLst/>
          </a:prstGeom>
          <a:solidFill>
            <a:srgbClr val="002060">
              <a:alpha val="29804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sp>
        <p:nvSpPr>
          <p:cNvPr id="5" name="Google Shape;198;p27">
            <a:extLst>
              <a:ext uri="{FF2B5EF4-FFF2-40B4-BE49-F238E27FC236}">
                <a16:creationId xmlns:a16="http://schemas.microsoft.com/office/drawing/2014/main" id="{317A32DD-7F32-203C-1967-451695150B68}"/>
              </a:ext>
            </a:extLst>
          </p:cNvPr>
          <p:cNvSpPr txBox="1"/>
          <p:nvPr/>
        </p:nvSpPr>
        <p:spPr>
          <a:xfrm>
            <a:off x="922531" y="3479035"/>
            <a:ext cx="2128447" cy="655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sz="1600" b="1" kern="0">
                <a:solidFill>
                  <a:srgbClr val="002060"/>
                </a:solidFill>
                <a:highlight>
                  <a:srgbClr val="B4E5A2"/>
                </a:highlight>
                <a:latin typeface="Avenir Next Demi Bold" panose="020B0503020202020204" pitchFamily="34" charset="0"/>
              </a:rPr>
              <a:t>ENTRY POINT 1:</a:t>
            </a:r>
          </a:p>
          <a:p>
            <a:pPr>
              <a:defRPr/>
            </a:pPr>
            <a:r>
              <a:rPr lang="es" sz="1600" b="1" kern="0">
                <a:solidFill>
                  <a:srgbClr val="002060"/>
                </a:solidFill>
                <a:latin typeface="Avenir Next Demi Bold" panose="020B0503020202020204" pitchFamily="34" charset="0"/>
              </a:rPr>
              <a:t>SHIFTING AGENCY</a:t>
            </a:r>
            <a:endParaRPr lang="en-US" sz="1600">
              <a:solidFill>
                <a:srgbClr val="002060"/>
              </a:solidFill>
              <a:latin typeface="Avenir Next" panose="020B0503020202020204" pitchFamily="34" charset="0"/>
            </a:endParaRPr>
          </a:p>
        </p:txBody>
      </p:sp>
      <p:sp>
        <p:nvSpPr>
          <p:cNvPr id="10" name="Google Shape;198;p27">
            <a:extLst>
              <a:ext uri="{FF2B5EF4-FFF2-40B4-BE49-F238E27FC236}">
                <a16:creationId xmlns:a16="http://schemas.microsoft.com/office/drawing/2014/main" id="{840E70DC-1FA2-1FC9-E335-9531751A59F3}"/>
              </a:ext>
            </a:extLst>
          </p:cNvPr>
          <p:cNvSpPr txBox="1"/>
          <p:nvPr/>
        </p:nvSpPr>
        <p:spPr>
          <a:xfrm>
            <a:off x="6150594" y="3461429"/>
            <a:ext cx="2128447" cy="60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sz="1600" b="1" kern="0">
                <a:solidFill>
                  <a:srgbClr val="002060"/>
                </a:solidFill>
                <a:highlight>
                  <a:srgbClr val="B4E5A2"/>
                </a:highlight>
                <a:latin typeface="Avenir Next Demi Bold" panose="020B0503020202020204" pitchFamily="34" charset="0"/>
              </a:rPr>
              <a:t>ENTRY POINT 3:</a:t>
            </a:r>
          </a:p>
          <a:p>
            <a:pPr>
              <a:defRPr/>
            </a:pPr>
            <a:r>
              <a:rPr lang="es" sz="1600" b="1" kern="0">
                <a:solidFill>
                  <a:srgbClr val="002060"/>
                </a:solidFill>
                <a:latin typeface="Avenir Next Demi Bold" panose="020B0503020202020204" pitchFamily="34" charset="0"/>
              </a:rPr>
              <a:t>NETWORK BUILDING</a:t>
            </a:r>
            <a:endParaRPr lang="en-US" sz="1600">
              <a:solidFill>
                <a:srgbClr val="002060"/>
              </a:solidFill>
              <a:latin typeface="Avenir Next" panose="020B0503020202020204" pitchFamily="34" charset="0"/>
            </a:endParaRPr>
          </a:p>
        </p:txBody>
      </p:sp>
      <p:sp>
        <p:nvSpPr>
          <p:cNvPr id="14" name="Google Shape;198;p27">
            <a:extLst>
              <a:ext uri="{FF2B5EF4-FFF2-40B4-BE49-F238E27FC236}">
                <a16:creationId xmlns:a16="http://schemas.microsoft.com/office/drawing/2014/main" id="{5E893DDA-9F22-5798-AA26-9FF16C549DA2}"/>
              </a:ext>
            </a:extLst>
          </p:cNvPr>
          <p:cNvSpPr txBox="1"/>
          <p:nvPr/>
        </p:nvSpPr>
        <p:spPr>
          <a:xfrm>
            <a:off x="9168624" y="1144933"/>
            <a:ext cx="2479287" cy="959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sz="2000" b="1" kern="0">
                <a:solidFill>
                  <a:srgbClr val="002060"/>
                </a:solidFill>
                <a:latin typeface="Avenir Next Demi Bold" panose="020B0503020202020204" pitchFamily="34" charset="0"/>
              </a:rPr>
              <a:t>LONG-TERM</a:t>
            </a:r>
          </a:p>
          <a:p>
            <a:pPr>
              <a:defRPr/>
            </a:pPr>
            <a:r>
              <a:rPr lang="es" sz="2000" b="1" kern="0">
                <a:solidFill>
                  <a:srgbClr val="002060"/>
                </a:solidFill>
                <a:latin typeface="Avenir Next Demi Bold" panose="020B0503020202020204" pitchFamily="34" charset="0"/>
              </a:rPr>
              <a:t>POLICY CHANGE &amp; SUPPORT SYSTEM</a:t>
            </a:r>
            <a:endParaRPr lang="en-US" sz="2000">
              <a:solidFill>
                <a:srgbClr val="002060"/>
              </a:solidFill>
              <a:latin typeface="Avenir Next" panose="020B0503020202020204" pitchFamily="34" charset="0"/>
            </a:endParaRPr>
          </a:p>
        </p:txBody>
      </p:sp>
      <p:sp>
        <p:nvSpPr>
          <p:cNvPr id="15" name="Google Shape;198;p27">
            <a:extLst>
              <a:ext uri="{FF2B5EF4-FFF2-40B4-BE49-F238E27FC236}">
                <a16:creationId xmlns:a16="http://schemas.microsoft.com/office/drawing/2014/main" id="{51C93D80-226B-92BC-966B-28F4B1CF0580}"/>
              </a:ext>
            </a:extLst>
          </p:cNvPr>
          <p:cNvSpPr txBox="1"/>
          <p:nvPr/>
        </p:nvSpPr>
        <p:spPr>
          <a:xfrm>
            <a:off x="709025" y="1077317"/>
            <a:ext cx="1836185" cy="655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sz="2000" b="1" kern="0">
                <a:solidFill>
                  <a:srgbClr val="002060"/>
                </a:solidFill>
                <a:latin typeface="Avenir Next Demi Bold" panose="020B0503020202020204" pitchFamily="34" charset="0"/>
              </a:rPr>
              <a:t>SHORT-TERM NUDGING &amp; SOFT POWER</a:t>
            </a:r>
            <a:endParaRPr lang="en-US" sz="2000">
              <a:solidFill>
                <a:srgbClr val="002060"/>
              </a:solidFill>
              <a:latin typeface="Avenir Next" panose="020B0503020202020204" pitchFamily="34" charset="0"/>
            </a:endParaRPr>
          </a:p>
        </p:txBody>
      </p:sp>
      <p:sp>
        <p:nvSpPr>
          <p:cNvPr id="17" name="Google Shape;198;p27">
            <a:extLst>
              <a:ext uri="{FF2B5EF4-FFF2-40B4-BE49-F238E27FC236}">
                <a16:creationId xmlns:a16="http://schemas.microsoft.com/office/drawing/2014/main" id="{6358113A-63CD-8240-FA67-CD0FCDA8E1E3}"/>
              </a:ext>
            </a:extLst>
          </p:cNvPr>
          <p:cNvSpPr txBox="1"/>
          <p:nvPr/>
        </p:nvSpPr>
        <p:spPr>
          <a:xfrm>
            <a:off x="709025" y="2142716"/>
            <a:ext cx="2317319" cy="655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sz="2000" i="1" kern="0">
                <a:solidFill>
                  <a:srgbClr val="002060"/>
                </a:solidFill>
                <a:latin typeface="Avenir Next" panose="020B0503020202020204" pitchFamily="34" charset="0"/>
              </a:rPr>
              <a:t>a</a:t>
            </a:r>
            <a:r>
              <a:rPr lang="es" sz="2000" i="1" kern="0">
                <a:solidFill>
                  <a:srgbClr val="002060"/>
                </a:solidFill>
                <a:latin typeface="Avenir Next" panose="020B0503020202020204" pitchFamily="34" charset="0"/>
              </a:rPr>
              <a:t>s initiation strategy</a:t>
            </a:r>
            <a:endParaRPr lang="en-US" sz="2000" i="1">
              <a:solidFill>
                <a:srgbClr val="002060"/>
              </a:solidFill>
              <a:latin typeface="Avenir Next" panose="020B0503020202020204" pitchFamily="34" charset="0"/>
            </a:endParaRPr>
          </a:p>
        </p:txBody>
      </p:sp>
      <p:sp>
        <p:nvSpPr>
          <p:cNvPr id="18" name="Google Shape;198;p27">
            <a:extLst>
              <a:ext uri="{FF2B5EF4-FFF2-40B4-BE49-F238E27FC236}">
                <a16:creationId xmlns:a16="http://schemas.microsoft.com/office/drawing/2014/main" id="{79E09A85-2DA4-59A0-A775-B2CE3D108DE5}"/>
              </a:ext>
            </a:extLst>
          </p:cNvPr>
          <p:cNvSpPr txBox="1"/>
          <p:nvPr/>
        </p:nvSpPr>
        <p:spPr>
          <a:xfrm>
            <a:off x="9162576" y="2188127"/>
            <a:ext cx="2303441" cy="655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s-419" sz="2000" i="1" kern="0">
                <a:solidFill>
                  <a:srgbClr val="002060"/>
                </a:solidFill>
                <a:latin typeface="Avenir Next"/>
              </a:rPr>
              <a:t>before nudging loses effectiveness</a:t>
            </a:r>
            <a:endParaRPr lang="en-US" sz="2000" i="1">
              <a:solidFill>
                <a:srgbClr val="002060"/>
              </a:solidFill>
              <a:latin typeface="Avenir Next"/>
            </a:endParaRPr>
          </a:p>
        </p:txBody>
      </p:sp>
      <p:sp>
        <p:nvSpPr>
          <p:cNvPr id="19" name="Google Shape;198;p27">
            <a:extLst>
              <a:ext uri="{FF2B5EF4-FFF2-40B4-BE49-F238E27FC236}">
                <a16:creationId xmlns:a16="http://schemas.microsoft.com/office/drawing/2014/main" id="{442A6D1D-398D-F324-8A87-FF90035596B4}"/>
              </a:ext>
            </a:extLst>
          </p:cNvPr>
          <p:cNvSpPr txBox="1"/>
          <p:nvPr/>
        </p:nvSpPr>
        <p:spPr>
          <a:xfrm>
            <a:off x="922531" y="4027890"/>
            <a:ext cx="2128447" cy="6498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i="1">
                <a:solidFill>
                  <a:srgbClr val="002060"/>
                </a:solidFill>
                <a:latin typeface="Avenir Next"/>
                <a:ea typeface="+mn-lt"/>
                <a:cs typeface="+mn-lt"/>
              </a:rPr>
              <a:t>simplified messaging, reframing, removing friction</a:t>
            </a:r>
          </a:p>
        </p:txBody>
      </p:sp>
      <p:sp>
        <p:nvSpPr>
          <p:cNvPr id="20" name="Google Shape;198;p27">
            <a:extLst>
              <a:ext uri="{FF2B5EF4-FFF2-40B4-BE49-F238E27FC236}">
                <a16:creationId xmlns:a16="http://schemas.microsoft.com/office/drawing/2014/main" id="{F072F342-7202-89A4-12E6-DD06299A68D0}"/>
              </a:ext>
            </a:extLst>
          </p:cNvPr>
          <p:cNvSpPr txBox="1"/>
          <p:nvPr/>
        </p:nvSpPr>
        <p:spPr>
          <a:xfrm>
            <a:off x="3357380" y="3472349"/>
            <a:ext cx="2325558" cy="6075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sz="1600" b="1" kern="0">
                <a:solidFill>
                  <a:srgbClr val="002060"/>
                </a:solidFill>
                <a:highlight>
                  <a:srgbClr val="B4E5A2"/>
                </a:highlight>
                <a:latin typeface="Avenir Next Demi Bold" panose="020B0503020202020204" pitchFamily="34" charset="0"/>
              </a:rPr>
              <a:t>ENTRY POINT 2:</a:t>
            </a:r>
          </a:p>
          <a:p>
            <a:pPr>
              <a:defRPr/>
            </a:pPr>
            <a:r>
              <a:rPr lang="es" sz="1600" b="1" kern="0">
                <a:solidFill>
                  <a:srgbClr val="002060"/>
                </a:solidFill>
                <a:latin typeface="Avenir Next Demi Bold" panose="020B0503020202020204" pitchFamily="34" charset="0"/>
              </a:rPr>
              <a:t>TAILORED EDUCATION</a:t>
            </a:r>
            <a:endParaRPr lang="en-US" sz="1600">
              <a:solidFill>
                <a:srgbClr val="002060"/>
              </a:solidFill>
              <a:latin typeface="Avenir Next" panose="020B0503020202020204" pitchFamily="34" charset="0"/>
            </a:endParaRPr>
          </a:p>
        </p:txBody>
      </p:sp>
      <p:sp>
        <p:nvSpPr>
          <p:cNvPr id="21" name="Google Shape;198;p27">
            <a:extLst>
              <a:ext uri="{FF2B5EF4-FFF2-40B4-BE49-F238E27FC236}">
                <a16:creationId xmlns:a16="http://schemas.microsoft.com/office/drawing/2014/main" id="{5579DFAC-F6CC-13CC-3CBC-65C8A59717C7}"/>
              </a:ext>
            </a:extLst>
          </p:cNvPr>
          <p:cNvSpPr txBox="1"/>
          <p:nvPr/>
        </p:nvSpPr>
        <p:spPr>
          <a:xfrm>
            <a:off x="3348867" y="4022368"/>
            <a:ext cx="2128447" cy="655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i="1">
                <a:solidFill>
                  <a:srgbClr val="002060"/>
                </a:solidFill>
                <a:latin typeface="Avenir Next"/>
              </a:rPr>
              <a:t>simplified messaging, reframing</a:t>
            </a:r>
            <a:endParaRPr lang="es" b="1" kern="0">
              <a:solidFill>
                <a:srgbClr val="002060"/>
              </a:solidFill>
              <a:latin typeface="Avenir Next" panose="020B0503020202020204" pitchFamily="34" charset="0"/>
            </a:endParaRPr>
          </a:p>
        </p:txBody>
      </p:sp>
      <p:sp>
        <p:nvSpPr>
          <p:cNvPr id="22" name="Google Shape;198;p27">
            <a:extLst>
              <a:ext uri="{FF2B5EF4-FFF2-40B4-BE49-F238E27FC236}">
                <a16:creationId xmlns:a16="http://schemas.microsoft.com/office/drawing/2014/main" id="{847473AD-2162-A842-5184-B7D0031941C1}"/>
              </a:ext>
            </a:extLst>
          </p:cNvPr>
          <p:cNvSpPr txBox="1"/>
          <p:nvPr/>
        </p:nvSpPr>
        <p:spPr>
          <a:xfrm>
            <a:off x="6145053" y="4022368"/>
            <a:ext cx="2431382" cy="655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i="1" kern="0">
                <a:solidFill>
                  <a:srgbClr val="002060"/>
                </a:solidFill>
                <a:latin typeface="Avenir Next"/>
              </a:rPr>
              <a:t>social proof, social norms, activating social identities, reciprocity</a:t>
            </a:r>
          </a:p>
        </p:txBody>
      </p:sp>
      <p:sp>
        <p:nvSpPr>
          <p:cNvPr id="24" name="Google Shape;198;p27">
            <a:extLst>
              <a:ext uri="{FF2B5EF4-FFF2-40B4-BE49-F238E27FC236}">
                <a16:creationId xmlns:a16="http://schemas.microsoft.com/office/drawing/2014/main" id="{F885410B-A666-835F-19A7-5AFA7232D82A}"/>
              </a:ext>
            </a:extLst>
          </p:cNvPr>
          <p:cNvSpPr txBox="1"/>
          <p:nvPr/>
        </p:nvSpPr>
        <p:spPr>
          <a:xfrm>
            <a:off x="9938165" y="5537783"/>
            <a:ext cx="2325558" cy="2740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sz="1600" b="1" kern="0">
                <a:solidFill>
                  <a:srgbClr val="002060"/>
                </a:solidFill>
                <a:latin typeface="Avenir Next Demi Bold" panose="020B0503020202020204" pitchFamily="34" charset="0"/>
              </a:rPr>
              <a:t>OUR VISION</a:t>
            </a:r>
            <a:endParaRPr lang="en-US" sz="1600">
              <a:solidFill>
                <a:srgbClr val="002060"/>
              </a:solidFill>
              <a:latin typeface="Avenir Next" panose="020B0503020202020204" pitchFamily="34" charset="0"/>
            </a:endParaRPr>
          </a:p>
        </p:txBody>
      </p:sp>
      <p:sp>
        <p:nvSpPr>
          <p:cNvPr id="25" name="Triangle 24">
            <a:extLst>
              <a:ext uri="{FF2B5EF4-FFF2-40B4-BE49-F238E27FC236}">
                <a16:creationId xmlns:a16="http://schemas.microsoft.com/office/drawing/2014/main" id="{61A8E51E-EFE5-C0D8-1B03-64DFE4B43D77}"/>
              </a:ext>
            </a:extLst>
          </p:cNvPr>
          <p:cNvSpPr/>
          <p:nvPr/>
        </p:nvSpPr>
        <p:spPr>
          <a:xfrm rot="5400000">
            <a:off x="11282187" y="5143413"/>
            <a:ext cx="396210" cy="341560"/>
          </a:xfrm>
          <a:prstGeom prst="triangle">
            <a:avLst/>
          </a:prstGeom>
          <a:solidFill>
            <a:srgbClr val="002060">
              <a:alpha val="3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DA3CC28-FB34-D094-FA88-6DC0583D0A36}"/>
              </a:ext>
            </a:extLst>
          </p:cNvPr>
          <p:cNvCxnSpPr>
            <a:cxnSpLocks/>
          </p:cNvCxnSpPr>
          <p:nvPr/>
        </p:nvCxnSpPr>
        <p:spPr>
          <a:xfrm flipV="1">
            <a:off x="760141" y="3479035"/>
            <a:ext cx="0" cy="1799579"/>
          </a:xfrm>
          <a:prstGeom prst="line">
            <a:avLst/>
          </a:prstGeom>
          <a:ln w="12700">
            <a:solidFill>
              <a:srgbClr val="304383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>
            <a:extLst>
              <a:ext uri="{FF2B5EF4-FFF2-40B4-BE49-F238E27FC236}">
                <a16:creationId xmlns:a16="http://schemas.microsoft.com/office/drawing/2014/main" id="{D1CB9B15-0F35-D51A-90C8-D3825CF08416}"/>
              </a:ext>
            </a:extLst>
          </p:cNvPr>
          <p:cNvCxnSpPr>
            <a:cxnSpLocks/>
          </p:cNvCxnSpPr>
          <p:nvPr/>
        </p:nvCxnSpPr>
        <p:spPr>
          <a:xfrm flipV="1">
            <a:off x="3230386" y="3479035"/>
            <a:ext cx="0" cy="1799579"/>
          </a:xfrm>
          <a:prstGeom prst="line">
            <a:avLst/>
          </a:prstGeom>
          <a:ln w="12700">
            <a:solidFill>
              <a:srgbClr val="304383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7213DDF-4CE0-2AAD-DCCD-B59B20438D5C}"/>
              </a:ext>
            </a:extLst>
          </p:cNvPr>
          <p:cNvCxnSpPr>
            <a:cxnSpLocks/>
          </p:cNvCxnSpPr>
          <p:nvPr/>
        </p:nvCxnSpPr>
        <p:spPr>
          <a:xfrm flipV="1">
            <a:off x="6000881" y="3479035"/>
            <a:ext cx="0" cy="1799579"/>
          </a:xfrm>
          <a:prstGeom prst="line">
            <a:avLst/>
          </a:prstGeom>
          <a:ln w="12700">
            <a:solidFill>
              <a:srgbClr val="304383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Google Shape;198;p27">
            <a:extLst>
              <a:ext uri="{FF2B5EF4-FFF2-40B4-BE49-F238E27FC236}">
                <a16:creationId xmlns:a16="http://schemas.microsoft.com/office/drawing/2014/main" id="{BAD3B913-B18B-FBC4-DD8B-5F9F13B0DBDA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002060">
                  <a:alpha val="70000"/>
                </a:srgbClr>
              </a:solidFill>
              <a:latin typeface="Avenir Next"/>
            </a:endParaRPr>
          </a:p>
          <a:p>
            <a:pPr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Pihlamo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Lehmussaari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2" name="Google Shape;198;p27">
            <a:extLst>
              <a:ext uri="{FF2B5EF4-FFF2-40B4-BE49-F238E27FC236}">
                <a16:creationId xmlns:a16="http://schemas.microsoft.com/office/drawing/2014/main" id="{3D4A178F-65DE-6962-2E9A-FDC62AA24125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ea typeface="Work Sans"/>
                <a:cs typeface="Work Sans"/>
                <a:sym typeface="Work Sans"/>
              </a:rPr>
              <a:t>26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238199097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1D9F5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23F82D-1529-C890-08F2-DC849B2D58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7" name="Ink 46">
                <a:extLst>
                  <a:ext uri="{FF2B5EF4-FFF2-40B4-BE49-F238E27FC236}">
                    <a16:creationId xmlns:a16="http://schemas.microsoft.com/office/drawing/2014/main" id="{0F0847FE-FECD-317A-35D9-198AA8CFDCEB}"/>
                  </a:ext>
                </a:extLst>
              </p14:cNvPr>
              <p14:cNvContentPartPr/>
              <p14:nvPr/>
            </p14:nvContentPartPr>
            <p14:xfrm>
              <a:off x="1945291" y="-1190617"/>
              <a:ext cx="360" cy="360"/>
            </p14:xfrm>
          </p:contentPart>
        </mc:Choice>
        <mc:Fallback xmlns="">
          <p:pic>
            <p:nvPicPr>
              <p:cNvPr id="47" name="Ink 46">
                <a:extLst>
                  <a:ext uri="{FF2B5EF4-FFF2-40B4-BE49-F238E27FC236}">
                    <a16:creationId xmlns:a16="http://schemas.microsoft.com/office/drawing/2014/main" id="{0F0847FE-FECD-317A-35D9-198AA8CFDCE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939171" y="-1196737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8" name="Ink 47">
                <a:extLst>
                  <a:ext uri="{FF2B5EF4-FFF2-40B4-BE49-F238E27FC236}">
                    <a16:creationId xmlns:a16="http://schemas.microsoft.com/office/drawing/2014/main" id="{BE6477E5-5688-EC02-75E5-D432323ECE2E}"/>
                  </a:ext>
                </a:extLst>
              </p14:cNvPr>
              <p14:cNvContentPartPr/>
              <p14:nvPr/>
            </p14:nvContentPartPr>
            <p14:xfrm>
              <a:off x="922531" y="-553417"/>
              <a:ext cx="360" cy="360"/>
            </p14:xfrm>
          </p:contentPart>
        </mc:Choice>
        <mc:Fallback xmlns="">
          <p:pic>
            <p:nvPicPr>
              <p:cNvPr id="48" name="Ink 47">
                <a:extLst>
                  <a:ext uri="{FF2B5EF4-FFF2-40B4-BE49-F238E27FC236}">
                    <a16:creationId xmlns:a16="http://schemas.microsoft.com/office/drawing/2014/main" id="{BE6477E5-5688-EC02-75E5-D432323ECE2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16411" y="-559537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9" name="Ink 48">
                <a:extLst>
                  <a:ext uri="{FF2B5EF4-FFF2-40B4-BE49-F238E27FC236}">
                    <a16:creationId xmlns:a16="http://schemas.microsoft.com/office/drawing/2014/main" id="{E6D52ECE-D94C-29B0-B5DF-C6173FDCE71F}"/>
                  </a:ext>
                </a:extLst>
              </p14:cNvPr>
              <p14:cNvContentPartPr/>
              <p14:nvPr/>
            </p14:nvContentPartPr>
            <p14:xfrm>
              <a:off x="1272811" y="-1142737"/>
              <a:ext cx="360" cy="360"/>
            </p14:xfrm>
          </p:contentPart>
        </mc:Choice>
        <mc:Fallback xmlns="">
          <p:pic>
            <p:nvPicPr>
              <p:cNvPr id="49" name="Ink 48">
                <a:extLst>
                  <a:ext uri="{FF2B5EF4-FFF2-40B4-BE49-F238E27FC236}">
                    <a16:creationId xmlns:a16="http://schemas.microsoft.com/office/drawing/2014/main" id="{E6D52ECE-D94C-29B0-B5DF-C6173FDCE71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266691" y="-1148857"/>
                <a:ext cx="12600" cy="12600"/>
              </a:xfrm>
              <a:prstGeom prst="rect">
                <a:avLst/>
              </a:prstGeom>
            </p:spPr>
          </p:pic>
        </mc:Fallback>
      </mc:AlternateContent>
      <p:sp>
        <p:nvSpPr>
          <p:cNvPr id="43" name="Google Shape;198;p27">
            <a:extLst>
              <a:ext uri="{FF2B5EF4-FFF2-40B4-BE49-F238E27FC236}">
                <a16:creationId xmlns:a16="http://schemas.microsoft.com/office/drawing/2014/main" id="{FD9F2809-C57F-E23B-6DF8-7C89081B31B3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002060"/>
                </a:solidFill>
                <a:latin typeface="Avenir Next Demi Bold" panose="020B0503020202020204" pitchFamily="34" charset="0"/>
              </a:rPr>
              <a:t>FUTURE OPPORTUNITIES | </a:t>
            </a:r>
            <a:r>
              <a:rPr lang="es" kern="0">
                <a:solidFill>
                  <a:srgbClr val="002060"/>
                </a:solidFill>
                <a:latin typeface="Avenir Next" panose="020B0503020202020204" pitchFamily="34" charset="0"/>
              </a:rPr>
              <a:t>OVERVIEW</a:t>
            </a:r>
            <a:endParaRPr lang="en-US">
              <a:solidFill>
                <a:srgbClr val="002060"/>
              </a:solidFill>
              <a:latin typeface="Avenir Next" panose="020B0503020202020204" pitchFamily="34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58D76B6-A8F8-A570-F77D-6CEBA3BAEE41}"/>
              </a:ext>
            </a:extLst>
          </p:cNvPr>
          <p:cNvSpPr/>
          <p:nvPr/>
        </p:nvSpPr>
        <p:spPr>
          <a:xfrm>
            <a:off x="10908524" y="451719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833ADE1-A135-D77F-342B-A82BDEA40060}"/>
              </a:ext>
            </a:extLst>
          </p:cNvPr>
          <p:cNvSpPr/>
          <p:nvPr/>
        </p:nvSpPr>
        <p:spPr>
          <a:xfrm>
            <a:off x="11095907" y="451719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1D9D5402-A0E8-484C-6118-C8774D25AD56}"/>
              </a:ext>
            </a:extLst>
          </p:cNvPr>
          <p:cNvSpPr/>
          <p:nvPr/>
        </p:nvSpPr>
        <p:spPr>
          <a:xfrm>
            <a:off x="11280962" y="451719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B50508DA-A570-7A9D-258B-2962F988978B}"/>
              </a:ext>
            </a:extLst>
          </p:cNvPr>
          <p:cNvSpPr/>
          <p:nvPr/>
        </p:nvSpPr>
        <p:spPr>
          <a:xfrm>
            <a:off x="11466017" y="451719"/>
            <a:ext cx="119259" cy="119259"/>
          </a:xfrm>
          <a:prstGeom prst="ellipse">
            <a:avLst/>
          </a:prstGeom>
          <a:solidFill>
            <a:srgbClr val="002060">
              <a:alpha val="20000"/>
            </a:srgbClr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D64811A5-198E-8786-4514-97149A5E3F8D}"/>
              </a:ext>
            </a:extLst>
          </p:cNvPr>
          <p:cNvSpPr/>
          <p:nvPr/>
        </p:nvSpPr>
        <p:spPr>
          <a:xfrm>
            <a:off x="11651072" y="451719"/>
            <a:ext cx="119259" cy="119259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>
              <a:solidFill>
                <a:schemeClr val="accent2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76BECE05-2F69-4C69-CAA7-F6651FCA8FF3}"/>
              </a:ext>
            </a:extLst>
          </p:cNvPr>
          <p:cNvSpPr txBox="1">
            <a:spLocks/>
          </p:cNvSpPr>
          <p:nvPr/>
        </p:nvSpPr>
        <p:spPr>
          <a:xfrm>
            <a:off x="4373420" y="932792"/>
            <a:ext cx="2907641" cy="12474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en-US" sz="3200" b="1">
                <a:solidFill>
                  <a:srgbClr val="002060"/>
                </a:solidFill>
                <a:latin typeface="Avenir Next" panose="020B0503020202020204" pitchFamily="34" charset="0"/>
              </a:rPr>
              <a:t>SAFETY</a:t>
            </a: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427531A4-7857-42A4-CD59-372B7592B101}"/>
              </a:ext>
            </a:extLst>
          </p:cNvPr>
          <p:cNvSpPr txBox="1">
            <a:spLocks/>
          </p:cNvSpPr>
          <p:nvPr/>
        </p:nvSpPr>
        <p:spPr>
          <a:xfrm>
            <a:off x="7000034" y="1421222"/>
            <a:ext cx="2907641" cy="12474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en-US" sz="3200" b="1">
                <a:solidFill>
                  <a:srgbClr val="002060"/>
                </a:solidFill>
                <a:latin typeface="Avenir Next" panose="020B0503020202020204" pitchFamily="34" charset="0"/>
              </a:rPr>
              <a:t>WELL-BEING</a:t>
            </a: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7B6BCECA-19BE-3373-4139-1F25C497E901}"/>
              </a:ext>
            </a:extLst>
          </p:cNvPr>
          <p:cNvSpPr txBox="1">
            <a:spLocks/>
          </p:cNvSpPr>
          <p:nvPr/>
        </p:nvSpPr>
        <p:spPr>
          <a:xfrm>
            <a:off x="6601411" y="2542021"/>
            <a:ext cx="4739180" cy="6038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en-US" sz="2000" b="1">
                <a:solidFill>
                  <a:srgbClr val="002060"/>
                </a:solidFill>
                <a:latin typeface="Avenir Next" panose="020B0503020202020204" pitchFamily="34" charset="0"/>
              </a:rPr>
              <a:t>AN ADAPTIVE SYSTEM OF</a:t>
            </a:r>
          </a:p>
          <a:p>
            <a:pPr algn="ctr">
              <a:lnSpc>
                <a:spcPct val="110000"/>
              </a:lnSpc>
            </a:pPr>
            <a:r>
              <a:rPr lang="en-US" sz="3200" b="1">
                <a:solidFill>
                  <a:srgbClr val="002060"/>
                </a:solidFill>
                <a:latin typeface="Avenir Next" panose="020B0503020202020204" pitchFamily="34" charset="0"/>
              </a:rPr>
              <a:t>KNOWLEDGE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A41C052C-F19C-51AE-0365-1CF9F4702DB7}"/>
              </a:ext>
            </a:extLst>
          </p:cNvPr>
          <p:cNvSpPr txBox="1">
            <a:spLocks/>
          </p:cNvSpPr>
          <p:nvPr/>
        </p:nvSpPr>
        <p:spPr>
          <a:xfrm>
            <a:off x="6642686" y="5109166"/>
            <a:ext cx="3825616" cy="12474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en-US" sz="3200" b="1">
                <a:solidFill>
                  <a:srgbClr val="002060"/>
                </a:solidFill>
                <a:latin typeface="Avenir Next" panose="020B0503020202020204" pitchFamily="34" charset="0"/>
              </a:rPr>
              <a:t>INTERSECTIONAL</a:t>
            </a:r>
          </a:p>
        </p:txBody>
      </p:sp>
      <p:sp>
        <p:nvSpPr>
          <p:cNvPr id="21" name="Title 1">
            <a:extLst>
              <a:ext uri="{FF2B5EF4-FFF2-40B4-BE49-F238E27FC236}">
                <a16:creationId xmlns:a16="http://schemas.microsoft.com/office/drawing/2014/main" id="{8AFB3296-F85F-7DA9-15E4-6E4F8CF1F25E}"/>
              </a:ext>
            </a:extLst>
          </p:cNvPr>
          <p:cNvSpPr txBox="1">
            <a:spLocks/>
          </p:cNvSpPr>
          <p:nvPr/>
        </p:nvSpPr>
        <p:spPr>
          <a:xfrm>
            <a:off x="5826527" y="3849200"/>
            <a:ext cx="2907641" cy="124741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10000"/>
              </a:lnSpc>
            </a:pPr>
            <a:r>
              <a:rPr lang="en-US" sz="3200" b="1">
                <a:solidFill>
                  <a:srgbClr val="002060"/>
                </a:solidFill>
                <a:latin typeface="Avenir Next" panose="020B0503020202020204" pitchFamily="34" charset="0"/>
              </a:rPr>
              <a:t>RESILIENCE</a:t>
            </a:r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5AA4588-6857-2A65-19CD-7F6EF7AD3B09}"/>
              </a:ext>
            </a:extLst>
          </p:cNvPr>
          <p:cNvCxnSpPr>
            <a:cxnSpLocks/>
            <a:stCxn id="10" idx="6"/>
          </p:cNvCxnSpPr>
          <p:nvPr/>
        </p:nvCxnSpPr>
        <p:spPr>
          <a:xfrm flipV="1">
            <a:off x="4092393" y="3059105"/>
            <a:ext cx="3469695" cy="287255"/>
          </a:xfrm>
          <a:prstGeom prst="line">
            <a:avLst/>
          </a:prstGeom>
          <a:ln w="12700">
            <a:solidFill>
              <a:srgbClr val="304383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16BC09F4-B983-A5BF-2580-6C3BA4DCE191}"/>
              </a:ext>
            </a:extLst>
          </p:cNvPr>
          <p:cNvCxnSpPr>
            <a:cxnSpLocks/>
          </p:cNvCxnSpPr>
          <p:nvPr/>
        </p:nvCxnSpPr>
        <p:spPr>
          <a:xfrm flipV="1">
            <a:off x="3957577" y="1812235"/>
            <a:ext cx="3251230" cy="909327"/>
          </a:xfrm>
          <a:prstGeom prst="line">
            <a:avLst/>
          </a:prstGeom>
          <a:ln w="12700">
            <a:solidFill>
              <a:srgbClr val="304383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6E7A8E63-3515-147F-B501-716FD46E48B8}"/>
              </a:ext>
            </a:extLst>
          </p:cNvPr>
          <p:cNvCxnSpPr>
            <a:cxnSpLocks/>
          </p:cNvCxnSpPr>
          <p:nvPr/>
        </p:nvCxnSpPr>
        <p:spPr>
          <a:xfrm flipV="1">
            <a:off x="3583534" y="1400209"/>
            <a:ext cx="1446991" cy="1019032"/>
          </a:xfrm>
          <a:prstGeom prst="line">
            <a:avLst/>
          </a:prstGeom>
          <a:ln w="12700">
            <a:solidFill>
              <a:srgbClr val="304383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334E8136-B659-5D16-E2B4-7D5DEBB34168}"/>
              </a:ext>
            </a:extLst>
          </p:cNvPr>
          <p:cNvCxnSpPr>
            <a:cxnSpLocks/>
          </p:cNvCxnSpPr>
          <p:nvPr/>
        </p:nvCxnSpPr>
        <p:spPr>
          <a:xfrm>
            <a:off x="3708257" y="4273479"/>
            <a:ext cx="3077383" cy="1073543"/>
          </a:xfrm>
          <a:prstGeom prst="line">
            <a:avLst/>
          </a:prstGeom>
          <a:ln w="12700">
            <a:solidFill>
              <a:srgbClr val="304383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87EB7234-1FBC-FAFE-83BB-C2A07AFE0E61}"/>
              </a:ext>
            </a:extLst>
          </p:cNvPr>
          <p:cNvCxnSpPr>
            <a:cxnSpLocks/>
          </p:cNvCxnSpPr>
          <p:nvPr/>
        </p:nvCxnSpPr>
        <p:spPr>
          <a:xfrm>
            <a:off x="3942350" y="3900800"/>
            <a:ext cx="2041535" cy="218170"/>
          </a:xfrm>
          <a:prstGeom prst="line">
            <a:avLst/>
          </a:prstGeom>
          <a:ln w="12700">
            <a:solidFill>
              <a:srgbClr val="304383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>
            <a:extLst>
              <a:ext uri="{FF2B5EF4-FFF2-40B4-BE49-F238E27FC236}">
                <a16:creationId xmlns:a16="http://schemas.microsoft.com/office/drawing/2014/main" id="{F9CCE8B1-6543-2049-45DA-BAFDDE32F802}"/>
              </a:ext>
            </a:extLst>
          </p:cNvPr>
          <p:cNvSpPr/>
          <p:nvPr/>
        </p:nvSpPr>
        <p:spPr>
          <a:xfrm>
            <a:off x="915121" y="1757724"/>
            <a:ext cx="3177272" cy="3177272"/>
          </a:xfrm>
          <a:prstGeom prst="ellipse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X"/>
          </a:p>
        </p:txBody>
      </p:sp>
      <p:sp>
        <p:nvSpPr>
          <p:cNvPr id="50" name="Title 1">
            <a:extLst>
              <a:ext uri="{FF2B5EF4-FFF2-40B4-BE49-F238E27FC236}">
                <a16:creationId xmlns:a16="http://schemas.microsoft.com/office/drawing/2014/main" id="{2514F929-6EB5-BE90-BC02-448EDEBE19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9936" y="2722652"/>
            <a:ext cx="2907641" cy="1247415"/>
          </a:xfrm>
        </p:spPr>
        <p:txBody>
          <a:bodyPr anchor="t">
            <a:normAutofit/>
          </a:bodyPr>
          <a:lstStyle/>
          <a:p>
            <a:pPr algn="ctr">
              <a:lnSpc>
                <a:spcPct val="110000"/>
              </a:lnSpc>
            </a:pPr>
            <a:r>
              <a:rPr lang="en-US" sz="3200" b="1">
                <a:solidFill>
                  <a:srgbClr val="B4E5A2"/>
                </a:solidFill>
                <a:latin typeface="Avenir Next" panose="020B0503020202020204" pitchFamily="34" charset="0"/>
              </a:rPr>
              <a:t>CLIMATE ADAPTATION</a:t>
            </a:r>
          </a:p>
        </p:txBody>
      </p:sp>
      <p:sp>
        <p:nvSpPr>
          <p:cNvPr id="3" name="Google Shape;198;p27">
            <a:extLst>
              <a:ext uri="{FF2B5EF4-FFF2-40B4-BE49-F238E27FC236}">
                <a16:creationId xmlns:a16="http://schemas.microsoft.com/office/drawing/2014/main" id="{84CF30FE-07B7-BCDD-A22E-56F1BF8238CF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002060">
                  <a:alpha val="70000"/>
                </a:srgbClr>
              </a:solidFill>
              <a:latin typeface="Avenir Next"/>
            </a:endParaRPr>
          </a:p>
          <a:p>
            <a:pPr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Pihlamo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Lehmussaari</a:t>
            </a: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002060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2" name="Google Shape;198;p27">
            <a:extLst>
              <a:ext uri="{FF2B5EF4-FFF2-40B4-BE49-F238E27FC236}">
                <a16:creationId xmlns:a16="http://schemas.microsoft.com/office/drawing/2014/main" id="{6C04757B-201B-333F-50BC-A8641D00DBB9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lang="en-US" sz="700" kern="0">
                <a:solidFill>
                  <a:srgbClr val="002060">
                    <a:alpha val="70000"/>
                  </a:srgbClr>
                </a:solidFill>
                <a:latin typeface="Avenir Next"/>
                <a:ea typeface="Work Sans"/>
                <a:cs typeface="Work Sans"/>
                <a:sym typeface="Work Sans"/>
              </a:rPr>
              <a:t>27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002060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246504495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EA2EF04-BB82-ABAA-1F06-E97749063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extBox 53">
            <a:extLst>
              <a:ext uri="{FF2B5EF4-FFF2-40B4-BE49-F238E27FC236}">
                <a16:creationId xmlns:a16="http://schemas.microsoft.com/office/drawing/2014/main" id="{C4E314B8-CA2D-BFD0-BDA5-022D728A0450}"/>
              </a:ext>
            </a:extLst>
          </p:cNvPr>
          <p:cNvSpPr txBox="1"/>
          <p:nvPr/>
        </p:nvSpPr>
        <p:spPr>
          <a:xfrm>
            <a:off x="421667" y="4144629"/>
            <a:ext cx="567433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800" b="1" i="1" baseline="30000">
                <a:solidFill>
                  <a:srgbClr val="E1D9F5"/>
                </a:solidFill>
                <a:latin typeface="Avenir Next Demi Bold"/>
                <a:ea typeface="Arial"/>
                <a:cs typeface="Arial"/>
              </a:rPr>
              <a:t>– </a:t>
            </a:r>
            <a:r>
              <a:rPr lang="en-US" sz="2800" b="1" i="1" u="none" strike="noStrike" baseline="30000">
                <a:solidFill>
                  <a:srgbClr val="E1D9F5"/>
                </a:solidFill>
                <a:latin typeface="Avenir Next Demi Bold"/>
                <a:ea typeface="Arial"/>
                <a:cs typeface="Arial"/>
              </a:rPr>
              <a:t>Housing </a:t>
            </a:r>
            <a:r>
              <a:rPr lang="en-US" sz="2800" b="1" i="1" baseline="30000">
                <a:solidFill>
                  <a:srgbClr val="E1D9F5"/>
                </a:solidFill>
                <a:latin typeface="Avenir Next Demi Bold"/>
                <a:ea typeface="Arial"/>
                <a:cs typeface="Arial"/>
              </a:rPr>
              <a:t>Company Board Member</a:t>
            </a:r>
            <a:endParaRPr lang="en-US" sz="2800" b="1" i="1">
              <a:solidFill>
                <a:srgbClr val="E1D9F5"/>
              </a:solidFill>
              <a:latin typeface="Avenir Next Demi Bold" panose="020B0503020202020204" pitchFamily="34" charset="0"/>
            </a:endParaRPr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DF334857-0713-E143-060C-A5048AFCB877}"/>
              </a:ext>
            </a:extLst>
          </p:cNvPr>
          <p:cNvSpPr>
            <a:spLocks noGrp="1"/>
          </p:cNvSpPr>
          <p:nvPr/>
        </p:nvSpPr>
        <p:spPr>
          <a:xfrm>
            <a:off x="290153" y="2206308"/>
            <a:ext cx="10432152" cy="190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5400" b="1">
                <a:solidFill>
                  <a:srgbClr val="002060"/>
                </a:solidFill>
                <a:highlight>
                  <a:srgbClr val="B4E5A2"/>
                </a:highlight>
                <a:latin typeface="Avenir Next" panose="020B0503020202020204" pitchFamily="34" charset="0"/>
                <a:ea typeface="Hiragino Kaku Gothic StdN W8" panose="020B0800000000000000" pitchFamily="34" charset="-128"/>
                <a:cs typeface="ADLaM Display" panose="02010000000000000000" pitchFamily="2" charset="77"/>
              </a:rPr>
              <a:t>IF YOU WANT TO WALK TOMORROW, WALK TODAY.</a:t>
            </a:r>
            <a:r>
              <a:rPr lang="en-US" sz="5400" b="1">
                <a:solidFill>
                  <a:srgbClr val="B4E5A2"/>
                </a:solidFill>
                <a:highlight>
                  <a:srgbClr val="B4E5A2"/>
                </a:highlight>
                <a:latin typeface="Avenir Next" panose="020B0503020202020204" pitchFamily="34" charset="0"/>
                <a:ea typeface="Hiragino Kaku Gothic StdN W8" panose="020B0800000000000000" pitchFamily="34" charset="-128"/>
                <a:cs typeface="ADLaM Display" panose="02010000000000000000" pitchFamily="2" charset="77"/>
              </a:rPr>
              <a:t>,,,</a:t>
            </a:r>
          </a:p>
        </p:txBody>
      </p:sp>
      <p:sp>
        <p:nvSpPr>
          <p:cNvPr id="19" name="Title 1">
            <a:extLst>
              <a:ext uri="{FF2B5EF4-FFF2-40B4-BE49-F238E27FC236}">
                <a16:creationId xmlns:a16="http://schemas.microsoft.com/office/drawing/2014/main" id="{8447A361-B081-CB77-E64F-CEDF2C8D0D9D}"/>
              </a:ext>
            </a:extLst>
          </p:cNvPr>
          <p:cNvSpPr>
            <a:spLocks noGrp="1"/>
          </p:cNvSpPr>
          <p:nvPr/>
        </p:nvSpPr>
        <p:spPr>
          <a:xfrm>
            <a:off x="139333" y="-206286"/>
            <a:ext cx="2026140" cy="166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25000" b="1">
                <a:solidFill>
                  <a:srgbClr val="B4E5A2"/>
                </a:solidFill>
                <a:latin typeface="Helvetica" pitchFamily="2" charset="0"/>
                <a:ea typeface="Hiragino Kaku Gothic StdN W8" panose="020B0800000000000000" pitchFamily="34" charset="-128"/>
                <a:cs typeface="ADLaM Display" panose="02010000000000000000" pitchFamily="2" charset="77"/>
              </a:rPr>
              <a:t>“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2A005F80-98C6-9924-00C1-ADF1CD5ED52F}"/>
              </a:ext>
            </a:extLst>
          </p:cNvPr>
          <p:cNvSpPr>
            <a:spLocks noGrp="1"/>
          </p:cNvSpPr>
          <p:nvPr/>
        </p:nvSpPr>
        <p:spPr>
          <a:xfrm rot="10800000">
            <a:off x="3708935" y="3335661"/>
            <a:ext cx="2026140" cy="166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8000" b="1">
                <a:solidFill>
                  <a:srgbClr val="002060"/>
                </a:solidFill>
                <a:latin typeface="Helvetica" pitchFamily="2" charset="0"/>
                <a:ea typeface="Hiragino Kaku Gothic StdN W8" panose="020B0800000000000000" pitchFamily="34" charset="-128"/>
                <a:cs typeface="ADLaM Display" panose="02010000000000000000" pitchFamily="2" charset="77"/>
              </a:rPr>
              <a:t>“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04D659B-9AC5-AA95-EC36-F6A720498436}"/>
              </a:ext>
            </a:extLst>
          </p:cNvPr>
          <p:cNvSpPr>
            <a:spLocks noGrp="1"/>
          </p:cNvSpPr>
          <p:nvPr/>
        </p:nvSpPr>
        <p:spPr>
          <a:xfrm rot="10800000">
            <a:off x="9505143" y="2812296"/>
            <a:ext cx="983971" cy="912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200"/>
              <a:buFont typeface="Arial"/>
              <a:buNone/>
              <a:defRPr sz="5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l"/>
            <a:r>
              <a:rPr lang="en-US" sz="8000" b="1">
                <a:solidFill>
                  <a:srgbClr val="002060"/>
                </a:solidFill>
                <a:latin typeface="Helvetica" pitchFamily="2" charset="0"/>
                <a:ea typeface="Hiragino Kaku Gothic StdN W8" panose="020B0800000000000000" pitchFamily="34" charset="-128"/>
                <a:cs typeface="ADLaM Display" panose="02010000000000000000" pitchFamily="2" charset="77"/>
              </a:rPr>
              <a:t>“</a:t>
            </a:r>
          </a:p>
        </p:txBody>
      </p:sp>
      <p:sp>
        <p:nvSpPr>
          <p:cNvPr id="3" name="Google Shape;198;p27">
            <a:extLst>
              <a:ext uri="{FF2B5EF4-FFF2-40B4-BE49-F238E27FC236}">
                <a16:creationId xmlns:a16="http://schemas.microsoft.com/office/drawing/2014/main" id="{6707A78F-7A79-0F82-775F-14F3CC2A1EB5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E1D9F5">
                    <a:alpha val="70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E1D9F5">
                  <a:alpha val="70000"/>
                </a:srgbClr>
              </a:solidFill>
              <a:latin typeface="Avenir Next" panose="020B0503020202020204" pitchFamily="34" charset="0"/>
              <a:sym typeface="Work Sans"/>
            </a:endParaRPr>
          </a:p>
          <a:p>
            <a:pPr>
              <a:defRPr/>
            </a:pPr>
            <a:r>
              <a:rPr lang="en-US" sz="700" kern="0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Pihlamo</a:t>
            </a:r>
            <a:r>
              <a:rPr lang="en-US" sz="700" kern="0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Lehmussaari</a:t>
            </a:r>
            <a:r>
              <a:rPr lang="en-US" sz="700" kern="0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E1D9F5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E1D9F5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2" name="Google Shape;198;p27">
            <a:extLst>
              <a:ext uri="{FF2B5EF4-FFF2-40B4-BE49-F238E27FC236}">
                <a16:creationId xmlns:a16="http://schemas.microsoft.com/office/drawing/2014/main" id="{4DE2F98D-31D4-04C5-8825-FBBC86AA0D6E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lang="en-US" sz="700" kern="0">
                <a:solidFill>
                  <a:srgbClr val="DCDEE8">
                    <a:alpha val="70000"/>
                  </a:srgbClr>
                </a:solidFill>
                <a:latin typeface="Avenir Next"/>
                <a:ea typeface="Work Sans"/>
                <a:cs typeface="Work Sans"/>
                <a:sym typeface="Work Sans"/>
              </a:rPr>
              <a:t>28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DCDEE8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371825257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F1DAD4-92B6-0DB3-4CC7-3735B37E9B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98;p27">
            <a:extLst>
              <a:ext uri="{FF2B5EF4-FFF2-40B4-BE49-F238E27FC236}">
                <a16:creationId xmlns:a16="http://schemas.microsoft.com/office/drawing/2014/main" id="{3A9D0AAB-5F59-968F-25C2-0A965BFCAC30}"/>
              </a:ext>
            </a:extLst>
          </p:cNvPr>
          <p:cNvSpPr txBox="1"/>
          <p:nvPr/>
        </p:nvSpPr>
        <p:spPr>
          <a:xfrm>
            <a:off x="488169" y="447502"/>
            <a:ext cx="5254908" cy="2198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lang="es" b="1" kern="0">
                <a:solidFill>
                  <a:srgbClr val="E1D9F5"/>
                </a:solidFill>
                <a:latin typeface="Avenir Next Demi Bold" panose="020B0503020202020204" pitchFamily="34" charset="0"/>
              </a:rPr>
              <a:t>REFERENCES</a:t>
            </a:r>
            <a:endParaRPr lang="en-US">
              <a:solidFill>
                <a:srgbClr val="E1D9F5"/>
              </a:solidFill>
              <a:latin typeface="Avenir Next" panose="020B0503020202020204" pitchFamily="34" charset="0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:a16="http://schemas.microsoft.com/office/drawing/2014/main" id="{82F63478-8E57-9C73-B9B6-331941979767}"/>
              </a:ext>
            </a:extLst>
          </p:cNvPr>
          <p:cNvSpPr txBox="1"/>
          <p:nvPr/>
        </p:nvSpPr>
        <p:spPr>
          <a:xfrm>
            <a:off x="480168" y="954375"/>
            <a:ext cx="3620778" cy="415498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rgbClr val="B4E5A2"/>
                </a:solidFill>
                <a:latin typeface="Avenir Next" panose="020B0503020202020204" pitchFamily="34" charset="0"/>
                <a:ea typeface="+mn-lt"/>
                <a:cs typeface="+mn-lt"/>
              </a:rPr>
              <a:t>1 </a:t>
            </a:r>
            <a:r>
              <a:rPr lang="en-US" sz="1200">
                <a:solidFill>
                  <a:srgbClr val="E1D9F5"/>
                </a:solidFill>
                <a:latin typeface="Avenir Next" panose="020B0503020202020204" pitchFamily="34" charset="0"/>
                <a:ea typeface="+mn-lt"/>
                <a:cs typeface="+mn-lt"/>
              </a:rPr>
              <a:t>Brandon, C., Kratzer, B., Aggarwal, A. &amp; </a:t>
            </a:r>
            <a:r>
              <a:rPr lang="en-US" sz="1200" err="1">
                <a:solidFill>
                  <a:srgbClr val="E1D9F5"/>
                </a:solidFill>
                <a:latin typeface="Avenir Next" panose="020B0503020202020204" pitchFamily="34" charset="0"/>
                <a:ea typeface="+mn-lt"/>
                <a:cs typeface="+mn-lt"/>
              </a:rPr>
              <a:t>Heubaum</a:t>
            </a:r>
            <a:r>
              <a:rPr lang="en-US" sz="1200">
                <a:solidFill>
                  <a:srgbClr val="E1D9F5"/>
                </a:solidFill>
                <a:latin typeface="Avenir Next" panose="020B0503020202020204" pitchFamily="34" charset="0"/>
                <a:ea typeface="+mn-lt"/>
                <a:cs typeface="+mn-lt"/>
              </a:rPr>
              <a:t>, H. (2025). </a:t>
            </a:r>
            <a:r>
              <a:rPr lang="en-US" sz="1200" i="1">
                <a:solidFill>
                  <a:srgbClr val="E1D9F5"/>
                </a:solidFill>
                <a:latin typeface="Avenir Next" panose="020B0503020202020204" pitchFamily="34" charset="0"/>
                <a:ea typeface="+mn-lt"/>
                <a:cs typeface="+mn-lt"/>
              </a:rPr>
              <a:t>Strengthening the investment case for climate adaptation: A triple dividend approach. </a:t>
            </a:r>
            <a:r>
              <a:rPr lang="en-US" sz="1200">
                <a:solidFill>
                  <a:srgbClr val="E1D9F5"/>
                </a:solidFill>
                <a:latin typeface="Avenir Next" panose="020B0503020202020204" pitchFamily="34" charset="0"/>
                <a:ea typeface="+mn-lt"/>
                <a:cs typeface="+mn-lt"/>
              </a:rPr>
              <a:t>Working Paper. Washington, DC: World Resources Institute. Available online at doi.org/10.46830/wriwp.25.00019.</a:t>
            </a:r>
            <a:endParaRPr lang="en-US" sz="1200">
              <a:solidFill>
                <a:srgbClr val="E1D9F5"/>
              </a:solidFill>
              <a:latin typeface="Avenir Next" panose="020B0503020202020204" pitchFamily="34" charset="0"/>
            </a:endParaRPr>
          </a:p>
          <a:p>
            <a:endParaRPr lang="en-US" sz="1200">
              <a:solidFill>
                <a:srgbClr val="E1D9F5"/>
              </a:solidFill>
              <a:latin typeface="Avenir Next" panose="020B0503020202020204" pitchFamily="34" charset="0"/>
            </a:endParaRPr>
          </a:p>
          <a:p>
            <a:r>
              <a:rPr lang="en-US" sz="1200" b="1">
                <a:solidFill>
                  <a:srgbClr val="B4E5A2"/>
                </a:solidFill>
                <a:latin typeface="Avenir Next" panose="020B0503020202020204"/>
              </a:rPr>
              <a:t>2</a:t>
            </a:r>
            <a:r>
              <a:rPr lang="en-US" sz="1200">
                <a:solidFill>
                  <a:srgbClr val="E1D9F5"/>
                </a:solidFill>
                <a:latin typeface="Avenir Next" panose="020B0503020202020204"/>
              </a:rPr>
              <a:t> </a:t>
            </a:r>
            <a:r>
              <a:rPr lang="en-US" sz="1200">
                <a:solidFill>
                  <a:schemeClr val="bg1"/>
                </a:solidFill>
                <a:latin typeface="Avenir Next" panose="020B0503020202020204"/>
              </a:rPr>
              <a:t>Finnish Meteorological Institute. (2024, November 13). </a:t>
            </a:r>
            <a:r>
              <a:rPr lang="en-US" sz="1200" i="1">
                <a:solidFill>
                  <a:schemeClr val="bg1"/>
                </a:solidFill>
                <a:latin typeface="Avenir Next" panose="020B0503020202020204"/>
              </a:rPr>
              <a:t>Heavy rainfall events will become more severe in Finland as the climate warms</a:t>
            </a:r>
            <a:r>
              <a:rPr lang="en-US" sz="1200">
                <a:solidFill>
                  <a:schemeClr val="bg1"/>
                </a:solidFill>
                <a:latin typeface="Avenir Next" panose="020B0503020202020204"/>
              </a:rPr>
              <a:t>. </a:t>
            </a:r>
            <a:r>
              <a:rPr lang="en-US" sz="1200">
                <a:solidFill>
                  <a:schemeClr val="bg1"/>
                </a:solidFill>
                <a:latin typeface="Avenir Next" panose="020B0503020202020204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https://en.ilmatieteenlaitos.fi/press-release/2mV6FGVh8kkpwJG9DfKjTL</a:t>
            </a:r>
            <a:endParaRPr lang="en-US" sz="1200">
              <a:solidFill>
                <a:schemeClr val="bg1"/>
              </a:solidFill>
              <a:latin typeface="Avenir Next" panose="020B0503020202020204"/>
            </a:endParaRPr>
          </a:p>
          <a:p>
            <a:endParaRPr lang="en-US" sz="1200">
              <a:solidFill>
                <a:srgbClr val="E1D9F5"/>
              </a:solidFill>
              <a:latin typeface="Avenir Next" panose="020B0503020202020204" pitchFamily="34" charset="0"/>
            </a:endParaRPr>
          </a:p>
          <a:p>
            <a:r>
              <a:rPr lang="en-US" sz="1200" b="1">
                <a:solidFill>
                  <a:srgbClr val="B4E5A2"/>
                </a:solidFill>
                <a:latin typeface="Avenir Next" panose="020B0503020202020204" pitchFamily="34" charset="0"/>
              </a:rPr>
              <a:t>3</a:t>
            </a:r>
            <a:r>
              <a:rPr lang="en-US" sz="1200">
                <a:solidFill>
                  <a:srgbClr val="E1D9F5"/>
                </a:solidFill>
                <a:latin typeface="Avenir Next" panose="020B0503020202020204" pitchFamily="34" charset="0"/>
              </a:rPr>
              <a:t> Laakkonen, T. (2025). </a:t>
            </a:r>
            <a:r>
              <a:rPr lang="en-US" sz="1200" i="1">
                <a:solidFill>
                  <a:srgbClr val="E1D9F5"/>
                </a:solidFill>
                <a:latin typeface="Avenir Next" panose="020B0503020202020204" pitchFamily="34" charset="0"/>
              </a:rPr>
              <a:t>The Roof Is on Fire - </a:t>
            </a:r>
            <a:r>
              <a:rPr lang="en-US" sz="1200" i="1">
                <a:solidFill>
                  <a:srgbClr val="E1D9F5"/>
                </a:solidFill>
                <a:latin typeface="Avenir Next" panose="020B0503020202020204" pitchFamily="34" charset="0"/>
                <a:ea typeface="+mn-lt"/>
                <a:cs typeface="+mn-lt"/>
              </a:rPr>
              <a:t>Housing Companies' Motivation for Adapting to Climate Change. </a:t>
            </a:r>
            <a:r>
              <a:rPr lang="en-US" sz="1200">
                <a:solidFill>
                  <a:srgbClr val="E1D9F5"/>
                </a:solidFill>
                <a:latin typeface="Avenir Next" panose="020B0503020202020204" pitchFamily="34" charset="0"/>
                <a:ea typeface="+mn-lt"/>
                <a:cs typeface="+mn-lt"/>
              </a:rPr>
              <a:t>Aalto University, Master's thesis. </a:t>
            </a:r>
          </a:p>
          <a:p>
            <a:endParaRPr lang="en-US" sz="1200">
              <a:solidFill>
                <a:srgbClr val="E1D9F5"/>
              </a:solidFill>
              <a:latin typeface="Avenir Next" panose="020B0503020202020204" pitchFamily="34" charset="0"/>
            </a:endParaRPr>
          </a:p>
          <a:p>
            <a:r>
              <a:rPr lang="en-US" sz="1200" b="1">
                <a:solidFill>
                  <a:srgbClr val="B4E5A2"/>
                </a:solidFill>
                <a:latin typeface="Avenir Next" panose="020B0503020202020204" pitchFamily="34" charset="0"/>
              </a:rPr>
              <a:t>4 </a:t>
            </a:r>
            <a:r>
              <a:rPr lang="en-US" sz="1200">
                <a:solidFill>
                  <a:srgbClr val="E1D9F5"/>
                </a:solidFill>
                <a:latin typeface="Avenir Next" panose="020B0503020202020204" pitchFamily="34" charset="0"/>
              </a:rPr>
              <a:t>Marttila-Tornio, M. (2024). TALVI-</a:t>
            </a:r>
            <a:r>
              <a:rPr lang="en-US" sz="1200" err="1">
                <a:solidFill>
                  <a:srgbClr val="E1D9F5"/>
                </a:solidFill>
                <a:latin typeface="Avenir Next" panose="020B0503020202020204" pitchFamily="34" charset="0"/>
              </a:rPr>
              <a:t>hankkeen</a:t>
            </a:r>
            <a:r>
              <a:rPr lang="en-US" sz="1200">
                <a:solidFill>
                  <a:srgbClr val="E1D9F5"/>
                </a:solidFill>
                <a:latin typeface="Avenir Next" panose="020B0503020202020204" pitchFamily="34" charset="0"/>
              </a:rPr>
              <a:t> </a:t>
            </a:r>
            <a:r>
              <a:rPr lang="en-US" sz="1200" err="1">
                <a:solidFill>
                  <a:srgbClr val="E1D9F5"/>
                </a:solidFill>
                <a:latin typeface="Avenir Next" panose="020B0503020202020204" pitchFamily="34" charset="0"/>
              </a:rPr>
              <a:t>alkukartoituskyselyn</a:t>
            </a:r>
            <a:r>
              <a:rPr lang="en-US" sz="1200">
                <a:solidFill>
                  <a:srgbClr val="E1D9F5"/>
                </a:solidFill>
                <a:latin typeface="Avenir Next" panose="020B0503020202020204" pitchFamily="34" charset="0"/>
              </a:rPr>
              <a:t> </a:t>
            </a:r>
            <a:r>
              <a:rPr lang="en-US" sz="1200" err="1">
                <a:solidFill>
                  <a:srgbClr val="E1D9F5"/>
                </a:solidFill>
                <a:latin typeface="Avenir Next" panose="020B0503020202020204" pitchFamily="34" charset="0"/>
              </a:rPr>
              <a:t>raportti</a:t>
            </a:r>
            <a:r>
              <a:rPr lang="en-US" sz="1200">
                <a:solidFill>
                  <a:srgbClr val="E1D9F5"/>
                </a:solidFill>
                <a:latin typeface="Avenir Next" panose="020B0503020202020204" pitchFamily="34" charset="0"/>
              </a:rPr>
              <a:t>. Accessed 18.5.2026 in </a:t>
            </a:r>
            <a:r>
              <a:rPr lang="en-US" sz="1200">
                <a:solidFill>
                  <a:srgbClr val="E1D9F5"/>
                </a:solidFill>
                <a:latin typeface="Avenir Next" panose="020B0503020202020204" pitchFamily="34" charset="0"/>
                <a:ea typeface="+mn-lt"/>
                <a:cs typeface="+mn-l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https://www.hsy.fi/4ab27d/globalassets/hsy/projektisivustot-ja-hanke-esittelyt/tiedostot/talvi-hankkeen-alkukartoitusraportti.pdf</a:t>
            </a:r>
            <a:r>
              <a:rPr lang="en-US" sz="1200">
                <a:solidFill>
                  <a:srgbClr val="E1D9F5"/>
                </a:solidFill>
                <a:latin typeface="Avenir Next" panose="020B0503020202020204" pitchFamily="34" charset="0"/>
                <a:ea typeface="+mn-lt"/>
                <a:cs typeface="+mn-lt"/>
              </a:rPr>
              <a:t> </a:t>
            </a:r>
          </a:p>
        </p:txBody>
      </p:sp>
      <p:sp>
        <p:nvSpPr>
          <p:cNvPr id="7" name="TextBox 4">
            <a:extLst>
              <a:ext uri="{FF2B5EF4-FFF2-40B4-BE49-F238E27FC236}">
                <a16:creationId xmlns:a16="http://schemas.microsoft.com/office/drawing/2014/main" id="{E6FB84F4-8353-32AD-3EFF-C254E135DA05}"/>
              </a:ext>
            </a:extLst>
          </p:cNvPr>
          <p:cNvSpPr txBox="1"/>
          <p:nvPr/>
        </p:nvSpPr>
        <p:spPr>
          <a:xfrm>
            <a:off x="4662820" y="890560"/>
            <a:ext cx="3196666" cy="4154984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rgbClr val="B4E5A2"/>
                </a:solidFill>
                <a:latin typeface="Avenir Next"/>
              </a:rPr>
              <a:t>5 </a:t>
            </a:r>
            <a:r>
              <a:rPr lang="en-US" sz="1200">
                <a:solidFill>
                  <a:srgbClr val="E1D9F5"/>
                </a:solidFill>
                <a:latin typeface="Avenir Next"/>
              </a:rPr>
              <a:t>Pahl, S., Sheppard, S., Boomsma, C., &amp; Groves, C. (2014). Perceptions of time in relation to climate change. WIREs Climate Change, 5(3), 375–388. https://doi.org/10.1002/wcc.272</a:t>
            </a:r>
          </a:p>
          <a:p>
            <a:endParaRPr lang="en-US" sz="1200">
              <a:solidFill>
                <a:srgbClr val="E1D9F5"/>
              </a:solidFill>
              <a:latin typeface="Avenir Next" panose="020B0503020202020204" pitchFamily="34" charset="0"/>
            </a:endParaRPr>
          </a:p>
          <a:p>
            <a:r>
              <a:rPr lang="en-US" sz="1200" b="1">
                <a:solidFill>
                  <a:srgbClr val="B4E5A2"/>
                </a:solidFill>
                <a:latin typeface="Avenir Next"/>
              </a:rPr>
              <a:t>6</a:t>
            </a:r>
            <a:r>
              <a:rPr lang="en-US" sz="1200">
                <a:solidFill>
                  <a:srgbClr val="E1D9F5"/>
                </a:solidFill>
                <a:latin typeface="Avenir Next"/>
              </a:rPr>
              <a:t> Pilat, D., &amp; Krastev, S. (2021). Optimism Bias. The Decision Lab. Retrieved May 20, 2026, from https://thedecisionlab.com/biases/optimism-bias </a:t>
            </a:r>
          </a:p>
          <a:p>
            <a:endParaRPr lang="en-US" sz="1200">
              <a:solidFill>
                <a:srgbClr val="E1D9F5"/>
              </a:solidFill>
              <a:latin typeface="Avenir Next" panose="020B0503020202020204" pitchFamily="34" charset="0"/>
            </a:endParaRPr>
          </a:p>
          <a:p>
            <a:r>
              <a:rPr lang="en-MX" sz="1200" b="1">
                <a:solidFill>
                  <a:srgbClr val="B4E5A2"/>
                </a:solidFill>
                <a:latin typeface="Avenir Next" panose="020B0503020202020204" pitchFamily="34" charset="0"/>
              </a:rPr>
              <a:t>7 </a:t>
            </a:r>
            <a:r>
              <a:rPr lang="en-MX" sz="1200">
                <a:solidFill>
                  <a:srgbClr val="E1D9F5"/>
                </a:solidFill>
                <a:latin typeface="Avenir Next" panose="020B0503020202020204" pitchFamily="34" charset="0"/>
              </a:rPr>
              <a:t>Thaler, R. H., &amp; Sunstein, C. R. (2009). Nudge. Penguin.</a:t>
            </a:r>
          </a:p>
          <a:p>
            <a:endParaRPr lang="en-MX" sz="1200">
              <a:solidFill>
                <a:srgbClr val="E1D9F5"/>
              </a:solidFill>
              <a:latin typeface="Avenir Next" panose="020B0503020202020204" pitchFamily="34" charset="0"/>
              <a:ea typeface="+mn-lt"/>
              <a:cs typeface="+mn-lt"/>
            </a:endParaRPr>
          </a:p>
          <a:p>
            <a:r>
              <a:rPr lang="en-US" sz="1200" b="1">
                <a:solidFill>
                  <a:srgbClr val="B4E5A2"/>
                </a:solidFill>
                <a:latin typeface="Avenir Next"/>
                <a:ea typeface="+mn-lt"/>
                <a:cs typeface="+mn-lt"/>
              </a:rPr>
              <a:t>8 </a:t>
            </a:r>
            <a:r>
              <a:rPr lang="en-US" sz="1200">
                <a:solidFill>
                  <a:srgbClr val="E1D9F5"/>
                </a:solidFill>
                <a:latin typeface="Avenir Next"/>
                <a:ea typeface="+mn-lt"/>
                <a:cs typeface="+mn-lt"/>
              </a:rPr>
              <a:t>Valonia. (2024). </a:t>
            </a:r>
            <a:r>
              <a:rPr lang="en-US" sz="1200" err="1">
                <a:solidFill>
                  <a:srgbClr val="E1D9F5"/>
                </a:solidFill>
                <a:latin typeface="Avenir Next"/>
                <a:ea typeface="+mn-lt"/>
                <a:cs typeface="+mn-lt"/>
              </a:rPr>
              <a:t>Ilmastosopeutuminen</a:t>
            </a:r>
            <a:r>
              <a:rPr lang="en-US" sz="1200">
                <a:solidFill>
                  <a:srgbClr val="E1D9F5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n-US" sz="1200" err="1">
                <a:solidFill>
                  <a:srgbClr val="E1D9F5"/>
                </a:solidFill>
                <a:latin typeface="Avenir Next"/>
                <a:ea typeface="+mn-lt"/>
                <a:cs typeface="+mn-lt"/>
              </a:rPr>
              <a:t>asuntoosakeyhtiöiden</a:t>
            </a:r>
            <a:r>
              <a:rPr lang="en-US" sz="1200">
                <a:solidFill>
                  <a:srgbClr val="E1D9F5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n-US" sz="1200" err="1">
                <a:solidFill>
                  <a:srgbClr val="E1D9F5"/>
                </a:solidFill>
                <a:latin typeface="Avenir Next"/>
                <a:ea typeface="+mn-lt"/>
                <a:cs typeface="+mn-lt"/>
              </a:rPr>
              <a:t>kuntoarvioinnissa</a:t>
            </a:r>
            <a:r>
              <a:rPr lang="en-US" sz="1200">
                <a:solidFill>
                  <a:srgbClr val="E1D9F5"/>
                </a:solidFill>
                <a:latin typeface="Avenir Next"/>
                <a:ea typeface="+mn-lt"/>
                <a:cs typeface="+mn-lt"/>
              </a:rPr>
              <a:t> ja </a:t>
            </a:r>
            <a:r>
              <a:rPr lang="en-US" sz="1200" err="1">
                <a:solidFill>
                  <a:srgbClr val="E1D9F5"/>
                </a:solidFill>
                <a:latin typeface="Avenir Next"/>
                <a:ea typeface="+mn-lt"/>
                <a:cs typeface="+mn-lt"/>
              </a:rPr>
              <a:t>korjausrakentamisessa</a:t>
            </a:r>
            <a:r>
              <a:rPr lang="en-US" sz="1200">
                <a:solidFill>
                  <a:srgbClr val="E1D9F5"/>
                </a:solidFill>
                <a:latin typeface="Avenir Next"/>
                <a:ea typeface="+mn-lt"/>
                <a:cs typeface="+mn-lt"/>
              </a:rPr>
              <a:t> – </a:t>
            </a:r>
            <a:r>
              <a:rPr lang="en-US" sz="1200" err="1">
                <a:solidFill>
                  <a:srgbClr val="E1D9F5"/>
                </a:solidFill>
                <a:latin typeface="Avenir Next"/>
                <a:ea typeface="+mn-lt"/>
                <a:cs typeface="+mn-lt"/>
              </a:rPr>
              <a:t>kartoitus</a:t>
            </a:r>
            <a:r>
              <a:rPr lang="en-US" sz="1200">
                <a:solidFill>
                  <a:srgbClr val="E1D9F5"/>
                </a:solidFill>
                <a:latin typeface="Avenir Next"/>
                <a:ea typeface="+mn-lt"/>
                <a:cs typeface="+mn-lt"/>
              </a:rPr>
              <a:t> </a:t>
            </a:r>
            <a:r>
              <a:rPr lang="en-US" sz="1200" err="1">
                <a:solidFill>
                  <a:srgbClr val="E1D9F5"/>
                </a:solidFill>
                <a:latin typeface="Avenir Next"/>
                <a:ea typeface="+mn-lt"/>
                <a:cs typeface="+mn-lt"/>
              </a:rPr>
              <a:t>nykytilasta</a:t>
            </a:r>
            <a:r>
              <a:rPr lang="en-US" sz="1200">
                <a:solidFill>
                  <a:srgbClr val="E1D9F5"/>
                </a:solidFill>
                <a:latin typeface="Avenir Next"/>
                <a:ea typeface="+mn-lt"/>
                <a:cs typeface="+mn-lt"/>
              </a:rPr>
              <a:t> ja </a:t>
            </a:r>
            <a:r>
              <a:rPr lang="en-US" sz="1200" err="1">
                <a:solidFill>
                  <a:srgbClr val="E1D9F5"/>
                </a:solidFill>
                <a:latin typeface="Avenir Next"/>
                <a:ea typeface="+mn-lt"/>
                <a:cs typeface="+mn-lt"/>
              </a:rPr>
              <a:t>kehitystarpeista</a:t>
            </a:r>
            <a:r>
              <a:rPr lang="en-US" sz="1200">
                <a:solidFill>
                  <a:srgbClr val="E1D9F5"/>
                </a:solidFill>
                <a:latin typeface="Avenir Next"/>
                <a:ea typeface="+mn-lt"/>
                <a:cs typeface="+mn-lt"/>
              </a:rPr>
              <a:t>. Accessed 18.5.2026 in </a:t>
            </a:r>
            <a:r>
              <a:rPr lang="en-US" sz="1200">
                <a:solidFill>
                  <a:srgbClr val="E1D9F5"/>
                </a:solidFill>
                <a:latin typeface="Avenir Next"/>
                <a:ea typeface="+mn-lt"/>
                <a:cs typeface="+mn-lt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https://valonia.fi/wp-content/uploads/2025/09/TP-3.2.-Raportti.pdf</a:t>
            </a:r>
            <a:r>
              <a:rPr lang="en-US" sz="1200">
                <a:solidFill>
                  <a:srgbClr val="E1D9F5"/>
                </a:solidFill>
                <a:latin typeface="Avenir Next"/>
                <a:ea typeface="+mn-lt"/>
                <a:cs typeface="+mn-lt"/>
              </a:rPr>
              <a:t> </a:t>
            </a:r>
          </a:p>
          <a:p>
            <a:endParaRPr lang="en-US" sz="1200">
              <a:solidFill>
                <a:srgbClr val="E1D9F5"/>
              </a:solidFill>
              <a:latin typeface="Avenir Next" panose="020B0503020202020204" pitchFamily="34" charset="0"/>
              <a:ea typeface="+mn-lt"/>
              <a:cs typeface="+mn-lt"/>
            </a:endParaRPr>
          </a:p>
          <a:p>
            <a:r>
              <a:rPr lang="en-US" sz="1200" b="1">
                <a:solidFill>
                  <a:srgbClr val="B4E5A2"/>
                </a:solidFill>
                <a:latin typeface="Avenir Next"/>
                <a:ea typeface="+mn-lt"/>
                <a:cs typeface="+mn-lt"/>
              </a:rPr>
              <a:t>9 </a:t>
            </a:r>
            <a:r>
              <a:rPr lang="en-US" sz="1200">
                <a:solidFill>
                  <a:srgbClr val="E1D9F5"/>
                </a:solidFill>
                <a:latin typeface="Aptos"/>
                <a:ea typeface="+mn-lt"/>
                <a:cs typeface="+mn-lt"/>
              </a:rPr>
              <a:t>Sharot</a:t>
            </a:r>
            <a:r>
              <a:rPr lang="en-US" sz="1200">
                <a:solidFill>
                  <a:srgbClr val="E1D9F5"/>
                </a:solidFill>
                <a:ea typeface="+mn-lt"/>
                <a:cs typeface="+mn-lt"/>
              </a:rPr>
              <a:t>, T. (2011). The optimism bias. Current biology, 21(23), R941-R945. </a:t>
            </a:r>
            <a:endParaRPr lang="en-US"/>
          </a:p>
        </p:txBody>
      </p:sp>
      <p:sp>
        <p:nvSpPr>
          <p:cNvPr id="4" name="Google Shape;198;p27">
            <a:extLst>
              <a:ext uri="{FF2B5EF4-FFF2-40B4-BE49-F238E27FC236}">
                <a16:creationId xmlns:a16="http://schemas.microsoft.com/office/drawing/2014/main" id="{414EAC84-0D4A-178A-B35C-E83734C99043}"/>
              </a:ext>
            </a:extLst>
          </p:cNvPr>
          <p:cNvSpPr txBox="1"/>
          <p:nvPr/>
        </p:nvSpPr>
        <p:spPr>
          <a:xfrm>
            <a:off x="480167" y="6071257"/>
            <a:ext cx="52549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E1D9F5">
                    <a:alpha val="70000"/>
                  </a:srgbClr>
                </a:solidFill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  <a:sym typeface="Work Sans"/>
              </a:rPr>
              <a:t>Creative Commons CC BY 4.0 2026 </a:t>
            </a:r>
            <a:endParaRPr lang="en-US" sz="700" kern="0">
              <a:solidFill>
                <a:srgbClr val="E1D9F5">
                  <a:alpha val="70000"/>
                </a:srgbClr>
              </a:solidFill>
              <a:latin typeface="Avenir Next" panose="020B0503020202020204" pitchFamily="34" charset="0"/>
              <a:sym typeface="Work Sans"/>
            </a:endParaRPr>
          </a:p>
          <a:p>
            <a:pPr>
              <a:defRPr/>
            </a:pPr>
            <a:r>
              <a:rPr lang="en-US" sz="700" kern="0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Anna Hakola · Duc Chu · Fernanda Ordorica · Jutta </a:t>
            </a:r>
            <a:r>
              <a:rPr lang="en-US" sz="700" kern="0" err="1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Pihlamo</a:t>
            </a:r>
            <a:r>
              <a:rPr lang="en-US" sz="700" kern="0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 · Kaitlin Safka · Tessa </a:t>
            </a:r>
            <a:r>
              <a:rPr lang="en-US" sz="700" kern="0" err="1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Lehmussaari</a:t>
            </a:r>
            <a:r>
              <a:rPr lang="en-US" sz="700" kern="0">
                <a:solidFill>
                  <a:srgbClr val="E1D9F5">
                    <a:alpha val="70000"/>
                  </a:srgbClr>
                </a:solidFill>
                <a:latin typeface="Avenir Next" panose="020B0503020202020204" pitchFamily="34" charset="0"/>
                <a:sym typeface="Work Sans"/>
              </a:rPr>
              <a:t> </a:t>
            </a:r>
            <a:br>
              <a:rPr lang="en-US" sz="700" u="none" strike="noStrike" kern="0" cap="none" spc="0" normalizeH="0" baseline="0" noProof="0">
                <a:ln>
                  <a:noFill/>
                </a:ln>
                <a:effectLst/>
                <a:uLnTx/>
                <a:uFillTx/>
                <a:latin typeface="Avenir Next" panose="020B0503020202020204" pitchFamily="34" charset="0"/>
                <a:ea typeface="Work Sans"/>
                <a:cs typeface="Work Sans"/>
              </a:rPr>
            </a:br>
            <a:r>
              <a:rPr kumimoji="0" lang="en-US" sz="700" u="none" strike="noStrike" kern="0" cap="none" spc="0" normalizeH="0" baseline="0" noProof="0">
                <a:ln>
                  <a:noFill/>
                </a:ln>
                <a:solidFill>
                  <a:srgbClr val="E1D9F5">
                    <a:alpha val="70000"/>
                  </a:srgbClr>
                </a:solidFill>
                <a:effectLst/>
                <a:uLnTx/>
                <a:uFillTx/>
                <a:latin typeface="Avenir Next"/>
                <a:ea typeface="Work Sans"/>
                <a:cs typeface="Work Sans"/>
                <a:sym typeface="Work Sans"/>
              </a:rPr>
              <a:t>Design for Government course · Aalto University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E1D9F5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  <p:sp>
        <p:nvSpPr>
          <p:cNvPr id="3" name="Google Shape;198;p27">
            <a:extLst>
              <a:ext uri="{FF2B5EF4-FFF2-40B4-BE49-F238E27FC236}">
                <a16:creationId xmlns:a16="http://schemas.microsoft.com/office/drawing/2014/main" id="{865987F5-AAB0-1F8A-9161-89A58569BC22}"/>
              </a:ext>
            </a:extLst>
          </p:cNvPr>
          <p:cNvSpPr txBox="1"/>
          <p:nvPr/>
        </p:nvSpPr>
        <p:spPr>
          <a:xfrm>
            <a:off x="11095907" y="6071257"/>
            <a:ext cx="674208" cy="42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r">
              <a:defRPr/>
            </a:pPr>
            <a:r>
              <a:rPr lang="en-US" sz="700" kern="0">
                <a:solidFill>
                  <a:srgbClr val="DCDEE8">
                    <a:alpha val="70000"/>
                  </a:srgbClr>
                </a:solidFill>
                <a:latin typeface="Avenir Next"/>
                <a:ea typeface="Work Sans"/>
                <a:cs typeface="Work Sans"/>
                <a:sym typeface="Work Sans"/>
              </a:rPr>
              <a:t>29</a:t>
            </a:r>
            <a:endParaRPr lang="en-US" sz="1300" u="none" strike="noStrike" kern="0" cap="none" spc="0" normalizeH="0" baseline="0" noProof="0">
              <a:ln>
                <a:noFill/>
              </a:ln>
              <a:solidFill>
                <a:srgbClr val="DCDEE8">
                  <a:alpha val="70000"/>
                </a:srgbClr>
              </a:solidFill>
              <a:effectLst/>
              <a:uLnTx/>
              <a:uFillTx/>
              <a:latin typeface="Avenir Next"/>
              <a:ea typeface="Work Sans"/>
              <a:cs typeface="Work Sans"/>
            </a:endParaRPr>
          </a:p>
        </p:txBody>
      </p:sp>
    </p:spTree>
    <p:extLst>
      <p:ext uri="{BB962C8B-B14F-4D97-AF65-F5344CB8AC3E}">
        <p14:creationId xmlns:p14="http://schemas.microsoft.com/office/powerpoint/2010/main" val="13149870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45</Slides>
  <Notes>43</Notes>
  <HiddenSlides>2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Office-teema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OPTIMISM BIAS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work with our biases, not against them</vt:lpstr>
      <vt:lpstr>tailored education that reaches its audience effectively. </vt:lpstr>
      <vt:lpstr>from “you do it tomorrow,”  to “we do it today.”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NUDGING STRATEGIES</vt:lpstr>
      <vt:lpstr>THEN, WHERE DO WE START?</vt:lpstr>
      <vt:lpstr>TAILORED EDUCATION</vt:lpstr>
      <vt:lpstr>A PROPERTY MANAGER CAN “MAKE OR BREAK” A HOUSING COMPANY’S CLIMATE PREPAREDNESS</vt:lpstr>
      <vt:lpstr>A PROPERTY MANAGER CAN “MAKE OR BREAK” A HOUSING COMPANY’S CLIMATE PREPAREDNESS</vt:lpstr>
      <vt:lpstr>PowerPoint Presentation</vt:lpstr>
      <vt:lpstr>HOW TO PREPARE FOR CLIMATE RISKS AND BUILD RESILIENCE?</vt:lpstr>
      <vt:lpstr>PowerPoint Presentation</vt:lpstr>
      <vt:lpstr>TAILORED EDUCATION</vt:lpstr>
      <vt:lpstr>SUPERSTARS ACT ALONE</vt:lpstr>
      <vt:lpstr>SUPERSTARS ACT ALONE</vt:lpstr>
      <vt:lpstr>PowerPoint Presentation</vt:lpstr>
      <vt:lpstr>PowerPoint Presentation</vt:lpstr>
      <vt:lpstr>CLIMATE ADAPTATION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revision>47</cp:revision>
  <dcterms:created xsi:type="dcterms:W3CDTF">2012-08-08T08:08:12Z</dcterms:created>
  <dcterms:modified xsi:type="dcterms:W3CDTF">2026-09-06T13:27:16Z</dcterms:modified>
</cp:coreProperties>
</file>