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56_A359E930.xml" ContentType="application/vnd.ms-powerpoint.comments+xml"/>
  <Override PartName="/ppt/notesSlides/notesSlide10.xml" ContentType="application/vnd.openxmlformats-officedocument.presentationml.notesSlide+xml"/>
  <Override PartName="/ppt/comments/modernComment_15F_4EC4C8B1.xml" ContentType="application/vnd.ms-powerpoint.comments+xml"/>
  <Override PartName="/ppt/notesSlides/notesSlide11.xml" ContentType="application/vnd.openxmlformats-officedocument.presentationml.notesSlide+xml"/>
  <Override PartName="/ppt/comments/modernComment_13D_AFB513A9.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5B_362B2515.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18_A5F0FDD5.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4A_7062525B.xml" ContentType="application/vnd.ms-powerpoint.comments+xml"/>
  <Override PartName="/ppt/notesSlides/notesSlide2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8.xml" ContentType="application/vnd.openxmlformats-officedocument.presentationml.notesSlide+xml"/>
  <Override PartName="/ppt/comments/modernComment_11D_4CD5A2C9.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modernComment_144_56A1676D.xml" ContentType="application/vnd.ms-powerpoint.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41.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7" r:id="rId4"/>
  </p:sldMasterIdLst>
  <p:notesMasterIdLst>
    <p:notesMasterId r:id="rId50"/>
  </p:notesMasterIdLst>
  <p:sldIdLst>
    <p:sldId id="318" r:id="rId5"/>
    <p:sldId id="267" r:id="rId6"/>
    <p:sldId id="257" r:id="rId7"/>
    <p:sldId id="268" r:id="rId8"/>
    <p:sldId id="269" r:id="rId9"/>
    <p:sldId id="332" r:id="rId10"/>
    <p:sldId id="337" r:id="rId11"/>
    <p:sldId id="761" r:id="rId12"/>
    <p:sldId id="331" r:id="rId13"/>
    <p:sldId id="342" r:id="rId14"/>
    <p:sldId id="351" r:id="rId15"/>
    <p:sldId id="334" r:id="rId16"/>
    <p:sldId id="317" r:id="rId17"/>
    <p:sldId id="302" r:id="rId18"/>
    <p:sldId id="303" r:id="rId19"/>
    <p:sldId id="304" r:id="rId20"/>
    <p:sldId id="340" r:id="rId21"/>
    <p:sldId id="339" r:id="rId22"/>
    <p:sldId id="273" r:id="rId23"/>
    <p:sldId id="341" r:id="rId24"/>
    <p:sldId id="347" r:id="rId25"/>
    <p:sldId id="275" r:id="rId26"/>
    <p:sldId id="277" r:id="rId27"/>
    <p:sldId id="276" r:id="rId28"/>
    <p:sldId id="260" r:id="rId29"/>
    <p:sldId id="280" r:id="rId30"/>
    <p:sldId id="281" r:id="rId31"/>
    <p:sldId id="330" r:id="rId32"/>
    <p:sldId id="327" r:id="rId33"/>
    <p:sldId id="285" r:id="rId34"/>
    <p:sldId id="305" r:id="rId35"/>
    <p:sldId id="346" r:id="rId36"/>
    <p:sldId id="349" r:id="rId37"/>
    <p:sldId id="350" r:id="rId38"/>
    <p:sldId id="319" r:id="rId39"/>
    <p:sldId id="320" r:id="rId40"/>
    <p:sldId id="321" r:id="rId41"/>
    <p:sldId id="322" r:id="rId42"/>
    <p:sldId id="348" r:id="rId43"/>
    <p:sldId id="324" r:id="rId44"/>
    <p:sldId id="325" r:id="rId45"/>
    <p:sldId id="328" r:id="rId46"/>
    <p:sldId id="333" r:id="rId47"/>
    <p:sldId id="335" r:id="rId48"/>
    <p:sldId id="329" r:id="rId49"/>
  </p:sldIdLst>
  <p:sldSz cx="9144000" cy="5143500" type="screen16x9"/>
  <p:notesSz cx="6858000" cy="9144000"/>
  <p:embeddedFontLst>
    <p:embeddedFont>
      <p:font typeface="Avenir Next" panose="020B0604020202020204" charset="0"/>
      <p:regular r:id="rId51"/>
      <p:bold r:id="rId52"/>
      <p:italic r:id="rId53"/>
      <p:boldItalic r:id="rId54"/>
    </p:embeddedFont>
    <p:embeddedFont>
      <p:font typeface="Avenir Next Demi Bold" panose="020B0604020202020204" charset="0"/>
      <p:regular r:id="rId55"/>
      <p:bold r:id="rId56"/>
      <p:italic r:id="rId57"/>
      <p:boldItalic r:id="rId58"/>
    </p:embeddedFont>
    <p:embeddedFont>
      <p:font typeface="Avenir Next Medium" panose="020B0604020202020204" charset="0"/>
      <p:regular r:id="rId59"/>
      <p:italic r:id="rId60"/>
    </p:embeddedFont>
    <p:embeddedFont>
      <p:font typeface="Garamond" panose="02020404030301010803" pitchFamily="18" charset="0"/>
      <p:regular r:id="rId61"/>
      <p:bold r:id="rId62"/>
      <p:italic r:id="rId63"/>
      <p:boldItalic r:id="rId64"/>
    </p:embeddedFont>
    <p:embeddedFont>
      <p:font typeface="Helvetica" panose="020B0604020202020204" pitchFamily="34" charset="0"/>
      <p:regular r:id="rId65"/>
      <p:bold r:id="rId66"/>
      <p:italic r:id="rId67"/>
      <p:boldItalic r:id="rId68"/>
    </p:embeddedFont>
    <p:embeddedFont>
      <p:font typeface="Helvetica Neue" panose="020B060402020202020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44" userDrawn="1">
          <p15:clr>
            <a:srgbClr val="747775"/>
          </p15:clr>
        </p15:guide>
        <p15:guide id="2" pos="2880">
          <p15:clr>
            <a:srgbClr val="747775"/>
          </p15:clr>
        </p15:guide>
        <p15:guide id="3" pos="1769" userDrawn="1">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7E8313-8B8D-9F19-C041-5835C1321840}" name="Ligaj Marta" initials="LM" userId="S::marta.ligaj@aalto.fi::33e36c1b-1d19-4264-986d-28f54024c4c2" providerId="AD"/>
  <p188:author id="{3783B81F-63DC-5660-17BD-55F7F8B1A6E8}" name="Jalali Hesamoddin" initials="JH" userId="S::hesamoddin.jalali@aalto.fi::7b57cc2b-b078-44db-b7cb-c99c383311ea" providerId="AD"/>
  <p188:author id="{D3408228-BCB2-8E8B-D06C-F18BA8A20B28}" name="Mohamed Warda" initials="MW" userId="S::warda.mohamed@aalto.fi::8b5bbfa6-85af-4910-a35e-816b36714fc2" providerId="AD"/>
  <p188:author id="{46DCCE2A-10B0-1A36-34CD-FD8E4D5F21F4}" name="Maukonen Sara" initials="MS" userId="S::sara.maukonen@aalto.fi::c6d20d9e-4325-48fe-bd53-bbb8a5b14753" providerId="AD"/>
  <p188:author id="{4889D52A-176D-82FB-F958-C1408A17939F}" name="Pihlamo Jutta" initials="PJ" userId="S::jutta.pihlamo@aalto.fi::01631254-20c2-400b-b7da-689d436b7be3" providerId="AD"/>
  <p188:author id="{8A0BDE30-F3C7-8371-F05C-908F04C0440A}" name="Solsona Caba Nuria" initials="SCN" userId="S::nuria.solsona@aalto.fi::258ab1fe-ac5c-4b92-acf3-9f585c514fd2" providerId="AD"/>
  <p188:author id="{D362743F-C6A7-D5C8-2D72-878D15D9959A}" name="Lehmussaari Tessa" initials="LT" userId="S::tessa.lehmussaari@aalto.fi::91e586a5-0676-4991-b5c4-f932024a8fbe" providerId="AD"/>
  <p188:author id="{26374B54-618E-E959-EC5A-63974613236F}" name="Paolillo Chiara" initials="PC" userId="S::chiara.paolillo@aalto.fi::0e418bd8-b5f7-4dc9-846a-acbbd97885ee" providerId="AD"/>
  <p188:author id="{57045B5C-B133-9910-0CAC-68E83D556362}" name="Huang Xuan" initials="HX" userId="S::xuan.huang@aalto.fi::937a4dc9-3712-4494-a969-934311075900" providerId="AD"/>
  <p188:author id="{35306587-BBCB-6F8E-09E5-7DD8FB6C913D}" name="Hakola Anna" initials="HA" userId="S::anna.hakola@aalto.fi::e9e34b37-35bb-4ecb-97f1-93e0b6dedd14" providerId="AD"/>
  <p188:author id="{A5B2399F-D258-1334-C92D-544F448EC10F}" name="Wahrenberg Clara" initials="WC" userId="S::clara.wahrenberg@aalto.fi::55919f44-d3f2-426a-a4a1-fc65aece5ec0" providerId="AD"/>
  <p188:author id="{712F06A6-FDA1-1A3E-AF54-1FACF60BB74C}" name="Nova Cazares Valeria" initials="NV" userId="S::valeria.novacazares@aalto.fi::7d82b06d-f439-4396-919a-7cf4679ac9a0" providerId="AD"/>
  <p188:author id="{1FAC20B3-0271-FD92-4D29-02CE9910B8DD}" name="Charlu Sushmita" initials="CS" userId="S::sushmita.charlu@aalto.fi::395a1a7a-e483-4e07-98c7-eecbc38987c3" providerId="AD"/>
  <p188:author id="{9055ABB8-F4F0-B90E-9DD7-BF5C1BA18E9E}" name="Punjabi Sanjana" initials="" userId="S::sanjana.punjabi@aalto.fi::45396026-a0f8-417d-9dce-bf1042a94770" providerId="AD"/>
  <p188:author id="{CC6C10C0-AB46-2F91-5728-47C29A0B08D7}" name="Kyrö Henna" initials="HK" userId="S::henna.kyro@aalto.fi::13b93c64-67fe-487f-b4bd-4565994090ca" providerId="AD"/>
  <p188:author id="{8AAC87C3-E4EC-5011-D612-27BA486C1B18}" name="Chu Duc" initials="CD" userId="S::duc.chu@aalto.fi::383a58e3-bd38-49ce-809f-c803b2eb2dc8" providerId="AD"/>
  <p188:author id="{3E7D4AC8-EC9B-A4CD-8184-3BF09C01513E}" name="Hämäläinen Emma" initials="HE" userId="S::emma.hamalainen@aalto.fi::25ab20c6-325c-460a-bdf3-af43bac1ccd0" providerId="AD"/>
  <p188:author id="{D81FDFCE-0935-04BE-1897-F71460D622C9}" name="Ordorica Bechelany Fernanda" initials="OBF" userId="S::fernanda.ordoricabechelany@aalto.fi::ae0ec9be-bc88-42b0-93e0-b0cc7d9b1606" providerId="AD"/>
  <p188:author id="{C6E50CE1-CE57-FF71-7BE1-1D6F9F6A8F6A}" name="Safka Kaitlin" initials="SK" userId="S::kaitlin.safka@aalto.fi::3b692ab2-997a-4e74-8684-e0796334245d" providerId="AD"/>
  <p188:author id="{D53562E1-89BD-3686-2A8E-CAAA694B7194}" name="Parkkinen Kerttu" initials="PK" userId="S::kerttu.parkkinen@aalto.fi::bb8894dc-78fe-4bbf-bb7e-0eb258fcb25f" providerId="AD"/>
  <p188:author id="{8EF128E2-0E14-E2BD-3A4C-2D9E9168F99C}" name="Villaman Natalia" initials="VN" userId="S::natalia.villaman@aalto.fi::1f3e183a-38ff-4061-b2ae-2063398eff50" providerId="AD"/>
  <p188:author id="{A4AFF2E4-EB6C-7607-9D2C-A3E9A43F9524}" name="Grandchamp Paul" initials="GP" userId="S::paul.grandchamp@aalto.fi::bd3b989a-9e9e-4a47-9d06-ecd4d15d9063" providerId="AD"/>
  <p188:author id="{977B26E9-0460-E87C-6E5F-A31E6AF8EFB6}" name="Karvonen Jenna" initials="KJ" userId="S::jenna.karvonen@aalto.fi::5d79dbec-269a-4182-8495-984c50cc3932" providerId="AD"/>
  <p188:author id="{0BE94DF5-28FD-C7A0-5F9A-A5013145A182}" name="Zelißen Thalia" initials="TZ" userId="S::thalia.zelissen@aalto.fi::d5566d30-98f2-449f-8aa1-9df33ea01524" providerId="AD"/>
  <p188:author id="{F753B4FD-8583-0044-CF4D-ACC270287E47}" name="Bianchi Schlotfeld Daniela" initials="BD" userId="S::daniela.bianchischlotfeld@aalto.fi::9de0efb6-a5d3-49fc-b5ba-b1b02718f73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10E6F"/>
    <a:srgbClr val="DEDFE2"/>
    <a:srgbClr val="F5A4C8"/>
    <a:srgbClr val="EA7131"/>
    <a:srgbClr val="F6F0E4"/>
    <a:srgbClr val="7D0138"/>
    <a:srgbClr val="B4E5A2"/>
    <a:srgbClr val="E1DAF6"/>
    <a:srgbClr val="E1D9F5"/>
    <a:srgbClr val="027D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1" autoAdjust="0"/>
    <p:restoredTop sz="94673"/>
  </p:normalViewPr>
  <p:slideViewPr>
    <p:cSldViewPr snapToGrid="0">
      <p:cViewPr varScale="1">
        <p:scale>
          <a:sx n="145" d="100"/>
          <a:sy n="145" d="100"/>
        </p:scale>
        <p:origin x="228" y="114"/>
      </p:cViewPr>
      <p:guideLst>
        <p:guide orient="horz" pos="1144"/>
        <p:guide pos="2880"/>
        <p:guide pos="17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3.fntdata"/><Relationship Id="rId68" Type="http://schemas.openxmlformats.org/officeDocument/2006/relationships/font" Target="fonts/font18.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1.fntdata"/><Relationship Id="rId72" Type="http://schemas.openxmlformats.org/officeDocument/2006/relationships/font" Target="fonts/font2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font" Target="fonts/font5.fntdata"/><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21.fntdata"/><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dchamp Paul" userId="bd3b989a-9e9e-4a47-9d06-ecd4d15d9063" providerId="ADAL" clId="{BB4DB02E-F22B-4A9E-9A4D-4DC30B5B4B6D}"/>
    <pc:docChg chg="delSld delMainMaster">
      <pc:chgData name="Grandchamp Paul" userId="bd3b989a-9e9e-4a47-9d06-ecd4d15d9063" providerId="ADAL" clId="{BB4DB02E-F22B-4A9E-9A4D-4DC30B5B4B6D}" dt="2026-06-06T13:08:11.231" v="1" actId="47"/>
      <pc:docMkLst>
        <pc:docMk/>
      </pc:docMkLst>
      <pc:sldChg chg="del">
        <pc:chgData name="Grandchamp Paul" userId="bd3b989a-9e9e-4a47-9d06-ecd4d15d9063" providerId="ADAL" clId="{BB4DB02E-F22B-4A9E-9A4D-4DC30B5B4B6D}" dt="2026-06-06T13:08:00.892" v="0" actId="47"/>
        <pc:sldMkLst>
          <pc:docMk/>
          <pc:sldMk cId="0" sldId="256"/>
        </pc:sldMkLst>
      </pc:sldChg>
      <pc:sldChg chg="del">
        <pc:chgData name="Grandchamp Paul" userId="bd3b989a-9e9e-4a47-9d06-ecd4d15d9063" providerId="ADAL" clId="{BB4DB02E-F22B-4A9E-9A4D-4DC30B5B4B6D}" dt="2026-06-06T13:08:00.892" v="0" actId="47"/>
        <pc:sldMkLst>
          <pc:docMk/>
          <pc:sldMk cId="0" sldId="258"/>
        </pc:sldMkLst>
      </pc:sldChg>
      <pc:sldChg chg="del">
        <pc:chgData name="Grandchamp Paul" userId="bd3b989a-9e9e-4a47-9d06-ecd4d15d9063" providerId="ADAL" clId="{BB4DB02E-F22B-4A9E-9A4D-4DC30B5B4B6D}" dt="2026-06-06T13:08:00.892" v="0" actId="47"/>
        <pc:sldMkLst>
          <pc:docMk/>
          <pc:sldMk cId="3790167189" sldId="259"/>
        </pc:sldMkLst>
      </pc:sldChg>
      <pc:sldChg chg="del">
        <pc:chgData name="Grandchamp Paul" userId="bd3b989a-9e9e-4a47-9d06-ecd4d15d9063" providerId="ADAL" clId="{BB4DB02E-F22B-4A9E-9A4D-4DC30B5B4B6D}" dt="2026-06-06T13:08:11.231" v="1" actId="47"/>
        <pc:sldMkLst>
          <pc:docMk/>
          <pc:sldMk cId="800091667" sldId="265"/>
        </pc:sldMkLst>
      </pc:sldChg>
      <pc:sldChg chg="del">
        <pc:chgData name="Grandchamp Paul" userId="bd3b989a-9e9e-4a47-9d06-ecd4d15d9063" providerId="ADAL" clId="{BB4DB02E-F22B-4A9E-9A4D-4DC30B5B4B6D}" dt="2026-06-06T13:08:00.892" v="0" actId="47"/>
        <pc:sldMkLst>
          <pc:docMk/>
          <pc:sldMk cId="2383666826" sldId="266"/>
        </pc:sldMkLst>
      </pc:sldChg>
      <pc:sldChg chg="del">
        <pc:chgData name="Grandchamp Paul" userId="bd3b989a-9e9e-4a47-9d06-ecd4d15d9063" providerId="ADAL" clId="{BB4DB02E-F22B-4A9E-9A4D-4DC30B5B4B6D}" dt="2026-06-06T13:08:00.892" v="0" actId="47"/>
        <pc:sldMkLst>
          <pc:docMk/>
          <pc:sldMk cId="750847938" sldId="270"/>
        </pc:sldMkLst>
      </pc:sldChg>
      <pc:sldChg chg="del">
        <pc:chgData name="Grandchamp Paul" userId="bd3b989a-9e9e-4a47-9d06-ecd4d15d9063" providerId="ADAL" clId="{BB4DB02E-F22B-4A9E-9A4D-4DC30B5B4B6D}" dt="2026-06-06T13:08:00.892" v="0" actId="47"/>
        <pc:sldMkLst>
          <pc:docMk/>
          <pc:sldMk cId="0" sldId="271"/>
        </pc:sldMkLst>
      </pc:sldChg>
      <pc:sldChg chg="del">
        <pc:chgData name="Grandchamp Paul" userId="bd3b989a-9e9e-4a47-9d06-ecd4d15d9063" providerId="ADAL" clId="{BB4DB02E-F22B-4A9E-9A4D-4DC30B5B4B6D}" dt="2026-06-06T13:08:00.892" v="0" actId="47"/>
        <pc:sldMkLst>
          <pc:docMk/>
          <pc:sldMk cId="4186964068" sldId="274"/>
        </pc:sldMkLst>
      </pc:sldChg>
      <pc:sldChg chg="del">
        <pc:chgData name="Grandchamp Paul" userId="bd3b989a-9e9e-4a47-9d06-ecd4d15d9063" providerId="ADAL" clId="{BB4DB02E-F22B-4A9E-9A4D-4DC30B5B4B6D}" dt="2026-06-06T13:08:00.892" v="0" actId="47"/>
        <pc:sldMkLst>
          <pc:docMk/>
          <pc:sldMk cId="1201495930" sldId="286"/>
        </pc:sldMkLst>
      </pc:sldChg>
      <pc:sldChg chg="del">
        <pc:chgData name="Grandchamp Paul" userId="bd3b989a-9e9e-4a47-9d06-ecd4d15d9063" providerId="ADAL" clId="{BB4DB02E-F22B-4A9E-9A4D-4DC30B5B4B6D}" dt="2026-06-06T13:08:00.892" v="0" actId="47"/>
        <pc:sldMkLst>
          <pc:docMk/>
          <pc:sldMk cId="1922857990" sldId="287"/>
        </pc:sldMkLst>
      </pc:sldChg>
      <pc:sldChg chg="del">
        <pc:chgData name="Grandchamp Paul" userId="bd3b989a-9e9e-4a47-9d06-ecd4d15d9063" providerId="ADAL" clId="{BB4DB02E-F22B-4A9E-9A4D-4DC30B5B4B6D}" dt="2026-06-06T13:08:00.892" v="0" actId="47"/>
        <pc:sldMkLst>
          <pc:docMk/>
          <pc:sldMk cId="795674322" sldId="289"/>
        </pc:sldMkLst>
      </pc:sldChg>
      <pc:sldChg chg="del">
        <pc:chgData name="Grandchamp Paul" userId="bd3b989a-9e9e-4a47-9d06-ecd4d15d9063" providerId="ADAL" clId="{BB4DB02E-F22B-4A9E-9A4D-4DC30B5B4B6D}" dt="2026-06-06T13:08:00.892" v="0" actId="47"/>
        <pc:sldMkLst>
          <pc:docMk/>
          <pc:sldMk cId="2548775519" sldId="290"/>
        </pc:sldMkLst>
      </pc:sldChg>
      <pc:sldChg chg="del">
        <pc:chgData name="Grandchamp Paul" userId="bd3b989a-9e9e-4a47-9d06-ecd4d15d9063" providerId="ADAL" clId="{BB4DB02E-F22B-4A9E-9A4D-4DC30B5B4B6D}" dt="2026-06-06T13:08:00.892" v="0" actId="47"/>
        <pc:sldMkLst>
          <pc:docMk/>
          <pc:sldMk cId="1242855162" sldId="291"/>
        </pc:sldMkLst>
      </pc:sldChg>
      <pc:sldChg chg="del">
        <pc:chgData name="Grandchamp Paul" userId="bd3b989a-9e9e-4a47-9d06-ecd4d15d9063" providerId="ADAL" clId="{BB4DB02E-F22B-4A9E-9A4D-4DC30B5B4B6D}" dt="2026-06-06T13:08:11.231" v="1" actId="47"/>
        <pc:sldMkLst>
          <pc:docMk/>
          <pc:sldMk cId="2913735793" sldId="292"/>
        </pc:sldMkLst>
      </pc:sldChg>
      <pc:sldChg chg="del">
        <pc:chgData name="Grandchamp Paul" userId="bd3b989a-9e9e-4a47-9d06-ecd4d15d9063" providerId="ADAL" clId="{BB4DB02E-F22B-4A9E-9A4D-4DC30B5B4B6D}" dt="2026-06-06T13:08:00.892" v="0" actId="47"/>
        <pc:sldMkLst>
          <pc:docMk/>
          <pc:sldMk cId="3311478347" sldId="295"/>
        </pc:sldMkLst>
      </pc:sldChg>
      <pc:sldChg chg="del">
        <pc:chgData name="Grandchamp Paul" userId="bd3b989a-9e9e-4a47-9d06-ecd4d15d9063" providerId="ADAL" clId="{BB4DB02E-F22B-4A9E-9A4D-4DC30B5B4B6D}" dt="2026-06-06T13:08:00.892" v="0" actId="47"/>
        <pc:sldMkLst>
          <pc:docMk/>
          <pc:sldMk cId="4064884648" sldId="296"/>
        </pc:sldMkLst>
      </pc:sldChg>
      <pc:sldChg chg="del">
        <pc:chgData name="Grandchamp Paul" userId="bd3b989a-9e9e-4a47-9d06-ecd4d15d9063" providerId="ADAL" clId="{BB4DB02E-F22B-4A9E-9A4D-4DC30B5B4B6D}" dt="2026-06-06T13:08:00.892" v="0" actId="47"/>
        <pc:sldMkLst>
          <pc:docMk/>
          <pc:sldMk cId="3240172006" sldId="297"/>
        </pc:sldMkLst>
      </pc:sldChg>
      <pc:sldChg chg="del">
        <pc:chgData name="Grandchamp Paul" userId="bd3b989a-9e9e-4a47-9d06-ecd4d15d9063" providerId="ADAL" clId="{BB4DB02E-F22B-4A9E-9A4D-4DC30B5B4B6D}" dt="2026-06-06T13:08:00.892" v="0" actId="47"/>
        <pc:sldMkLst>
          <pc:docMk/>
          <pc:sldMk cId="3446224158" sldId="298"/>
        </pc:sldMkLst>
      </pc:sldChg>
      <pc:sldChg chg="del">
        <pc:chgData name="Grandchamp Paul" userId="bd3b989a-9e9e-4a47-9d06-ecd4d15d9063" providerId="ADAL" clId="{BB4DB02E-F22B-4A9E-9A4D-4DC30B5B4B6D}" dt="2026-06-06T13:08:00.892" v="0" actId="47"/>
        <pc:sldMkLst>
          <pc:docMk/>
          <pc:sldMk cId="1572632920" sldId="300"/>
        </pc:sldMkLst>
      </pc:sldChg>
      <pc:sldChg chg="del">
        <pc:chgData name="Grandchamp Paul" userId="bd3b989a-9e9e-4a47-9d06-ecd4d15d9063" providerId="ADAL" clId="{BB4DB02E-F22B-4A9E-9A4D-4DC30B5B4B6D}" dt="2026-06-06T13:08:00.892" v="0" actId="47"/>
        <pc:sldMkLst>
          <pc:docMk/>
          <pc:sldMk cId="1486632605" sldId="301"/>
        </pc:sldMkLst>
      </pc:sldChg>
      <pc:sldChg chg="del">
        <pc:chgData name="Grandchamp Paul" userId="bd3b989a-9e9e-4a47-9d06-ecd4d15d9063" providerId="ADAL" clId="{BB4DB02E-F22B-4A9E-9A4D-4DC30B5B4B6D}" dt="2026-06-06T13:08:00.892" v="0" actId="47"/>
        <pc:sldMkLst>
          <pc:docMk/>
          <pc:sldMk cId="3971904940" sldId="306"/>
        </pc:sldMkLst>
      </pc:sldChg>
      <pc:sldChg chg="del">
        <pc:chgData name="Grandchamp Paul" userId="bd3b989a-9e9e-4a47-9d06-ecd4d15d9063" providerId="ADAL" clId="{BB4DB02E-F22B-4A9E-9A4D-4DC30B5B4B6D}" dt="2026-06-06T13:08:00.892" v="0" actId="47"/>
        <pc:sldMkLst>
          <pc:docMk/>
          <pc:sldMk cId="2099722427" sldId="307"/>
        </pc:sldMkLst>
      </pc:sldChg>
      <pc:sldChg chg="del">
        <pc:chgData name="Grandchamp Paul" userId="bd3b989a-9e9e-4a47-9d06-ecd4d15d9063" providerId="ADAL" clId="{BB4DB02E-F22B-4A9E-9A4D-4DC30B5B4B6D}" dt="2026-06-06T13:08:00.892" v="0" actId="47"/>
        <pc:sldMkLst>
          <pc:docMk/>
          <pc:sldMk cId="2402116082" sldId="308"/>
        </pc:sldMkLst>
      </pc:sldChg>
      <pc:sldChg chg="del">
        <pc:chgData name="Grandchamp Paul" userId="bd3b989a-9e9e-4a47-9d06-ecd4d15d9063" providerId="ADAL" clId="{BB4DB02E-F22B-4A9E-9A4D-4DC30B5B4B6D}" dt="2026-06-06T13:08:00.892" v="0" actId="47"/>
        <pc:sldMkLst>
          <pc:docMk/>
          <pc:sldMk cId="3319278331" sldId="309"/>
        </pc:sldMkLst>
      </pc:sldChg>
      <pc:sldChg chg="del">
        <pc:chgData name="Grandchamp Paul" userId="bd3b989a-9e9e-4a47-9d06-ecd4d15d9063" providerId="ADAL" clId="{BB4DB02E-F22B-4A9E-9A4D-4DC30B5B4B6D}" dt="2026-06-06T13:08:00.892" v="0" actId="47"/>
        <pc:sldMkLst>
          <pc:docMk/>
          <pc:sldMk cId="0" sldId="311"/>
        </pc:sldMkLst>
      </pc:sldChg>
      <pc:sldChg chg="del">
        <pc:chgData name="Grandchamp Paul" userId="bd3b989a-9e9e-4a47-9d06-ecd4d15d9063" providerId="ADAL" clId="{BB4DB02E-F22B-4A9E-9A4D-4DC30B5B4B6D}" dt="2026-06-06T13:08:00.892" v="0" actId="47"/>
        <pc:sldMkLst>
          <pc:docMk/>
          <pc:sldMk cId="0" sldId="313"/>
        </pc:sldMkLst>
      </pc:sldChg>
      <pc:sldChg chg="del">
        <pc:chgData name="Grandchamp Paul" userId="bd3b989a-9e9e-4a47-9d06-ecd4d15d9063" providerId="ADAL" clId="{BB4DB02E-F22B-4A9E-9A4D-4DC30B5B4B6D}" dt="2026-06-06T13:08:00.892" v="0" actId="47"/>
        <pc:sldMkLst>
          <pc:docMk/>
          <pc:sldMk cId="0" sldId="314"/>
        </pc:sldMkLst>
      </pc:sldChg>
      <pc:sldChg chg="del">
        <pc:chgData name="Grandchamp Paul" userId="bd3b989a-9e9e-4a47-9d06-ecd4d15d9063" providerId="ADAL" clId="{BB4DB02E-F22B-4A9E-9A4D-4DC30B5B4B6D}" dt="2026-06-06T13:08:00.892" v="0" actId="47"/>
        <pc:sldMkLst>
          <pc:docMk/>
          <pc:sldMk cId="0" sldId="315"/>
        </pc:sldMkLst>
      </pc:sldChg>
      <pc:sldChg chg="del">
        <pc:chgData name="Grandchamp Paul" userId="bd3b989a-9e9e-4a47-9d06-ecd4d15d9063" providerId="ADAL" clId="{BB4DB02E-F22B-4A9E-9A4D-4DC30B5B4B6D}" dt="2026-06-06T13:08:00.892" v="0" actId="47"/>
        <pc:sldMkLst>
          <pc:docMk/>
          <pc:sldMk cId="0" sldId="316"/>
        </pc:sldMkLst>
      </pc:sldChg>
      <pc:sldChg chg="del">
        <pc:chgData name="Grandchamp Paul" userId="bd3b989a-9e9e-4a47-9d06-ecd4d15d9063" providerId="ADAL" clId="{BB4DB02E-F22B-4A9E-9A4D-4DC30B5B4B6D}" dt="2026-06-06T13:08:00.892" v="0" actId="47"/>
        <pc:sldMkLst>
          <pc:docMk/>
          <pc:sldMk cId="1864861340" sldId="323"/>
        </pc:sldMkLst>
      </pc:sldChg>
      <pc:sldChg chg="del">
        <pc:chgData name="Grandchamp Paul" userId="bd3b989a-9e9e-4a47-9d06-ecd4d15d9063" providerId="ADAL" clId="{BB4DB02E-F22B-4A9E-9A4D-4DC30B5B4B6D}" dt="2026-06-06T13:08:11.231" v="1" actId="47"/>
        <pc:sldMkLst>
          <pc:docMk/>
          <pc:sldMk cId="681421761" sldId="336"/>
        </pc:sldMkLst>
      </pc:sldChg>
      <pc:sldChg chg="del">
        <pc:chgData name="Grandchamp Paul" userId="bd3b989a-9e9e-4a47-9d06-ecd4d15d9063" providerId="ADAL" clId="{BB4DB02E-F22B-4A9E-9A4D-4DC30B5B4B6D}" dt="2026-06-06T13:08:00.892" v="0" actId="47"/>
        <pc:sldMkLst>
          <pc:docMk/>
          <pc:sldMk cId="640595389" sldId="338"/>
        </pc:sldMkLst>
      </pc:sldChg>
      <pc:sldChg chg="del">
        <pc:chgData name="Grandchamp Paul" userId="bd3b989a-9e9e-4a47-9d06-ecd4d15d9063" providerId="ADAL" clId="{BB4DB02E-F22B-4A9E-9A4D-4DC30B5B4B6D}" dt="2026-06-06T13:08:00.892" v="0" actId="47"/>
        <pc:sldMkLst>
          <pc:docMk/>
          <pc:sldMk cId="2275073775" sldId="343"/>
        </pc:sldMkLst>
      </pc:sldChg>
      <pc:sldChg chg="del">
        <pc:chgData name="Grandchamp Paul" userId="bd3b989a-9e9e-4a47-9d06-ecd4d15d9063" providerId="ADAL" clId="{BB4DB02E-F22B-4A9E-9A4D-4DC30B5B4B6D}" dt="2026-06-06T13:08:11.231" v="1" actId="47"/>
        <pc:sldMkLst>
          <pc:docMk/>
          <pc:sldMk cId="4009181983" sldId="344"/>
        </pc:sldMkLst>
      </pc:sldChg>
      <pc:sldChg chg="del">
        <pc:chgData name="Grandchamp Paul" userId="bd3b989a-9e9e-4a47-9d06-ecd4d15d9063" providerId="ADAL" clId="{BB4DB02E-F22B-4A9E-9A4D-4DC30B5B4B6D}" dt="2026-06-06T13:08:11.231" v="1" actId="47"/>
        <pc:sldMkLst>
          <pc:docMk/>
          <pc:sldMk cId="2809136180" sldId="352"/>
        </pc:sldMkLst>
      </pc:sldChg>
      <pc:sldChg chg="del">
        <pc:chgData name="Grandchamp Paul" userId="bd3b989a-9e9e-4a47-9d06-ecd4d15d9063" providerId="ADAL" clId="{BB4DB02E-F22B-4A9E-9A4D-4DC30B5B4B6D}" dt="2026-06-06T13:08:00.892" v="0" actId="47"/>
        <pc:sldMkLst>
          <pc:docMk/>
          <pc:sldMk cId="1886940026" sldId="354"/>
        </pc:sldMkLst>
      </pc:sldChg>
      <pc:sldChg chg="del">
        <pc:chgData name="Grandchamp Paul" userId="bd3b989a-9e9e-4a47-9d06-ecd4d15d9063" providerId="ADAL" clId="{BB4DB02E-F22B-4A9E-9A4D-4DC30B5B4B6D}" dt="2026-06-06T13:08:00.892" v="0" actId="47"/>
        <pc:sldMkLst>
          <pc:docMk/>
          <pc:sldMk cId="3779537808" sldId="355"/>
        </pc:sldMkLst>
      </pc:sldChg>
      <pc:sldChg chg="del">
        <pc:chgData name="Grandchamp Paul" userId="bd3b989a-9e9e-4a47-9d06-ecd4d15d9063" providerId="ADAL" clId="{BB4DB02E-F22B-4A9E-9A4D-4DC30B5B4B6D}" dt="2026-06-06T13:08:00.892" v="0" actId="47"/>
        <pc:sldMkLst>
          <pc:docMk/>
          <pc:sldMk cId="3168677814" sldId="356"/>
        </pc:sldMkLst>
      </pc:sldChg>
      <pc:sldChg chg="del">
        <pc:chgData name="Grandchamp Paul" userId="bd3b989a-9e9e-4a47-9d06-ecd4d15d9063" providerId="ADAL" clId="{BB4DB02E-F22B-4A9E-9A4D-4DC30B5B4B6D}" dt="2026-06-06T13:08:00.892" v="0" actId="47"/>
        <pc:sldMkLst>
          <pc:docMk/>
          <pc:sldMk cId="3131285423" sldId="359"/>
        </pc:sldMkLst>
      </pc:sldChg>
      <pc:sldChg chg="del">
        <pc:chgData name="Grandchamp Paul" userId="bd3b989a-9e9e-4a47-9d06-ecd4d15d9063" providerId="ADAL" clId="{BB4DB02E-F22B-4A9E-9A4D-4DC30B5B4B6D}" dt="2026-06-06T13:08:11.231" v="1" actId="47"/>
        <pc:sldMkLst>
          <pc:docMk/>
          <pc:sldMk cId="3754682627" sldId="360"/>
        </pc:sldMkLst>
      </pc:sldChg>
      <pc:sldChg chg="del">
        <pc:chgData name="Grandchamp Paul" userId="bd3b989a-9e9e-4a47-9d06-ecd4d15d9063" providerId="ADAL" clId="{BB4DB02E-F22B-4A9E-9A4D-4DC30B5B4B6D}" dt="2026-06-06T13:08:00.892" v="0" actId="47"/>
        <pc:sldMkLst>
          <pc:docMk/>
          <pc:sldMk cId="2140501373" sldId="361"/>
        </pc:sldMkLst>
      </pc:sldChg>
      <pc:sldChg chg="del">
        <pc:chgData name="Grandchamp Paul" userId="bd3b989a-9e9e-4a47-9d06-ecd4d15d9063" providerId="ADAL" clId="{BB4DB02E-F22B-4A9E-9A4D-4DC30B5B4B6D}" dt="2026-06-06T13:08:00.892" v="0" actId="47"/>
        <pc:sldMkLst>
          <pc:docMk/>
          <pc:sldMk cId="1068777801" sldId="362"/>
        </pc:sldMkLst>
      </pc:sldChg>
      <pc:sldChg chg="del">
        <pc:chgData name="Grandchamp Paul" userId="bd3b989a-9e9e-4a47-9d06-ecd4d15d9063" providerId="ADAL" clId="{BB4DB02E-F22B-4A9E-9A4D-4DC30B5B4B6D}" dt="2026-06-06T13:08:00.892" v="0" actId="47"/>
        <pc:sldMkLst>
          <pc:docMk/>
          <pc:sldMk cId="1769583031" sldId="363"/>
        </pc:sldMkLst>
      </pc:sldChg>
      <pc:sldChg chg="del">
        <pc:chgData name="Grandchamp Paul" userId="bd3b989a-9e9e-4a47-9d06-ecd4d15d9063" providerId="ADAL" clId="{BB4DB02E-F22B-4A9E-9A4D-4DC30B5B4B6D}" dt="2026-06-06T13:08:00.892" v="0" actId="47"/>
        <pc:sldMkLst>
          <pc:docMk/>
          <pc:sldMk cId="4238002429" sldId="364"/>
        </pc:sldMkLst>
      </pc:sldChg>
      <pc:sldChg chg="del">
        <pc:chgData name="Grandchamp Paul" userId="bd3b989a-9e9e-4a47-9d06-ecd4d15d9063" providerId="ADAL" clId="{BB4DB02E-F22B-4A9E-9A4D-4DC30B5B4B6D}" dt="2026-06-06T13:08:11.231" v="1" actId="47"/>
        <pc:sldMkLst>
          <pc:docMk/>
          <pc:sldMk cId="4089377025" sldId="368"/>
        </pc:sldMkLst>
      </pc:sldChg>
      <pc:sldChg chg="del">
        <pc:chgData name="Grandchamp Paul" userId="bd3b989a-9e9e-4a47-9d06-ecd4d15d9063" providerId="ADAL" clId="{BB4DB02E-F22B-4A9E-9A4D-4DC30B5B4B6D}" dt="2026-06-06T13:08:00.892" v="0" actId="47"/>
        <pc:sldMkLst>
          <pc:docMk/>
          <pc:sldMk cId="1601057638" sldId="371"/>
        </pc:sldMkLst>
      </pc:sldChg>
      <pc:sldChg chg="del">
        <pc:chgData name="Grandchamp Paul" userId="bd3b989a-9e9e-4a47-9d06-ecd4d15d9063" providerId="ADAL" clId="{BB4DB02E-F22B-4A9E-9A4D-4DC30B5B4B6D}" dt="2026-06-06T13:08:11.231" v="1" actId="47"/>
        <pc:sldMkLst>
          <pc:docMk/>
          <pc:sldMk cId="3266212021" sldId="372"/>
        </pc:sldMkLst>
      </pc:sldChg>
      <pc:sldChg chg="del">
        <pc:chgData name="Grandchamp Paul" userId="bd3b989a-9e9e-4a47-9d06-ecd4d15d9063" providerId="ADAL" clId="{BB4DB02E-F22B-4A9E-9A4D-4DC30B5B4B6D}" dt="2026-06-06T13:08:00.892" v="0" actId="47"/>
        <pc:sldMkLst>
          <pc:docMk/>
          <pc:sldMk cId="718815416" sldId="373"/>
        </pc:sldMkLst>
      </pc:sldChg>
      <pc:sldChg chg="del">
        <pc:chgData name="Grandchamp Paul" userId="bd3b989a-9e9e-4a47-9d06-ecd4d15d9063" providerId="ADAL" clId="{BB4DB02E-F22B-4A9E-9A4D-4DC30B5B4B6D}" dt="2026-06-06T13:08:00.892" v="0" actId="47"/>
        <pc:sldMkLst>
          <pc:docMk/>
          <pc:sldMk cId="2176215210" sldId="376"/>
        </pc:sldMkLst>
      </pc:sldChg>
      <pc:sldChg chg="del">
        <pc:chgData name="Grandchamp Paul" userId="bd3b989a-9e9e-4a47-9d06-ecd4d15d9063" providerId="ADAL" clId="{BB4DB02E-F22B-4A9E-9A4D-4DC30B5B4B6D}" dt="2026-06-06T13:08:11.231" v="1" actId="47"/>
        <pc:sldMkLst>
          <pc:docMk/>
          <pc:sldMk cId="67207329" sldId="378"/>
        </pc:sldMkLst>
      </pc:sldChg>
      <pc:sldChg chg="del">
        <pc:chgData name="Grandchamp Paul" userId="bd3b989a-9e9e-4a47-9d06-ecd4d15d9063" providerId="ADAL" clId="{BB4DB02E-F22B-4A9E-9A4D-4DC30B5B4B6D}" dt="2026-06-06T13:08:00.892" v="0" actId="47"/>
        <pc:sldMkLst>
          <pc:docMk/>
          <pc:sldMk cId="3384930643" sldId="380"/>
        </pc:sldMkLst>
      </pc:sldChg>
      <pc:sldChg chg="del">
        <pc:chgData name="Grandchamp Paul" userId="bd3b989a-9e9e-4a47-9d06-ecd4d15d9063" providerId="ADAL" clId="{BB4DB02E-F22B-4A9E-9A4D-4DC30B5B4B6D}" dt="2026-06-06T13:08:00.892" v="0" actId="47"/>
        <pc:sldMkLst>
          <pc:docMk/>
          <pc:sldMk cId="272544002" sldId="383"/>
        </pc:sldMkLst>
      </pc:sldChg>
      <pc:sldChg chg="del">
        <pc:chgData name="Grandchamp Paul" userId="bd3b989a-9e9e-4a47-9d06-ecd4d15d9063" providerId="ADAL" clId="{BB4DB02E-F22B-4A9E-9A4D-4DC30B5B4B6D}" dt="2026-06-06T13:08:00.892" v="0" actId="47"/>
        <pc:sldMkLst>
          <pc:docMk/>
          <pc:sldMk cId="668334821" sldId="384"/>
        </pc:sldMkLst>
      </pc:sldChg>
      <pc:sldChg chg="del">
        <pc:chgData name="Grandchamp Paul" userId="bd3b989a-9e9e-4a47-9d06-ecd4d15d9063" providerId="ADAL" clId="{BB4DB02E-F22B-4A9E-9A4D-4DC30B5B4B6D}" dt="2026-06-06T13:08:11.231" v="1" actId="47"/>
        <pc:sldMkLst>
          <pc:docMk/>
          <pc:sldMk cId="2827929859" sldId="385"/>
        </pc:sldMkLst>
      </pc:sldChg>
      <pc:sldChg chg="del">
        <pc:chgData name="Grandchamp Paul" userId="bd3b989a-9e9e-4a47-9d06-ecd4d15d9063" providerId="ADAL" clId="{BB4DB02E-F22B-4A9E-9A4D-4DC30B5B4B6D}" dt="2026-06-06T13:08:00.892" v="0" actId="47"/>
        <pc:sldMkLst>
          <pc:docMk/>
          <pc:sldMk cId="714892893" sldId="386"/>
        </pc:sldMkLst>
      </pc:sldChg>
      <pc:sldChg chg="del">
        <pc:chgData name="Grandchamp Paul" userId="bd3b989a-9e9e-4a47-9d06-ecd4d15d9063" providerId="ADAL" clId="{BB4DB02E-F22B-4A9E-9A4D-4DC30B5B4B6D}" dt="2026-06-06T13:08:00.892" v="0" actId="47"/>
        <pc:sldMkLst>
          <pc:docMk/>
          <pc:sldMk cId="1178458572" sldId="387"/>
        </pc:sldMkLst>
      </pc:sldChg>
      <pc:sldChg chg="del">
        <pc:chgData name="Grandchamp Paul" userId="bd3b989a-9e9e-4a47-9d06-ecd4d15d9063" providerId="ADAL" clId="{BB4DB02E-F22B-4A9E-9A4D-4DC30B5B4B6D}" dt="2026-06-06T13:08:11.231" v="1" actId="47"/>
        <pc:sldMkLst>
          <pc:docMk/>
          <pc:sldMk cId="2120008111" sldId="388"/>
        </pc:sldMkLst>
      </pc:sldChg>
      <pc:sldChg chg="del">
        <pc:chgData name="Grandchamp Paul" userId="bd3b989a-9e9e-4a47-9d06-ecd4d15d9063" providerId="ADAL" clId="{BB4DB02E-F22B-4A9E-9A4D-4DC30B5B4B6D}" dt="2026-06-06T13:08:11.231" v="1" actId="47"/>
        <pc:sldMkLst>
          <pc:docMk/>
          <pc:sldMk cId="2675861087" sldId="389"/>
        </pc:sldMkLst>
      </pc:sldChg>
      <pc:sldChg chg="del">
        <pc:chgData name="Grandchamp Paul" userId="bd3b989a-9e9e-4a47-9d06-ecd4d15d9063" providerId="ADAL" clId="{BB4DB02E-F22B-4A9E-9A4D-4DC30B5B4B6D}" dt="2026-06-06T13:08:11.231" v="1" actId="47"/>
        <pc:sldMkLst>
          <pc:docMk/>
          <pc:sldMk cId="130084993" sldId="390"/>
        </pc:sldMkLst>
      </pc:sldChg>
      <pc:sldChg chg="del">
        <pc:chgData name="Grandchamp Paul" userId="bd3b989a-9e9e-4a47-9d06-ecd4d15d9063" providerId="ADAL" clId="{BB4DB02E-F22B-4A9E-9A4D-4DC30B5B4B6D}" dt="2026-06-06T13:08:11.231" v="1" actId="47"/>
        <pc:sldMkLst>
          <pc:docMk/>
          <pc:sldMk cId="711442920" sldId="391"/>
        </pc:sldMkLst>
      </pc:sldChg>
      <pc:sldChg chg="del">
        <pc:chgData name="Grandchamp Paul" userId="bd3b989a-9e9e-4a47-9d06-ecd4d15d9063" providerId="ADAL" clId="{BB4DB02E-F22B-4A9E-9A4D-4DC30B5B4B6D}" dt="2026-06-06T13:08:11.231" v="1" actId="47"/>
        <pc:sldMkLst>
          <pc:docMk/>
          <pc:sldMk cId="1827709531" sldId="392"/>
        </pc:sldMkLst>
      </pc:sldChg>
      <pc:sldChg chg="del">
        <pc:chgData name="Grandchamp Paul" userId="bd3b989a-9e9e-4a47-9d06-ecd4d15d9063" providerId="ADAL" clId="{BB4DB02E-F22B-4A9E-9A4D-4DC30B5B4B6D}" dt="2026-06-06T13:08:11.231" v="1" actId="47"/>
        <pc:sldMkLst>
          <pc:docMk/>
          <pc:sldMk cId="2188464605" sldId="395"/>
        </pc:sldMkLst>
      </pc:sldChg>
      <pc:sldChg chg="del">
        <pc:chgData name="Grandchamp Paul" userId="bd3b989a-9e9e-4a47-9d06-ecd4d15d9063" providerId="ADAL" clId="{BB4DB02E-F22B-4A9E-9A4D-4DC30B5B4B6D}" dt="2026-06-06T13:08:00.892" v="0" actId="47"/>
        <pc:sldMkLst>
          <pc:docMk/>
          <pc:sldMk cId="1598029891" sldId="396"/>
        </pc:sldMkLst>
      </pc:sldChg>
      <pc:sldChg chg="del">
        <pc:chgData name="Grandchamp Paul" userId="bd3b989a-9e9e-4a47-9d06-ecd4d15d9063" providerId="ADAL" clId="{BB4DB02E-F22B-4A9E-9A4D-4DC30B5B4B6D}" dt="2026-06-06T13:08:00.892" v="0" actId="47"/>
        <pc:sldMkLst>
          <pc:docMk/>
          <pc:sldMk cId="3133046987" sldId="397"/>
        </pc:sldMkLst>
      </pc:sldChg>
      <pc:sldChg chg="del">
        <pc:chgData name="Grandchamp Paul" userId="bd3b989a-9e9e-4a47-9d06-ecd4d15d9063" providerId="ADAL" clId="{BB4DB02E-F22B-4A9E-9A4D-4DC30B5B4B6D}" dt="2026-06-06T13:08:11.231" v="1" actId="47"/>
        <pc:sldMkLst>
          <pc:docMk/>
          <pc:sldMk cId="1244121624" sldId="398"/>
        </pc:sldMkLst>
      </pc:sldChg>
      <pc:sldChg chg="del">
        <pc:chgData name="Grandchamp Paul" userId="bd3b989a-9e9e-4a47-9d06-ecd4d15d9063" providerId="ADAL" clId="{BB4DB02E-F22B-4A9E-9A4D-4DC30B5B4B6D}" dt="2026-06-06T13:08:11.231" v="1" actId="47"/>
        <pc:sldMkLst>
          <pc:docMk/>
          <pc:sldMk cId="2264282097" sldId="400"/>
        </pc:sldMkLst>
      </pc:sldChg>
      <pc:sldChg chg="del">
        <pc:chgData name="Grandchamp Paul" userId="bd3b989a-9e9e-4a47-9d06-ecd4d15d9063" providerId="ADAL" clId="{BB4DB02E-F22B-4A9E-9A4D-4DC30B5B4B6D}" dt="2026-06-06T13:08:00.892" v="0" actId="47"/>
        <pc:sldMkLst>
          <pc:docMk/>
          <pc:sldMk cId="2134260943" sldId="401"/>
        </pc:sldMkLst>
      </pc:sldChg>
      <pc:sldChg chg="del">
        <pc:chgData name="Grandchamp Paul" userId="bd3b989a-9e9e-4a47-9d06-ecd4d15d9063" providerId="ADAL" clId="{BB4DB02E-F22B-4A9E-9A4D-4DC30B5B4B6D}" dt="2026-06-06T13:08:11.231" v="1" actId="47"/>
        <pc:sldMkLst>
          <pc:docMk/>
          <pc:sldMk cId="2099660532" sldId="402"/>
        </pc:sldMkLst>
      </pc:sldChg>
      <pc:sldChg chg="del">
        <pc:chgData name="Grandchamp Paul" userId="bd3b989a-9e9e-4a47-9d06-ecd4d15d9063" providerId="ADAL" clId="{BB4DB02E-F22B-4A9E-9A4D-4DC30B5B4B6D}" dt="2026-06-06T13:08:11.231" v="1" actId="47"/>
        <pc:sldMkLst>
          <pc:docMk/>
          <pc:sldMk cId="428001995" sldId="403"/>
        </pc:sldMkLst>
      </pc:sldChg>
      <pc:sldChg chg="del">
        <pc:chgData name="Grandchamp Paul" userId="bd3b989a-9e9e-4a47-9d06-ecd4d15d9063" providerId="ADAL" clId="{BB4DB02E-F22B-4A9E-9A4D-4DC30B5B4B6D}" dt="2026-06-06T13:08:00.892" v="0" actId="47"/>
        <pc:sldMkLst>
          <pc:docMk/>
          <pc:sldMk cId="1829263894" sldId="404"/>
        </pc:sldMkLst>
      </pc:sldChg>
      <pc:sldChg chg="del">
        <pc:chgData name="Grandchamp Paul" userId="bd3b989a-9e9e-4a47-9d06-ecd4d15d9063" providerId="ADAL" clId="{BB4DB02E-F22B-4A9E-9A4D-4DC30B5B4B6D}" dt="2026-06-06T13:08:00.892" v="0" actId="47"/>
        <pc:sldMkLst>
          <pc:docMk/>
          <pc:sldMk cId="2960752354" sldId="405"/>
        </pc:sldMkLst>
      </pc:sldChg>
      <pc:sldChg chg="del">
        <pc:chgData name="Grandchamp Paul" userId="bd3b989a-9e9e-4a47-9d06-ecd4d15d9063" providerId="ADAL" clId="{BB4DB02E-F22B-4A9E-9A4D-4DC30B5B4B6D}" dt="2026-06-06T13:08:11.231" v="1" actId="47"/>
        <pc:sldMkLst>
          <pc:docMk/>
          <pc:sldMk cId="1130347185" sldId="406"/>
        </pc:sldMkLst>
      </pc:sldChg>
      <pc:sldChg chg="del">
        <pc:chgData name="Grandchamp Paul" userId="bd3b989a-9e9e-4a47-9d06-ecd4d15d9063" providerId="ADAL" clId="{BB4DB02E-F22B-4A9E-9A4D-4DC30B5B4B6D}" dt="2026-06-06T13:08:00.892" v="0" actId="47"/>
        <pc:sldMkLst>
          <pc:docMk/>
          <pc:sldMk cId="826640117" sldId="407"/>
        </pc:sldMkLst>
      </pc:sldChg>
      <pc:sldChg chg="del">
        <pc:chgData name="Grandchamp Paul" userId="bd3b989a-9e9e-4a47-9d06-ecd4d15d9063" providerId="ADAL" clId="{BB4DB02E-F22B-4A9E-9A4D-4DC30B5B4B6D}" dt="2026-06-06T13:08:00.892" v="0" actId="47"/>
        <pc:sldMkLst>
          <pc:docMk/>
          <pc:sldMk cId="3659571714" sldId="408"/>
        </pc:sldMkLst>
      </pc:sldChg>
      <pc:sldChg chg="del">
        <pc:chgData name="Grandchamp Paul" userId="bd3b989a-9e9e-4a47-9d06-ecd4d15d9063" providerId="ADAL" clId="{BB4DB02E-F22B-4A9E-9A4D-4DC30B5B4B6D}" dt="2026-06-06T13:08:11.231" v="1" actId="47"/>
        <pc:sldMkLst>
          <pc:docMk/>
          <pc:sldMk cId="2008861498" sldId="420"/>
        </pc:sldMkLst>
      </pc:sldChg>
      <pc:sldChg chg="del">
        <pc:chgData name="Grandchamp Paul" userId="bd3b989a-9e9e-4a47-9d06-ecd4d15d9063" providerId="ADAL" clId="{BB4DB02E-F22B-4A9E-9A4D-4DC30B5B4B6D}" dt="2026-06-06T13:08:11.231" v="1" actId="47"/>
        <pc:sldMkLst>
          <pc:docMk/>
          <pc:sldMk cId="1605252832" sldId="423"/>
        </pc:sldMkLst>
      </pc:sldChg>
      <pc:sldChg chg="del">
        <pc:chgData name="Grandchamp Paul" userId="bd3b989a-9e9e-4a47-9d06-ecd4d15d9063" providerId="ADAL" clId="{BB4DB02E-F22B-4A9E-9A4D-4DC30B5B4B6D}" dt="2026-06-06T13:08:11.231" v="1" actId="47"/>
        <pc:sldMkLst>
          <pc:docMk/>
          <pc:sldMk cId="3313560425" sldId="425"/>
        </pc:sldMkLst>
      </pc:sldChg>
      <pc:sldChg chg="del">
        <pc:chgData name="Grandchamp Paul" userId="bd3b989a-9e9e-4a47-9d06-ecd4d15d9063" providerId="ADAL" clId="{BB4DB02E-F22B-4A9E-9A4D-4DC30B5B4B6D}" dt="2026-06-06T13:08:11.231" v="1" actId="47"/>
        <pc:sldMkLst>
          <pc:docMk/>
          <pc:sldMk cId="1529484319" sldId="426"/>
        </pc:sldMkLst>
      </pc:sldChg>
      <pc:sldChg chg="del">
        <pc:chgData name="Grandchamp Paul" userId="bd3b989a-9e9e-4a47-9d06-ecd4d15d9063" providerId="ADAL" clId="{BB4DB02E-F22B-4A9E-9A4D-4DC30B5B4B6D}" dt="2026-06-06T13:08:11.231" v="1" actId="47"/>
        <pc:sldMkLst>
          <pc:docMk/>
          <pc:sldMk cId="1742707859" sldId="427"/>
        </pc:sldMkLst>
      </pc:sldChg>
      <pc:sldChg chg="del">
        <pc:chgData name="Grandchamp Paul" userId="bd3b989a-9e9e-4a47-9d06-ecd4d15d9063" providerId="ADAL" clId="{BB4DB02E-F22B-4A9E-9A4D-4DC30B5B4B6D}" dt="2026-06-06T13:08:11.231" v="1" actId="47"/>
        <pc:sldMkLst>
          <pc:docMk/>
          <pc:sldMk cId="37556377" sldId="428"/>
        </pc:sldMkLst>
      </pc:sldChg>
      <pc:sldChg chg="del">
        <pc:chgData name="Grandchamp Paul" userId="bd3b989a-9e9e-4a47-9d06-ecd4d15d9063" providerId="ADAL" clId="{BB4DB02E-F22B-4A9E-9A4D-4DC30B5B4B6D}" dt="2026-06-06T13:08:11.231" v="1" actId="47"/>
        <pc:sldMkLst>
          <pc:docMk/>
          <pc:sldMk cId="4017468438" sldId="429"/>
        </pc:sldMkLst>
      </pc:sldChg>
      <pc:sldChg chg="del">
        <pc:chgData name="Grandchamp Paul" userId="bd3b989a-9e9e-4a47-9d06-ecd4d15d9063" providerId="ADAL" clId="{BB4DB02E-F22B-4A9E-9A4D-4DC30B5B4B6D}" dt="2026-06-06T13:08:11.231" v="1" actId="47"/>
        <pc:sldMkLst>
          <pc:docMk/>
          <pc:sldMk cId="1480669255" sldId="430"/>
        </pc:sldMkLst>
      </pc:sldChg>
      <pc:sldChg chg="del">
        <pc:chgData name="Grandchamp Paul" userId="bd3b989a-9e9e-4a47-9d06-ecd4d15d9063" providerId="ADAL" clId="{BB4DB02E-F22B-4A9E-9A4D-4DC30B5B4B6D}" dt="2026-06-06T13:08:11.231" v="1" actId="47"/>
        <pc:sldMkLst>
          <pc:docMk/>
          <pc:sldMk cId="279947129" sldId="431"/>
        </pc:sldMkLst>
      </pc:sldChg>
      <pc:sldChg chg="del">
        <pc:chgData name="Grandchamp Paul" userId="bd3b989a-9e9e-4a47-9d06-ecd4d15d9063" providerId="ADAL" clId="{BB4DB02E-F22B-4A9E-9A4D-4DC30B5B4B6D}" dt="2026-06-06T13:08:00.892" v="0" actId="47"/>
        <pc:sldMkLst>
          <pc:docMk/>
          <pc:sldMk cId="1481982425" sldId="668"/>
        </pc:sldMkLst>
      </pc:sldChg>
      <pc:sldChg chg="del">
        <pc:chgData name="Grandchamp Paul" userId="bd3b989a-9e9e-4a47-9d06-ecd4d15d9063" providerId="ADAL" clId="{BB4DB02E-F22B-4A9E-9A4D-4DC30B5B4B6D}" dt="2026-06-06T13:08:00.892" v="0" actId="47"/>
        <pc:sldMkLst>
          <pc:docMk/>
          <pc:sldMk cId="446436246" sldId="673"/>
        </pc:sldMkLst>
      </pc:sldChg>
      <pc:sldChg chg="del">
        <pc:chgData name="Grandchamp Paul" userId="bd3b989a-9e9e-4a47-9d06-ecd4d15d9063" providerId="ADAL" clId="{BB4DB02E-F22B-4A9E-9A4D-4DC30B5B4B6D}" dt="2026-06-06T13:08:00.892" v="0" actId="47"/>
        <pc:sldMkLst>
          <pc:docMk/>
          <pc:sldMk cId="0" sldId="675"/>
        </pc:sldMkLst>
      </pc:sldChg>
      <pc:sldChg chg="del">
        <pc:chgData name="Grandchamp Paul" userId="bd3b989a-9e9e-4a47-9d06-ecd4d15d9063" providerId="ADAL" clId="{BB4DB02E-F22B-4A9E-9A4D-4DC30B5B4B6D}" dt="2026-06-06T13:08:00.892" v="0" actId="47"/>
        <pc:sldMkLst>
          <pc:docMk/>
          <pc:sldMk cId="3914973066" sldId="677"/>
        </pc:sldMkLst>
      </pc:sldChg>
      <pc:sldChg chg="del">
        <pc:chgData name="Grandchamp Paul" userId="bd3b989a-9e9e-4a47-9d06-ecd4d15d9063" providerId="ADAL" clId="{BB4DB02E-F22B-4A9E-9A4D-4DC30B5B4B6D}" dt="2026-06-06T13:08:00.892" v="0" actId="47"/>
        <pc:sldMkLst>
          <pc:docMk/>
          <pc:sldMk cId="1247069635" sldId="680"/>
        </pc:sldMkLst>
      </pc:sldChg>
      <pc:sldChg chg="del">
        <pc:chgData name="Grandchamp Paul" userId="bd3b989a-9e9e-4a47-9d06-ecd4d15d9063" providerId="ADAL" clId="{BB4DB02E-F22B-4A9E-9A4D-4DC30B5B4B6D}" dt="2026-06-06T13:08:00.892" v="0" actId="47"/>
        <pc:sldMkLst>
          <pc:docMk/>
          <pc:sldMk cId="506283101" sldId="730"/>
        </pc:sldMkLst>
      </pc:sldChg>
      <pc:sldChg chg="del">
        <pc:chgData name="Grandchamp Paul" userId="bd3b989a-9e9e-4a47-9d06-ecd4d15d9063" providerId="ADAL" clId="{BB4DB02E-F22B-4A9E-9A4D-4DC30B5B4B6D}" dt="2026-06-06T13:08:11.231" v="1" actId="47"/>
        <pc:sldMkLst>
          <pc:docMk/>
          <pc:sldMk cId="3093709103" sldId="736"/>
        </pc:sldMkLst>
      </pc:sldChg>
      <pc:sldChg chg="del">
        <pc:chgData name="Grandchamp Paul" userId="bd3b989a-9e9e-4a47-9d06-ecd4d15d9063" providerId="ADAL" clId="{BB4DB02E-F22B-4A9E-9A4D-4DC30B5B4B6D}" dt="2026-06-06T13:08:00.892" v="0" actId="47"/>
        <pc:sldMkLst>
          <pc:docMk/>
          <pc:sldMk cId="2836601007" sldId="741"/>
        </pc:sldMkLst>
      </pc:sldChg>
      <pc:sldChg chg="del">
        <pc:chgData name="Grandchamp Paul" userId="bd3b989a-9e9e-4a47-9d06-ecd4d15d9063" providerId="ADAL" clId="{BB4DB02E-F22B-4A9E-9A4D-4DC30B5B4B6D}" dt="2026-06-06T13:08:00.892" v="0" actId="47"/>
        <pc:sldMkLst>
          <pc:docMk/>
          <pc:sldMk cId="1650300096" sldId="742"/>
        </pc:sldMkLst>
      </pc:sldChg>
      <pc:sldChg chg="del">
        <pc:chgData name="Grandchamp Paul" userId="bd3b989a-9e9e-4a47-9d06-ecd4d15d9063" providerId="ADAL" clId="{BB4DB02E-F22B-4A9E-9A4D-4DC30B5B4B6D}" dt="2026-06-06T13:08:00.892" v="0" actId="47"/>
        <pc:sldMkLst>
          <pc:docMk/>
          <pc:sldMk cId="1568792476" sldId="743"/>
        </pc:sldMkLst>
      </pc:sldChg>
      <pc:sldChg chg="del">
        <pc:chgData name="Grandchamp Paul" userId="bd3b989a-9e9e-4a47-9d06-ecd4d15d9063" providerId="ADAL" clId="{BB4DB02E-F22B-4A9E-9A4D-4DC30B5B4B6D}" dt="2026-06-06T13:08:00.892" v="0" actId="47"/>
        <pc:sldMkLst>
          <pc:docMk/>
          <pc:sldMk cId="2322403759" sldId="744"/>
        </pc:sldMkLst>
      </pc:sldChg>
      <pc:sldChg chg="del">
        <pc:chgData name="Grandchamp Paul" userId="bd3b989a-9e9e-4a47-9d06-ecd4d15d9063" providerId="ADAL" clId="{BB4DB02E-F22B-4A9E-9A4D-4DC30B5B4B6D}" dt="2026-06-06T13:08:11.231" v="1" actId="47"/>
        <pc:sldMkLst>
          <pc:docMk/>
          <pc:sldMk cId="1320367072" sldId="745"/>
        </pc:sldMkLst>
      </pc:sldChg>
      <pc:sldChg chg="del">
        <pc:chgData name="Grandchamp Paul" userId="bd3b989a-9e9e-4a47-9d06-ecd4d15d9063" providerId="ADAL" clId="{BB4DB02E-F22B-4A9E-9A4D-4DC30B5B4B6D}" dt="2026-06-06T13:08:11.231" v="1" actId="47"/>
        <pc:sldMkLst>
          <pc:docMk/>
          <pc:sldMk cId="337693561" sldId="746"/>
        </pc:sldMkLst>
      </pc:sldChg>
      <pc:sldChg chg="del">
        <pc:chgData name="Grandchamp Paul" userId="bd3b989a-9e9e-4a47-9d06-ecd4d15d9063" providerId="ADAL" clId="{BB4DB02E-F22B-4A9E-9A4D-4DC30B5B4B6D}" dt="2026-06-06T13:08:00.892" v="0" actId="47"/>
        <pc:sldMkLst>
          <pc:docMk/>
          <pc:sldMk cId="3843316399" sldId="747"/>
        </pc:sldMkLst>
      </pc:sldChg>
      <pc:sldChg chg="del">
        <pc:chgData name="Grandchamp Paul" userId="bd3b989a-9e9e-4a47-9d06-ecd4d15d9063" providerId="ADAL" clId="{BB4DB02E-F22B-4A9E-9A4D-4DC30B5B4B6D}" dt="2026-06-06T13:08:00.892" v="0" actId="47"/>
        <pc:sldMkLst>
          <pc:docMk/>
          <pc:sldMk cId="1701130520" sldId="748"/>
        </pc:sldMkLst>
      </pc:sldChg>
      <pc:sldChg chg="del">
        <pc:chgData name="Grandchamp Paul" userId="bd3b989a-9e9e-4a47-9d06-ecd4d15d9063" providerId="ADAL" clId="{BB4DB02E-F22B-4A9E-9A4D-4DC30B5B4B6D}" dt="2026-06-06T13:08:00.892" v="0" actId="47"/>
        <pc:sldMkLst>
          <pc:docMk/>
          <pc:sldMk cId="879405972" sldId="749"/>
        </pc:sldMkLst>
      </pc:sldChg>
      <pc:sldChg chg="del">
        <pc:chgData name="Grandchamp Paul" userId="bd3b989a-9e9e-4a47-9d06-ecd4d15d9063" providerId="ADAL" clId="{BB4DB02E-F22B-4A9E-9A4D-4DC30B5B4B6D}" dt="2026-06-06T13:08:11.231" v="1" actId="47"/>
        <pc:sldMkLst>
          <pc:docMk/>
          <pc:sldMk cId="1406261109" sldId="750"/>
        </pc:sldMkLst>
      </pc:sldChg>
      <pc:sldChg chg="del">
        <pc:chgData name="Grandchamp Paul" userId="bd3b989a-9e9e-4a47-9d06-ecd4d15d9063" providerId="ADAL" clId="{BB4DB02E-F22B-4A9E-9A4D-4DC30B5B4B6D}" dt="2026-06-06T13:08:11.231" v="1" actId="47"/>
        <pc:sldMkLst>
          <pc:docMk/>
          <pc:sldMk cId="1623428230" sldId="751"/>
        </pc:sldMkLst>
      </pc:sldChg>
      <pc:sldChg chg="del">
        <pc:chgData name="Grandchamp Paul" userId="bd3b989a-9e9e-4a47-9d06-ecd4d15d9063" providerId="ADAL" clId="{BB4DB02E-F22B-4A9E-9A4D-4DC30B5B4B6D}" dt="2026-06-06T13:08:11.231" v="1" actId="47"/>
        <pc:sldMkLst>
          <pc:docMk/>
          <pc:sldMk cId="926456863" sldId="752"/>
        </pc:sldMkLst>
      </pc:sldChg>
      <pc:sldChg chg="del">
        <pc:chgData name="Grandchamp Paul" userId="bd3b989a-9e9e-4a47-9d06-ecd4d15d9063" providerId="ADAL" clId="{BB4DB02E-F22B-4A9E-9A4D-4DC30B5B4B6D}" dt="2026-06-06T13:08:11.231" v="1" actId="47"/>
        <pc:sldMkLst>
          <pc:docMk/>
          <pc:sldMk cId="3698259632" sldId="753"/>
        </pc:sldMkLst>
      </pc:sldChg>
      <pc:sldChg chg="del">
        <pc:chgData name="Grandchamp Paul" userId="bd3b989a-9e9e-4a47-9d06-ecd4d15d9063" providerId="ADAL" clId="{BB4DB02E-F22B-4A9E-9A4D-4DC30B5B4B6D}" dt="2026-06-06T13:08:11.231" v="1" actId="47"/>
        <pc:sldMkLst>
          <pc:docMk/>
          <pc:sldMk cId="2468538274" sldId="755"/>
        </pc:sldMkLst>
      </pc:sldChg>
      <pc:sldChg chg="del">
        <pc:chgData name="Grandchamp Paul" userId="bd3b989a-9e9e-4a47-9d06-ecd4d15d9063" providerId="ADAL" clId="{BB4DB02E-F22B-4A9E-9A4D-4DC30B5B4B6D}" dt="2026-06-06T13:08:11.231" v="1" actId="47"/>
        <pc:sldMkLst>
          <pc:docMk/>
          <pc:sldMk cId="772174062" sldId="756"/>
        </pc:sldMkLst>
      </pc:sldChg>
      <pc:sldChg chg="del">
        <pc:chgData name="Grandchamp Paul" userId="bd3b989a-9e9e-4a47-9d06-ecd4d15d9063" providerId="ADAL" clId="{BB4DB02E-F22B-4A9E-9A4D-4DC30B5B4B6D}" dt="2026-06-06T13:08:11.231" v="1" actId="47"/>
        <pc:sldMkLst>
          <pc:docMk/>
          <pc:sldMk cId="3914711142" sldId="757"/>
        </pc:sldMkLst>
      </pc:sldChg>
      <pc:sldChg chg="del">
        <pc:chgData name="Grandchamp Paul" userId="bd3b989a-9e9e-4a47-9d06-ecd4d15d9063" providerId="ADAL" clId="{BB4DB02E-F22B-4A9E-9A4D-4DC30B5B4B6D}" dt="2026-06-06T13:08:11.231" v="1" actId="47"/>
        <pc:sldMkLst>
          <pc:docMk/>
          <pc:sldMk cId="2534066617" sldId="758"/>
        </pc:sldMkLst>
      </pc:sldChg>
      <pc:sldChg chg="del">
        <pc:chgData name="Grandchamp Paul" userId="bd3b989a-9e9e-4a47-9d06-ecd4d15d9063" providerId="ADAL" clId="{BB4DB02E-F22B-4A9E-9A4D-4DC30B5B4B6D}" dt="2026-06-06T13:08:11.231" v="1" actId="47"/>
        <pc:sldMkLst>
          <pc:docMk/>
          <pc:sldMk cId="1493308647" sldId="759"/>
        </pc:sldMkLst>
      </pc:sldChg>
      <pc:sldChg chg="del">
        <pc:chgData name="Grandchamp Paul" userId="bd3b989a-9e9e-4a47-9d06-ecd4d15d9063" providerId="ADAL" clId="{BB4DB02E-F22B-4A9E-9A4D-4DC30B5B4B6D}" dt="2026-06-06T13:08:00.892" v="0" actId="47"/>
        <pc:sldMkLst>
          <pc:docMk/>
          <pc:sldMk cId="1789327123" sldId="760"/>
        </pc:sldMkLst>
      </pc:sldChg>
      <pc:sldChg chg="del">
        <pc:chgData name="Grandchamp Paul" userId="bd3b989a-9e9e-4a47-9d06-ecd4d15d9063" providerId="ADAL" clId="{BB4DB02E-F22B-4A9E-9A4D-4DC30B5B4B6D}" dt="2026-06-06T13:08:00.892" v="0" actId="47"/>
        <pc:sldMkLst>
          <pc:docMk/>
          <pc:sldMk cId="2130622730" sldId="762"/>
        </pc:sldMkLst>
      </pc:sldChg>
      <pc:sldChg chg="del">
        <pc:chgData name="Grandchamp Paul" userId="bd3b989a-9e9e-4a47-9d06-ecd4d15d9063" providerId="ADAL" clId="{BB4DB02E-F22B-4A9E-9A4D-4DC30B5B4B6D}" dt="2026-06-06T13:08:00.892" v="0" actId="47"/>
        <pc:sldMkLst>
          <pc:docMk/>
          <pc:sldMk cId="2935189942" sldId="763"/>
        </pc:sldMkLst>
      </pc:sldChg>
      <pc:sldChg chg="del">
        <pc:chgData name="Grandchamp Paul" userId="bd3b989a-9e9e-4a47-9d06-ecd4d15d9063" providerId="ADAL" clId="{BB4DB02E-F22B-4A9E-9A4D-4DC30B5B4B6D}" dt="2026-06-06T13:08:00.892" v="0" actId="47"/>
        <pc:sldMkLst>
          <pc:docMk/>
          <pc:sldMk cId="856438133" sldId="764"/>
        </pc:sldMkLst>
      </pc:sldChg>
      <pc:sldChg chg="del">
        <pc:chgData name="Grandchamp Paul" userId="bd3b989a-9e9e-4a47-9d06-ecd4d15d9063" providerId="ADAL" clId="{BB4DB02E-F22B-4A9E-9A4D-4DC30B5B4B6D}" dt="2026-06-06T13:08:00.892" v="0" actId="47"/>
        <pc:sldMkLst>
          <pc:docMk/>
          <pc:sldMk cId="2992015750" sldId="765"/>
        </pc:sldMkLst>
      </pc:sldChg>
      <pc:sldChg chg="del">
        <pc:chgData name="Grandchamp Paul" userId="bd3b989a-9e9e-4a47-9d06-ecd4d15d9063" providerId="ADAL" clId="{BB4DB02E-F22B-4A9E-9A4D-4DC30B5B4B6D}" dt="2026-06-06T13:08:00.892" v="0" actId="47"/>
        <pc:sldMkLst>
          <pc:docMk/>
          <pc:sldMk cId="4269330482" sldId="766"/>
        </pc:sldMkLst>
      </pc:sldChg>
      <pc:sldChg chg="del">
        <pc:chgData name="Grandchamp Paul" userId="bd3b989a-9e9e-4a47-9d06-ecd4d15d9063" providerId="ADAL" clId="{BB4DB02E-F22B-4A9E-9A4D-4DC30B5B4B6D}" dt="2026-06-06T13:08:00.892" v="0" actId="47"/>
        <pc:sldMkLst>
          <pc:docMk/>
          <pc:sldMk cId="2971345255" sldId="767"/>
        </pc:sldMkLst>
      </pc:sldChg>
      <pc:sldChg chg="del">
        <pc:chgData name="Grandchamp Paul" userId="bd3b989a-9e9e-4a47-9d06-ecd4d15d9063" providerId="ADAL" clId="{BB4DB02E-F22B-4A9E-9A4D-4DC30B5B4B6D}" dt="2026-06-06T13:08:00.892" v="0" actId="47"/>
        <pc:sldMkLst>
          <pc:docMk/>
          <pc:sldMk cId="2131759675" sldId="768"/>
        </pc:sldMkLst>
      </pc:sldChg>
      <pc:sldChg chg="del">
        <pc:chgData name="Grandchamp Paul" userId="bd3b989a-9e9e-4a47-9d06-ecd4d15d9063" providerId="ADAL" clId="{BB4DB02E-F22B-4A9E-9A4D-4DC30B5B4B6D}" dt="2026-06-06T13:08:00.892" v="0" actId="47"/>
        <pc:sldMkLst>
          <pc:docMk/>
          <pc:sldMk cId="4117953993" sldId="769"/>
        </pc:sldMkLst>
      </pc:sldChg>
      <pc:sldChg chg="del">
        <pc:chgData name="Grandchamp Paul" userId="bd3b989a-9e9e-4a47-9d06-ecd4d15d9063" providerId="ADAL" clId="{BB4DB02E-F22B-4A9E-9A4D-4DC30B5B4B6D}" dt="2026-06-06T13:08:00.892" v="0" actId="47"/>
        <pc:sldMkLst>
          <pc:docMk/>
          <pc:sldMk cId="1372592306" sldId="770"/>
        </pc:sldMkLst>
      </pc:sldChg>
      <pc:sldChg chg="del">
        <pc:chgData name="Grandchamp Paul" userId="bd3b989a-9e9e-4a47-9d06-ecd4d15d9063" providerId="ADAL" clId="{BB4DB02E-F22B-4A9E-9A4D-4DC30B5B4B6D}" dt="2026-06-06T13:08:00.892" v="0" actId="47"/>
        <pc:sldMkLst>
          <pc:docMk/>
          <pc:sldMk cId="4288739841" sldId="771"/>
        </pc:sldMkLst>
      </pc:sldChg>
      <pc:sldChg chg="del">
        <pc:chgData name="Grandchamp Paul" userId="bd3b989a-9e9e-4a47-9d06-ecd4d15d9063" providerId="ADAL" clId="{BB4DB02E-F22B-4A9E-9A4D-4DC30B5B4B6D}" dt="2026-06-06T13:08:00.892" v="0" actId="47"/>
        <pc:sldMkLst>
          <pc:docMk/>
          <pc:sldMk cId="3262997168" sldId="772"/>
        </pc:sldMkLst>
      </pc:sldChg>
      <pc:sldChg chg="del">
        <pc:chgData name="Grandchamp Paul" userId="bd3b989a-9e9e-4a47-9d06-ecd4d15d9063" providerId="ADAL" clId="{BB4DB02E-F22B-4A9E-9A4D-4DC30B5B4B6D}" dt="2026-06-06T13:08:00.892" v="0" actId="47"/>
        <pc:sldMkLst>
          <pc:docMk/>
          <pc:sldMk cId="4280087961" sldId="773"/>
        </pc:sldMkLst>
      </pc:sldChg>
      <pc:sldChg chg="del">
        <pc:chgData name="Grandchamp Paul" userId="bd3b989a-9e9e-4a47-9d06-ecd4d15d9063" providerId="ADAL" clId="{BB4DB02E-F22B-4A9E-9A4D-4DC30B5B4B6D}" dt="2026-06-06T13:08:00.892" v="0" actId="47"/>
        <pc:sldMkLst>
          <pc:docMk/>
          <pc:sldMk cId="0" sldId="774"/>
        </pc:sldMkLst>
      </pc:sldChg>
      <pc:sldChg chg="del">
        <pc:chgData name="Grandchamp Paul" userId="bd3b989a-9e9e-4a47-9d06-ecd4d15d9063" providerId="ADAL" clId="{BB4DB02E-F22B-4A9E-9A4D-4DC30B5B4B6D}" dt="2026-06-06T13:08:00.892" v="0" actId="47"/>
        <pc:sldMkLst>
          <pc:docMk/>
          <pc:sldMk cId="3501531653" sldId="775"/>
        </pc:sldMkLst>
      </pc:sldChg>
      <pc:sldChg chg="del">
        <pc:chgData name="Grandchamp Paul" userId="bd3b989a-9e9e-4a47-9d06-ecd4d15d9063" providerId="ADAL" clId="{BB4DB02E-F22B-4A9E-9A4D-4DC30B5B4B6D}" dt="2026-06-06T13:08:00.892" v="0" actId="47"/>
        <pc:sldMkLst>
          <pc:docMk/>
          <pc:sldMk cId="2859627791" sldId="776"/>
        </pc:sldMkLst>
      </pc:sldChg>
      <pc:sldChg chg="del">
        <pc:chgData name="Grandchamp Paul" userId="bd3b989a-9e9e-4a47-9d06-ecd4d15d9063" providerId="ADAL" clId="{BB4DB02E-F22B-4A9E-9A4D-4DC30B5B4B6D}" dt="2026-06-06T13:08:00.892" v="0" actId="47"/>
        <pc:sldMkLst>
          <pc:docMk/>
          <pc:sldMk cId="0" sldId="777"/>
        </pc:sldMkLst>
      </pc:sldChg>
      <pc:sldChg chg="del">
        <pc:chgData name="Grandchamp Paul" userId="bd3b989a-9e9e-4a47-9d06-ecd4d15d9063" providerId="ADAL" clId="{BB4DB02E-F22B-4A9E-9A4D-4DC30B5B4B6D}" dt="2026-06-06T13:08:00.892" v="0" actId="47"/>
        <pc:sldMkLst>
          <pc:docMk/>
          <pc:sldMk cId="3507222958" sldId="779"/>
        </pc:sldMkLst>
      </pc:sldChg>
      <pc:sldChg chg="del">
        <pc:chgData name="Grandchamp Paul" userId="bd3b989a-9e9e-4a47-9d06-ecd4d15d9063" providerId="ADAL" clId="{BB4DB02E-F22B-4A9E-9A4D-4DC30B5B4B6D}" dt="2026-06-06T13:08:00.892" v="0" actId="47"/>
        <pc:sldMkLst>
          <pc:docMk/>
          <pc:sldMk cId="3147218695" sldId="780"/>
        </pc:sldMkLst>
      </pc:sldChg>
      <pc:sldChg chg="del">
        <pc:chgData name="Grandchamp Paul" userId="bd3b989a-9e9e-4a47-9d06-ecd4d15d9063" providerId="ADAL" clId="{BB4DB02E-F22B-4A9E-9A4D-4DC30B5B4B6D}" dt="2026-06-06T13:08:00.892" v="0" actId="47"/>
        <pc:sldMkLst>
          <pc:docMk/>
          <pc:sldMk cId="2909997878" sldId="781"/>
        </pc:sldMkLst>
      </pc:sldChg>
      <pc:sldChg chg="del">
        <pc:chgData name="Grandchamp Paul" userId="bd3b989a-9e9e-4a47-9d06-ecd4d15d9063" providerId="ADAL" clId="{BB4DB02E-F22B-4A9E-9A4D-4DC30B5B4B6D}" dt="2026-06-06T13:08:11.231" v="1" actId="47"/>
        <pc:sldMkLst>
          <pc:docMk/>
          <pc:sldMk cId="3450400659" sldId="782"/>
        </pc:sldMkLst>
      </pc:sldChg>
      <pc:sldChg chg="del">
        <pc:chgData name="Grandchamp Paul" userId="bd3b989a-9e9e-4a47-9d06-ecd4d15d9063" providerId="ADAL" clId="{BB4DB02E-F22B-4A9E-9A4D-4DC30B5B4B6D}" dt="2026-06-06T13:08:11.231" v="1" actId="47"/>
        <pc:sldMkLst>
          <pc:docMk/>
          <pc:sldMk cId="3523187385" sldId="783"/>
        </pc:sldMkLst>
      </pc:sldChg>
      <pc:sldChg chg="del">
        <pc:chgData name="Grandchamp Paul" userId="bd3b989a-9e9e-4a47-9d06-ecd4d15d9063" providerId="ADAL" clId="{BB4DB02E-F22B-4A9E-9A4D-4DC30B5B4B6D}" dt="2026-06-06T13:08:11.231" v="1" actId="47"/>
        <pc:sldMkLst>
          <pc:docMk/>
          <pc:sldMk cId="1636224308" sldId="784"/>
        </pc:sldMkLst>
      </pc:sldChg>
      <pc:sldChg chg="del">
        <pc:chgData name="Grandchamp Paul" userId="bd3b989a-9e9e-4a47-9d06-ecd4d15d9063" providerId="ADAL" clId="{BB4DB02E-F22B-4A9E-9A4D-4DC30B5B4B6D}" dt="2026-06-06T13:08:11.231" v="1" actId="47"/>
        <pc:sldMkLst>
          <pc:docMk/>
          <pc:sldMk cId="137444759" sldId="785"/>
        </pc:sldMkLst>
      </pc:sldChg>
      <pc:sldChg chg="del">
        <pc:chgData name="Grandchamp Paul" userId="bd3b989a-9e9e-4a47-9d06-ecd4d15d9063" providerId="ADAL" clId="{BB4DB02E-F22B-4A9E-9A4D-4DC30B5B4B6D}" dt="2026-06-06T13:08:11.231" v="1" actId="47"/>
        <pc:sldMkLst>
          <pc:docMk/>
          <pc:sldMk cId="672498889" sldId="786"/>
        </pc:sldMkLst>
      </pc:sldChg>
      <pc:sldChg chg="del">
        <pc:chgData name="Grandchamp Paul" userId="bd3b989a-9e9e-4a47-9d06-ecd4d15d9063" providerId="ADAL" clId="{BB4DB02E-F22B-4A9E-9A4D-4DC30B5B4B6D}" dt="2026-06-06T13:08:11.231" v="1" actId="47"/>
        <pc:sldMkLst>
          <pc:docMk/>
          <pc:sldMk cId="1783161046" sldId="787"/>
        </pc:sldMkLst>
      </pc:sldChg>
      <pc:sldChg chg="del">
        <pc:chgData name="Grandchamp Paul" userId="bd3b989a-9e9e-4a47-9d06-ecd4d15d9063" providerId="ADAL" clId="{BB4DB02E-F22B-4A9E-9A4D-4DC30B5B4B6D}" dt="2026-06-06T13:08:11.231" v="1" actId="47"/>
        <pc:sldMkLst>
          <pc:docMk/>
          <pc:sldMk cId="4232775728" sldId="788"/>
        </pc:sldMkLst>
      </pc:sldChg>
      <pc:sldChg chg="del">
        <pc:chgData name="Grandchamp Paul" userId="bd3b989a-9e9e-4a47-9d06-ecd4d15d9063" providerId="ADAL" clId="{BB4DB02E-F22B-4A9E-9A4D-4DC30B5B4B6D}" dt="2026-06-06T13:08:11.231" v="1" actId="47"/>
        <pc:sldMkLst>
          <pc:docMk/>
          <pc:sldMk cId="2388817133" sldId="789"/>
        </pc:sldMkLst>
      </pc:sldChg>
      <pc:sldChg chg="del">
        <pc:chgData name="Grandchamp Paul" userId="bd3b989a-9e9e-4a47-9d06-ecd4d15d9063" providerId="ADAL" clId="{BB4DB02E-F22B-4A9E-9A4D-4DC30B5B4B6D}" dt="2026-06-06T13:08:11.231" v="1" actId="47"/>
        <pc:sldMkLst>
          <pc:docMk/>
          <pc:sldMk cId="2612261046" sldId="790"/>
        </pc:sldMkLst>
      </pc:sldChg>
      <pc:sldChg chg="del">
        <pc:chgData name="Grandchamp Paul" userId="bd3b989a-9e9e-4a47-9d06-ecd4d15d9063" providerId="ADAL" clId="{BB4DB02E-F22B-4A9E-9A4D-4DC30B5B4B6D}" dt="2026-06-06T13:08:11.231" v="1" actId="47"/>
        <pc:sldMkLst>
          <pc:docMk/>
          <pc:sldMk cId="7416741" sldId="791"/>
        </pc:sldMkLst>
      </pc:sldChg>
      <pc:sldChg chg="del">
        <pc:chgData name="Grandchamp Paul" userId="bd3b989a-9e9e-4a47-9d06-ecd4d15d9063" providerId="ADAL" clId="{BB4DB02E-F22B-4A9E-9A4D-4DC30B5B4B6D}" dt="2026-06-06T13:08:11.231" v="1" actId="47"/>
        <pc:sldMkLst>
          <pc:docMk/>
          <pc:sldMk cId="3463553828" sldId="792"/>
        </pc:sldMkLst>
      </pc:sldChg>
      <pc:sldChg chg="del">
        <pc:chgData name="Grandchamp Paul" userId="bd3b989a-9e9e-4a47-9d06-ecd4d15d9063" providerId="ADAL" clId="{BB4DB02E-F22B-4A9E-9A4D-4DC30B5B4B6D}" dt="2026-06-06T13:08:11.231" v="1" actId="47"/>
        <pc:sldMkLst>
          <pc:docMk/>
          <pc:sldMk cId="229033446" sldId="794"/>
        </pc:sldMkLst>
      </pc:sldChg>
      <pc:sldChg chg="del">
        <pc:chgData name="Grandchamp Paul" userId="bd3b989a-9e9e-4a47-9d06-ecd4d15d9063" providerId="ADAL" clId="{BB4DB02E-F22B-4A9E-9A4D-4DC30B5B4B6D}" dt="2026-06-06T13:08:11.231" v="1" actId="47"/>
        <pc:sldMkLst>
          <pc:docMk/>
          <pc:sldMk cId="3050673057" sldId="795"/>
        </pc:sldMkLst>
      </pc:sldChg>
      <pc:sldChg chg="del">
        <pc:chgData name="Grandchamp Paul" userId="bd3b989a-9e9e-4a47-9d06-ecd4d15d9063" providerId="ADAL" clId="{BB4DB02E-F22B-4A9E-9A4D-4DC30B5B4B6D}" dt="2026-06-06T13:08:11.231" v="1" actId="47"/>
        <pc:sldMkLst>
          <pc:docMk/>
          <pc:sldMk cId="4263691570" sldId="796"/>
        </pc:sldMkLst>
      </pc:sldChg>
      <pc:sldChg chg="del">
        <pc:chgData name="Grandchamp Paul" userId="bd3b989a-9e9e-4a47-9d06-ecd4d15d9063" providerId="ADAL" clId="{BB4DB02E-F22B-4A9E-9A4D-4DC30B5B4B6D}" dt="2026-06-06T13:08:11.231" v="1" actId="47"/>
        <pc:sldMkLst>
          <pc:docMk/>
          <pc:sldMk cId="568641973" sldId="797"/>
        </pc:sldMkLst>
      </pc:sldChg>
      <pc:sldChg chg="del">
        <pc:chgData name="Grandchamp Paul" userId="bd3b989a-9e9e-4a47-9d06-ecd4d15d9063" providerId="ADAL" clId="{BB4DB02E-F22B-4A9E-9A4D-4DC30B5B4B6D}" dt="2026-06-06T13:08:11.231" v="1" actId="47"/>
        <pc:sldMkLst>
          <pc:docMk/>
          <pc:sldMk cId="2376720029" sldId="798"/>
        </pc:sldMkLst>
      </pc:sldChg>
      <pc:sldChg chg="del">
        <pc:chgData name="Grandchamp Paul" userId="bd3b989a-9e9e-4a47-9d06-ecd4d15d9063" providerId="ADAL" clId="{BB4DB02E-F22B-4A9E-9A4D-4DC30B5B4B6D}" dt="2026-06-06T13:08:00.892" v="0" actId="47"/>
        <pc:sldMkLst>
          <pc:docMk/>
          <pc:sldMk cId="57331771" sldId="799"/>
        </pc:sldMkLst>
      </pc:sldChg>
      <pc:sldChg chg="del">
        <pc:chgData name="Grandchamp Paul" userId="bd3b989a-9e9e-4a47-9d06-ecd4d15d9063" providerId="ADAL" clId="{BB4DB02E-F22B-4A9E-9A4D-4DC30B5B4B6D}" dt="2026-06-06T13:08:00.892" v="0" actId="47"/>
        <pc:sldMkLst>
          <pc:docMk/>
          <pc:sldMk cId="1933975987" sldId="800"/>
        </pc:sldMkLst>
      </pc:sldChg>
      <pc:sldChg chg="del">
        <pc:chgData name="Grandchamp Paul" userId="bd3b989a-9e9e-4a47-9d06-ecd4d15d9063" providerId="ADAL" clId="{BB4DB02E-F22B-4A9E-9A4D-4DC30B5B4B6D}" dt="2026-06-06T13:08:00.892" v="0" actId="47"/>
        <pc:sldMkLst>
          <pc:docMk/>
          <pc:sldMk cId="3523944" sldId="801"/>
        </pc:sldMkLst>
      </pc:sldChg>
      <pc:sldChg chg="del">
        <pc:chgData name="Grandchamp Paul" userId="bd3b989a-9e9e-4a47-9d06-ecd4d15d9063" providerId="ADAL" clId="{BB4DB02E-F22B-4A9E-9A4D-4DC30B5B4B6D}" dt="2026-06-06T13:08:00.892" v="0" actId="47"/>
        <pc:sldMkLst>
          <pc:docMk/>
          <pc:sldMk cId="44900653" sldId="802"/>
        </pc:sldMkLst>
      </pc:sldChg>
      <pc:sldChg chg="del">
        <pc:chgData name="Grandchamp Paul" userId="bd3b989a-9e9e-4a47-9d06-ecd4d15d9063" providerId="ADAL" clId="{BB4DB02E-F22B-4A9E-9A4D-4DC30B5B4B6D}" dt="2026-06-06T13:08:00.892" v="0" actId="47"/>
        <pc:sldMkLst>
          <pc:docMk/>
          <pc:sldMk cId="292990443" sldId="803"/>
        </pc:sldMkLst>
      </pc:sldChg>
      <pc:sldChg chg="del">
        <pc:chgData name="Grandchamp Paul" userId="bd3b989a-9e9e-4a47-9d06-ecd4d15d9063" providerId="ADAL" clId="{BB4DB02E-F22B-4A9E-9A4D-4DC30B5B4B6D}" dt="2026-06-06T13:08:00.892" v="0" actId="47"/>
        <pc:sldMkLst>
          <pc:docMk/>
          <pc:sldMk cId="1319182830" sldId="804"/>
        </pc:sldMkLst>
      </pc:sldChg>
      <pc:sldChg chg="del">
        <pc:chgData name="Grandchamp Paul" userId="bd3b989a-9e9e-4a47-9d06-ecd4d15d9063" providerId="ADAL" clId="{BB4DB02E-F22B-4A9E-9A4D-4DC30B5B4B6D}" dt="2026-06-06T13:08:00.892" v="0" actId="47"/>
        <pc:sldMkLst>
          <pc:docMk/>
          <pc:sldMk cId="2319142877" sldId="805"/>
        </pc:sldMkLst>
      </pc:sldChg>
      <pc:sldChg chg="del">
        <pc:chgData name="Grandchamp Paul" userId="bd3b989a-9e9e-4a47-9d06-ecd4d15d9063" providerId="ADAL" clId="{BB4DB02E-F22B-4A9E-9A4D-4DC30B5B4B6D}" dt="2026-06-06T13:08:00.892" v="0" actId="47"/>
        <pc:sldMkLst>
          <pc:docMk/>
          <pc:sldMk cId="1972011649" sldId="806"/>
        </pc:sldMkLst>
      </pc:sldChg>
      <pc:sldChg chg="del">
        <pc:chgData name="Grandchamp Paul" userId="bd3b989a-9e9e-4a47-9d06-ecd4d15d9063" providerId="ADAL" clId="{BB4DB02E-F22B-4A9E-9A4D-4DC30B5B4B6D}" dt="2026-06-06T13:08:00.892" v="0" actId="47"/>
        <pc:sldMkLst>
          <pc:docMk/>
          <pc:sldMk cId="2886951460" sldId="807"/>
        </pc:sldMkLst>
      </pc:sldChg>
      <pc:sldChg chg="del">
        <pc:chgData name="Grandchamp Paul" userId="bd3b989a-9e9e-4a47-9d06-ecd4d15d9063" providerId="ADAL" clId="{BB4DB02E-F22B-4A9E-9A4D-4DC30B5B4B6D}" dt="2026-06-06T13:08:00.892" v="0" actId="47"/>
        <pc:sldMkLst>
          <pc:docMk/>
          <pc:sldMk cId="1283710889" sldId="808"/>
        </pc:sldMkLst>
      </pc:sldChg>
      <pc:sldChg chg="del">
        <pc:chgData name="Grandchamp Paul" userId="bd3b989a-9e9e-4a47-9d06-ecd4d15d9063" providerId="ADAL" clId="{BB4DB02E-F22B-4A9E-9A4D-4DC30B5B4B6D}" dt="2026-06-06T13:08:00.892" v="0" actId="47"/>
        <pc:sldMkLst>
          <pc:docMk/>
          <pc:sldMk cId="1116802857" sldId="809"/>
        </pc:sldMkLst>
      </pc:sldChg>
      <pc:sldChg chg="del">
        <pc:chgData name="Grandchamp Paul" userId="bd3b989a-9e9e-4a47-9d06-ecd4d15d9063" providerId="ADAL" clId="{BB4DB02E-F22B-4A9E-9A4D-4DC30B5B4B6D}" dt="2026-06-06T13:08:00.892" v="0" actId="47"/>
        <pc:sldMkLst>
          <pc:docMk/>
          <pc:sldMk cId="4279054687" sldId="810"/>
        </pc:sldMkLst>
      </pc:sldChg>
      <pc:sldMasterChg chg="delSldLayout">
        <pc:chgData name="Grandchamp Paul" userId="bd3b989a-9e9e-4a47-9d06-ecd4d15d9063" providerId="ADAL" clId="{BB4DB02E-F22B-4A9E-9A4D-4DC30B5B4B6D}" dt="2026-06-06T13:08:11.231" v="1" actId="47"/>
        <pc:sldMasterMkLst>
          <pc:docMk/>
          <pc:sldMasterMk cId="0" sldId="2147483737"/>
        </pc:sldMasterMkLst>
        <pc:sldLayoutChg chg="del">
          <pc:chgData name="Grandchamp Paul" userId="bd3b989a-9e9e-4a47-9d06-ecd4d15d9063" providerId="ADAL" clId="{BB4DB02E-F22B-4A9E-9A4D-4DC30B5B4B6D}" dt="2026-06-06T13:08:11.231" v="1" actId="47"/>
          <pc:sldLayoutMkLst>
            <pc:docMk/>
            <pc:sldMasterMk cId="0" sldId="2147483737"/>
            <pc:sldLayoutMk cId="0" sldId="2147483679"/>
          </pc:sldLayoutMkLst>
        </pc:sldLayoutChg>
        <pc:sldLayoutChg chg="del">
          <pc:chgData name="Grandchamp Paul" userId="bd3b989a-9e9e-4a47-9d06-ecd4d15d9063" providerId="ADAL" clId="{BB4DB02E-F22B-4A9E-9A4D-4DC30B5B4B6D}" dt="2026-06-06T13:08:11.231" v="1" actId="47"/>
          <pc:sldLayoutMkLst>
            <pc:docMk/>
            <pc:sldMasterMk cId="0" sldId="2147483737"/>
            <pc:sldLayoutMk cId="0" sldId="2147483681"/>
          </pc:sldLayoutMkLst>
        </pc:sldLayoutChg>
        <pc:sldLayoutChg chg="del">
          <pc:chgData name="Grandchamp Paul" userId="bd3b989a-9e9e-4a47-9d06-ecd4d15d9063" providerId="ADAL" clId="{BB4DB02E-F22B-4A9E-9A4D-4DC30B5B4B6D}" dt="2026-06-06T13:08:00.892" v="0" actId="47"/>
          <pc:sldLayoutMkLst>
            <pc:docMk/>
            <pc:sldMasterMk cId="0" sldId="2147483737"/>
            <pc:sldLayoutMk cId="3221965835" sldId="2147483739"/>
          </pc:sldLayoutMkLst>
        </pc:sldLayoutChg>
        <pc:sldLayoutChg chg="del">
          <pc:chgData name="Grandchamp Paul" userId="bd3b989a-9e9e-4a47-9d06-ecd4d15d9063" providerId="ADAL" clId="{BB4DB02E-F22B-4A9E-9A4D-4DC30B5B4B6D}" dt="2026-06-06T13:08:11.231" v="1" actId="47"/>
          <pc:sldLayoutMkLst>
            <pc:docMk/>
            <pc:sldMasterMk cId="0" sldId="2147483737"/>
            <pc:sldLayoutMk cId="1559713659" sldId="2147483769"/>
          </pc:sldLayoutMkLst>
        </pc:sldLayoutChg>
        <pc:sldLayoutChg chg="del">
          <pc:chgData name="Grandchamp Paul" userId="bd3b989a-9e9e-4a47-9d06-ecd4d15d9063" providerId="ADAL" clId="{BB4DB02E-F22B-4A9E-9A4D-4DC30B5B4B6D}" dt="2026-06-06T13:08:11.231" v="1" actId="47"/>
          <pc:sldLayoutMkLst>
            <pc:docMk/>
            <pc:sldMasterMk cId="0" sldId="2147483737"/>
            <pc:sldLayoutMk cId="662304084" sldId="2147483770"/>
          </pc:sldLayoutMkLst>
        </pc:sldLayoutChg>
        <pc:sldLayoutChg chg="del">
          <pc:chgData name="Grandchamp Paul" userId="bd3b989a-9e9e-4a47-9d06-ecd4d15d9063" providerId="ADAL" clId="{BB4DB02E-F22B-4A9E-9A4D-4DC30B5B4B6D}" dt="2026-06-06T13:08:00.892" v="0" actId="47"/>
          <pc:sldLayoutMkLst>
            <pc:docMk/>
            <pc:sldMasterMk cId="0" sldId="2147483737"/>
            <pc:sldLayoutMk cId="586179902" sldId="2147483771"/>
          </pc:sldLayoutMkLst>
        </pc:sldLayoutChg>
        <pc:sldLayoutChg chg="del">
          <pc:chgData name="Grandchamp Paul" userId="bd3b989a-9e9e-4a47-9d06-ecd4d15d9063" providerId="ADAL" clId="{BB4DB02E-F22B-4A9E-9A4D-4DC30B5B4B6D}" dt="2026-06-06T13:08:00.892" v="0" actId="47"/>
          <pc:sldLayoutMkLst>
            <pc:docMk/>
            <pc:sldMasterMk cId="0" sldId="2147483737"/>
            <pc:sldLayoutMk cId="2682211838" sldId="2147483772"/>
          </pc:sldLayoutMkLst>
        </pc:sldLayoutChg>
      </pc:sldMasterChg>
      <pc:sldMasterChg chg="del delSldLayout">
        <pc:chgData name="Grandchamp Paul" userId="bd3b989a-9e9e-4a47-9d06-ecd4d15d9063" providerId="ADAL" clId="{BB4DB02E-F22B-4A9E-9A4D-4DC30B5B4B6D}" dt="2026-06-06T13:08:00.892" v="0" actId="47"/>
        <pc:sldMasterMkLst>
          <pc:docMk/>
          <pc:sldMasterMk cId="92704424" sldId="2147483740"/>
        </pc:sldMasterMkLst>
        <pc:sldLayoutChg chg="del">
          <pc:chgData name="Grandchamp Paul" userId="bd3b989a-9e9e-4a47-9d06-ecd4d15d9063" providerId="ADAL" clId="{BB4DB02E-F22B-4A9E-9A4D-4DC30B5B4B6D}" dt="2026-06-06T13:08:00.892" v="0" actId="47"/>
          <pc:sldLayoutMkLst>
            <pc:docMk/>
            <pc:sldMasterMk cId="92704424" sldId="2147483740"/>
            <pc:sldLayoutMk cId="3524138898" sldId="2147483741"/>
          </pc:sldLayoutMkLst>
        </pc:sldLayoutChg>
        <pc:sldLayoutChg chg="del">
          <pc:chgData name="Grandchamp Paul" userId="bd3b989a-9e9e-4a47-9d06-ecd4d15d9063" providerId="ADAL" clId="{BB4DB02E-F22B-4A9E-9A4D-4DC30B5B4B6D}" dt="2026-06-06T13:08:00.892" v="0" actId="47"/>
          <pc:sldLayoutMkLst>
            <pc:docMk/>
            <pc:sldMasterMk cId="92704424" sldId="2147483740"/>
            <pc:sldLayoutMk cId="4192133088" sldId="2147483742"/>
          </pc:sldLayoutMkLst>
        </pc:sldLayoutChg>
        <pc:sldLayoutChg chg="del">
          <pc:chgData name="Grandchamp Paul" userId="bd3b989a-9e9e-4a47-9d06-ecd4d15d9063" providerId="ADAL" clId="{BB4DB02E-F22B-4A9E-9A4D-4DC30B5B4B6D}" dt="2026-06-06T13:08:00.892" v="0" actId="47"/>
          <pc:sldLayoutMkLst>
            <pc:docMk/>
            <pc:sldMasterMk cId="92704424" sldId="2147483740"/>
            <pc:sldLayoutMk cId="1261595175" sldId="2147483743"/>
          </pc:sldLayoutMkLst>
        </pc:sldLayoutChg>
        <pc:sldLayoutChg chg="del">
          <pc:chgData name="Grandchamp Paul" userId="bd3b989a-9e9e-4a47-9d06-ecd4d15d9063" providerId="ADAL" clId="{BB4DB02E-F22B-4A9E-9A4D-4DC30B5B4B6D}" dt="2026-06-06T13:08:00.892" v="0" actId="47"/>
          <pc:sldLayoutMkLst>
            <pc:docMk/>
            <pc:sldMasterMk cId="92704424" sldId="2147483740"/>
            <pc:sldLayoutMk cId="2702730680" sldId="2147483744"/>
          </pc:sldLayoutMkLst>
        </pc:sldLayoutChg>
        <pc:sldLayoutChg chg="del">
          <pc:chgData name="Grandchamp Paul" userId="bd3b989a-9e9e-4a47-9d06-ecd4d15d9063" providerId="ADAL" clId="{BB4DB02E-F22B-4A9E-9A4D-4DC30B5B4B6D}" dt="2026-06-06T13:08:00.892" v="0" actId="47"/>
          <pc:sldLayoutMkLst>
            <pc:docMk/>
            <pc:sldMasterMk cId="92704424" sldId="2147483740"/>
            <pc:sldLayoutMk cId="1430916554" sldId="2147483745"/>
          </pc:sldLayoutMkLst>
        </pc:sldLayoutChg>
        <pc:sldLayoutChg chg="del">
          <pc:chgData name="Grandchamp Paul" userId="bd3b989a-9e9e-4a47-9d06-ecd4d15d9063" providerId="ADAL" clId="{BB4DB02E-F22B-4A9E-9A4D-4DC30B5B4B6D}" dt="2026-06-06T13:08:00.892" v="0" actId="47"/>
          <pc:sldLayoutMkLst>
            <pc:docMk/>
            <pc:sldMasterMk cId="92704424" sldId="2147483740"/>
            <pc:sldLayoutMk cId="3606980715" sldId="2147483746"/>
          </pc:sldLayoutMkLst>
        </pc:sldLayoutChg>
        <pc:sldLayoutChg chg="del">
          <pc:chgData name="Grandchamp Paul" userId="bd3b989a-9e9e-4a47-9d06-ecd4d15d9063" providerId="ADAL" clId="{BB4DB02E-F22B-4A9E-9A4D-4DC30B5B4B6D}" dt="2026-06-06T13:08:00.892" v="0" actId="47"/>
          <pc:sldLayoutMkLst>
            <pc:docMk/>
            <pc:sldMasterMk cId="92704424" sldId="2147483740"/>
            <pc:sldLayoutMk cId="242161019" sldId="2147483747"/>
          </pc:sldLayoutMkLst>
        </pc:sldLayoutChg>
        <pc:sldLayoutChg chg="del">
          <pc:chgData name="Grandchamp Paul" userId="bd3b989a-9e9e-4a47-9d06-ecd4d15d9063" providerId="ADAL" clId="{BB4DB02E-F22B-4A9E-9A4D-4DC30B5B4B6D}" dt="2026-06-06T13:08:00.892" v="0" actId="47"/>
          <pc:sldLayoutMkLst>
            <pc:docMk/>
            <pc:sldMasterMk cId="92704424" sldId="2147483740"/>
            <pc:sldLayoutMk cId="3448612943" sldId="2147483748"/>
          </pc:sldLayoutMkLst>
        </pc:sldLayoutChg>
        <pc:sldLayoutChg chg="del">
          <pc:chgData name="Grandchamp Paul" userId="bd3b989a-9e9e-4a47-9d06-ecd4d15d9063" providerId="ADAL" clId="{BB4DB02E-F22B-4A9E-9A4D-4DC30B5B4B6D}" dt="2026-06-06T13:08:00.892" v="0" actId="47"/>
          <pc:sldLayoutMkLst>
            <pc:docMk/>
            <pc:sldMasterMk cId="92704424" sldId="2147483740"/>
            <pc:sldLayoutMk cId="1145221823" sldId="2147483749"/>
          </pc:sldLayoutMkLst>
        </pc:sldLayoutChg>
        <pc:sldLayoutChg chg="del">
          <pc:chgData name="Grandchamp Paul" userId="bd3b989a-9e9e-4a47-9d06-ecd4d15d9063" providerId="ADAL" clId="{BB4DB02E-F22B-4A9E-9A4D-4DC30B5B4B6D}" dt="2026-06-06T13:08:00.892" v="0" actId="47"/>
          <pc:sldLayoutMkLst>
            <pc:docMk/>
            <pc:sldMasterMk cId="92704424" sldId="2147483740"/>
            <pc:sldLayoutMk cId="1095786822" sldId="2147483750"/>
          </pc:sldLayoutMkLst>
        </pc:sldLayoutChg>
        <pc:sldLayoutChg chg="del">
          <pc:chgData name="Grandchamp Paul" userId="bd3b989a-9e9e-4a47-9d06-ecd4d15d9063" providerId="ADAL" clId="{BB4DB02E-F22B-4A9E-9A4D-4DC30B5B4B6D}" dt="2026-06-06T13:08:00.892" v="0" actId="47"/>
          <pc:sldLayoutMkLst>
            <pc:docMk/>
            <pc:sldMasterMk cId="92704424" sldId="2147483740"/>
            <pc:sldLayoutMk cId="179468154" sldId="2147483751"/>
          </pc:sldLayoutMkLst>
        </pc:sldLayoutChg>
        <pc:sldLayoutChg chg="del">
          <pc:chgData name="Grandchamp Paul" userId="bd3b989a-9e9e-4a47-9d06-ecd4d15d9063" providerId="ADAL" clId="{BB4DB02E-F22B-4A9E-9A4D-4DC30B5B4B6D}" dt="2026-06-06T13:08:00.892" v="0" actId="47"/>
          <pc:sldLayoutMkLst>
            <pc:docMk/>
            <pc:sldMasterMk cId="92704424" sldId="2147483740"/>
            <pc:sldLayoutMk cId="411373490" sldId="2147483752"/>
          </pc:sldLayoutMkLst>
        </pc:sldLayoutChg>
        <pc:sldLayoutChg chg="del">
          <pc:chgData name="Grandchamp Paul" userId="bd3b989a-9e9e-4a47-9d06-ecd4d15d9063" providerId="ADAL" clId="{BB4DB02E-F22B-4A9E-9A4D-4DC30B5B4B6D}" dt="2026-06-06T13:08:00.892" v="0" actId="47"/>
          <pc:sldLayoutMkLst>
            <pc:docMk/>
            <pc:sldMasterMk cId="92704424" sldId="2147483740"/>
            <pc:sldLayoutMk cId="1707572118" sldId="2147483753"/>
          </pc:sldLayoutMkLst>
        </pc:sldLayoutChg>
      </pc:sldMasterChg>
      <pc:sldMasterChg chg="del delSldLayout">
        <pc:chgData name="Grandchamp Paul" userId="bd3b989a-9e9e-4a47-9d06-ecd4d15d9063" providerId="ADAL" clId="{BB4DB02E-F22B-4A9E-9A4D-4DC30B5B4B6D}" dt="2026-06-06T13:08:00.892" v="0" actId="47"/>
        <pc:sldMasterMkLst>
          <pc:docMk/>
          <pc:sldMasterMk cId="1274315287" sldId="2147483754"/>
        </pc:sldMasterMkLst>
        <pc:sldLayoutChg chg="del">
          <pc:chgData name="Grandchamp Paul" userId="bd3b989a-9e9e-4a47-9d06-ecd4d15d9063" providerId="ADAL" clId="{BB4DB02E-F22B-4A9E-9A4D-4DC30B5B4B6D}" dt="2026-06-06T13:08:00.892" v="0" actId="47"/>
          <pc:sldLayoutMkLst>
            <pc:docMk/>
            <pc:sldMasterMk cId="1274315287" sldId="2147483754"/>
            <pc:sldLayoutMk cId="2785248052" sldId="2147483755"/>
          </pc:sldLayoutMkLst>
        </pc:sldLayoutChg>
        <pc:sldLayoutChg chg="del">
          <pc:chgData name="Grandchamp Paul" userId="bd3b989a-9e9e-4a47-9d06-ecd4d15d9063" providerId="ADAL" clId="{BB4DB02E-F22B-4A9E-9A4D-4DC30B5B4B6D}" dt="2026-06-06T13:08:00.892" v="0" actId="47"/>
          <pc:sldLayoutMkLst>
            <pc:docMk/>
            <pc:sldMasterMk cId="1274315287" sldId="2147483754"/>
            <pc:sldLayoutMk cId="2710691092" sldId="2147483756"/>
          </pc:sldLayoutMkLst>
        </pc:sldLayoutChg>
        <pc:sldLayoutChg chg="del">
          <pc:chgData name="Grandchamp Paul" userId="bd3b989a-9e9e-4a47-9d06-ecd4d15d9063" providerId="ADAL" clId="{BB4DB02E-F22B-4A9E-9A4D-4DC30B5B4B6D}" dt="2026-06-06T13:08:00.892" v="0" actId="47"/>
          <pc:sldLayoutMkLst>
            <pc:docMk/>
            <pc:sldMasterMk cId="1274315287" sldId="2147483754"/>
            <pc:sldLayoutMk cId="1249645313" sldId="2147483757"/>
          </pc:sldLayoutMkLst>
        </pc:sldLayoutChg>
        <pc:sldLayoutChg chg="del">
          <pc:chgData name="Grandchamp Paul" userId="bd3b989a-9e9e-4a47-9d06-ecd4d15d9063" providerId="ADAL" clId="{BB4DB02E-F22B-4A9E-9A4D-4DC30B5B4B6D}" dt="2026-06-06T13:08:00.892" v="0" actId="47"/>
          <pc:sldLayoutMkLst>
            <pc:docMk/>
            <pc:sldMasterMk cId="1274315287" sldId="2147483754"/>
            <pc:sldLayoutMk cId="1727947654" sldId="2147483758"/>
          </pc:sldLayoutMkLst>
        </pc:sldLayoutChg>
        <pc:sldLayoutChg chg="del">
          <pc:chgData name="Grandchamp Paul" userId="bd3b989a-9e9e-4a47-9d06-ecd4d15d9063" providerId="ADAL" clId="{BB4DB02E-F22B-4A9E-9A4D-4DC30B5B4B6D}" dt="2026-06-06T13:08:00.892" v="0" actId="47"/>
          <pc:sldLayoutMkLst>
            <pc:docMk/>
            <pc:sldMasterMk cId="1274315287" sldId="2147483754"/>
            <pc:sldLayoutMk cId="3052992544" sldId="2147483759"/>
          </pc:sldLayoutMkLst>
        </pc:sldLayoutChg>
        <pc:sldLayoutChg chg="del">
          <pc:chgData name="Grandchamp Paul" userId="bd3b989a-9e9e-4a47-9d06-ecd4d15d9063" providerId="ADAL" clId="{BB4DB02E-F22B-4A9E-9A4D-4DC30B5B4B6D}" dt="2026-06-06T13:08:00.892" v="0" actId="47"/>
          <pc:sldLayoutMkLst>
            <pc:docMk/>
            <pc:sldMasterMk cId="1274315287" sldId="2147483754"/>
            <pc:sldLayoutMk cId="3521893690" sldId="2147483760"/>
          </pc:sldLayoutMkLst>
        </pc:sldLayoutChg>
        <pc:sldLayoutChg chg="del">
          <pc:chgData name="Grandchamp Paul" userId="bd3b989a-9e9e-4a47-9d06-ecd4d15d9063" providerId="ADAL" clId="{BB4DB02E-F22B-4A9E-9A4D-4DC30B5B4B6D}" dt="2026-06-06T13:08:00.892" v="0" actId="47"/>
          <pc:sldLayoutMkLst>
            <pc:docMk/>
            <pc:sldMasterMk cId="1274315287" sldId="2147483754"/>
            <pc:sldLayoutMk cId="1971498875" sldId="2147483761"/>
          </pc:sldLayoutMkLst>
        </pc:sldLayoutChg>
        <pc:sldLayoutChg chg="del">
          <pc:chgData name="Grandchamp Paul" userId="bd3b989a-9e9e-4a47-9d06-ecd4d15d9063" providerId="ADAL" clId="{BB4DB02E-F22B-4A9E-9A4D-4DC30B5B4B6D}" dt="2026-06-06T13:08:00.892" v="0" actId="47"/>
          <pc:sldLayoutMkLst>
            <pc:docMk/>
            <pc:sldMasterMk cId="1274315287" sldId="2147483754"/>
            <pc:sldLayoutMk cId="2515744558" sldId="2147483762"/>
          </pc:sldLayoutMkLst>
        </pc:sldLayoutChg>
        <pc:sldLayoutChg chg="del">
          <pc:chgData name="Grandchamp Paul" userId="bd3b989a-9e9e-4a47-9d06-ecd4d15d9063" providerId="ADAL" clId="{BB4DB02E-F22B-4A9E-9A4D-4DC30B5B4B6D}" dt="2026-06-06T13:08:00.892" v="0" actId="47"/>
          <pc:sldLayoutMkLst>
            <pc:docMk/>
            <pc:sldMasterMk cId="1274315287" sldId="2147483754"/>
            <pc:sldLayoutMk cId="2377792628" sldId="2147483763"/>
          </pc:sldLayoutMkLst>
        </pc:sldLayoutChg>
        <pc:sldLayoutChg chg="del">
          <pc:chgData name="Grandchamp Paul" userId="bd3b989a-9e9e-4a47-9d06-ecd4d15d9063" providerId="ADAL" clId="{BB4DB02E-F22B-4A9E-9A4D-4DC30B5B4B6D}" dt="2026-06-06T13:08:00.892" v="0" actId="47"/>
          <pc:sldLayoutMkLst>
            <pc:docMk/>
            <pc:sldMasterMk cId="1274315287" sldId="2147483754"/>
            <pc:sldLayoutMk cId="1571890906" sldId="2147483764"/>
          </pc:sldLayoutMkLst>
        </pc:sldLayoutChg>
        <pc:sldLayoutChg chg="del">
          <pc:chgData name="Grandchamp Paul" userId="bd3b989a-9e9e-4a47-9d06-ecd4d15d9063" providerId="ADAL" clId="{BB4DB02E-F22B-4A9E-9A4D-4DC30B5B4B6D}" dt="2026-06-06T13:08:00.892" v="0" actId="47"/>
          <pc:sldLayoutMkLst>
            <pc:docMk/>
            <pc:sldMasterMk cId="1274315287" sldId="2147483754"/>
            <pc:sldLayoutMk cId="1487352253" sldId="2147483765"/>
          </pc:sldLayoutMkLst>
        </pc:sldLayoutChg>
        <pc:sldLayoutChg chg="del">
          <pc:chgData name="Grandchamp Paul" userId="bd3b989a-9e9e-4a47-9d06-ecd4d15d9063" providerId="ADAL" clId="{BB4DB02E-F22B-4A9E-9A4D-4DC30B5B4B6D}" dt="2026-06-06T13:08:00.892" v="0" actId="47"/>
          <pc:sldLayoutMkLst>
            <pc:docMk/>
            <pc:sldMasterMk cId="1274315287" sldId="2147483754"/>
            <pc:sldLayoutMk cId="259937663" sldId="2147483766"/>
          </pc:sldLayoutMkLst>
        </pc:sldLayoutChg>
        <pc:sldLayoutChg chg="del">
          <pc:chgData name="Grandchamp Paul" userId="bd3b989a-9e9e-4a47-9d06-ecd4d15d9063" providerId="ADAL" clId="{BB4DB02E-F22B-4A9E-9A4D-4DC30B5B4B6D}" dt="2026-06-06T13:08:00.892" v="0" actId="47"/>
          <pc:sldLayoutMkLst>
            <pc:docMk/>
            <pc:sldMasterMk cId="1274315287" sldId="2147483754"/>
            <pc:sldLayoutMk cId="3951738669" sldId="2147483767"/>
          </pc:sldLayoutMkLst>
        </pc:sldLayoutChg>
        <pc:sldLayoutChg chg="del">
          <pc:chgData name="Grandchamp Paul" userId="bd3b989a-9e9e-4a47-9d06-ecd4d15d9063" providerId="ADAL" clId="{BB4DB02E-F22B-4A9E-9A4D-4DC30B5B4B6D}" dt="2026-06-06T13:08:00.892" v="0" actId="47"/>
          <pc:sldLayoutMkLst>
            <pc:docMk/>
            <pc:sldMasterMk cId="1274315287" sldId="2147483754"/>
            <pc:sldLayoutMk cId="1215772456" sldId="2147483768"/>
          </pc:sldLayoutMkLst>
        </pc:sldLayoutChg>
      </pc:sldMasterChg>
    </pc:docChg>
  </pc:docChgLst>
</pc:chgInfo>
</file>

<file path=ppt/comments/modernComment_118_A5F0FDD5.xml><?xml version="1.0" encoding="utf-8"?>
<p188:cmLst xmlns:a="http://schemas.openxmlformats.org/drawingml/2006/main" xmlns:r="http://schemas.openxmlformats.org/officeDocument/2006/relationships" xmlns:p188="http://schemas.microsoft.com/office/powerpoint/2018/8/main">
  <p188:cm id="{71358D1B-A7F0-3D41-A2D2-BDDBF962F049}" authorId="{4889D52A-176D-82FB-F958-C1408A17939F}" created="2026-05-25T15:29:42.610">
    <ac:txMkLst xmlns:ac="http://schemas.microsoft.com/office/drawing/2013/main/command">
      <pc:docMk xmlns:pc="http://schemas.microsoft.com/office/powerpoint/2013/main/command"/>
      <pc:sldMk xmlns:pc="http://schemas.microsoft.com/office/powerpoint/2013/main/command" cId="2784034261" sldId="280"/>
      <ac:spMk id="2" creationId="{6CAFB221-9241-AD09-02AD-A822AC3F1BE6}"/>
      <ac:txMk cp="0" len="23">
        <ac:context len="24" hash="2107016952"/>
      </ac:txMk>
    </ac:txMkLst>
    <p188:pos x="1461330" y="566140"/>
    <p188:txBody>
      <a:bodyPr/>
      <a:lstStyle/>
      <a:p>
        <a:r>
          <a:rPr lang="fi-FI"/>
          <a:t>Here we could also reference the World Resource Institute that was here previously. Can't recall if Marttial-Tornio did any research on this</a:t>
        </a:r>
      </a:p>
    </p188:txBody>
  </p188:cm>
</p188:cmLst>
</file>

<file path=ppt/comments/modernComment_11D_4CD5A2C9.xml><?xml version="1.0" encoding="utf-8"?>
<p188:cmLst xmlns:a="http://schemas.openxmlformats.org/drawingml/2006/main" xmlns:r="http://schemas.openxmlformats.org/officeDocument/2006/relationships" xmlns:p188="http://schemas.microsoft.com/office/powerpoint/2018/8/main">
  <p188:cm id="{6A9A1F92-D8AD-43B7-8E48-050D0D5DC514}" authorId="{D362743F-C6A7-D5C8-2D72-878D15D9959A}" created="2026-05-24T15:06:04.395">
    <ac:txMkLst xmlns:ac="http://schemas.microsoft.com/office/drawing/2013/main/command">
      <pc:docMk xmlns:pc="http://schemas.microsoft.com/office/powerpoint/2013/main/command"/>
      <pc:sldMk xmlns:pc="http://schemas.microsoft.com/office/powerpoint/2013/main/command" cId="1289069257" sldId="285"/>
      <ac:spMk id="32" creationId="{1CB3FA92-0487-B310-0441-E6E631AC71B9}"/>
      <ac:txMk cp="0" len="126">
        <ac:context len="127" hash="1737080575"/>
      </ac:txMk>
    </ac:txMkLst>
    <p188:pos x="2847878" y="854363"/>
    <p188:txBody>
      <a:bodyPr/>
      <a:lstStyle/>
      <a:p>
        <a:r>
          <a:rPr lang="en-US"/>
          <a:t>change this to match the final document text</a:t>
        </a:r>
      </a:p>
    </p188:txBody>
  </p188:cm>
  <p188:cm id="{FEFFFFC4-4536-491E-A60B-23CB8580B1F3}" authorId="{4889D52A-176D-82FB-F958-C1408A17939F}" created="2026-05-25T10:15:18.905">
    <pc:sldMkLst xmlns:pc="http://schemas.microsoft.com/office/powerpoint/2013/main/command">
      <pc:docMk/>
      <pc:sldMk cId="1289069257" sldId="285"/>
    </pc:sldMkLst>
    <p188:txBody>
      <a:bodyPr/>
      <a:lstStyle/>
      <a:p>
        <a:r>
          <a:rPr lang="en-US"/>
          <a:t>How about adding an example how nudging has been used in climate adaptation or mitigation? No need to add text, but maybe it could be said during the slide?</a:t>
        </a:r>
      </a:p>
    </p188:txBody>
  </p188:cm>
  <p188:cm id="{52BF3598-78FA-4219-9AAF-27B4A927A061}" authorId="{8AAC87C3-E4EC-5011-D612-27BA486C1B18}" created="2026-05-25T10:41:04.679">
    <pc:sldMkLst xmlns:pc="http://schemas.microsoft.com/office/powerpoint/2013/main/command">
      <pc:docMk/>
      <pc:sldMk cId="1289069257" sldId="285"/>
    </pc:sldMkLst>
    <p188:replyLst>
      <p188:reply id="{551240E9-689F-4A98-AB0C-1F17F33E8BDC}" authorId="{35306587-BBCB-6F8E-09E5-7DD8FB6C913D}" created="2026-05-25T12:05:36.631">
        <p188:txBody>
          <a:bodyPr/>
          <a:lstStyle/>
          <a:p>
            <a:r>
              <a:rPr lang="fi-FI"/>
              <a:t>About successful examples
</a:t>
            </a:r>
          </a:p>
        </p188:txBody>
      </p188:reply>
    </p188:replyLst>
    <p188:txBody>
      <a:bodyPr/>
      <a:lstStyle/>
      <a:p>
        <a:r>
          <a:rPr lang="en-US"/>
          <a:t>Add pictures of UK and European govs</a:t>
        </a:r>
      </a:p>
    </p188:txBody>
  </p188:cm>
</p188:cmLst>
</file>

<file path=ppt/comments/modernComment_13D_AFB513A9.xml><?xml version="1.0" encoding="utf-8"?>
<p188:cmLst xmlns:a="http://schemas.openxmlformats.org/drawingml/2006/main" xmlns:r="http://schemas.openxmlformats.org/officeDocument/2006/relationships" xmlns:p188="http://schemas.microsoft.com/office/powerpoint/2018/8/main">
  <p188:cm id="{2810A574-E142-6746-97F5-762B7BC9F071}" authorId="{8A0BDE30-F3C7-8371-F05C-908F04C0440A}" created="2026-05-25T17:31:37.467">
    <pc:sldMkLst xmlns:pc="http://schemas.microsoft.com/office/powerpoint/2013/main/command">
      <pc:docMk/>
      <pc:sldMk cId="2947879849" sldId="317"/>
    </pc:sldMkLst>
    <p188:replyLst>
      <p188:reply id="{26E92215-01B0-784B-A4D2-6BA462DD45A7}" authorId="{4889D52A-176D-82FB-F958-C1408A17939F}" created="2026-05-25T17:49:17.708">
        <p188:txBody>
          <a:bodyPr/>
          <a:lstStyle/>
          <a:p>
            <a:r>
              <a:rPr lang="fi-FI"/>
              <a:t>yes the quote is weird but I explain it like this: "This optimism bias directly correlates to how people perceive the changing climate. It has been researched, that if you have a higher tendency towards optimism about your future, you are less likely to actively respond to environmental change."
- Kaitlin</a:t>
            </a:r>
          </a:p>
        </p188:txBody>
        <p188:extLst>
          <p:ext xmlns:p="http://schemas.openxmlformats.org/presentationml/2006/main" uri="{57CB4572-C831-44C2-8A1C-0ADB6CCDFE69}">
            <p223:reactions xmlns:p223="http://schemas.microsoft.com/office/powerpoint/2022/03/main">
              <p223:rxn type="👍">
                <p223:instance time="2026-05-25T18:01:54.622" authorId="{8A0BDE30-F3C7-8371-F05C-908F04C0440A}"/>
              </p223:rxn>
            </p223:reactions>
          </p:ext>
        </p188:extLst>
      </p188:reply>
    </p188:replyLst>
    <p188:txBody>
      <a:bodyPr/>
      <a:lstStyle/>
      <a:p>
        <a:r>
          <a:rPr lang="en-FI"/>
          <a:t>This is a bit difficult to understand as it is a double negation. Do you mean, optimism is passive? or that optimism has negative connotations in climate change?
</a:t>
        </a:r>
      </a:p>
    </p188:txBody>
  </p188:cm>
</p188:cmLst>
</file>

<file path=ppt/comments/modernComment_144_56A1676D.xml><?xml version="1.0" encoding="utf-8"?>
<p188:cmLst xmlns:a="http://schemas.openxmlformats.org/drawingml/2006/main" xmlns:r="http://schemas.openxmlformats.org/officeDocument/2006/relationships" xmlns:p188="http://schemas.microsoft.com/office/powerpoint/2018/8/main">
  <p188:cm id="{1703B3B3-4BA9-1E4C-A014-A1DB166B6DC0}" authorId="{8A0BDE30-F3C7-8371-F05C-908F04C0440A}" created="2026-05-25T17:37:54.964">
    <pc:sldMkLst xmlns:pc="http://schemas.microsoft.com/office/powerpoint/2013/main/command">
      <pc:docMk/>
      <pc:sldMk cId="1453418349" sldId="324"/>
    </pc:sldMkLst>
    <p188:txBody>
      <a:bodyPr/>
      <a:lstStyle/>
      <a:p>
        <a:r>
          <a:rPr lang="en-FI"/>
          <a:t>What about: “YOUR NEIGHBOURS HAVE ALREADY STARTED ENERGY RENOVATIONS. HAVE YOU?”
</a:t>
        </a:r>
      </a:p>
    </p188:txBody>
  </p188:cm>
</p188:cmLst>
</file>

<file path=ppt/comments/modernComment_14A_7062525B.xml><?xml version="1.0" encoding="utf-8"?>
<p188:cmLst xmlns:a="http://schemas.openxmlformats.org/drawingml/2006/main" xmlns:r="http://schemas.openxmlformats.org/officeDocument/2006/relationships" xmlns:p188="http://schemas.microsoft.com/office/powerpoint/2018/8/main">
  <p188:cm id="{A6AB4FB2-FA69-8247-83F8-6B55E94A6DF1}" authorId="{8A0BDE30-F3C7-8371-F05C-908F04C0440A}" created="2026-05-25T18:00:19.275">
    <pc:sldMkLst xmlns:pc="http://schemas.microsoft.com/office/powerpoint/2013/main/command">
      <pc:docMk/>
      <pc:sldMk cId="1885491803" sldId="330"/>
    </pc:sldMkLst>
    <p188:txBody>
      <a:bodyPr/>
      <a:lstStyle/>
      <a:p>
        <a:r>
          <a:rPr lang="en-FI"/>
          <a:t>Things to conisder; include the nudging principle, simplify what system of knowledge is and what living spaces learning means.
E.g. We envision a future-proof Helsinki by promoting  learning and encouraging continuous improvement of the living spaces  through knowledge systems that activate conscious decisions, 
ensuring safety and wellbeing of all inhabitants. 
</a:t>
        </a:r>
      </a:p>
    </p188:txBody>
  </p188:cm>
</p188:cmLst>
</file>

<file path=ppt/comments/modernComment_156_A359E930.xml><?xml version="1.0" encoding="utf-8"?>
<p188:cmLst xmlns:a="http://schemas.openxmlformats.org/drawingml/2006/main" xmlns:r="http://schemas.openxmlformats.org/officeDocument/2006/relationships" xmlns:p188="http://schemas.microsoft.com/office/powerpoint/2018/8/main">
  <p188:cm id="{68CF413D-7DF7-424E-96EF-931DA5467DEE}" authorId="{D81FDFCE-0935-04BE-1897-F71460D622C9}" status="resolved" created="2026-05-25T12:04:48.334">
    <ac:deMkLst xmlns:ac="http://schemas.microsoft.com/office/drawing/2013/main/command">
      <pc:docMk xmlns:pc="http://schemas.microsoft.com/office/powerpoint/2013/main/command"/>
      <pc:sldMk xmlns:pc="http://schemas.microsoft.com/office/powerpoint/2013/main/command" cId="2740578608" sldId="342"/>
      <ac:picMk id="2" creationId="{D85DDB90-68AA-331B-78B7-9E69E0B8D5D1}"/>
    </ac:deMkLst>
    <p188:txBody>
      <a:bodyPr/>
      <a:lstStyle/>
      <a:p>
        <a:r>
          <a:rPr lang="en-MX"/>
          <a:t>could this be like the other one? (2 slide) [@Lehmussaari Tessa]</a:t>
        </a:r>
      </a:p>
    </p188:txBody>
  </p188:cm>
</p188:cmLst>
</file>

<file path=ppt/comments/modernComment_15B_362B2515.xml><?xml version="1.0" encoding="utf-8"?>
<p188:cmLst xmlns:a="http://schemas.openxmlformats.org/drawingml/2006/main" xmlns:r="http://schemas.openxmlformats.org/officeDocument/2006/relationships" xmlns:p188="http://schemas.microsoft.com/office/powerpoint/2018/8/main">
  <p188:cm id="{F9104F43-93D6-4D6C-B5A0-51054F3E4766}" authorId="{C6E50CE1-CE57-FF71-7BE1-1D6F9F6A8F6A}" created="2026-05-25T13:09:41.370">
    <pc:sldMkLst xmlns:pc="http://schemas.microsoft.com/office/powerpoint/2013/main/command">
      <pc:docMk/>
      <pc:sldMk cId="908797205" sldId="347"/>
    </pc:sldMkLst>
    <p188:txBody>
      <a:bodyPr/>
      <a:lstStyle/>
      <a:p>
        <a:r>
          <a:rPr lang="en-US"/>
          <a:t>i thought there should also be a slide when I'm mentioning:
"The challenge is not a lack of knowledge around the subject; there are many people even in this room that are working hard to deliver education, checklists, practical advice… We’ve researched materials from HSY’s Talvi project, the Energy Advisory Team, the Helsinki and national strategies, and more… However, the optimism bias could prevent even those who receive this knowledge from taking action."
But maybe I should just not go into detail so much... in that case we can leave it out? </a:t>
        </a:r>
      </a:p>
    </p188:txBody>
  </p188:cm>
</p188:cmLst>
</file>

<file path=ppt/comments/modernComment_15F_4EC4C8B1.xml><?xml version="1.0" encoding="utf-8"?>
<p188:cmLst xmlns:a="http://schemas.openxmlformats.org/drawingml/2006/main" xmlns:r="http://schemas.openxmlformats.org/officeDocument/2006/relationships" xmlns:p188="http://schemas.microsoft.com/office/powerpoint/2018/8/main">
  <p188:cm id="{A04D3E95-46FC-4D70-89B2-D75FBF85F990}" authorId="{D81FDFCE-0935-04BE-1897-F71460D622C9}" status="resolved" created="2026-05-25T12:04:48.334">
    <ac:deMkLst xmlns:ac="http://schemas.microsoft.com/office/drawing/2013/main/command">
      <pc:docMk xmlns:pc="http://schemas.microsoft.com/office/powerpoint/2013/main/command"/>
      <pc:sldMk xmlns:pc="http://schemas.microsoft.com/office/powerpoint/2013/main/command" cId="2740578608" sldId="342"/>
      <ac:picMk id="2" creationId="{D85DDB90-68AA-331B-78B7-9E69E0B8D5D1}"/>
    </ac:deMkLst>
    <p188:txBody>
      <a:bodyPr/>
      <a:lstStyle/>
      <a:p>
        <a:r>
          <a:rPr lang="en-MX"/>
          <a:t>could this be like the other one? (2 slide) [@Lehmussaari Tessa]</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14:03:59.828"/>
    </inkml:context>
    <inkml:brush xml:id="br0">
      <inkml:brushProperty name="width" value="0.035" units="cm"/>
      <inkml:brushProperty name="height" value="0.03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14:04:01.586"/>
    </inkml:context>
    <inkml:brush xml:id="br0">
      <inkml:brushProperty name="width" value="0.035" units="cm"/>
      <inkml:brushProperty name="height" value="0.035" units="cm"/>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14:04:03.453"/>
    </inkml:context>
    <inkml:brush xml:id="br0">
      <inkml:brushProperty name="width" value="0.035" units="cm"/>
      <inkml:brushProperty name="height" value="0.035" units="cm"/>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14:03:59.828"/>
    </inkml:context>
    <inkml:brush xml:id="br0">
      <inkml:brushProperty name="width" value="0.035" units="cm"/>
      <inkml:brushProperty name="height" value="0.035" units="cm"/>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14:04:01.586"/>
    </inkml:context>
    <inkml:brush xml:id="br0">
      <inkml:brushProperty name="width" value="0.035" units="cm"/>
      <inkml:brushProperty name="height" value="0.035" units="cm"/>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14:04:03.453"/>
    </inkml:context>
    <inkml:brush xml:id="br0">
      <inkml:brushProperty name="width" value="0.035" units="cm"/>
      <inkml:brushProperty name="height" value="0.035" units="cm"/>
    </inkml:brush>
  </inkml:definitions>
  <inkml:trace contextRef="#ctx0" brushRef="#br0">0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14:03:59.828"/>
    </inkml:context>
    <inkml:brush xml:id="br0">
      <inkml:brushProperty name="width" value="0.035" units="cm"/>
      <inkml:brushProperty name="height" value="0.035" units="cm"/>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14:04:01.586"/>
    </inkml:context>
    <inkml:brush xml:id="br0">
      <inkml:brushProperty name="width" value="0.035" units="cm"/>
      <inkml:brushProperty name="height" value="0.035" units="cm"/>
    </inkml:brush>
  </inkml:definitions>
  <inkml:trace contextRef="#ctx0" brushRef="#br0">0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3T14:04:03.453"/>
    </inkml:context>
    <inkml:brush xml:id="br0">
      <inkml:brushProperty name="width" value="0.035" units="cm"/>
      <inkml:brushProperty name="height" value="0.035"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AB1DF-288A-845F-21A1-1E51083EE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8910F-9A96-1CCB-0BEF-5A59C5AB86D3}"/>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818246DC-E715-4514-6389-EC318563CB1C}"/>
              </a:ext>
            </a:extLst>
          </p:cNvPr>
          <p:cNvSpPr>
            <a:spLocks noGrp="1"/>
          </p:cNvSpPr>
          <p:nvPr>
            <p:ph type="body" idx="1"/>
          </p:nvPr>
        </p:nvSpPr>
        <p:spPr/>
        <p:txBody>
          <a:bodyPr/>
          <a:lstStyle/>
          <a:p>
            <a:endParaRPr lang="en-MX"/>
          </a:p>
        </p:txBody>
      </p:sp>
      <p:sp>
        <p:nvSpPr>
          <p:cNvPr id="4" name="Slide Number Placeholder 3">
            <a:extLst>
              <a:ext uri="{FF2B5EF4-FFF2-40B4-BE49-F238E27FC236}">
                <a16:creationId xmlns:a16="http://schemas.microsoft.com/office/drawing/2014/main" id="{9A63179E-FD25-55A6-9B54-F96A2B140935}"/>
              </a:ext>
            </a:extLst>
          </p:cNvPr>
          <p:cNvSpPr>
            <a:spLocks noGrp="1"/>
          </p:cNvSpPr>
          <p:nvPr>
            <p:ph type="sldNum" sz="quarter" idx="5"/>
          </p:nvPr>
        </p:nvSpPr>
        <p:spPr/>
        <p:txBody>
          <a:bodyPr/>
          <a:lstStyle/>
          <a:p>
            <a:fld id="{4675DFB9-AE4A-4C7A-BD50-433573FEDAA4}" type="slidenum">
              <a:rPr lang="en-MX" smtClean="0"/>
              <a:t>1</a:t>
            </a:fld>
            <a:endParaRPr lang="en-MX"/>
          </a:p>
        </p:txBody>
      </p:sp>
    </p:spTree>
    <p:extLst>
      <p:ext uri="{BB962C8B-B14F-4D97-AF65-F5344CB8AC3E}">
        <p14:creationId xmlns:p14="http://schemas.microsoft.com/office/powerpoint/2010/main" val="810865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8A077-F773-1BEE-4160-905B306BB8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BD5AB-3260-3051-C58A-50803C55197F}"/>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8DB60053-41D8-801E-FB50-4CF9C95AF5F6}"/>
              </a:ext>
            </a:extLst>
          </p:cNvPr>
          <p:cNvSpPr>
            <a:spLocks noGrp="1"/>
          </p:cNvSpPr>
          <p:nvPr>
            <p:ph type="body" idx="1"/>
          </p:nvPr>
        </p:nvSpPr>
        <p:spPr/>
        <p:txBody>
          <a:bodyPr/>
          <a:lstStyle/>
          <a:p>
            <a:r>
              <a:rPr lang="en-US"/>
              <a:t>In Cognitive neuroscientist Tali Sharot’s book on the optimism bias, she describes a year in Great Britain when citizens were surveyed about their opinions on the future of their country. 83% said they believed violent crime was on the rise, when really it had been slowly decreasing in the past years. Meanwhile, Sharot conducted her own survey that asked British people to estimate </a:t>
            </a:r>
            <a:r>
              <a:rPr lang="en-US" i="1"/>
              <a:t>their own likelihood</a:t>
            </a:r>
            <a:r>
              <a:rPr lang="en-US"/>
              <a:t> of experiencing a crime. On average, participants estimated their likelihood as lower than the actual numbers from authorities.  </a:t>
            </a:r>
          </a:p>
          <a:p>
            <a:r>
              <a:rPr lang="en-US"/>
              <a:t> </a:t>
            </a:r>
            <a:endParaRPr lang="en-US">
              <a:ea typeface="Calibri"/>
              <a:cs typeface="Calibri"/>
            </a:endParaRPr>
          </a:p>
          <a:p>
            <a:r>
              <a:rPr lang="en-US"/>
              <a:t>Therefore, at the same time that citizens felt strongly about high crime rates in their country, they felt strongly that they wouldn’t be the ones to experience the negative effects. </a:t>
            </a:r>
            <a:endParaRPr lang="en-US">
              <a:ea typeface="Calibri"/>
              <a:cs typeface="Calibri"/>
            </a:endParaRPr>
          </a:p>
        </p:txBody>
      </p:sp>
      <p:sp>
        <p:nvSpPr>
          <p:cNvPr id="4" name="Slide Number Placeholder 3">
            <a:extLst>
              <a:ext uri="{FF2B5EF4-FFF2-40B4-BE49-F238E27FC236}">
                <a16:creationId xmlns:a16="http://schemas.microsoft.com/office/drawing/2014/main" id="{26DD825E-AD75-7F63-1358-D81ED116129F}"/>
              </a:ext>
            </a:extLst>
          </p:cNvPr>
          <p:cNvSpPr>
            <a:spLocks noGrp="1"/>
          </p:cNvSpPr>
          <p:nvPr>
            <p:ph type="sldNum" sz="quarter" idx="5"/>
          </p:nvPr>
        </p:nvSpPr>
        <p:spPr/>
        <p:txBody>
          <a:bodyPr/>
          <a:lstStyle/>
          <a:p>
            <a:fld id="{D8315BB7-7A6D-408C-A32C-EF85512F42B1}" type="slidenum">
              <a:t>11</a:t>
            </a:fld>
            <a:endParaRPr lang="en-US"/>
          </a:p>
        </p:txBody>
      </p:sp>
    </p:spTree>
    <p:extLst>
      <p:ext uri="{BB962C8B-B14F-4D97-AF65-F5344CB8AC3E}">
        <p14:creationId xmlns:p14="http://schemas.microsoft.com/office/powerpoint/2010/main" val="3035617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51BA1-2C5B-5303-F244-D38340CC7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63801-7F92-45E5-27E8-605EDB45E9B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56656A5-8C81-49D3-CD61-43049AB1885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0516AD3-2B32-5656-C7BA-F63F00D3556F}"/>
              </a:ext>
            </a:extLst>
          </p:cNvPr>
          <p:cNvSpPr>
            <a:spLocks noGrp="1"/>
          </p:cNvSpPr>
          <p:nvPr>
            <p:ph type="sldNum" sz="quarter" idx="5"/>
          </p:nvPr>
        </p:nvSpPr>
        <p:spPr/>
        <p:txBody>
          <a:bodyPr/>
          <a:lstStyle/>
          <a:p>
            <a:fld id="{D8315BB7-7A6D-408C-A32C-EF85512F42B1}" type="slidenum">
              <a:rPr lang="en-US"/>
              <a:t>12</a:t>
            </a:fld>
            <a:endParaRPr lang="en-US"/>
          </a:p>
        </p:txBody>
      </p:sp>
    </p:spTree>
    <p:extLst>
      <p:ext uri="{BB962C8B-B14F-4D97-AF65-F5344CB8AC3E}">
        <p14:creationId xmlns:p14="http://schemas.microsoft.com/office/powerpoint/2010/main" val="184188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58478-8213-E3E3-94E7-B4FCC6FBB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63DAF-E04D-0D62-4B25-7AF821A60AF8}"/>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39BFD7F3-4478-174C-03BA-F37CA50337C0}"/>
              </a:ext>
            </a:extLst>
          </p:cNvPr>
          <p:cNvSpPr>
            <a:spLocks noGrp="1"/>
          </p:cNvSpPr>
          <p:nvPr>
            <p:ph type="body" idx="1"/>
          </p:nvPr>
        </p:nvSpPr>
        <p:spPr/>
        <p:txBody>
          <a:bodyPr/>
          <a:lstStyle/>
          <a:p>
            <a:r>
              <a:rPr lang="en-US"/>
              <a:t>The same natural optimism bias transfers to members of housing companies. They know the risks, but assume it will not effect </a:t>
            </a:r>
            <a:r>
              <a:rPr lang="en-US" i="1"/>
              <a:t>them</a:t>
            </a:r>
            <a:r>
              <a:rPr lang="en-US"/>
              <a:t>, or they believe they are powerless to make a difference. Both biases lead to inaction, and even more so in vulnerable groups, whose lack of time, money, and health only heightens their potential risk to the effects of climate change.</a:t>
            </a:r>
          </a:p>
        </p:txBody>
      </p:sp>
      <p:sp>
        <p:nvSpPr>
          <p:cNvPr id="4" name="Slide Number Placeholder 3">
            <a:extLst>
              <a:ext uri="{FF2B5EF4-FFF2-40B4-BE49-F238E27FC236}">
                <a16:creationId xmlns:a16="http://schemas.microsoft.com/office/drawing/2014/main" id="{5953F1FF-A8A2-B8D6-EB91-3C5E021962BA}"/>
              </a:ext>
            </a:extLst>
          </p:cNvPr>
          <p:cNvSpPr>
            <a:spLocks noGrp="1"/>
          </p:cNvSpPr>
          <p:nvPr>
            <p:ph type="sldNum" sz="quarter" idx="5"/>
          </p:nvPr>
        </p:nvSpPr>
        <p:spPr/>
        <p:txBody>
          <a:bodyPr/>
          <a:lstStyle/>
          <a:p>
            <a:fld id="{D8315BB7-7A6D-408C-A32C-EF85512F42B1}" type="slidenum">
              <a:t>14</a:t>
            </a:fld>
            <a:endParaRPr lang="en-US"/>
          </a:p>
        </p:txBody>
      </p:sp>
    </p:spTree>
    <p:extLst>
      <p:ext uri="{BB962C8B-B14F-4D97-AF65-F5344CB8AC3E}">
        <p14:creationId xmlns:p14="http://schemas.microsoft.com/office/powerpoint/2010/main" val="189189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E2094-65E8-0D99-A680-01873F1E3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6A445-38DD-1C9F-C3B3-9935992D771F}"/>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335ABC46-24F6-080F-4A17-F6C750D5456A}"/>
              </a:ext>
            </a:extLst>
          </p:cNvPr>
          <p:cNvSpPr>
            <a:spLocks noGrp="1"/>
          </p:cNvSpPr>
          <p:nvPr>
            <p:ph type="body" idx="1"/>
          </p:nvPr>
        </p:nvSpPr>
        <p:spPr/>
        <p:txBody>
          <a:bodyPr/>
          <a:lstStyle/>
          <a:p>
            <a:r>
              <a:rPr lang="en-US"/>
              <a:t>The same natural optimism bias transfers to members of housing companies. They know the risks, but assume it will not effect </a:t>
            </a:r>
            <a:r>
              <a:rPr lang="en-US" i="1"/>
              <a:t>them</a:t>
            </a:r>
            <a:r>
              <a:rPr lang="en-US"/>
              <a:t>, or they believe they are powerless to make a difference. Both biases lead to inaction, and even more so in vulnerable groups, whose lack of time, money, and health only heightens their potential risk to the effects of climate change.</a:t>
            </a:r>
          </a:p>
        </p:txBody>
      </p:sp>
      <p:sp>
        <p:nvSpPr>
          <p:cNvPr id="4" name="Slide Number Placeholder 3">
            <a:extLst>
              <a:ext uri="{FF2B5EF4-FFF2-40B4-BE49-F238E27FC236}">
                <a16:creationId xmlns:a16="http://schemas.microsoft.com/office/drawing/2014/main" id="{7830A419-6FCF-149C-C7D2-811BBF6254FC}"/>
              </a:ext>
            </a:extLst>
          </p:cNvPr>
          <p:cNvSpPr>
            <a:spLocks noGrp="1"/>
          </p:cNvSpPr>
          <p:nvPr>
            <p:ph type="sldNum" sz="quarter" idx="5"/>
          </p:nvPr>
        </p:nvSpPr>
        <p:spPr/>
        <p:txBody>
          <a:bodyPr/>
          <a:lstStyle/>
          <a:p>
            <a:fld id="{D8315BB7-7A6D-408C-A32C-EF85512F42B1}" type="slidenum">
              <a:t>15</a:t>
            </a:fld>
            <a:endParaRPr lang="en-US"/>
          </a:p>
        </p:txBody>
      </p:sp>
    </p:spTree>
    <p:extLst>
      <p:ext uri="{BB962C8B-B14F-4D97-AF65-F5344CB8AC3E}">
        <p14:creationId xmlns:p14="http://schemas.microsoft.com/office/powerpoint/2010/main" val="2535136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5C698-D677-ECAC-4183-46D6DB1456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29A19-8D33-E986-C05F-1816EA3505D8}"/>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70AC3782-D31D-6F0E-D7F4-37C9764A3805}"/>
              </a:ext>
            </a:extLst>
          </p:cNvPr>
          <p:cNvSpPr>
            <a:spLocks noGrp="1"/>
          </p:cNvSpPr>
          <p:nvPr>
            <p:ph type="body" idx="1"/>
          </p:nvPr>
        </p:nvSpPr>
        <p:spPr/>
        <p:txBody>
          <a:bodyPr/>
          <a:lstStyle/>
          <a:p>
            <a:r>
              <a:rPr lang="en-US"/>
              <a:t>The same natural optimism bias transfers to members of housing companies. They know the risks, but assume it will not effect </a:t>
            </a:r>
            <a:r>
              <a:rPr lang="en-US" i="1"/>
              <a:t>them</a:t>
            </a:r>
            <a:r>
              <a:rPr lang="en-US"/>
              <a:t>, or they believe they are powerless to make a difference. Both biases lead to inaction, and even more so in vulnerable groups, whose lack of time, money, and health only heightens their potential risk to the effects of climate change.</a:t>
            </a:r>
          </a:p>
        </p:txBody>
      </p:sp>
      <p:sp>
        <p:nvSpPr>
          <p:cNvPr id="4" name="Slide Number Placeholder 3">
            <a:extLst>
              <a:ext uri="{FF2B5EF4-FFF2-40B4-BE49-F238E27FC236}">
                <a16:creationId xmlns:a16="http://schemas.microsoft.com/office/drawing/2014/main" id="{B051C772-F84D-3F55-FE7E-6EFC4E431F63}"/>
              </a:ext>
            </a:extLst>
          </p:cNvPr>
          <p:cNvSpPr>
            <a:spLocks noGrp="1"/>
          </p:cNvSpPr>
          <p:nvPr>
            <p:ph type="sldNum" sz="quarter" idx="5"/>
          </p:nvPr>
        </p:nvSpPr>
        <p:spPr/>
        <p:txBody>
          <a:bodyPr/>
          <a:lstStyle/>
          <a:p>
            <a:fld id="{D8315BB7-7A6D-408C-A32C-EF85512F42B1}" type="slidenum">
              <a:t>16</a:t>
            </a:fld>
            <a:endParaRPr lang="en-US"/>
          </a:p>
        </p:txBody>
      </p:sp>
    </p:spTree>
    <p:extLst>
      <p:ext uri="{BB962C8B-B14F-4D97-AF65-F5344CB8AC3E}">
        <p14:creationId xmlns:p14="http://schemas.microsoft.com/office/powerpoint/2010/main" val="4007565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0E676-9E10-215D-7524-5C59FC9F9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7D220-2EFB-C0EB-4BF2-BC664737DD48}"/>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8174DA66-146D-C107-8340-46B39CC5FA74}"/>
              </a:ext>
            </a:extLst>
          </p:cNvPr>
          <p:cNvSpPr>
            <a:spLocks noGrp="1"/>
          </p:cNvSpPr>
          <p:nvPr>
            <p:ph type="body" idx="1"/>
          </p:nvPr>
        </p:nvSpPr>
        <p:spPr/>
        <p:txBody>
          <a:bodyPr/>
          <a:lstStyle/>
          <a:p>
            <a:r>
              <a:rPr lang="en-US"/>
              <a:t>The same natural optimism bias transfers to members of housing companies. They know the risks, but assume it will not effect </a:t>
            </a:r>
            <a:r>
              <a:rPr lang="en-US" i="1"/>
              <a:t>them</a:t>
            </a:r>
            <a:r>
              <a:rPr lang="en-US"/>
              <a:t>, or they believe they are powerless to make a difference. Both biases lead to inaction, and even more so in vulnerable groups, whose lack of time, money, and health only heightens their potential risk to the effects of climate change.</a:t>
            </a:r>
          </a:p>
        </p:txBody>
      </p:sp>
      <p:sp>
        <p:nvSpPr>
          <p:cNvPr id="4" name="Slide Number Placeholder 3">
            <a:extLst>
              <a:ext uri="{FF2B5EF4-FFF2-40B4-BE49-F238E27FC236}">
                <a16:creationId xmlns:a16="http://schemas.microsoft.com/office/drawing/2014/main" id="{B59AE4C5-B03B-BB9D-AFC3-9B40CE26396A}"/>
              </a:ext>
            </a:extLst>
          </p:cNvPr>
          <p:cNvSpPr>
            <a:spLocks noGrp="1"/>
          </p:cNvSpPr>
          <p:nvPr>
            <p:ph type="sldNum" sz="quarter" idx="5"/>
          </p:nvPr>
        </p:nvSpPr>
        <p:spPr/>
        <p:txBody>
          <a:bodyPr/>
          <a:lstStyle/>
          <a:p>
            <a:fld id="{D8315BB7-7A6D-408C-A32C-EF85512F42B1}" type="slidenum">
              <a:t>17</a:t>
            </a:fld>
            <a:endParaRPr lang="en-US"/>
          </a:p>
        </p:txBody>
      </p:sp>
    </p:spTree>
    <p:extLst>
      <p:ext uri="{BB962C8B-B14F-4D97-AF65-F5344CB8AC3E}">
        <p14:creationId xmlns:p14="http://schemas.microsoft.com/office/powerpoint/2010/main" val="935155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B10B4-C631-CA52-356F-E0DF678A9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B21422-0FA3-4E06-E708-6B83FDAF746E}"/>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E932442C-7FCB-DD9E-3DBE-37D2E5BBA187}"/>
              </a:ext>
            </a:extLst>
          </p:cNvPr>
          <p:cNvSpPr>
            <a:spLocks noGrp="1"/>
          </p:cNvSpPr>
          <p:nvPr>
            <p:ph type="body" idx="1"/>
          </p:nvPr>
        </p:nvSpPr>
        <p:spPr/>
        <p:txBody>
          <a:bodyPr/>
          <a:lstStyle/>
          <a:p>
            <a:r>
              <a:rPr lang="en-US"/>
              <a:t>The same natural optimism bias transfers to members of housing companies. They know the risks, but assume it will not effect </a:t>
            </a:r>
            <a:r>
              <a:rPr lang="en-US" i="1"/>
              <a:t>them</a:t>
            </a:r>
            <a:r>
              <a:rPr lang="en-US"/>
              <a:t>, or they believe they are powerless to make a difference. Both biases lead to inaction, and even more so in vulnerable groups, whose lack of time, money, and health only heightens their potential risk to the effects of climate change.</a:t>
            </a:r>
          </a:p>
        </p:txBody>
      </p:sp>
      <p:sp>
        <p:nvSpPr>
          <p:cNvPr id="4" name="Slide Number Placeholder 3">
            <a:extLst>
              <a:ext uri="{FF2B5EF4-FFF2-40B4-BE49-F238E27FC236}">
                <a16:creationId xmlns:a16="http://schemas.microsoft.com/office/drawing/2014/main" id="{683AD54B-C332-5265-1FFD-44E6F9EE6957}"/>
              </a:ext>
            </a:extLst>
          </p:cNvPr>
          <p:cNvSpPr>
            <a:spLocks noGrp="1"/>
          </p:cNvSpPr>
          <p:nvPr>
            <p:ph type="sldNum" sz="quarter" idx="5"/>
          </p:nvPr>
        </p:nvSpPr>
        <p:spPr/>
        <p:txBody>
          <a:bodyPr/>
          <a:lstStyle/>
          <a:p>
            <a:fld id="{D8315BB7-7A6D-408C-A32C-EF85512F42B1}" type="slidenum">
              <a:t>18</a:t>
            </a:fld>
            <a:endParaRPr lang="en-US"/>
          </a:p>
        </p:txBody>
      </p:sp>
    </p:spTree>
    <p:extLst>
      <p:ext uri="{BB962C8B-B14F-4D97-AF65-F5344CB8AC3E}">
        <p14:creationId xmlns:p14="http://schemas.microsoft.com/office/powerpoint/2010/main" val="424611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2E27D-2B17-60BE-9E4A-8A691215C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3F13C-88A9-1A02-BABE-770AA069C190}"/>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29D8F6B7-CFDE-A82E-8D09-F63FD0E21D1B}"/>
              </a:ext>
            </a:extLst>
          </p:cNvPr>
          <p:cNvSpPr>
            <a:spLocks noGrp="1"/>
          </p:cNvSpPr>
          <p:nvPr>
            <p:ph type="body" idx="1"/>
          </p:nvPr>
        </p:nvSpPr>
        <p:spPr/>
        <p:txBody>
          <a:bodyPr/>
          <a:lstStyle/>
          <a:p>
            <a:r>
              <a:rPr lang="en-US"/>
              <a:t>These factors, coupled with unclear roles between housing companies, property managers, residents and the city, means the answer to the question “Who should start?” is always “They should.” The result is that </a:t>
            </a:r>
            <a:r>
              <a:rPr lang="en-US" b="1"/>
              <a:t>action becomes a problem of the future</a:t>
            </a:r>
            <a:r>
              <a:rPr lang="en-US"/>
              <a:t>, while climate risks are already faced now.</a:t>
            </a:r>
          </a:p>
          <a:p>
            <a:endParaRPr lang="en-US">
              <a:ea typeface="Calibri"/>
              <a:cs typeface="Calibri"/>
            </a:endParaRPr>
          </a:p>
          <a:p>
            <a:r>
              <a:rPr lang="en-US"/>
              <a:t>As we discovered more and more instances of the optimism bias at play with our interviewees, we started to look into other behavioral phenomena that could be contributing to people’s perception of the issue. What we found were multiple other cognitive patterns that influence our decision-making as humans.</a:t>
            </a:r>
          </a:p>
        </p:txBody>
      </p:sp>
      <p:sp>
        <p:nvSpPr>
          <p:cNvPr id="4" name="Slide Number Placeholder 3">
            <a:extLst>
              <a:ext uri="{FF2B5EF4-FFF2-40B4-BE49-F238E27FC236}">
                <a16:creationId xmlns:a16="http://schemas.microsoft.com/office/drawing/2014/main" id="{E44C7CE6-002B-0CBC-C833-1AA3B8372B29}"/>
              </a:ext>
            </a:extLst>
          </p:cNvPr>
          <p:cNvSpPr>
            <a:spLocks noGrp="1"/>
          </p:cNvSpPr>
          <p:nvPr>
            <p:ph type="sldNum" sz="quarter" idx="5"/>
          </p:nvPr>
        </p:nvSpPr>
        <p:spPr/>
        <p:txBody>
          <a:bodyPr/>
          <a:lstStyle/>
          <a:p>
            <a:fld id="{D8315BB7-7A6D-408C-A32C-EF85512F42B1}" type="slidenum">
              <a:t>19</a:t>
            </a:fld>
            <a:endParaRPr lang="en-US"/>
          </a:p>
        </p:txBody>
      </p:sp>
    </p:spTree>
    <p:extLst>
      <p:ext uri="{BB962C8B-B14F-4D97-AF65-F5344CB8AC3E}">
        <p14:creationId xmlns:p14="http://schemas.microsoft.com/office/powerpoint/2010/main" val="3953088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4382E-7757-0DA9-B0CB-D8F0C09F4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772BB-1B15-1B9E-F6A4-9D55267BC24A}"/>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16A15154-D604-3CD2-CC3A-7466A008CA48}"/>
              </a:ext>
            </a:extLst>
          </p:cNvPr>
          <p:cNvSpPr>
            <a:spLocks noGrp="1"/>
          </p:cNvSpPr>
          <p:nvPr>
            <p:ph type="body" idx="1"/>
          </p:nvPr>
        </p:nvSpPr>
        <p:spPr/>
        <p:txBody>
          <a:bodyPr/>
          <a:lstStyle/>
          <a:p>
            <a:r>
              <a:rPr lang="en-US"/>
              <a:t>These factors, coupled with unclear roles between housing companies, property managers, residents and the city, means the answer to the question “Who should start?” is always “They should.” The result is that </a:t>
            </a:r>
            <a:r>
              <a:rPr lang="en-US" b="1"/>
              <a:t>action becomes a problem of the future</a:t>
            </a:r>
            <a:r>
              <a:rPr lang="en-US"/>
              <a:t>, while climate risks are already faced now.</a:t>
            </a:r>
          </a:p>
          <a:p>
            <a:endParaRPr lang="en-US">
              <a:ea typeface="Calibri"/>
              <a:cs typeface="Calibri"/>
            </a:endParaRPr>
          </a:p>
          <a:p>
            <a:r>
              <a:rPr lang="en-US"/>
              <a:t>As we discovered more and more instances of the optimism bias at play with our interviewees, we started to look into other behavioral phenomena that could be contributing to people’s perception of the issue. What we found were multiple other cognitive patterns that influence our decision-making as humans.</a:t>
            </a:r>
          </a:p>
        </p:txBody>
      </p:sp>
      <p:sp>
        <p:nvSpPr>
          <p:cNvPr id="4" name="Slide Number Placeholder 3">
            <a:extLst>
              <a:ext uri="{FF2B5EF4-FFF2-40B4-BE49-F238E27FC236}">
                <a16:creationId xmlns:a16="http://schemas.microsoft.com/office/drawing/2014/main" id="{B1008567-DBFD-C385-4E04-F1FA51AC78CA}"/>
              </a:ext>
            </a:extLst>
          </p:cNvPr>
          <p:cNvSpPr>
            <a:spLocks noGrp="1"/>
          </p:cNvSpPr>
          <p:nvPr>
            <p:ph type="sldNum" sz="quarter" idx="5"/>
          </p:nvPr>
        </p:nvSpPr>
        <p:spPr/>
        <p:txBody>
          <a:bodyPr/>
          <a:lstStyle/>
          <a:p>
            <a:fld id="{D8315BB7-7A6D-408C-A32C-EF85512F42B1}" type="slidenum">
              <a:t>20</a:t>
            </a:fld>
            <a:endParaRPr lang="en-US"/>
          </a:p>
        </p:txBody>
      </p:sp>
    </p:spTree>
    <p:extLst>
      <p:ext uri="{BB962C8B-B14F-4D97-AF65-F5344CB8AC3E}">
        <p14:creationId xmlns:p14="http://schemas.microsoft.com/office/powerpoint/2010/main" val="2932299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6570-E8C8-FD30-3EC5-CD68C2B273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23AF4-BEBA-2892-F78C-DD5B04CDA59E}"/>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44EB8F5A-90AE-25A7-26EE-F5C962B95CBB}"/>
              </a:ext>
            </a:extLst>
          </p:cNvPr>
          <p:cNvSpPr>
            <a:spLocks noGrp="1"/>
          </p:cNvSpPr>
          <p:nvPr>
            <p:ph type="body" idx="1"/>
          </p:nvPr>
        </p:nvSpPr>
        <p:spPr/>
        <p:txBody>
          <a:bodyPr/>
          <a:lstStyle/>
          <a:p>
            <a:r>
              <a:rPr lang="en-US"/>
              <a:t>This story is not so uncommon. More than 80% of our housing board interviewees were aware of the extreme weather and health risks climate change poses in Finland. Yet, the same people stated that climate change was rarely, if ever, discussed in their board meetings. (quote on screen?) </a:t>
            </a:r>
          </a:p>
          <a:p>
            <a:r>
              <a:rPr lang="en-US"/>
              <a:t> </a:t>
            </a:r>
            <a:endParaRPr lang="en-US">
              <a:ea typeface="Calibri"/>
              <a:cs typeface="Calibri"/>
            </a:endParaRPr>
          </a:p>
          <a:p>
            <a:r>
              <a:rPr lang="en-US"/>
              <a:t>This phenomena can be explained by behavioral science.  </a:t>
            </a:r>
          </a:p>
        </p:txBody>
      </p:sp>
      <p:sp>
        <p:nvSpPr>
          <p:cNvPr id="4" name="Slide Number Placeholder 3">
            <a:extLst>
              <a:ext uri="{FF2B5EF4-FFF2-40B4-BE49-F238E27FC236}">
                <a16:creationId xmlns:a16="http://schemas.microsoft.com/office/drawing/2014/main" id="{2C6FC76D-F3BB-9231-E8BF-6B097C91611C}"/>
              </a:ext>
            </a:extLst>
          </p:cNvPr>
          <p:cNvSpPr>
            <a:spLocks noGrp="1"/>
          </p:cNvSpPr>
          <p:nvPr>
            <p:ph type="sldNum" sz="quarter" idx="5"/>
          </p:nvPr>
        </p:nvSpPr>
        <p:spPr/>
        <p:txBody>
          <a:bodyPr/>
          <a:lstStyle/>
          <a:p>
            <a:fld id="{D8315BB7-7A6D-408C-A32C-EF85512F42B1}" type="slidenum">
              <a:t>21</a:t>
            </a:fld>
            <a:endParaRPr lang="en-US"/>
          </a:p>
        </p:txBody>
      </p:sp>
    </p:spTree>
    <p:extLst>
      <p:ext uri="{BB962C8B-B14F-4D97-AF65-F5344CB8AC3E}">
        <p14:creationId xmlns:p14="http://schemas.microsoft.com/office/powerpoint/2010/main" val="322787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MX"/>
          </a:p>
        </p:txBody>
      </p:sp>
      <p:sp>
        <p:nvSpPr>
          <p:cNvPr id="3" name="Notes Placeholder 2"/>
          <p:cNvSpPr>
            <a:spLocks noGrp="1"/>
          </p:cNvSpPr>
          <p:nvPr>
            <p:ph type="body" idx="1"/>
          </p:nvPr>
        </p:nvSpPr>
        <p:spPr/>
        <p:txBody>
          <a:bodyPr/>
          <a:lstStyle/>
          <a:p>
            <a:r>
              <a:rPr lang="en-US"/>
              <a:t>The dangers of climate change are much closer to home than we might think. </a:t>
            </a:r>
          </a:p>
        </p:txBody>
      </p:sp>
      <p:sp>
        <p:nvSpPr>
          <p:cNvPr id="4" name="Slide Number Placeholder 3"/>
          <p:cNvSpPr>
            <a:spLocks noGrp="1"/>
          </p:cNvSpPr>
          <p:nvPr>
            <p:ph type="sldNum" sz="quarter" idx="5"/>
          </p:nvPr>
        </p:nvSpPr>
        <p:spPr/>
        <p:txBody>
          <a:bodyPr/>
          <a:lstStyle/>
          <a:p>
            <a:fld id="{D8315BB7-7A6D-408C-A32C-EF85512F42B1}" type="slidenum">
              <a:t>3</a:t>
            </a:fld>
            <a:endParaRPr lang="en-US"/>
          </a:p>
        </p:txBody>
      </p:sp>
    </p:spTree>
    <p:extLst>
      <p:ext uri="{BB962C8B-B14F-4D97-AF65-F5344CB8AC3E}">
        <p14:creationId xmlns:p14="http://schemas.microsoft.com/office/powerpoint/2010/main" val="2046131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D777D-BE16-5ED2-E93E-63866C38A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EE549-4CED-36EB-EE3E-7FFBD353589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9C58F10-10F3-1FF3-783E-6569A0A73BCD}"/>
              </a:ext>
            </a:extLst>
          </p:cNvPr>
          <p:cNvSpPr>
            <a:spLocks noGrp="1"/>
          </p:cNvSpPr>
          <p:nvPr>
            <p:ph type="body" idx="1"/>
          </p:nvPr>
        </p:nvSpPr>
        <p:spPr/>
        <p:txBody>
          <a:bodyPr/>
          <a:lstStyle/>
          <a:p>
            <a:r>
              <a:rPr lang="en-US"/>
              <a:t>But when we understand these biases, and how the systems around them operate, we have the unique opportunity to work </a:t>
            </a:r>
            <a:r>
              <a:rPr lang="en-US" i="1"/>
              <a:t>with</a:t>
            </a:r>
            <a:r>
              <a:rPr lang="en-US"/>
              <a:t> them, instead of against them, </a:t>
            </a:r>
          </a:p>
        </p:txBody>
      </p:sp>
      <p:sp>
        <p:nvSpPr>
          <p:cNvPr id="4" name="Slide Number Placeholder 3">
            <a:extLst>
              <a:ext uri="{FF2B5EF4-FFF2-40B4-BE49-F238E27FC236}">
                <a16:creationId xmlns:a16="http://schemas.microsoft.com/office/drawing/2014/main" id="{A0C682E8-4D3C-CCD8-AE62-08A964388A10}"/>
              </a:ext>
            </a:extLst>
          </p:cNvPr>
          <p:cNvSpPr>
            <a:spLocks noGrp="1"/>
          </p:cNvSpPr>
          <p:nvPr>
            <p:ph type="sldNum" sz="quarter" idx="5"/>
          </p:nvPr>
        </p:nvSpPr>
        <p:spPr/>
        <p:txBody>
          <a:bodyPr/>
          <a:lstStyle/>
          <a:p>
            <a:fld id="{D8315BB7-7A6D-408C-A32C-EF85512F42B1}" type="slidenum">
              <a:t>22</a:t>
            </a:fld>
            <a:endParaRPr lang="en-US"/>
          </a:p>
        </p:txBody>
      </p:sp>
    </p:spTree>
    <p:extLst>
      <p:ext uri="{BB962C8B-B14F-4D97-AF65-F5344CB8AC3E}">
        <p14:creationId xmlns:p14="http://schemas.microsoft.com/office/powerpoint/2010/main" val="738755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65D26-B6CD-34B4-C862-3E640AA2E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861C8F-D7E6-7139-51C9-A2C0B8437E2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F40C1D4-63D6-08AE-E25D-343A81DC5B98}"/>
              </a:ext>
            </a:extLst>
          </p:cNvPr>
          <p:cNvSpPr>
            <a:spLocks noGrp="1"/>
          </p:cNvSpPr>
          <p:nvPr>
            <p:ph type="body" idx="1"/>
          </p:nvPr>
        </p:nvSpPr>
        <p:spPr/>
        <p:txBody>
          <a:bodyPr/>
          <a:lstStyle/>
          <a:p>
            <a:r>
              <a:rPr lang="en-US"/>
              <a:t>to foster </a:t>
            </a:r>
            <a:r>
              <a:rPr lang="en-US" i="1"/>
              <a:t>tailored</a:t>
            </a:r>
            <a:r>
              <a:rPr lang="en-US"/>
              <a:t> education that reaches its audience effectively.</a:t>
            </a:r>
          </a:p>
        </p:txBody>
      </p:sp>
      <p:sp>
        <p:nvSpPr>
          <p:cNvPr id="4" name="Slide Number Placeholder 3">
            <a:extLst>
              <a:ext uri="{FF2B5EF4-FFF2-40B4-BE49-F238E27FC236}">
                <a16:creationId xmlns:a16="http://schemas.microsoft.com/office/drawing/2014/main" id="{155A0B8F-E434-4CEF-EEF4-F69FDBAA8935}"/>
              </a:ext>
            </a:extLst>
          </p:cNvPr>
          <p:cNvSpPr>
            <a:spLocks noGrp="1"/>
          </p:cNvSpPr>
          <p:nvPr>
            <p:ph type="sldNum" sz="quarter" idx="5"/>
          </p:nvPr>
        </p:nvSpPr>
        <p:spPr/>
        <p:txBody>
          <a:bodyPr/>
          <a:lstStyle/>
          <a:p>
            <a:fld id="{D8315BB7-7A6D-408C-A32C-EF85512F42B1}" type="slidenum">
              <a:t>23</a:t>
            </a:fld>
            <a:endParaRPr lang="en-US"/>
          </a:p>
        </p:txBody>
      </p:sp>
    </p:spTree>
    <p:extLst>
      <p:ext uri="{BB962C8B-B14F-4D97-AF65-F5344CB8AC3E}">
        <p14:creationId xmlns:p14="http://schemas.microsoft.com/office/powerpoint/2010/main" val="215384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1BAE9-EED7-3F4E-BDCB-957A6D590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25168-01D1-5ED1-9325-0430202E238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0F043E8-9D53-5E39-7C0A-852233638F5C}"/>
              </a:ext>
            </a:extLst>
          </p:cNvPr>
          <p:cNvSpPr>
            <a:spLocks noGrp="1"/>
          </p:cNvSpPr>
          <p:nvPr>
            <p:ph type="body" idx="1"/>
          </p:nvPr>
        </p:nvSpPr>
        <p:spPr/>
        <p:txBody>
          <a:bodyPr/>
          <a:lstStyle/>
          <a:p>
            <a:r>
              <a:rPr lang="en-US"/>
              <a:t>With this awareness, we can create a shift in mindset: from “</a:t>
            </a:r>
            <a:r>
              <a:rPr lang="en-US" u="sng"/>
              <a:t>you</a:t>
            </a:r>
            <a:r>
              <a:rPr lang="en-US"/>
              <a:t> do it tomorrow,” to “</a:t>
            </a:r>
            <a:r>
              <a:rPr lang="en-US" u="sng"/>
              <a:t>we</a:t>
            </a:r>
            <a:r>
              <a:rPr lang="en-US"/>
              <a:t> do it today.”</a:t>
            </a:r>
          </a:p>
        </p:txBody>
      </p:sp>
      <p:sp>
        <p:nvSpPr>
          <p:cNvPr id="4" name="Slide Number Placeholder 3">
            <a:extLst>
              <a:ext uri="{FF2B5EF4-FFF2-40B4-BE49-F238E27FC236}">
                <a16:creationId xmlns:a16="http://schemas.microsoft.com/office/drawing/2014/main" id="{603C8F70-77B1-DEC1-648C-88493FDC2AB2}"/>
              </a:ext>
            </a:extLst>
          </p:cNvPr>
          <p:cNvSpPr>
            <a:spLocks noGrp="1"/>
          </p:cNvSpPr>
          <p:nvPr>
            <p:ph type="sldNum" sz="quarter" idx="5"/>
          </p:nvPr>
        </p:nvSpPr>
        <p:spPr/>
        <p:txBody>
          <a:bodyPr/>
          <a:lstStyle/>
          <a:p>
            <a:fld id="{D8315BB7-7A6D-408C-A32C-EF85512F42B1}" type="slidenum">
              <a:t>24</a:t>
            </a:fld>
            <a:endParaRPr lang="en-US"/>
          </a:p>
        </p:txBody>
      </p:sp>
    </p:spTree>
    <p:extLst>
      <p:ext uri="{BB962C8B-B14F-4D97-AF65-F5344CB8AC3E}">
        <p14:creationId xmlns:p14="http://schemas.microsoft.com/office/powerpoint/2010/main" val="1927408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Economic losses from weather and climate-related extremes in the EU reached over half a trillion </a:t>
            </a:r>
            <a:r>
              <a:rPr lang="en-US" err="1"/>
              <a:t>eurosbetween</a:t>
            </a:r>
            <a:r>
              <a:rPr lang="en-US"/>
              <a:t> 1980 and 2021. This signals an urgent need to speed up the implementation of adaptation measures (EEA 2025). </a:t>
            </a:r>
          </a:p>
        </p:txBody>
      </p:sp>
      <p:sp>
        <p:nvSpPr>
          <p:cNvPr id="4" name="Slide Number Placeholder 3"/>
          <p:cNvSpPr>
            <a:spLocks noGrp="1"/>
          </p:cNvSpPr>
          <p:nvPr>
            <p:ph type="sldNum" sz="quarter" idx="5"/>
          </p:nvPr>
        </p:nvSpPr>
        <p:spPr/>
        <p:txBody>
          <a:bodyPr/>
          <a:lstStyle/>
          <a:p>
            <a:fld id="{D8315BB7-7A6D-408C-A32C-EF85512F42B1}" type="slidenum">
              <a:rPr lang="en-US"/>
              <a:t>25</a:t>
            </a:fld>
            <a:endParaRPr lang="en-US"/>
          </a:p>
        </p:txBody>
      </p:sp>
    </p:spTree>
    <p:extLst>
      <p:ext uri="{BB962C8B-B14F-4D97-AF65-F5344CB8AC3E}">
        <p14:creationId xmlns:p14="http://schemas.microsoft.com/office/powerpoint/2010/main" val="1317835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731BE-7CF0-7F51-1EA8-8629E8102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6B668-8CC1-7A19-F073-FE929B41B42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8C5952-994B-7056-DB12-B473374F1B9D}"/>
              </a:ext>
            </a:extLst>
          </p:cNvPr>
          <p:cNvSpPr>
            <a:spLocks noGrp="1"/>
          </p:cNvSpPr>
          <p:nvPr>
            <p:ph type="body" idx="1"/>
          </p:nvPr>
        </p:nvSpPr>
        <p:spPr/>
        <p:txBody>
          <a:bodyPr/>
          <a:lstStyle/>
          <a:p>
            <a:r>
              <a:rPr lang="en-US"/>
              <a:t>Economic losses from weather and climate-related extremes in the EU reached over half a trillion euros between 1980 and 2021. This signals an urgent need to speed up the implementation of adaptation measures (EEA 2025). </a:t>
            </a:r>
          </a:p>
        </p:txBody>
      </p:sp>
      <p:sp>
        <p:nvSpPr>
          <p:cNvPr id="4" name="Slide Number Placeholder 3">
            <a:extLst>
              <a:ext uri="{FF2B5EF4-FFF2-40B4-BE49-F238E27FC236}">
                <a16:creationId xmlns:a16="http://schemas.microsoft.com/office/drawing/2014/main" id="{029A2129-9C88-CF70-6910-4988F777ADCC}"/>
              </a:ext>
            </a:extLst>
          </p:cNvPr>
          <p:cNvSpPr>
            <a:spLocks noGrp="1"/>
          </p:cNvSpPr>
          <p:nvPr>
            <p:ph type="sldNum" sz="quarter" idx="5"/>
          </p:nvPr>
        </p:nvSpPr>
        <p:spPr/>
        <p:txBody>
          <a:bodyPr/>
          <a:lstStyle/>
          <a:p>
            <a:fld id="{D8315BB7-7A6D-408C-A32C-EF85512F42B1}" type="slidenum">
              <a:rPr lang="en-US"/>
              <a:t>26</a:t>
            </a:fld>
            <a:endParaRPr lang="en-US"/>
          </a:p>
        </p:txBody>
      </p:sp>
    </p:spTree>
    <p:extLst>
      <p:ext uri="{BB962C8B-B14F-4D97-AF65-F5344CB8AC3E}">
        <p14:creationId xmlns:p14="http://schemas.microsoft.com/office/powerpoint/2010/main" val="1201131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DB83F-3189-E3F6-D84F-42B108924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F6D1B-7099-F6CD-3F94-63FCFD7F96E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1EFEB27-C68F-BFAC-B86F-1AF43B8B19A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90C89F9-3FBA-399E-82A4-8A54B3CDC763}"/>
              </a:ext>
            </a:extLst>
          </p:cNvPr>
          <p:cNvSpPr>
            <a:spLocks noGrp="1"/>
          </p:cNvSpPr>
          <p:nvPr>
            <p:ph type="sldNum" sz="quarter" idx="5"/>
          </p:nvPr>
        </p:nvSpPr>
        <p:spPr/>
        <p:txBody>
          <a:bodyPr/>
          <a:lstStyle/>
          <a:p>
            <a:fld id="{D8315BB7-7A6D-408C-A32C-EF85512F42B1}" type="slidenum">
              <a:rPr lang="en-US"/>
              <a:t>27</a:t>
            </a:fld>
            <a:endParaRPr lang="en-US"/>
          </a:p>
        </p:txBody>
      </p:sp>
    </p:spTree>
    <p:extLst>
      <p:ext uri="{BB962C8B-B14F-4D97-AF65-F5344CB8AC3E}">
        <p14:creationId xmlns:p14="http://schemas.microsoft.com/office/powerpoint/2010/main" val="2812112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5BC95-15CD-69CA-03F8-9360D0C74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104B2-D119-F573-6E75-A2AD6DBEFE93}"/>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7852A765-19F6-9DA4-3BF3-5A1F94012E7E}"/>
              </a:ext>
            </a:extLst>
          </p:cNvPr>
          <p:cNvSpPr>
            <a:spLocks noGrp="1"/>
          </p:cNvSpPr>
          <p:nvPr>
            <p:ph type="body" idx="1"/>
          </p:nvPr>
        </p:nvSpPr>
        <p:spPr/>
        <p:txBody>
          <a:bodyPr/>
          <a:lstStyle/>
          <a:p>
            <a:r>
              <a:rPr lang="en-US"/>
              <a:t>In Cognitive neuroscientist Tali Sharot’s book on the optimism bias, she describes a year in Great Britain when citizens were surveyed about their opinions on the future of their country. 83% said they believed violent crime was on the rise, when really it had been slowly decreasing in the past years. Meanwhile, Sharot conducted her own survey that asked British people to estimate </a:t>
            </a:r>
            <a:r>
              <a:rPr lang="en-US" i="1"/>
              <a:t>their own likelihood</a:t>
            </a:r>
            <a:r>
              <a:rPr lang="en-US"/>
              <a:t> of experiencing a crime. On average, participants estimated their likelihood as lower than the actual numbers from authorities.  </a:t>
            </a:r>
          </a:p>
          <a:p>
            <a:r>
              <a:rPr lang="en-US"/>
              <a:t> </a:t>
            </a:r>
            <a:endParaRPr lang="en-US">
              <a:ea typeface="Calibri"/>
              <a:cs typeface="Calibri"/>
            </a:endParaRPr>
          </a:p>
          <a:p>
            <a:r>
              <a:rPr lang="en-US"/>
              <a:t>Therefore, at the same time that citizens felt strongly about high crime rates in their country, they felt strongly that they wouldn’t be the ones to experience the negative effects. </a:t>
            </a:r>
            <a:endParaRPr lang="en-US">
              <a:ea typeface="Calibri"/>
              <a:cs typeface="Calibri"/>
            </a:endParaRPr>
          </a:p>
        </p:txBody>
      </p:sp>
      <p:sp>
        <p:nvSpPr>
          <p:cNvPr id="4" name="Slide Number Placeholder 3">
            <a:extLst>
              <a:ext uri="{FF2B5EF4-FFF2-40B4-BE49-F238E27FC236}">
                <a16:creationId xmlns:a16="http://schemas.microsoft.com/office/drawing/2014/main" id="{D777607F-3FEC-0038-F91C-1DE99C0DAF70}"/>
              </a:ext>
            </a:extLst>
          </p:cNvPr>
          <p:cNvSpPr>
            <a:spLocks noGrp="1"/>
          </p:cNvSpPr>
          <p:nvPr>
            <p:ph type="sldNum" sz="quarter" idx="5"/>
          </p:nvPr>
        </p:nvSpPr>
        <p:spPr/>
        <p:txBody>
          <a:bodyPr/>
          <a:lstStyle/>
          <a:p>
            <a:fld id="{D8315BB7-7A6D-408C-A32C-EF85512F42B1}" type="slidenum">
              <a:t>28</a:t>
            </a:fld>
            <a:endParaRPr lang="en-US"/>
          </a:p>
        </p:txBody>
      </p:sp>
    </p:spTree>
    <p:extLst>
      <p:ext uri="{BB962C8B-B14F-4D97-AF65-F5344CB8AC3E}">
        <p14:creationId xmlns:p14="http://schemas.microsoft.com/office/powerpoint/2010/main" val="54378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61D98-47D1-55A7-E640-2B09B9F36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890D7-4282-C99E-1982-115945ED176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FFBDCB9-AF2E-2114-8E6F-3B8D2D9091E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6599AC47-B027-5D4D-7BDF-BB8D8033AF98}"/>
              </a:ext>
            </a:extLst>
          </p:cNvPr>
          <p:cNvSpPr>
            <a:spLocks noGrp="1"/>
          </p:cNvSpPr>
          <p:nvPr>
            <p:ph type="sldNum" sz="quarter" idx="5"/>
          </p:nvPr>
        </p:nvSpPr>
        <p:spPr/>
        <p:txBody>
          <a:bodyPr/>
          <a:lstStyle/>
          <a:p>
            <a:fld id="{D8315BB7-7A6D-408C-A32C-EF85512F42B1}" type="slidenum">
              <a:rPr lang="en-US"/>
              <a:t>29</a:t>
            </a:fld>
            <a:endParaRPr lang="en-US"/>
          </a:p>
        </p:txBody>
      </p:sp>
    </p:spTree>
    <p:extLst>
      <p:ext uri="{BB962C8B-B14F-4D97-AF65-F5344CB8AC3E}">
        <p14:creationId xmlns:p14="http://schemas.microsoft.com/office/powerpoint/2010/main" val="3042960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89C14-DC92-9FAF-EA57-BC5EA5709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25E50-3FDC-C565-C9CD-68EC11EA90E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4A356E1-81D2-5445-22ED-A09D5A2950A0}"/>
              </a:ext>
            </a:extLst>
          </p:cNvPr>
          <p:cNvSpPr>
            <a:spLocks noGrp="1"/>
          </p:cNvSpPr>
          <p:nvPr>
            <p:ph type="body" idx="1"/>
          </p:nvPr>
        </p:nvSpPr>
        <p:spPr/>
        <p:txBody>
          <a:bodyPr/>
          <a:lstStyle/>
          <a:p>
            <a:r>
              <a:rPr lang="en-US">
                <a:ea typeface="Calibri"/>
                <a:cs typeface="Calibri"/>
              </a:rPr>
              <a:t>- Anna will finalize slides for entrypoints</a:t>
            </a:r>
          </a:p>
        </p:txBody>
      </p:sp>
      <p:sp>
        <p:nvSpPr>
          <p:cNvPr id="4" name="Slide Number Placeholder 3">
            <a:extLst>
              <a:ext uri="{FF2B5EF4-FFF2-40B4-BE49-F238E27FC236}">
                <a16:creationId xmlns:a16="http://schemas.microsoft.com/office/drawing/2014/main" id="{3871EC1A-D3EB-69F6-31A3-9291698701B3}"/>
              </a:ext>
            </a:extLst>
          </p:cNvPr>
          <p:cNvSpPr>
            <a:spLocks noGrp="1"/>
          </p:cNvSpPr>
          <p:nvPr>
            <p:ph type="sldNum" sz="quarter" idx="5"/>
          </p:nvPr>
        </p:nvSpPr>
        <p:spPr/>
        <p:txBody>
          <a:bodyPr/>
          <a:lstStyle/>
          <a:p>
            <a:fld id="{D8315BB7-7A6D-408C-A32C-EF85512F42B1}" type="slidenum">
              <a:rPr lang="en-US"/>
              <a:t>30</a:t>
            </a:fld>
            <a:endParaRPr lang="en-US"/>
          </a:p>
        </p:txBody>
      </p:sp>
    </p:spTree>
    <p:extLst>
      <p:ext uri="{BB962C8B-B14F-4D97-AF65-F5344CB8AC3E}">
        <p14:creationId xmlns:p14="http://schemas.microsoft.com/office/powerpoint/2010/main" val="3634404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5D45E-5BC0-BC7C-3A34-7439A8E9B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432BE-3380-5B2A-B61B-038621B19E7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09D04B0-6CB1-BD89-4909-60032CD22A0E}"/>
              </a:ext>
            </a:extLst>
          </p:cNvPr>
          <p:cNvSpPr>
            <a:spLocks noGrp="1"/>
          </p:cNvSpPr>
          <p:nvPr>
            <p:ph type="body" idx="1"/>
          </p:nvPr>
        </p:nvSpPr>
        <p:spPr/>
        <p:txBody>
          <a:bodyPr/>
          <a:lstStyle/>
          <a:p>
            <a:pPr marL="171450" indent="-171450">
              <a:buFont typeface="Arial" panose="020B0604020202020204" pitchFamily="34" charset="0"/>
              <a:buChar char="•"/>
            </a:pPr>
            <a:r>
              <a:rPr lang="fi-FI">
                <a:effectLst/>
              </a:rPr>
              <a:t>So, </a:t>
            </a:r>
            <a:r>
              <a:rPr lang="fi-FI" err="1">
                <a:effectLst/>
              </a:rPr>
              <a:t>where</a:t>
            </a:r>
            <a:r>
              <a:rPr lang="fi-FI">
                <a:effectLst/>
              </a:rPr>
              <a:t> to </a:t>
            </a:r>
            <a:r>
              <a:rPr lang="fi-FI" err="1">
                <a:effectLst/>
              </a:rPr>
              <a:t>start</a:t>
            </a:r>
            <a:r>
              <a:rPr lang="fi-FI">
                <a:effectLst/>
              </a:rPr>
              <a:t>?</a:t>
            </a:r>
          </a:p>
          <a:p>
            <a:pPr marL="171450" indent="-171450">
              <a:buFont typeface="Arial" panose="020B0604020202020204" pitchFamily="34" charset="0"/>
              <a:buChar char="•"/>
            </a:pPr>
            <a:r>
              <a:rPr lang="fi-FI">
                <a:effectLst/>
              </a:rPr>
              <a:t>In </a:t>
            </a:r>
            <a:r>
              <a:rPr lang="fi-FI" err="1">
                <a:effectLst/>
              </a:rPr>
              <a:t>this</a:t>
            </a:r>
            <a:r>
              <a:rPr lang="fi-FI">
                <a:effectLst/>
              </a:rPr>
              <a:t> </a:t>
            </a:r>
            <a:r>
              <a:rPr lang="fi-FI" err="1">
                <a:effectLst/>
              </a:rPr>
              <a:t>section</a:t>
            </a:r>
            <a:r>
              <a:rPr lang="fi-FI">
                <a:effectLst/>
              </a:rPr>
              <a:t> </a:t>
            </a:r>
            <a:r>
              <a:rPr lang="fi-FI" err="1">
                <a:effectLst/>
              </a:rPr>
              <a:t>we</a:t>
            </a:r>
            <a:r>
              <a:rPr lang="fi-FI">
                <a:effectLst/>
              </a:rPr>
              <a:t> </a:t>
            </a:r>
            <a:r>
              <a:rPr lang="fi-FI" err="1">
                <a:effectLst/>
              </a:rPr>
              <a:t>will</a:t>
            </a:r>
            <a:r>
              <a:rPr lang="fi-FI">
                <a:effectLst/>
              </a:rPr>
              <a:t> </a:t>
            </a:r>
            <a:r>
              <a:rPr lang="fi-FI" err="1">
                <a:effectLst/>
              </a:rPr>
              <a:t>introduce</a:t>
            </a:r>
            <a:r>
              <a:rPr lang="fi-FI">
                <a:effectLst/>
              </a:rPr>
              <a:t> </a:t>
            </a:r>
            <a:r>
              <a:rPr lang="fi-FI" err="1">
                <a:effectLst/>
              </a:rPr>
              <a:t>our</a:t>
            </a:r>
            <a:r>
              <a:rPr lang="fi-FI">
                <a:effectLst/>
              </a:rPr>
              <a:t> </a:t>
            </a:r>
            <a:r>
              <a:rPr lang="fi-FI" err="1">
                <a:effectLst/>
              </a:rPr>
              <a:t>proposal</a:t>
            </a:r>
            <a:r>
              <a:rPr lang="fi-FI">
                <a:effectLst/>
              </a:rPr>
              <a:t> with </a:t>
            </a:r>
            <a:r>
              <a:rPr lang="fi-FI" err="1">
                <a:effectLst/>
              </a:rPr>
              <a:t>three</a:t>
            </a:r>
            <a:r>
              <a:rPr lang="fi-FI">
                <a:effectLst/>
              </a:rPr>
              <a:t> </a:t>
            </a:r>
            <a:r>
              <a:rPr lang="fi-FI" err="1">
                <a:effectLst/>
              </a:rPr>
              <a:t>entry</a:t>
            </a:r>
            <a:r>
              <a:rPr lang="fi-FI">
                <a:effectLst/>
              </a:rPr>
              <a:t> </a:t>
            </a:r>
            <a:r>
              <a:rPr lang="fi-FI" err="1">
                <a:effectLst/>
              </a:rPr>
              <a:t>points</a:t>
            </a:r>
            <a:r>
              <a:rPr lang="fi-FI">
                <a:effectLst/>
              </a:rPr>
              <a:t> </a:t>
            </a:r>
            <a:r>
              <a:rPr lang="fi-FI" err="1">
                <a:effectLst/>
              </a:rPr>
              <a:t>that</a:t>
            </a:r>
            <a:r>
              <a:rPr lang="fi-FI">
                <a:effectLst/>
              </a:rPr>
              <a:t> </a:t>
            </a:r>
            <a:r>
              <a:rPr lang="fi-FI" err="1">
                <a:effectLst/>
              </a:rPr>
              <a:t>rely</a:t>
            </a:r>
            <a:r>
              <a:rPr lang="fi-FI">
                <a:effectLst/>
              </a:rPr>
              <a:t> on </a:t>
            </a:r>
            <a:r>
              <a:rPr lang="fi-FI" err="1">
                <a:effectLst/>
              </a:rPr>
              <a:t>education</a:t>
            </a:r>
            <a:r>
              <a:rPr lang="fi-FI">
                <a:effectLst/>
              </a:rPr>
              <a:t> and </a:t>
            </a:r>
            <a:r>
              <a:rPr lang="fi-FI" err="1">
                <a:effectLst/>
              </a:rPr>
              <a:t>knowledge</a:t>
            </a:r>
            <a:r>
              <a:rPr lang="fi-FI">
                <a:effectLst/>
              </a:rPr>
              <a:t> </a:t>
            </a:r>
            <a:r>
              <a:rPr lang="fi-FI" err="1">
                <a:effectLst/>
              </a:rPr>
              <a:t>sharing</a:t>
            </a:r>
            <a:r>
              <a:rPr lang="fi-FI">
                <a:effectLst/>
              </a:rPr>
              <a:t>.</a:t>
            </a:r>
          </a:p>
          <a:p>
            <a:pPr marL="171450" indent="-171450">
              <a:buFont typeface="Arial" panose="020B0604020202020204" pitchFamily="34" charset="0"/>
              <a:buChar char="•"/>
            </a:pPr>
            <a:r>
              <a:rPr lang="fi-FI" err="1">
                <a:effectLst/>
              </a:rPr>
              <a:t>We</a:t>
            </a:r>
            <a:r>
              <a:rPr lang="fi-FI">
                <a:effectLst/>
              </a:rPr>
              <a:t> </a:t>
            </a:r>
            <a:r>
              <a:rPr lang="fi-FI" err="1">
                <a:effectLst/>
              </a:rPr>
              <a:t>have</a:t>
            </a:r>
            <a:r>
              <a:rPr lang="fi-FI">
                <a:effectLst/>
              </a:rPr>
              <a:t> </a:t>
            </a:r>
            <a:r>
              <a:rPr lang="fi-FI" err="1">
                <a:effectLst/>
              </a:rPr>
              <a:t>also</a:t>
            </a:r>
            <a:r>
              <a:rPr lang="fi-FI">
                <a:effectLst/>
              </a:rPr>
              <a:t> </a:t>
            </a:r>
            <a:r>
              <a:rPr lang="fi-FI" err="1">
                <a:effectLst/>
              </a:rPr>
              <a:t>identified</a:t>
            </a:r>
            <a:r>
              <a:rPr lang="fi-FI">
                <a:effectLst/>
              </a:rPr>
              <a:t> </a:t>
            </a:r>
            <a:r>
              <a:rPr lang="fi-FI" err="1">
                <a:effectLst/>
              </a:rPr>
              <a:t>nudges</a:t>
            </a:r>
            <a:r>
              <a:rPr lang="fi-FI">
                <a:effectLst/>
              </a:rPr>
              <a:t> </a:t>
            </a:r>
            <a:r>
              <a:rPr lang="fi-FI" err="1">
                <a:effectLst/>
              </a:rPr>
              <a:t>that</a:t>
            </a:r>
            <a:r>
              <a:rPr lang="fi-FI">
                <a:effectLst/>
              </a:rPr>
              <a:t> </a:t>
            </a:r>
            <a:r>
              <a:rPr lang="fi-FI" err="1">
                <a:effectLst/>
              </a:rPr>
              <a:t>can</a:t>
            </a:r>
            <a:r>
              <a:rPr lang="fi-FI">
                <a:effectLst/>
              </a:rPr>
              <a:t> </a:t>
            </a:r>
            <a:r>
              <a:rPr lang="fi-FI" err="1">
                <a:effectLst/>
              </a:rPr>
              <a:t>be</a:t>
            </a:r>
            <a:r>
              <a:rPr lang="fi-FI">
                <a:effectLst/>
              </a:rPr>
              <a:t> </a:t>
            </a:r>
            <a:r>
              <a:rPr lang="fi-FI" err="1">
                <a:effectLst/>
              </a:rPr>
              <a:t>used</a:t>
            </a:r>
            <a:r>
              <a:rPr lang="fi-FI">
                <a:effectLst/>
              </a:rPr>
              <a:t> in </a:t>
            </a:r>
            <a:r>
              <a:rPr lang="fi-FI" err="1">
                <a:effectLst/>
              </a:rPr>
              <a:t>each</a:t>
            </a:r>
            <a:r>
              <a:rPr lang="fi-FI">
                <a:effectLst/>
              </a:rPr>
              <a:t> </a:t>
            </a:r>
            <a:r>
              <a:rPr lang="fi-FI" err="1">
                <a:effectLst/>
              </a:rPr>
              <a:t>entry</a:t>
            </a:r>
            <a:r>
              <a:rPr lang="fi-FI">
                <a:effectLst/>
              </a:rPr>
              <a:t> </a:t>
            </a:r>
            <a:r>
              <a:rPr lang="fi-FI" err="1">
                <a:effectLst/>
              </a:rPr>
              <a:t>point</a:t>
            </a:r>
            <a:r>
              <a:rPr lang="fi-FI">
                <a:effectLst/>
              </a:rPr>
              <a:t>.</a:t>
            </a:r>
          </a:p>
          <a:p>
            <a:pPr marL="285750" indent="-285750">
              <a:buFont typeface="Arial"/>
              <a:buChar char="•"/>
            </a:pPr>
            <a:endParaRPr lang="en-US">
              <a:solidFill>
                <a:srgbClr val="24292E"/>
              </a:solidFill>
              <a:ea typeface="Calibri"/>
              <a:cs typeface="Calibri"/>
            </a:endParaRPr>
          </a:p>
        </p:txBody>
      </p:sp>
      <p:sp>
        <p:nvSpPr>
          <p:cNvPr id="4" name="Slide Number Placeholder 3">
            <a:extLst>
              <a:ext uri="{FF2B5EF4-FFF2-40B4-BE49-F238E27FC236}">
                <a16:creationId xmlns:a16="http://schemas.microsoft.com/office/drawing/2014/main" id="{0960B2C8-2348-B7A6-557C-4E116DED3B65}"/>
              </a:ext>
            </a:extLst>
          </p:cNvPr>
          <p:cNvSpPr>
            <a:spLocks noGrp="1"/>
          </p:cNvSpPr>
          <p:nvPr>
            <p:ph type="sldNum" sz="quarter" idx="5"/>
          </p:nvPr>
        </p:nvSpPr>
        <p:spPr/>
        <p:txBody>
          <a:bodyPr/>
          <a:lstStyle/>
          <a:p>
            <a:fld id="{D8315BB7-7A6D-408C-A32C-EF85512F42B1}" type="slidenum">
              <a:rPr lang="en-US"/>
              <a:t>31</a:t>
            </a:fld>
            <a:endParaRPr lang="en-US"/>
          </a:p>
        </p:txBody>
      </p:sp>
    </p:spTree>
    <p:extLst>
      <p:ext uri="{BB962C8B-B14F-4D97-AF65-F5344CB8AC3E}">
        <p14:creationId xmlns:p14="http://schemas.microsoft.com/office/powerpoint/2010/main" val="398727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E6A68-65B6-0D0A-4AC5-C58E714B9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EB32D-536D-E2D3-5097-A58E7A6CACEC}"/>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3399C6D6-1E17-E7A6-24C4-70827CEDEC0B}"/>
              </a:ext>
            </a:extLst>
          </p:cNvPr>
          <p:cNvSpPr>
            <a:spLocks noGrp="1"/>
          </p:cNvSpPr>
          <p:nvPr>
            <p:ph type="body" idx="1"/>
          </p:nvPr>
        </p:nvSpPr>
        <p:spPr/>
        <p:txBody>
          <a:bodyPr/>
          <a:lstStyle/>
          <a:p>
            <a:r>
              <a:rPr lang="en-US"/>
              <a:t>The dangers of climate change are much closer to home than we might think. </a:t>
            </a:r>
          </a:p>
        </p:txBody>
      </p:sp>
      <p:sp>
        <p:nvSpPr>
          <p:cNvPr id="4" name="Slide Number Placeholder 3">
            <a:extLst>
              <a:ext uri="{FF2B5EF4-FFF2-40B4-BE49-F238E27FC236}">
                <a16:creationId xmlns:a16="http://schemas.microsoft.com/office/drawing/2014/main" id="{22C52787-164D-EB44-35AC-6B241C997A90}"/>
              </a:ext>
            </a:extLst>
          </p:cNvPr>
          <p:cNvSpPr>
            <a:spLocks noGrp="1"/>
          </p:cNvSpPr>
          <p:nvPr>
            <p:ph type="sldNum" sz="quarter" idx="5"/>
          </p:nvPr>
        </p:nvSpPr>
        <p:spPr/>
        <p:txBody>
          <a:bodyPr/>
          <a:lstStyle/>
          <a:p>
            <a:fld id="{D8315BB7-7A6D-408C-A32C-EF85512F42B1}" type="slidenum">
              <a:t>4</a:t>
            </a:fld>
            <a:endParaRPr lang="en-US"/>
          </a:p>
        </p:txBody>
      </p:sp>
    </p:spTree>
    <p:extLst>
      <p:ext uri="{BB962C8B-B14F-4D97-AF65-F5344CB8AC3E}">
        <p14:creationId xmlns:p14="http://schemas.microsoft.com/office/powerpoint/2010/main" val="504854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0B070-77F8-6BF0-DD8A-5AE84141C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D141A-2A87-32A7-1605-F32F462C619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F7BBE99-C222-0655-D0AD-BE5B1AE067A6}"/>
              </a:ext>
            </a:extLst>
          </p:cNvPr>
          <p:cNvSpPr>
            <a:spLocks noGrp="1"/>
          </p:cNvSpPr>
          <p:nvPr>
            <p:ph type="body" idx="1"/>
          </p:nvPr>
        </p:nvSpPr>
        <p:spPr/>
        <p:txBody>
          <a:bodyPr/>
          <a:lstStyle/>
          <a:p>
            <a:r>
              <a:rPr lang="fi-FI" sz="1100" b="0" i="0" u="none" strike="noStrike" cap="none" err="1">
                <a:solidFill>
                  <a:srgbClr val="000000"/>
                </a:solidFill>
                <a:effectLst/>
                <a:latin typeface="Arial"/>
                <a:ea typeface="Arial"/>
                <a:cs typeface="Arial"/>
                <a:sym typeface="Arial"/>
              </a:rPr>
              <a:t>Our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first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entry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point</a:t>
            </a:r>
            <a:r>
              <a:rPr lang="fi-FI" sz="1100" b="0" i="0" u="none" strike="noStrike" cap="none">
                <a:solidFill>
                  <a:srgbClr val="000000"/>
                </a:solidFill>
                <a:effectLst/>
                <a:latin typeface="Arial"/>
                <a:ea typeface="Arial"/>
                <a:cs typeface="Arial"/>
                <a:sym typeface="Arial"/>
              </a:rPr>
              <a:t> is </a:t>
            </a:r>
            <a:r>
              <a:rPr lang="fi-FI" sz="1100" b="1" i="0" u="none" strike="noStrike" cap="none" err="1">
                <a:solidFill>
                  <a:srgbClr val="000000"/>
                </a:solidFill>
                <a:effectLst/>
                <a:latin typeface="Arial"/>
                <a:ea typeface="Arial"/>
                <a:cs typeface="Arial"/>
                <a:sym typeface="Arial"/>
              </a:rPr>
              <a:t>Shifting</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Agency</a:t>
            </a:r>
            <a:r>
              <a:rPr lang="fi-FI" sz="1100" b="0" i="0" u="none" strike="noStrike" cap="none">
                <a:solidFill>
                  <a:srgbClr val="000000"/>
                </a:solidFill>
                <a:effectLst/>
                <a:latin typeface="Arial"/>
                <a:ea typeface="Arial"/>
                <a:cs typeface="Arial"/>
                <a:sym typeface="Arial"/>
              </a:rPr>
              <a:t>. </a:t>
            </a:r>
          </a:p>
          <a:p>
            <a:r>
              <a:rPr lang="fi-FI" b="0" err="1">
                <a:effectLst/>
              </a:rPr>
              <a:t>Currently</a:t>
            </a:r>
            <a:r>
              <a:rPr lang="fi-FI" b="0">
                <a:effectLst/>
              </a:rPr>
              <a:t>, </a:t>
            </a:r>
            <a:r>
              <a:rPr lang="fi-FI" b="0" err="1">
                <a:effectLst/>
              </a:rPr>
              <a:t>housing</a:t>
            </a:r>
            <a:r>
              <a:rPr lang="fi-FI" b="0">
                <a:effectLst/>
              </a:rPr>
              <a:t> </a:t>
            </a:r>
            <a:r>
              <a:rPr lang="fi-FI" b="0" err="1">
                <a:effectLst/>
              </a:rPr>
              <a:t>companies</a:t>
            </a:r>
            <a:r>
              <a:rPr lang="fi-FI" b="0">
                <a:effectLst/>
              </a:rPr>
              <a:t> </a:t>
            </a:r>
            <a:r>
              <a:rPr lang="fi-FI" b="0" err="1">
                <a:effectLst/>
              </a:rPr>
              <a:t>often</a:t>
            </a:r>
            <a:r>
              <a:rPr lang="fi-FI" b="0">
                <a:effectLst/>
              </a:rPr>
              <a:t> </a:t>
            </a:r>
            <a:r>
              <a:rPr lang="fi-FI" b="0" err="1">
                <a:effectLst/>
              </a:rPr>
              <a:t>relying</a:t>
            </a:r>
            <a:r>
              <a:rPr lang="fi-FI" b="0">
                <a:effectLst/>
              </a:rPr>
              <a:t> </a:t>
            </a:r>
            <a:r>
              <a:rPr lang="fi-FI" b="0" err="1">
                <a:effectLst/>
              </a:rPr>
              <a:t>entirely</a:t>
            </a:r>
            <a:r>
              <a:rPr lang="fi-FI" b="0">
                <a:effectLst/>
              </a:rPr>
              <a:t> on </a:t>
            </a:r>
            <a:r>
              <a:rPr lang="fi-FI" b="0" err="1">
                <a:effectLst/>
              </a:rPr>
              <a:t>the</a:t>
            </a:r>
            <a:r>
              <a:rPr lang="fi-FI" b="0">
                <a:effectLst/>
              </a:rPr>
              <a:t> </a:t>
            </a:r>
            <a:r>
              <a:rPr lang="fi-FI" b="0" err="1">
                <a:effectLst/>
              </a:rPr>
              <a:t>skills</a:t>
            </a:r>
            <a:r>
              <a:rPr lang="fi-FI" b="0">
                <a:effectLst/>
              </a:rPr>
              <a:t> of </a:t>
            </a:r>
            <a:r>
              <a:rPr lang="fi-FI" b="0" err="1">
                <a:effectLst/>
              </a:rPr>
              <a:t>their</a:t>
            </a:r>
            <a:r>
              <a:rPr lang="fi-FI" b="0">
                <a:effectLst/>
              </a:rPr>
              <a:t> </a:t>
            </a:r>
            <a:r>
              <a:rPr lang="fi-FI" b="0" err="1">
                <a:effectLst/>
              </a:rPr>
              <a:t>property</a:t>
            </a:r>
            <a:r>
              <a:rPr lang="fi-FI" b="0">
                <a:effectLst/>
              </a:rPr>
              <a:t> </a:t>
            </a:r>
            <a:r>
              <a:rPr lang="fi-FI" b="0" err="1">
                <a:effectLst/>
              </a:rPr>
              <a:t>manager</a:t>
            </a:r>
            <a:r>
              <a:rPr lang="fi-FI" b="0">
                <a:effectLst/>
              </a:rPr>
              <a:t> for </a:t>
            </a:r>
            <a:r>
              <a:rPr lang="fi-FI" b="0" err="1">
                <a:effectLst/>
              </a:rPr>
              <a:t>technical</a:t>
            </a:r>
            <a:r>
              <a:rPr lang="fi-FI" b="0">
                <a:effectLst/>
              </a:rPr>
              <a:t> </a:t>
            </a:r>
            <a:r>
              <a:rPr lang="fi-FI" b="0" err="1">
                <a:effectLst/>
              </a:rPr>
              <a:t>advice</a:t>
            </a:r>
            <a:r>
              <a:rPr lang="fi-FI" b="0">
                <a:effectLst/>
              </a:rPr>
              <a:t> on </a:t>
            </a:r>
            <a:r>
              <a:rPr lang="fi-FI" b="0" err="1">
                <a:effectLst/>
              </a:rPr>
              <a:t>maintenance</a:t>
            </a:r>
            <a:r>
              <a:rPr lang="fi-FI" b="0">
                <a:effectLst/>
              </a:rPr>
              <a:t> and </a:t>
            </a:r>
            <a:r>
              <a:rPr lang="fi-FI" b="0" err="1">
                <a:effectLst/>
              </a:rPr>
              <a:t>renovation</a:t>
            </a:r>
            <a:r>
              <a:rPr lang="fi-FI" b="0">
                <a:effectLst/>
              </a:rPr>
              <a:t> as </a:t>
            </a:r>
            <a:r>
              <a:rPr lang="fi-FI" b="0" err="1">
                <a:effectLst/>
              </a:rPr>
              <a:t>well</a:t>
            </a:r>
            <a:r>
              <a:rPr lang="fi-FI" b="0">
                <a:effectLst/>
              </a:rPr>
              <a:t> as </a:t>
            </a:r>
            <a:r>
              <a:rPr lang="fi-FI" b="0" err="1">
                <a:effectLst/>
              </a:rPr>
              <a:t>climate</a:t>
            </a:r>
            <a:r>
              <a:rPr lang="fi-FI" b="0">
                <a:effectLst/>
              </a:rPr>
              <a:t> </a:t>
            </a:r>
            <a:r>
              <a:rPr lang="fi-FI" b="0" err="1">
                <a:effectLst/>
              </a:rPr>
              <a:t>adaptation</a:t>
            </a:r>
            <a:r>
              <a:rPr lang="fi-FI" b="0">
                <a:effectLst/>
              </a:rPr>
              <a:t>. </a:t>
            </a:r>
            <a:r>
              <a:rPr lang="fi-FI" b="0" err="1">
                <a:effectLst/>
              </a:rPr>
              <a:t>This</a:t>
            </a:r>
            <a:r>
              <a:rPr lang="fi-FI" b="0">
                <a:effectLst/>
              </a:rPr>
              <a:t> </a:t>
            </a:r>
            <a:r>
              <a:rPr lang="fi-FI" b="0" err="1">
                <a:effectLst/>
              </a:rPr>
              <a:t>gives</a:t>
            </a:r>
            <a:r>
              <a:rPr lang="fi-FI" b="0">
                <a:effectLst/>
              </a:rPr>
              <a:t> </a:t>
            </a:r>
            <a:r>
              <a:rPr lang="fi-FI" b="0" err="1">
                <a:effectLst/>
              </a:rPr>
              <a:t>the</a:t>
            </a:r>
            <a:r>
              <a:rPr lang="fi-FI" b="0">
                <a:effectLst/>
              </a:rPr>
              <a:t> </a:t>
            </a:r>
            <a:r>
              <a:rPr lang="fi-FI" b="0" err="1">
                <a:effectLst/>
              </a:rPr>
              <a:t>property</a:t>
            </a:r>
            <a:r>
              <a:rPr lang="fi-FI" b="0">
                <a:effectLst/>
              </a:rPr>
              <a:t> </a:t>
            </a:r>
            <a:r>
              <a:rPr lang="fi-FI" b="0" err="1">
                <a:effectLst/>
              </a:rPr>
              <a:t>manager</a:t>
            </a:r>
            <a:r>
              <a:rPr lang="fi-FI" b="0">
                <a:effectLst/>
              </a:rPr>
              <a:t> a </a:t>
            </a:r>
            <a:r>
              <a:rPr lang="fi-FI" b="0" err="1">
                <a:effectLst/>
              </a:rPr>
              <a:t>key</a:t>
            </a:r>
            <a:r>
              <a:rPr lang="fi-FI" b="0">
                <a:effectLst/>
              </a:rPr>
              <a:t> </a:t>
            </a:r>
            <a:r>
              <a:rPr lang="fi-FI" b="0" err="1">
                <a:effectLst/>
              </a:rPr>
              <a:t>role</a:t>
            </a:r>
            <a:r>
              <a:rPr lang="fi-FI" b="0">
                <a:effectLst/>
              </a:rPr>
              <a:t> in </a:t>
            </a:r>
            <a:r>
              <a:rPr lang="fi-FI" b="0" err="1">
                <a:effectLst/>
              </a:rPr>
              <a:t>housing</a:t>
            </a:r>
            <a:r>
              <a:rPr lang="fi-FI" b="0">
                <a:effectLst/>
              </a:rPr>
              <a:t> </a:t>
            </a:r>
            <a:r>
              <a:rPr lang="fi-FI" b="0" err="1">
                <a:effectLst/>
              </a:rPr>
              <a:t>company</a:t>
            </a:r>
            <a:r>
              <a:rPr lang="fi-FI" b="0">
                <a:effectLst/>
              </a:rPr>
              <a:t> </a:t>
            </a:r>
            <a:r>
              <a:rPr lang="fi-FI" b="0" err="1">
                <a:effectLst/>
              </a:rPr>
              <a:t>operations</a:t>
            </a:r>
            <a:r>
              <a:rPr lang="fi-FI" b="0">
                <a:effectLst/>
              </a:rPr>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sz="1100" b="0" i="0" u="none" strike="noStrike" cap="none" err="1">
                <a:solidFill>
                  <a:srgbClr val="000000"/>
                </a:solidFill>
                <a:effectLst/>
                <a:latin typeface="Arial"/>
                <a:ea typeface="Arial"/>
                <a:cs typeface="Arial"/>
                <a:sym typeface="Arial"/>
              </a:rPr>
              <a:t>We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propose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flipping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this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dynamic</a:t>
            </a:r>
            <a:r>
              <a:rPr lang="fi-FI" sz="1100" b="0" i="0" u="none" strike="noStrike" cap="none">
                <a:solidFill>
                  <a:srgbClr val="000000"/>
                </a:solidFill>
                <a:effectLst/>
                <a:latin typeface="Arial"/>
                <a:ea typeface="Arial"/>
                <a:cs typeface="Arial"/>
                <a:sym typeface="Arial"/>
              </a:rPr>
              <a:t>. By </a:t>
            </a:r>
            <a:r>
              <a:rPr lang="fi-FI" sz="1100" b="0" i="0" u="none" strike="noStrike" cap="none" err="1">
                <a:solidFill>
                  <a:srgbClr val="000000"/>
                </a:solidFill>
                <a:effectLst/>
                <a:latin typeface="Arial"/>
                <a:ea typeface="Arial"/>
                <a:cs typeface="Arial"/>
                <a:sym typeface="Arial"/>
              </a:rPr>
              <a:t>introducing</a:t>
            </a:r>
            <a:r>
              <a:rPr lang="fi-FI" sz="1100" b="0" i="0" u="none" strike="noStrike" cap="none">
                <a:solidFill>
                  <a:srgbClr val="000000"/>
                </a:solidFill>
                <a:effectLst/>
                <a:latin typeface="Arial"/>
                <a:ea typeface="Arial"/>
                <a:cs typeface="Arial"/>
                <a:sym typeface="Arial"/>
              </a:rPr>
              <a:t> a </a:t>
            </a:r>
            <a:r>
              <a:rPr lang="fi-FI" sz="1100" b="0" i="0" u="none" strike="noStrike" cap="none" err="1">
                <a:solidFill>
                  <a:srgbClr val="000000"/>
                </a:solidFill>
                <a:effectLst/>
                <a:latin typeface="Arial"/>
                <a:ea typeface="Arial"/>
                <a:cs typeface="Arial"/>
                <a:sym typeface="Arial"/>
              </a:rPr>
              <a:t>simple</a:t>
            </a:r>
            <a:r>
              <a:rPr lang="fi-FI" sz="1100" b="0"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evaluation</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tool</a:t>
            </a:r>
            <a:r>
              <a:rPr lang="fi-FI" sz="1100" b="0" i="0" u="none" strike="noStrike" cap="none">
                <a:solidFill>
                  <a:srgbClr val="000000"/>
                </a:solidFill>
                <a:effectLst/>
                <a:latin typeface="Arial"/>
                <a:ea typeface="Arial"/>
                <a:cs typeface="Arial"/>
                <a:sym typeface="Arial"/>
              </a:rPr>
              <a:t>, and </a:t>
            </a:r>
            <a:r>
              <a:rPr lang="fi-FI" sz="1100" b="0" i="0" u="none" strike="noStrike" cap="none" err="1">
                <a:solidFill>
                  <a:srgbClr val="000000"/>
                </a:solidFill>
                <a:effectLst/>
                <a:latin typeface="Arial"/>
                <a:ea typeface="Arial"/>
                <a:cs typeface="Arial"/>
                <a:sym typeface="Arial"/>
              </a:rPr>
              <a:t>with</a:t>
            </a:r>
            <a:r>
              <a:rPr lang="fi-FI" sz="1100" b="0" i="0" u="none" strike="noStrike" cap="none">
                <a:solidFill>
                  <a:srgbClr val="000000"/>
                </a:solidFill>
                <a:effectLst/>
                <a:latin typeface="Arial"/>
                <a:ea typeface="Arial"/>
                <a:cs typeface="Arial"/>
                <a:sym typeface="Arial"/>
              </a:rPr>
              <a:t> it </a:t>
            </a:r>
            <a:r>
              <a:rPr lang="fi-FI" sz="1100" b="0" i="0" u="none" strike="noStrike" cap="none" err="1">
                <a:solidFill>
                  <a:srgbClr val="000000"/>
                </a:solidFill>
                <a:effectLst/>
                <a:latin typeface="Arial"/>
                <a:ea typeface="Arial"/>
                <a:cs typeface="Arial"/>
                <a:sym typeface="Arial"/>
              </a:rPr>
              <a:t>we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shift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agency</a:t>
            </a:r>
            <a:r>
              <a:rPr lang="fi-FI" sz="1100" b="0" i="0" u="none" strike="noStrike" cap="none">
                <a:solidFill>
                  <a:srgbClr val="000000"/>
                </a:solidFill>
                <a:effectLst/>
                <a:latin typeface="Arial"/>
                <a:ea typeface="Arial"/>
                <a:cs typeface="Arial"/>
                <a:sym typeface="Arial"/>
              </a:rPr>
              <a:t> to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companies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This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tool</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would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allow</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boards</a:t>
            </a:r>
            <a:r>
              <a:rPr lang="fi-FI" sz="1100" b="0" i="0" u="none" strike="noStrike" cap="none">
                <a:solidFill>
                  <a:srgbClr val="000000"/>
                </a:solidFill>
                <a:effectLst/>
                <a:latin typeface="Arial"/>
                <a:ea typeface="Arial"/>
                <a:cs typeface="Arial"/>
                <a:sym typeface="Arial"/>
              </a:rPr>
              <a:t> to </a:t>
            </a:r>
            <a:r>
              <a:rPr lang="fi-FI" sz="1100" b="0" i="0" u="none" strike="noStrike" cap="none" err="1">
                <a:solidFill>
                  <a:srgbClr val="000000"/>
                </a:solidFill>
                <a:effectLst/>
                <a:latin typeface="Arial"/>
                <a:ea typeface="Arial"/>
                <a:cs typeface="Arial"/>
                <a:sym typeface="Arial"/>
              </a:rPr>
              <a:t>clearly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define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expectations</a:t>
            </a:r>
            <a:r>
              <a:rPr lang="fi-FI" sz="1100" b="0" i="0" u="none" strike="noStrike" cap="none">
                <a:solidFill>
                  <a:srgbClr val="000000"/>
                </a:solidFill>
                <a:effectLst/>
                <a:latin typeface="Arial"/>
                <a:ea typeface="Arial"/>
                <a:cs typeface="Arial"/>
                <a:sym typeface="Arial"/>
              </a:rPr>
              <a:t> and </a:t>
            </a:r>
            <a:r>
              <a:rPr lang="fi-FI" sz="1100" b="0" i="0" u="none" strike="noStrike" cap="none" err="1">
                <a:solidFill>
                  <a:srgbClr val="000000"/>
                </a:solidFill>
                <a:effectLst/>
                <a:latin typeface="Arial"/>
                <a:ea typeface="Arial"/>
                <a:cs typeface="Arial"/>
                <a:sym typeface="Arial"/>
              </a:rPr>
              <a:t>assess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whether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their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property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manager</a:t>
            </a:r>
            <a:r>
              <a:rPr lang="fi-FI" sz="1100" b="0" i="0" u="none" strike="noStrike" cap="none">
                <a:solidFill>
                  <a:srgbClr val="000000"/>
                </a:solidFill>
                <a:effectLst/>
                <a:latin typeface="Arial"/>
                <a:ea typeface="Arial"/>
                <a:cs typeface="Arial"/>
                <a:sym typeface="Arial"/>
              </a:rPr>
              <a:t> is </a:t>
            </a:r>
            <a:r>
              <a:rPr lang="fi-FI" sz="1100" b="0" i="0" u="none" strike="noStrike" cap="none" err="1">
                <a:solidFill>
                  <a:srgbClr val="000000"/>
                </a:solidFill>
                <a:effectLst/>
                <a:latin typeface="Arial"/>
                <a:ea typeface="Arial"/>
                <a:cs typeface="Arial"/>
                <a:sym typeface="Arial"/>
              </a:rPr>
              <a:t>delivering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support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need</a:t>
            </a:r>
            <a:r>
              <a:rPr lang="fi-FI" sz="1100" b="0" i="0" u="none" strike="noStrike" cap="none">
                <a:solidFill>
                  <a:srgbClr val="000000"/>
                </a:solidFill>
                <a:effectLst/>
                <a:latin typeface="Arial"/>
                <a:ea typeface="Arial"/>
                <a:cs typeface="Arial"/>
                <a:sym typeface="Arial"/>
              </a:rPr>
              <a:t>. </a:t>
            </a:r>
            <a:endParaRPr lang="fi-FI" b="0">
              <a:effectLst/>
            </a:endParaRP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1">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4EEF101B-F555-7A72-11EA-A39F0D087CA3}"/>
              </a:ext>
            </a:extLst>
          </p:cNvPr>
          <p:cNvSpPr>
            <a:spLocks noGrp="1"/>
          </p:cNvSpPr>
          <p:nvPr>
            <p:ph type="sldNum" sz="quarter" idx="5"/>
          </p:nvPr>
        </p:nvSpPr>
        <p:spPr/>
        <p:txBody>
          <a:bodyPr/>
          <a:lstStyle/>
          <a:p>
            <a:fld id="{D8315BB7-7A6D-408C-A32C-EF85512F42B1}" type="slidenum">
              <a:rPr lang="en-US"/>
              <a:t>32</a:t>
            </a:fld>
            <a:endParaRPr lang="en-US"/>
          </a:p>
        </p:txBody>
      </p:sp>
    </p:spTree>
    <p:extLst>
      <p:ext uri="{BB962C8B-B14F-4D97-AF65-F5344CB8AC3E}">
        <p14:creationId xmlns:p14="http://schemas.microsoft.com/office/powerpoint/2010/main" val="2052567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FB245-7D77-8F54-03C0-7C36A91DA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58482-26AB-D36B-E9F8-FCACDE891E5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C192624-4497-12ED-542B-227CD8BD0BD0}"/>
              </a:ext>
            </a:extLst>
          </p:cNvPr>
          <p:cNvSpPr>
            <a:spLocks noGrp="1"/>
          </p:cNvSpPr>
          <p:nvPr>
            <p:ph type="body" idx="1"/>
          </p:nvPr>
        </p:nvSpPr>
        <p:spPr/>
        <p:txBody>
          <a:bodyPr/>
          <a:lstStyle/>
          <a:p>
            <a:pPr marL="285750" indent="-285750">
              <a:buFont typeface="Arial"/>
              <a:buChar char="•"/>
            </a:pPr>
            <a:r>
              <a:rPr lang="fi-FI" sz="1100" b="0" i="0" u="none" strike="noStrike" cap="none">
                <a:solidFill>
                  <a:srgbClr val="000000"/>
                </a:solidFill>
                <a:effectLst/>
                <a:latin typeface="Arial"/>
                <a:ea typeface="Arial"/>
                <a:cs typeface="Arial"/>
                <a:sym typeface="Arial"/>
              </a:rPr>
              <a:t>In </a:t>
            </a:r>
            <a:r>
              <a:rPr lang="fi-FI" sz="1100" b="0" i="0" u="none" strike="noStrike" cap="none" err="1">
                <a:solidFill>
                  <a:srgbClr val="000000"/>
                </a:solidFill>
                <a:effectLst/>
                <a:latin typeface="Arial"/>
                <a:ea typeface="Arial"/>
                <a:cs typeface="Arial"/>
                <a:sym typeface="Arial"/>
              </a:rPr>
              <a:t>our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interviews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discovered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that</a:t>
            </a:r>
            <a:r>
              <a:rPr lang="fi-FI" sz="1100" b="0" i="0" u="none" strike="noStrike" cap="none">
                <a:solidFill>
                  <a:srgbClr val="000000"/>
                </a:solidFill>
                <a:effectLst/>
                <a:latin typeface="Arial"/>
                <a:ea typeface="Arial"/>
                <a:cs typeface="Arial"/>
                <a:sym typeface="Arial"/>
              </a:rPr>
              <a:t> a </a:t>
            </a:r>
            <a:r>
              <a:rPr lang="fi-FI" sz="1100" b="0" i="0" u="none" strike="noStrike" cap="none" err="1">
                <a:solidFill>
                  <a:srgbClr val="000000"/>
                </a:solidFill>
                <a:effectLst/>
                <a:latin typeface="Arial"/>
                <a:ea typeface="Arial"/>
                <a:cs typeface="Arial"/>
                <a:sym typeface="Arial"/>
              </a:rPr>
              <a:t>property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manager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can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make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or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break</a:t>
            </a:r>
            <a:r>
              <a:rPr lang="fi-FI" sz="1100" b="0" i="0" u="none" strike="noStrike" cap="none">
                <a:solidFill>
                  <a:srgbClr val="000000"/>
                </a:solidFill>
                <a:effectLst/>
                <a:latin typeface="Arial"/>
                <a:ea typeface="Arial"/>
                <a:cs typeface="Arial"/>
                <a:sym typeface="Arial"/>
              </a:rPr>
              <a:t> a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company’s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climate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prepardness</a:t>
            </a:r>
            <a:r>
              <a:rPr lang="fi-FI" sz="1100" b="0" i="0" u="none" strike="noStrike" cap="none">
                <a:solidFill>
                  <a:srgbClr val="000000"/>
                </a:solidFill>
                <a:effectLst/>
                <a:latin typeface="Arial"/>
                <a:ea typeface="Arial"/>
                <a:cs typeface="Arial"/>
                <a:sym typeface="Arial"/>
              </a:rPr>
              <a:t> as a </a:t>
            </a:r>
            <a:r>
              <a:rPr lang="fi-FI" sz="1100" b="0" i="0" u="none" strike="noStrike" cap="none" err="1">
                <a:solidFill>
                  <a:srgbClr val="000000"/>
                </a:solidFill>
                <a:effectLst/>
                <a:latin typeface="Arial"/>
                <a:ea typeface="Arial"/>
                <a:cs typeface="Arial"/>
                <a:sym typeface="Arial"/>
              </a:rPr>
              <a:t>skilled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manager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can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drive</a:t>
            </a:r>
            <a:r>
              <a:rPr lang="fi-FI" sz="1100" b="0" i="0" u="none" strike="noStrike" cap="none">
                <a:solidFill>
                  <a:srgbClr val="000000"/>
                </a:solidFill>
                <a:effectLst/>
                <a:latin typeface="Arial"/>
                <a:ea typeface="Arial"/>
                <a:cs typeface="Arial"/>
                <a:sym typeface="Arial"/>
              </a:rPr>
              <a:t> a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company's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progressive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plans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forward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but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less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skilled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one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can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stall</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them</a:t>
            </a:r>
            <a:r>
              <a:rPr lang="fi-FI" sz="1100" b="0" i="0" u="none" strike="noStrike" cap="none">
                <a:solidFill>
                  <a:srgbClr val="000000"/>
                </a:solidFill>
                <a:effectLst/>
                <a:latin typeface="Arial"/>
                <a:ea typeface="Arial"/>
                <a:cs typeface="Arial"/>
                <a:sym typeface="Arial"/>
              </a:rPr>
              <a:t>.</a:t>
            </a:r>
          </a:p>
          <a:p>
            <a:pPr marL="285750" indent="-285750">
              <a:buFont typeface="Arial"/>
              <a:buChar char="•"/>
            </a:pPr>
            <a:r>
              <a:rPr lang="fi-FI" sz="1100" b="0" i="0" u="none" strike="noStrike" cap="none" err="1">
                <a:solidFill>
                  <a:srgbClr val="000000"/>
                </a:solidFill>
                <a:effectLst/>
                <a:latin typeface="Arial"/>
                <a:ea typeface="Arial"/>
                <a:cs typeface="Arial"/>
                <a:sym typeface="Arial"/>
              </a:rPr>
              <a:t>Currently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success</a:t>
            </a:r>
            <a:r>
              <a:rPr lang="fi-FI" sz="1100" b="0" i="0" u="none" strike="noStrike" cap="none">
                <a:solidFill>
                  <a:srgbClr val="000000"/>
                </a:solidFill>
                <a:effectLst/>
                <a:latin typeface="Arial"/>
                <a:ea typeface="Arial"/>
                <a:cs typeface="Arial"/>
                <a:sym typeface="Arial"/>
              </a:rPr>
              <a:t> of a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company's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climate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adaptation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depends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almost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entirely</a:t>
            </a:r>
            <a:r>
              <a:rPr lang="fi-FI" sz="1100" b="0" i="0" u="none" strike="noStrike" cap="none">
                <a:solidFill>
                  <a:srgbClr val="000000"/>
                </a:solidFill>
                <a:effectLst/>
                <a:latin typeface="Arial"/>
                <a:ea typeface="Arial"/>
                <a:cs typeface="Arial"/>
                <a:sym typeface="Arial"/>
              </a:rPr>
              <a:t> on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luck</a:t>
            </a:r>
            <a:r>
              <a:rPr lang="fi-FI" sz="1100" b="0" i="0" u="none" strike="noStrike" cap="none">
                <a:solidFill>
                  <a:srgbClr val="000000"/>
                </a:solidFill>
                <a:effectLst/>
                <a:latin typeface="Arial"/>
                <a:ea typeface="Arial"/>
                <a:cs typeface="Arial"/>
                <a:sym typeface="Arial"/>
              </a:rPr>
              <a:t> of </a:t>
            </a:r>
            <a:r>
              <a:rPr lang="fi-FI" sz="1100" b="0" i="0" u="none" strike="noStrike" cap="none" err="1">
                <a:solidFill>
                  <a:srgbClr val="000000"/>
                </a:solidFill>
                <a:effectLst/>
                <a:latin typeface="Arial"/>
                <a:ea typeface="Arial"/>
                <a:cs typeface="Arial"/>
                <a:sym typeface="Arial"/>
              </a:rPr>
              <a:t>who</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hired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This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creates</a:t>
            </a:r>
            <a:r>
              <a:rPr lang="fi-FI" sz="1100" b="0" i="0" u="none" strike="noStrike" cap="none">
                <a:solidFill>
                  <a:srgbClr val="000000"/>
                </a:solidFill>
                <a:effectLst/>
                <a:latin typeface="Arial"/>
                <a:ea typeface="Arial"/>
                <a:cs typeface="Arial"/>
                <a:sym typeface="Arial"/>
              </a:rPr>
              <a:t> an </a:t>
            </a:r>
            <a:r>
              <a:rPr lang="fi-FI" sz="1100" b="0" i="0" u="none" strike="noStrike" cap="none" err="1">
                <a:solidFill>
                  <a:srgbClr val="000000"/>
                </a:solidFill>
                <a:effectLst/>
                <a:latin typeface="Arial"/>
                <a:ea typeface="Arial"/>
                <a:cs typeface="Arial"/>
                <a:sym typeface="Arial"/>
              </a:rPr>
              <a:t>uneven</a:t>
            </a:r>
            <a:r>
              <a:rPr lang="fi-FI" sz="1100" b="0" i="0" u="none" strike="noStrike" cap="none">
                <a:solidFill>
                  <a:srgbClr val="000000"/>
                </a:solidFill>
                <a:effectLst/>
                <a:latin typeface="Arial"/>
                <a:ea typeface="Arial"/>
                <a:cs typeface="Arial"/>
                <a:sym typeface="Arial"/>
              </a:rPr>
              <a:t> playing </a:t>
            </a:r>
            <a:r>
              <a:rPr lang="fi-FI" sz="1100" b="0" i="0" u="none" strike="noStrike" cap="none" err="1">
                <a:solidFill>
                  <a:srgbClr val="000000"/>
                </a:solidFill>
                <a:effectLst/>
                <a:latin typeface="Arial"/>
                <a:ea typeface="Arial"/>
                <a:cs typeface="Arial"/>
                <a:sym typeface="Arial"/>
              </a:rPr>
              <a:t>field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where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preparedness</a:t>
            </a:r>
            <a:r>
              <a:rPr lang="fi-FI" sz="1100" b="0" i="0" u="none" strike="noStrike" cap="none">
                <a:solidFill>
                  <a:srgbClr val="000000"/>
                </a:solidFill>
                <a:effectLst/>
                <a:latin typeface="Arial"/>
                <a:ea typeface="Arial"/>
                <a:cs typeface="Arial"/>
                <a:sym typeface="Arial"/>
              </a:rPr>
              <a:t> is a </a:t>
            </a:r>
            <a:r>
              <a:rPr lang="fi-FI" sz="1100" b="0" i="0" u="none" strike="noStrike" cap="none" err="1">
                <a:solidFill>
                  <a:srgbClr val="000000"/>
                </a:solidFill>
                <a:effectLst/>
                <a:latin typeface="Arial"/>
                <a:ea typeface="Arial"/>
                <a:cs typeface="Arial"/>
                <a:sym typeface="Arial"/>
              </a:rPr>
              <a:t>gamble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not</a:t>
            </a:r>
            <a:r>
              <a:rPr lang="fi-FI" sz="1100" b="0" i="0" u="none" strike="noStrike" cap="none">
                <a:solidFill>
                  <a:srgbClr val="000000"/>
                </a:solidFill>
                <a:effectLst/>
                <a:latin typeface="Arial"/>
                <a:ea typeface="Arial"/>
                <a:cs typeface="Arial"/>
                <a:sym typeface="Arial"/>
              </a:rPr>
              <a:t> a </a:t>
            </a:r>
            <a:r>
              <a:rPr lang="fi-FI" sz="1100" b="0" i="0" u="none" strike="noStrike" cap="none" err="1">
                <a:solidFill>
                  <a:srgbClr val="000000"/>
                </a:solidFill>
                <a:effectLst/>
                <a:latin typeface="Arial"/>
                <a:ea typeface="Arial"/>
                <a:cs typeface="Arial"/>
                <a:sym typeface="Arial"/>
              </a:rPr>
              <a:t>guarantee</a:t>
            </a:r>
            <a:r>
              <a:rPr lang="fi-FI" sz="1100" b="0" i="0" u="none" strike="noStrike" cap="none">
                <a:solidFill>
                  <a:srgbClr val="000000"/>
                </a:solidFill>
                <a:effectLst/>
                <a:latin typeface="Arial"/>
                <a:ea typeface="Arial"/>
                <a:cs typeface="Arial"/>
                <a:sym typeface="Arial"/>
              </a:rPr>
              <a:t>.</a:t>
            </a:r>
            <a:endParaRPr lang="en-US">
              <a:solidFill>
                <a:srgbClr val="24292E"/>
              </a:solidFill>
              <a:ea typeface="Calibri"/>
              <a:cs typeface="Calibri"/>
            </a:endParaRPr>
          </a:p>
        </p:txBody>
      </p:sp>
      <p:sp>
        <p:nvSpPr>
          <p:cNvPr id="4" name="Slide Number Placeholder 3">
            <a:extLst>
              <a:ext uri="{FF2B5EF4-FFF2-40B4-BE49-F238E27FC236}">
                <a16:creationId xmlns:a16="http://schemas.microsoft.com/office/drawing/2014/main" id="{15A1192C-FFA6-5BC4-0B15-9B5B74DB57B4}"/>
              </a:ext>
            </a:extLst>
          </p:cNvPr>
          <p:cNvSpPr>
            <a:spLocks noGrp="1"/>
          </p:cNvSpPr>
          <p:nvPr>
            <p:ph type="sldNum" sz="quarter" idx="5"/>
          </p:nvPr>
        </p:nvSpPr>
        <p:spPr/>
        <p:txBody>
          <a:bodyPr/>
          <a:lstStyle/>
          <a:p>
            <a:fld id="{D8315BB7-7A6D-408C-A32C-EF85512F42B1}" type="slidenum">
              <a:rPr lang="en-US"/>
              <a:t>33</a:t>
            </a:fld>
            <a:endParaRPr lang="en-US"/>
          </a:p>
        </p:txBody>
      </p:sp>
    </p:spTree>
    <p:extLst>
      <p:ext uri="{BB962C8B-B14F-4D97-AF65-F5344CB8AC3E}">
        <p14:creationId xmlns:p14="http://schemas.microsoft.com/office/powerpoint/2010/main" val="2710443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A962F-D401-6F03-CA11-255B02F81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1A29F-DAB1-16D0-CA68-94E359C2B26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20D28ED-496F-37BC-B171-319778516AA7}"/>
              </a:ext>
            </a:extLst>
          </p:cNvPr>
          <p:cNvSpPr>
            <a:spLocks noGrp="1"/>
          </p:cNvSpPr>
          <p:nvPr>
            <p:ph type="body" idx="1"/>
          </p:nvPr>
        </p:nvSpPr>
        <p:spPr/>
        <p:txBody>
          <a:bodyPr/>
          <a:lstStyle/>
          <a:p>
            <a:pPr marL="285750" indent="-285750">
              <a:buFont typeface="Arial"/>
              <a:buChar char="•"/>
            </a:pPr>
            <a:r>
              <a:rPr lang="fi-FI" sz="1100" b="0" i="0" u="none" strike="noStrike" cap="none" err="1">
                <a:solidFill>
                  <a:srgbClr val="000000"/>
                </a:solidFill>
                <a:effectLst/>
                <a:latin typeface="Arial"/>
                <a:ea typeface="Arial"/>
                <a:cs typeface="Arial"/>
                <a:sym typeface="Arial"/>
              </a:rPr>
              <a:t>Instead</a:t>
            </a:r>
            <a:r>
              <a:rPr lang="fi-FI" sz="1100" b="0" i="0" u="none" strike="noStrike" cap="none">
                <a:solidFill>
                  <a:srgbClr val="000000"/>
                </a:solidFill>
                <a:effectLst/>
                <a:latin typeface="Arial"/>
                <a:ea typeface="Arial"/>
                <a:cs typeface="Arial"/>
                <a:sym typeface="Arial"/>
              </a:rPr>
              <a:t> of </a:t>
            </a:r>
            <a:r>
              <a:rPr lang="fi-FI" sz="1100" b="0" i="0" u="none" strike="noStrike" cap="none" err="1">
                <a:solidFill>
                  <a:srgbClr val="000000"/>
                </a:solidFill>
                <a:effectLst/>
                <a:latin typeface="Arial"/>
                <a:ea typeface="Arial"/>
                <a:cs typeface="Arial"/>
                <a:sym typeface="Arial"/>
              </a:rPr>
              <a:t>hoping</a:t>
            </a:r>
            <a:r>
              <a:rPr lang="fi-FI" sz="1100" b="0" i="0" u="none" strike="noStrike" cap="none">
                <a:solidFill>
                  <a:srgbClr val="000000"/>
                </a:solidFill>
                <a:effectLst/>
                <a:latin typeface="Arial"/>
                <a:ea typeface="Arial"/>
                <a:cs typeface="Arial"/>
                <a:sym typeface="Arial"/>
              </a:rPr>
              <a:t> for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best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companies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could</a:t>
            </a:r>
            <a:r>
              <a:rPr lang="fi-FI" sz="1100" b="0"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hold</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property</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managers</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accountable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This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levels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playing </a:t>
            </a:r>
            <a:r>
              <a:rPr lang="fi-FI" sz="1100" b="0" i="0" u="none" strike="noStrike" cap="none" err="1">
                <a:solidFill>
                  <a:srgbClr val="000000"/>
                </a:solidFill>
                <a:effectLst/>
                <a:latin typeface="Arial"/>
                <a:ea typeface="Arial"/>
                <a:cs typeface="Arial"/>
                <a:sym typeface="Arial"/>
              </a:rPr>
              <a:t>field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ensuring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that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climate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readiness</a:t>
            </a:r>
            <a:r>
              <a:rPr lang="fi-FI" sz="1100" b="0" i="0" u="none" strike="noStrike" cap="none">
                <a:solidFill>
                  <a:srgbClr val="000000"/>
                </a:solidFill>
                <a:effectLst/>
                <a:latin typeface="Arial"/>
                <a:ea typeface="Arial"/>
                <a:cs typeface="Arial"/>
                <a:sym typeface="Arial"/>
              </a:rPr>
              <a:t> is </a:t>
            </a:r>
            <a:r>
              <a:rPr lang="fi-FI" sz="1100" b="0" i="0" u="none" strike="noStrike" cap="none" err="1">
                <a:solidFill>
                  <a:srgbClr val="000000"/>
                </a:solidFill>
                <a:effectLst/>
                <a:latin typeface="Arial"/>
                <a:ea typeface="Arial"/>
                <a:cs typeface="Arial"/>
                <a:sym typeface="Arial"/>
              </a:rPr>
              <a:t>driven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company's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standards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not</a:t>
            </a:r>
            <a:r>
              <a:rPr lang="fi-FI" sz="1100" b="0" i="0" u="none" strike="noStrike" cap="none">
                <a:solidFill>
                  <a:srgbClr val="000000"/>
                </a:solidFill>
                <a:effectLst/>
                <a:latin typeface="Arial"/>
                <a:ea typeface="Arial"/>
                <a:cs typeface="Arial"/>
                <a:sym typeface="Arial"/>
              </a:rPr>
              <a:t> just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manager's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individual</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skill</a:t>
            </a:r>
            <a:r>
              <a:rPr lang="fi-FI" sz="1100" b="0" i="0" u="none" strike="noStrike" cap="none">
                <a:solidFill>
                  <a:srgbClr val="000000"/>
                </a:solidFill>
                <a:effectLst/>
                <a:latin typeface="Arial"/>
                <a:ea typeface="Arial"/>
                <a:cs typeface="Arial"/>
                <a:sym typeface="Arial"/>
              </a:rPr>
              <a:t>.</a:t>
            </a:r>
            <a:endParaRPr lang="fi-FI">
              <a:effectLst/>
            </a:endParaRPr>
          </a:p>
          <a:p>
            <a:pPr marL="285750" indent="-285750">
              <a:buFont typeface="Arial"/>
              <a:buChar char="•"/>
            </a:pPr>
            <a:r>
              <a:rPr lang="fi-FI" err="1">
                <a:effectLst/>
              </a:rPr>
              <a:t>The</a:t>
            </a:r>
            <a:r>
              <a:rPr lang="fi-FI">
                <a:effectLst/>
              </a:rPr>
              <a:t> </a:t>
            </a:r>
            <a:r>
              <a:rPr lang="fi-FI" err="1">
                <a:effectLst/>
              </a:rPr>
              <a:t>evaluation</a:t>
            </a:r>
            <a:r>
              <a:rPr lang="fi-FI">
                <a:effectLst/>
              </a:rPr>
              <a:t> </a:t>
            </a:r>
            <a:r>
              <a:rPr lang="fi-FI" err="1">
                <a:effectLst/>
              </a:rPr>
              <a:t>tool</a:t>
            </a:r>
            <a:r>
              <a:rPr lang="fi-FI">
                <a:effectLst/>
              </a:rPr>
              <a:t> </a:t>
            </a:r>
            <a:r>
              <a:rPr lang="fi-FI" err="1">
                <a:effectLst/>
              </a:rPr>
              <a:t>could</a:t>
            </a:r>
            <a:r>
              <a:rPr lang="fi-FI">
                <a:effectLst/>
              </a:rPr>
              <a:t> </a:t>
            </a:r>
            <a:r>
              <a:rPr lang="fi-FI" err="1">
                <a:effectLst/>
              </a:rPr>
              <a:t>be</a:t>
            </a:r>
            <a:r>
              <a:rPr lang="fi-FI">
                <a:effectLst/>
              </a:rPr>
              <a:t> a </a:t>
            </a:r>
            <a:r>
              <a:rPr lang="fi-FI" err="1">
                <a:effectLst/>
              </a:rPr>
              <a:t>simple</a:t>
            </a:r>
            <a:r>
              <a:rPr lang="fi-FI">
                <a:effectLst/>
              </a:rPr>
              <a:t>, </a:t>
            </a:r>
            <a:r>
              <a:rPr lang="fi-FI" err="1">
                <a:effectLst/>
              </a:rPr>
              <a:t>quiz-like</a:t>
            </a:r>
            <a:r>
              <a:rPr lang="fi-FI">
                <a:effectLst/>
              </a:rPr>
              <a:t> </a:t>
            </a:r>
            <a:r>
              <a:rPr lang="fi-FI" err="1">
                <a:effectLst/>
              </a:rPr>
              <a:t>online</a:t>
            </a:r>
            <a:r>
              <a:rPr lang="fi-FI">
                <a:effectLst/>
              </a:rPr>
              <a:t> </a:t>
            </a:r>
            <a:r>
              <a:rPr lang="fi-FI" err="1">
                <a:effectLst/>
              </a:rPr>
              <a:t>test</a:t>
            </a:r>
            <a:r>
              <a:rPr lang="fi-FI">
                <a:effectLst/>
              </a:rPr>
              <a:t> </a:t>
            </a:r>
            <a:r>
              <a:rPr lang="fi-FI" err="1">
                <a:effectLst/>
              </a:rPr>
              <a:t>which</a:t>
            </a:r>
            <a:r>
              <a:rPr lang="fi-FI">
                <a:effectLst/>
              </a:rPr>
              <a:t> </a:t>
            </a:r>
            <a:r>
              <a:rPr lang="fi-FI" err="1">
                <a:effectLst/>
              </a:rPr>
              <a:t>ensures</a:t>
            </a:r>
            <a:r>
              <a:rPr lang="fi-FI">
                <a:effectLst/>
              </a:rPr>
              <a:t> </a:t>
            </a:r>
            <a:r>
              <a:rPr lang="fi-FI" err="1">
                <a:effectLst/>
              </a:rPr>
              <a:t>that</a:t>
            </a:r>
            <a:r>
              <a:rPr lang="fi-FI">
                <a:effectLst/>
              </a:rPr>
              <a:t> it is </a:t>
            </a:r>
            <a:r>
              <a:rPr lang="fi-FI" err="1">
                <a:effectLst/>
              </a:rPr>
              <a:t>easy</a:t>
            </a:r>
            <a:r>
              <a:rPr lang="fi-FI">
                <a:effectLst/>
              </a:rPr>
              <a:t> to </a:t>
            </a:r>
            <a:r>
              <a:rPr lang="fi-FI" err="1">
                <a:effectLst/>
              </a:rPr>
              <a:t>use</a:t>
            </a:r>
            <a:r>
              <a:rPr lang="fi-FI">
                <a:effectLst/>
              </a:rPr>
              <a:t> and to </a:t>
            </a:r>
            <a:r>
              <a:rPr lang="fi-FI" err="1">
                <a:effectLst/>
              </a:rPr>
              <a:t>understand</a:t>
            </a:r>
            <a:r>
              <a:rPr lang="fi-FI">
                <a:effectLst/>
              </a:rPr>
              <a:t> </a:t>
            </a:r>
            <a:r>
              <a:rPr lang="fi-FI" err="1">
                <a:effectLst/>
              </a:rPr>
              <a:t>by</a:t>
            </a:r>
            <a:r>
              <a:rPr lang="fi-FI">
                <a:effectLst/>
              </a:rPr>
              <a:t> </a:t>
            </a:r>
            <a:r>
              <a:rPr lang="fi-FI" err="1">
                <a:effectLst/>
              </a:rPr>
              <a:t>the</a:t>
            </a:r>
            <a:r>
              <a:rPr lang="fi-FI">
                <a:effectLst/>
              </a:rPr>
              <a:t> </a:t>
            </a:r>
            <a:r>
              <a:rPr lang="fi-FI" err="1">
                <a:effectLst/>
              </a:rPr>
              <a:t>housing</a:t>
            </a:r>
            <a:r>
              <a:rPr lang="fi-FI">
                <a:effectLst/>
              </a:rPr>
              <a:t> </a:t>
            </a:r>
            <a:r>
              <a:rPr lang="fi-FI" err="1">
                <a:effectLst/>
              </a:rPr>
              <a:t>company</a:t>
            </a:r>
            <a:r>
              <a:rPr lang="fi-FI">
                <a:effectLst/>
              </a:rPr>
              <a:t> </a:t>
            </a:r>
            <a:r>
              <a:rPr lang="fi-FI" err="1">
                <a:effectLst/>
              </a:rPr>
              <a:t>boards</a:t>
            </a:r>
            <a:r>
              <a:rPr lang="fi-FI">
                <a:effectLst/>
              </a:rPr>
              <a:t>. For </a:t>
            </a:r>
            <a:r>
              <a:rPr lang="fi-FI" err="1">
                <a:effectLst/>
              </a:rPr>
              <a:t>example</a:t>
            </a:r>
            <a:r>
              <a:rPr lang="fi-FI">
                <a:effectLst/>
              </a:rPr>
              <a:t> it </a:t>
            </a:r>
            <a:r>
              <a:rPr lang="fi-FI" err="1">
                <a:effectLst/>
              </a:rPr>
              <a:t>could</a:t>
            </a:r>
            <a:r>
              <a:rPr lang="fi-FI">
                <a:effectLst/>
              </a:rPr>
              <a:t> look </a:t>
            </a:r>
            <a:r>
              <a:rPr lang="fi-FI" err="1">
                <a:effectLst/>
              </a:rPr>
              <a:t>something</a:t>
            </a:r>
            <a:r>
              <a:rPr lang="fi-FI">
                <a:effectLst/>
              </a:rPr>
              <a:t> </a:t>
            </a:r>
            <a:r>
              <a:rPr lang="fi-FI" err="1">
                <a:effectLst/>
              </a:rPr>
              <a:t>like</a:t>
            </a:r>
            <a:r>
              <a:rPr lang="fi-FI">
                <a:effectLst/>
              </a:rPr>
              <a:t> </a:t>
            </a:r>
            <a:r>
              <a:rPr lang="fi-FI" err="1">
                <a:effectLst/>
              </a:rPr>
              <a:t>the</a:t>
            </a:r>
            <a:r>
              <a:rPr lang="fi-FI">
                <a:effectLst/>
              </a:rPr>
              <a:t> SITRA </a:t>
            </a:r>
            <a:r>
              <a:rPr lang="fi-FI" err="1">
                <a:effectLst/>
              </a:rPr>
              <a:t>Lifestyle</a:t>
            </a:r>
            <a:r>
              <a:rPr lang="fi-FI">
                <a:effectLst/>
              </a:rPr>
              <a:t> </a:t>
            </a:r>
            <a:r>
              <a:rPr lang="fi-FI" err="1">
                <a:effectLst/>
              </a:rPr>
              <a:t>test</a:t>
            </a:r>
            <a:r>
              <a:rPr lang="fi-FI">
                <a:effectLst/>
              </a:rPr>
              <a:t> </a:t>
            </a:r>
            <a:r>
              <a:rPr lang="fi-FI" err="1">
                <a:effectLst/>
              </a:rPr>
              <a:t>where</a:t>
            </a:r>
            <a:r>
              <a:rPr lang="fi-FI">
                <a:effectLst/>
              </a:rPr>
              <a:t> </a:t>
            </a:r>
            <a:r>
              <a:rPr lang="fi-FI" err="1">
                <a:effectLst/>
              </a:rPr>
              <a:t>you</a:t>
            </a:r>
            <a:r>
              <a:rPr lang="fi-FI">
                <a:effectLst/>
              </a:rPr>
              <a:t> </a:t>
            </a:r>
            <a:r>
              <a:rPr lang="fi-FI" err="1">
                <a:effectLst/>
              </a:rPr>
              <a:t>get</a:t>
            </a:r>
            <a:r>
              <a:rPr lang="fi-FI">
                <a:effectLst/>
              </a:rPr>
              <a:t> </a:t>
            </a:r>
            <a:r>
              <a:rPr lang="fi-FI" err="1">
                <a:effectLst/>
              </a:rPr>
              <a:t>tailored</a:t>
            </a:r>
            <a:r>
              <a:rPr lang="fi-FI">
                <a:effectLst/>
              </a:rPr>
              <a:t> feedback </a:t>
            </a:r>
            <a:r>
              <a:rPr lang="fi-FI" err="1">
                <a:effectLst/>
              </a:rPr>
              <a:t>based</a:t>
            </a:r>
            <a:r>
              <a:rPr lang="fi-FI">
                <a:effectLst/>
              </a:rPr>
              <a:t> on </a:t>
            </a:r>
            <a:r>
              <a:rPr lang="fi-FI" err="1">
                <a:effectLst/>
              </a:rPr>
              <a:t>what</a:t>
            </a:r>
            <a:r>
              <a:rPr lang="fi-FI">
                <a:effectLst/>
              </a:rPr>
              <a:t> </a:t>
            </a:r>
            <a:r>
              <a:rPr lang="fi-FI" err="1">
                <a:effectLst/>
              </a:rPr>
              <a:t>boxes</a:t>
            </a:r>
            <a:r>
              <a:rPr lang="fi-FI">
                <a:effectLst/>
              </a:rPr>
              <a:t> </a:t>
            </a:r>
            <a:r>
              <a:rPr lang="fi-FI" err="1">
                <a:effectLst/>
              </a:rPr>
              <a:t>you</a:t>
            </a:r>
            <a:r>
              <a:rPr lang="fi-FI">
                <a:effectLst/>
              </a:rPr>
              <a:t> </a:t>
            </a:r>
            <a:r>
              <a:rPr lang="fi-FI" err="1">
                <a:effectLst/>
              </a:rPr>
              <a:t>check</a:t>
            </a:r>
            <a:r>
              <a:rPr lang="fi-FI">
                <a:effectLst/>
              </a:rPr>
              <a:t>.</a:t>
            </a:r>
          </a:p>
        </p:txBody>
      </p:sp>
      <p:sp>
        <p:nvSpPr>
          <p:cNvPr id="4" name="Slide Number Placeholder 3">
            <a:extLst>
              <a:ext uri="{FF2B5EF4-FFF2-40B4-BE49-F238E27FC236}">
                <a16:creationId xmlns:a16="http://schemas.microsoft.com/office/drawing/2014/main" id="{4B7B25FF-FA51-3E16-77E8-75CF46FD860F}"/>
              </a:ext>
            </a:extLst>
          </p:cNvPr>
          <p:cNvSpPr>
            <a:spLocks noGrp="1"/>
          </p:cNvSpPr>
          <p:nvPr>
            <p:ph type="sldNum" sz="quarter" idx="5"/>
          </p:nvPr>
        </p:nvSpPr>
        <p:spPr/>
        <p:txBody>
          <a:bodyPr/>
          <a:lstStyle/>
          <a:p>
            <a:fld id="{D8315BB7-7A6D-408C-A32C-EF85512F42B1}" type="slidenum">
              <a:rPr lang="en-US"/>
              <a:t>34</a:t>
            </a:fld>
            <a:endParaRPr lang="en-US"/>
          </a:p>
        </p:txBody>
      </p:sp>
    </p:spTree>
    <p:extLst>
      <p:ext uri="{BB962C8B-B14F-4D97-AF65-F5344CB8AC3E}">
        <p14:creationId xmlns:p14="http://schemas.microsoft.com/office/powerpoint/2010/main" val="3467893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FDB6A-4C02-A7BA-8479-25C641AF1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F1380-6FCF-109C-C436-4E890E05430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B68857A-BAB3-7099-FC0F-C741F824254E}"/>
              </a:ext>
            </a:extLst>
          </p:cNvPr>
          <p:cNvSpPr>
            <a:spLocks noGrp="1"/>
          </p:cNvSpPr>
          <p:nvPr>
            <p:ph type="body" idx="1"/>
          </p:nvPr>
        </p:nvSpPr>
        <p:spPr/>
        <p:txBody>
          <a:bodyPr/>
          <a:lstStyle/>
          <a:p>
            <a:pPr marL="285750" indent="-285750">
              <a:buFont typeface="Arial"/>
              <a:buChar char="•"/>
            </a:pPr>
            <a:r>
              <a:rPr lang="fi-FI" sz="1100" b="0" i="0" u="none" strike="noStrike" cap="none" err="1">
                <a:solidFill>
                  <a:srgbClr val="000000"/>
                </a:solidFill>
                <a:effectLst/>
                <a:latin typeface="Arial"/>
                <a:ea typeface="Arial"/>
                <a:cs typeface="Arial"/>
                <a:sym typeface="Arial"/>
              </a:rPr>
              <a:t>Our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second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entry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point</a:t>
            </a:r>
            <a:r>
              <a:rPr lang="fi-FI" sz="1100" b="0" i="0" u="none" strike="noStrike" cap="none">
                <a:solidFill>
                  <a:srgbClr val="000000"/>
                </a:solidFill>
                <a:effectLst/>
                <a:latin typeface="Arial"/>
                <a:ea typeface="Arial"/>
                <a:cs typeface="Arial"/>
                <a:sym typeface="Arial"/>
              </a:rPr>
              <a:t> is </a:t>
            </a:r>
            <a:r>
              <a:rPr lang="fi-FI" sz="1100" b="1" i="0" u="none" strike="noStrike" cap="none" err="1">
                <a:solidFill>
                  <a:srgbClr val="000000"/>
                </a:solidFill>
                <a:effectLst/>
                <a:latin typeface="Arial"/>
                <a:ea typeface="Arial"/>
                <a:cs typeface="Arial"/>
                <a:sym typeface="Arial"/>
              </a:rPr>
              <a:t>Tailored</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Education</a:t>
            </a:r>
            <a:r>
              <a:rPr lang="fi-FI" sz="1100" b="0" i="0" u="none" strike="noStrike" cap="none">
                <a:solidFill>
                  <a:srgbClr val="000000"/>
                </a:solidFill>
                <a:effectLst/>
                <a:latin typeface="Arial"/>
                <a:ea typeface="Arial"/>
                <a:cs typeface="Arial"/>
                <a:sym typeface="Arial"/>
              </a:rPr>
              <a:t>. </a:t>
            </a:r>
          </a:p>
          <a:p>
            <a:pPr marL="285750" indent="-285750">
              <a:buFont typeface="Arial"/>
              <a:buChar char="•"/>
            </a:pPr>
            <a:r>
              <a:rPr lang="fi-FI" sz="1100" b="0" i="0" u="none" strike="noStrike" cap="none" err="1">
                <a:solidFill>
                  <a:srgbClr val="000000"/>
                </a:solidFill>
                <a:effectLst/>
                <a:latin typeface="Arial"/>
                <a:ea typeface="Arial"/>
                <a:cs typeface="Arial"/>
                <a:sym typeface="Arial"/>
              </a:rPr>
              <a:t>Our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interviews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with</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board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members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revealed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that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many</a:t>
            </a:r>
            <a:r>
              <a:rPr lang="fi-FI" sz="1100" b="0" i="0" u="none" strike="noStrike" cap="none">
                <a:solidFill>
                  <a:srgbClr val="000000"/>
                </a:solidFill>
                <a:effectLst/>
                <a:latin typeface="Arial"/>
                <a:ea typeface="Arial"/>
                <a:cs typeface="Arial"/>
                <a:sym typeface="Arial"/>
              </a:rPr>
              <a:t> of </a:t>
            </a:r>
            <a:r>
              <a:rPr lang="fi-FI" sz="1100" b="0" i="0" u="none" strike="noStrike" cap="none" err="1">
                <a:solidFill>
                  <a:srgbClr val="000000"/>
                </a:solidFill>
                <a:effectLst/>
                <a:latin typeface="Arial"/>
                <a:ea typeface="Arial"/>
                <a:cs typeface="Arial"/>
                <a:sym typeface="Arial"/>
              </a:rPr>
              <a:t>them</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simply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don't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know</a:t>
            </a:r>
            <a:r>
              <a:rPr lang="fi-FI" sz="1100" b="0" i="0" u="none" strike="noStrike" cap="none">
                <a:solidFill>
                  <a:srgbClr val="000000"/>
                </a:solidFill>
                <a:effectLst/>
                <a:latin typeface="Arial"/>
                <a:ea typeface="Arial"/>
                <a:cs typeface="Arial"/>
                <a:sym typeface="Arial"/>
              </a:rPr>
              <a:t> </a:t>
            </a:r>
            <a:r>
              <a:rPr lang="fi-FI" sz="1100" b="0" i="1" u="none" strike="noStrike" cap="none" err="1">
                <a:solidFill>
                  <a:srgbClr val="000000"/>
                </a:solidFill>
                <a:effectLst/>
                <a:latin typeface="Arial"/>
                <a:ea typeface="Arial"/>
                <a:cs typeface="Arial"/>
                <a:sym typeface="Arial"/>
              </a:rPr>
              <a:t>what</a:t>
            </a:r>
            <a:r>
              <a:rPr lang="fi-FI" sz="1100" b="0" i="0" u="none" strike="noStrike" cap="none">
                <a:solidFill>
                  <a:srgbClr val="000000"/>
                </a:solidFill>
                <a:effectLst/>
                <a:latin typeface="Arial"/>
                <a:ea typeface="Arial"/>
                <a:cs typeface="Arial"/>
                <a:sym typeface="Arial"/>
              </a:rPr>
              <a:t> to </a:t>
            </a:r>
            <a:r>
              <a:rPr lang="fi-FI" sz="1100" b="0" i="0" u="none" strike="noStrike" cap="none" err="1">
                <a:solidFill>
                  <a:srgbClr val="000000"/>
                </a:solidFill>
                <a:effectLst/>
                <a:latin typeface="Arial"/>
                <a:ea typeface="Arial"/>
                <a:cs typeface="Arial"/>
                <a:sym typeface="Arial"/>
              </a:rPr>
              <a:t>do</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about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climate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adaptation</a:t>
            </a:r>
            <a:r>
              <a:rPr lang="fi-FI" sz="1100" b="0" i="0" u="none" strike="noStrike" cap="none">
                <a:solidFill>
                  <a:srgbClr val="000000"/>
                </a:solidFill>
                <a:effectLst/>
                <a:latin typeface="Arial"/>
                <a:ea typeface="Arial"/>
                <a:cs typeface="Arial"/>
                <a:sym typeface="Arial"/>
              </a:rPr>
              <a:t>, and some </a:t>
            </a:r>
            <a:r>
              <a:rPr lang="fi-FI" sz="1100" b="0" i="0" u="none" strike="noStrike" cap="none" err="1">
                <a:solidFill>
                  <a:srgbClr val="000000"/>
                </a:solidFill>
                <a:effectLst/>
                <a:latin typeface="Arial"/>
                <a:ea typeface="Arial"/>
                <a:cs typeface="Arial"/>
                <a:sym typeface="Arial"/>
              </a:rPr>
              <a:t>struggle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even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with</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basic</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organization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skills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within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board</a:t>
            </a:r>
            <a:r>
              <a:rPr lang="fi-FI" sz="1100" b="0" i="0" u="none" strike="noStrike" cap="none">
                <a:solidFill>
                  <a:srgbClr val="000000"/>
                </a:solidFill>
                <a:effectLst/>
                <a:latin typeface="Arial"/>
                <a:ea typeface="Arial"/>
                <a:cs typeface="Arial"/>
                <a:sym typeface="Arial"/>
              </a:rPr>
              <a:t>. </a:t>
            </a:r>
          </a:p>
          <a:p>
            <a:pPr marL="285750" indent="-285750">
              <a:buFont typeface="Arial"/>
              <a:buChar char="•"/>
            </a:pPr>
            <a:r>
              <a:rPr lang="fi-FI" sz="1100" b="0" i="0" u="none" strike="noStrike" cap="none" err="1">
                <a:solidFill>
                  <a:srgbClr val="000000"/>
                </a:solidFill>
                <a:effectLst/>
                <a:latin typeface="Arial"/>
                <a:ea typeface="Arial"/>
                <a:cs typeface="Arial"/>
                <a:sym typeface="Arial"/>
              </a:rPr>
              <a:t>That's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why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propose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that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City of Helsinki, </a:t>
            </a:r>
            <a:r>
              <a:rPr lang="fi-FI" sz="1100" b="0" i="0" u="none" strike="noStrike" cap="none" err="1">
                <a:solidFill>
                  <a:srgbClr val="000000"/>
                </a:solidFill>
                <a:effectLst/>
                <a:latin typeface="Arial"/>
                <a:ea typeface="Arial"/>
                <a:cs typeface="Arial"/>
                <a:sym typeface="Arial"/>
              </a:rPr>
              <a:t>perhaps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alongside</a:t>
            </a:r>
            <a:r>
              <a:rPr lang="fi-FI" sz="1100" b="0" i="0" u="none" strike="noStrike" cap="none">
                <a:solidFill>
                  <a:srgbClr val="000000"/>
                </a:solidFill>
                <a:effectLst/>
                <a:latin typeface="Arial"/>
                <a:ea typeface="Arial"/>
                <a:cs typeface="Arial"/>
                <a:sym typeface="Arial"/>
              </a:rPr>
              <a:t> </a:t>
            </a:r>
            <a:r>
              <a:rPr lang="fi-FI" sz="1100" b="1" i="0" u="none" strike="noStrike" cap="none">
                <a:solidFill>
                  <a:srgbClr val="000000"/>
                </a:solidFill>
                <a:effectLst/>
                <a:latin typeface="Arial"/>
                <a:ea typeface="Arial"/>
                <a:cs typeface="Arial"/>
                <a:sym typeface="Arial"/>
              </a:rPr>
              <a:t>Työväenopisto</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could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offer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education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that</a:t>
            </a:r>
            <a:r>
              <a:rPr lang="fi-FI" sz="1100" b="0" i="0" u="none" strike="noStrike" cap="none">
                <a:solidFill>
                  <a:srgbClr val="000000"/>
                </a:solidFill>
                <a:effectLst/>
                <a:latin typeface="Arial"/>
                <a:ea typeface="Arial"/>
                <a:cs typeface="Arial"/>
                <a:sym typeface="Arial"/>
              </a:rPr>
              <a:t> is </a:t>
            </a:r>
            <a:r>
              <a:rPr lang="fi-FI" sz="1100" b="1" i="0" u="none" strike="noStrike" cap="none" err="1">
                <a:solidFill>
                  <a:srgbClr val="000000"/>
                </a:solidFill>
                <a:effectLst/>
                <a:latin typeface="Arial"/>
                <a:ea typeface="Arial"/>
                <a:cs typeface="Arial"/>
                <a:sym typeface="Arial"/>
              </a:rPr>
              <a:t>tailored</a:t>
            </a:r>
            <a:r>
              <a:rPr lang="fi-FI" sz="1100" b="1" i="0" u="none" strike="noStrike" cap="none">
                <a:solidFill>
                  <a:srgbClr val="000000"/>
                </a:solidFill>
                <a:effectLst/>
                <a:latin typeface="Arial"/>
                <a:ea typeface="Arial"/>
                <a:cs typeface="Arial"/>
                <a:sym typeface="Arial"/>
              </a:rPr>
              <a:t> to </a:t>
            </a:r>
            <a:r>
              <a:rPr lang="fi-FI" sz="1100" b="1" i="0" u="none" strike="noStrike" cap="none" err="1">
                <a:solidFill>
                  <a:srgbClr val="000000"/>
                </a:solidFill>
                <a:effectLst/>
                <a:latin typeface="Arial"/>
                <a:ea typeface="Arial"/>
                <a:cs typeface="Arial"/>
                <a:sym typeface="Arial"/>
              </a:rPr>
              <a:t>housing</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companies</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specific</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needs</a:t>
            </a:r>
            <a:r>
              <a:rPr lang="fi-FI" sz="1100" b="0" i="0" u="none" strike="noStrike" cap="none">
                <a:solidFill>
                  <a:srgbClr val="000000"/>
                </a:solidFill>
                <a:effectLst/>
                <a:latin typeface="Arial"/>
                <a:ea typeface="Arial"/>
                <a:cs typeface="Arial"/>
                <a:sym typeface="Arial"/>
              </a:rPr>
              <a:t>—</a:t>
            </a:r>
            <a:r>
              <a:rPr lang="fi-FI" sz="1100" b="0" i="0" u="none" strike="noStrike" cap="none" err="1">
                <a:solidFill>
                  <a:srgbClr val="000000"/>
                </a:solidFill>
                <a:effectLst/>
                <a:latin typeface="Arial"/>
                <a:ea typeface="Arial"/>
                <a:cs typeface="Arial"/>
                <a:sym typeface="Arial"/>
              </a:rPr>
              <a:t>whether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that's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board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governance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maintenance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or</a:t>
            </a:r>
            <a:r>
              <a:rPr lang="fi-FI" sz="1100" b="0" i="0" u="none" strike="noStrike" cap="none">
                <a:solidFill>
                  <a:srgbClr val="000000"/>
                </a:solidFill>
                <a:effectLst/>
                <a:latin typeface="Arial"/>
                <a:ea typeface="Arial"/>
                <a:cs typeface="Arial"/>
                <a:sym typeface="Arial"/>
              </a:rPr>
              <a:t> long-</a:t>
            </a:r>
            <a:r>
              <a:rPr lang="fi-FI" sz="1100" b="0" i="0" u="none" strike="noStrike" cap="none" err="1">
                <a:solidFill>
                  <a:srgbClr val="000000"/>
                </a:solidFill>
                <a:effectLst/>
                <a:latin typeface="Arial"/>
                <a:ea typeface="Arial"/>
                <a:cs typeface="Arial"/>
                <a:sym typeface="Arial"/>
              </a:rPr>
              <a:t>term</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planning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Additionally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propose</a:t>
            </a:r>
            <a:r>
              <a:rPr lang="fi-FI" sz="1100" b="0" i="0" u="none" strike="noStrike" cap="none">
                <a:solidFill>
                  <a:srgbClr val="000000"/>
                </a:solidFill>
                <a:effectLst/>
                <a:latin typeface="Arial"/>
                <a:ea typeface="Arial"/>
                <a:cs typeface="Arial"/>
                <a:sym typeface="Arial"/>
              </a:rPr>
              <a:t> a </a:t>
            </a:r>
            <a:r>
              <a:rPr lang="fi-FI" sz="1100" b="1" i="0" u="none" strike="noStrike" cap="none" err="1">
                <a:solidFill>
                  <a:srgbClr val="000000"/>
                </a:solidFill>
                <a:effectLst/>
                <a:latin typeface="Arial"/>
                <a:ea typeface="Arial"/>
                <a:cs typeface="Arial"/>
                <a:sym typeface="Arial"/>
              </a:rPr>
              <a:t>reframe</a:t>
            </a:r>
            <a:r>
              <a:rPr lang="fi-FI" sz="1100" b="1" i="0" u="none" strike="noStrike" cap="none">
                <a:solidFill>
                  <a:srgbClr val="000000"/>
                </a:solidFill>
                <a:effectLst/>
                <a:latin typeface="Arial"/>
                <a:ea typeface="Arial"/>
                <a:cs typeface="Arial"/>
                <a:sym typeface="Arial"/>
              </a:rPr>
              <a:t> for </a:t>
            </a:r>
            <a:r>
              <a:rPr lang="fi-FI" sz="1100" b="1" i="0" u="none" strike="noStrike" cap="none" err="1">
                <a:solidFill>
                  <a:srgbClr val="000000"/>
                </a:solidFill>
                <a:effectLst/>
                <a:latin typeface="Arial"/>
                <a:ea typeface="Arial"/>
                <a:cs typeface="Arial"/>
                <a:sym typeface="Arial"/>
              </a:rPr>
              <a:t>conversations</a:t>
            </a:r>
            <a:r>
              <a:rPr lang="fi-FI" sz="1100" b="1" i="0" u="none" strike="noStrike" cap="none">
                <a:solidFill>
                  <a:srgbClr val="000000"/>
                </a:solidFill>
                <a:effectLst/>
                <a:latin typeface="Arial"/>
                <a:ea typeface="Arial"/>
                <a:cs typeface="Arial"/>
                <a:sym typeface="Arial"/>
              </a:rPr>
              <a:t> on </a:t>
            </a:r>
            <a:r>
              <a:rPr lang="fi-FI" sz="1100" b="1" i="0" u="none" strike="noStrike" cap="none" err="1">
                <a:solidFill>
                  <a:srgbClr val="000000"/>
                </a:solidFill>
                <a:effectLst/>
                <a:latin typeface="Arial"/>
                <a:ea typeface="Arial"/>
                <a:cs typeface="Arial"/>
                <a:sym typeface="Arial"/>
              </a:rPr>
              <a:t>climate</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change</a:t>
            </a:r>
            <a:r>
              <a:rPr lang="fi-FI" sz="1100" b="0" i="0" u="none" strike="noStrike" cap="none">
                <a:solidFill>
                  <a:srgbClr val="000000"/>
                </a:solidFill>
                <a:effectLst/>
                <a:latin typeface="Arial"/>
                <a:ea typeface="Arial"/>
                <a:cs typeface="Arial"/>
                <a:sym typeface="Arial"/>
              </a:rPr>
              <a:t> to </a:t>
            </a:r>
            <a:r>
              <a:rPr lang="fi-FI" sz="1100" b="0" i="0" u="none" strike="noStrike" cap="none" err="1">
                <a:solidFill>
                  <a:srgbClr val="000000"/>
                </a:solidFill>
                <a:effectLst/>
                <a:latin typeface="Arial"/>
                <a:ea typeface="Arial"/>
                <a:cs typeface="Arial"/>
                <a:sym typeface="Arial"/>
              </a:rPr>
              <a:t>make</a:t>
            </a:r>
            <a:r>
              <a:rPr lang="fi-FI" sz="1100" b="0" i="0" u="none" strike="noStrike" cap="none">
                <a:solidFill>
                  <a:srgbClr val="000000"/>
                </a:solidFill>
                <a:effectLst/>
                <a:latin typeface="Arial"/>
                <a:ea typeface="Arial"/>
                <a:cs typeface="Arial"/>
                <a:sym typeface="Arial"/>
              </a:rPr>
              <a:t> it </a:t>
            </a:r>
            <a:r>
              <a:rPr lang="fi-FI" sz="1100" b="0" i="0" u="none" strike="noStrike" cap="none" err="1">
                <a:solidFill>
                  <a:srgbClr val="000000"/>
                </a:solidFill>
                <a:effectLst/>
                <a:latin typeface="Arial"/>
                <a:ea typeface="Arial"/>
                <a:cs typeface="Arial"/>
                <a:sym typeface="Arial"/>
              </a:rPr>
              <a:t>immediately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relevant</a:t>
            </a:r>
            <a:r>
              <a:rPr lang="fi-FI" sz="1100" b="0" i="0" u="none" strike="noStrike" cap="none">
                <a:solidFill>
                  <a:srgbClr val="000000"/>
                </a:solidFill>
                <a:effectLst/>
                <a:latin typeface="Arial"/>
                <a:ea typeface="Arial"/>
                <a:cs typeface="Arial"/>
                <a:sym typeface="Arial"/>
              </a:rPr>
              <a:t>, and </a:t>
            </a:r>
            <a:r>
              <a:rPr lang="fi-FI" sz="1100" b="0" i="0" u="none" strike="noStrike" cap="none" err="1">
                <a:solidFill>
                  <a:srgbClr val="000000"/>
                </a:solidFill>
                <a:effectLst/>
                <a:latin typeface="Arial"/>
                <a:ea typeface="Arial"/>
                <a:cs typeface="Arial"/>
                <a:sym typeface="Arial"/>
              </a:rPr>
              <a:t>actionable</a:t>
            </a:r>
            <a:r>
              <a:rPr lang="fi-FI" sz="1100" b="0" i="0" u="none" strike="noStrike" cap="none">
                <a:solidFill>
                  <a:srgbClr val="000000"/>
                </a:solidFill>
                <a:effectLst/>
                <a:latin typeface="Arial"/>
                <a:ea typeface="Arial"/>
                <a:cs typeface="Arial"/>
                <a:sym typeface="Arial"/>
              </a:rPr>
              <a:t> for </a:t>
            </a:r>
            <a:r>
              <a:rPr lang="fi-FI" sz="1100" b="0" i="0" u="none" strike="noStrike" cap="none" err="1">
                <a:solidFill>
                  <a:srgbClr val="000000"/>
                </a:solidFill>
                <a:effectLst/>
                <a:latin typeface="Arial"/>
                <a:ea typeface="Arial"/>
                <a:cs typeface="Arial"/>
                <a:sym typeface="Arial"/>
              </a:rPr>
              <a:t>everyone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involved</a:t>
            </a:r>
            <a:r>
              <a:rPr lang="fi-FI" sz="1100" b="0" i="0" u="none" strike="noStrike" cap="none">
                <a:solidFill>
                  <a:srgbClr val="000000"/>
                </a:solidFill>
                <a:effectLst/>
                <a:latin typeface="Arial"/>
                <a:ea typeface="Arial"/>
                <a:cs typeface="Arial"/>
                <a:sym typeface="Arial"/>
              </a:rPr>
              <a:t>.</a:t>
            </a:r>
          </a:p>
        </p:txBody>
      </p:sp>
      <p:sp>
        <p:nvSpPr>
          <p:cNvPr id="4" name="Slide Number Placeholder 3">
            <a:extLst>
              <a:ext uri="{FF2B5EF4-FFF2-40B4-BE49-F238E27FC236}">
                <a16:creationId xmlns:a16="http://schemas.microsoft.com/office/drawing/2014/main" id="{618B7FD3-7A2F-5B51-5AEF-BD012AC62BCA}"/>
              </a:ext>
            </a:extLst>
          </p:cNvPr>
          <p:cNvSpPr>
            <a:spLocks noGrp="1"/>
          </p:cNvSpPr>
          <p:nvPr>
            <p:ph type="sldNum" sz="quarter" idx="5"/>
          </p:nvPr>
        </p:nvSpPr>
        <p:spPr/>
        <p:txBody>
          <a:bodyPr/>
          <a:lstStyle/>
          <a:p>
            <a:fld id="{D8315BB7-7A6D-408C-A32C-EF85512F42B1}" type="slidenum">
              <a:rPr lang="en-US"/>
              <a:t>35</a:t>
            </a:fld>
            <a:endParaRPr lang="en-US"/>
          </a:p>
        </p:txBody>
      </p:sp>
    </p:spTree>
    <p:extLst>
      <p:ext uri="{BB962C8B-B14F-4D97-AF65-F5344CB8AC3E}">
        <p14:creationId xmlns:p14="http://schemas.microsoft.com/office/powerpoint/2010/main" val="1231393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2C66C-D615-58A8-C49F-F8EEB45DF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71CB6-32A4-F27A-309D-07206B528C3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FCDBA14-4D3A-B438-7F60-B3A78A3ABC37}"/>
              </a:ext>
            </a:extLst>
          </p:cNvPr>
          <p:cNvSpPr>
            <a:spLocks noGrp="1"/>
          </p:cNvSpPr>
          <p:nvPr>
            <p:ph type="body" idx="1"/>
          </p:nvPr>
        </p:nvSpPr>
        <p:spPr/>
        <p:txBody>
          <a:bodyPr/>
          <a:lstStyle/>
          <a:p>
            <a:pPr marL="285750" indent="-285750">
              <a:buFont typeface="Arial"/>
              <a:buChar char="•"/>
            </a:pPr>
            <a:r>
              <a:rPr lang="fi-FI" sz="1100" b="0" i="0" u="none" strike="noStrike" cap="none">
                <a:solidFill>
                  <a:srgbClr val="000000"/>
                </a:solidFill>
                <a:effectLst/>
                <a:latin typeface="Arial"/>
                <a:ea typeface="Arial"/>
                <a:cs typeface="Arial"/>
                <a:sym typeface="Arial"/>
              </a:rPr>
              <a:t>So, </a:t>
            </a:r>
            <a:r>
              <a:rPr lang="fi-FI" sz="1100" b="0" i="0" u="none" strike="noStrike" cap="none" err="1">
                <a:solidFill>
                  <a:srgbClr val="000000"/>
                </a:solidFill>
                <a:effectLst/>
                <a:latin typeface="Arial"/>
                <a:ea typeface="Arial"/>
                <a:cs typeface="Arial"/>
                <a:sym typeface="Arial"/>
              </a:rPr>
              <a:t>how</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could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this</a:t>
            </a:r>
            <a:r>
              <a:rPr lang="fi-FI" sz="1100" b="0" i="0" u="none" strike="noStrike" cap="none">
                <a:solidFill>
                  <a:srgbClr val="000000"/>
                </a:solidFill>
                <a:effectLst/>
                <a:latin typeface="Arial"/>
                <a:ea typeface="Arial"/>
                <a:cs typeface="Arial"/>
                <a:sym typeface="Arial"/>
              </a:rPr>
              <a:t> look in </a:t>
            </a:r>
            <a:r>
              <a:rPr lang="fi-FI" sz="1100" b="0" i="0" u="none" strike="noStrike" cap="none" err="1">
                <a:solidFill>
                  <a:srgbClr val="000000"/>
                </a:solidFill>
                <a:effectLst/>
                <a:latin typeface="Arial"/>
                <a:ea typeface="Arial"/>
                <a:cs typeface="Arial"/>
                <a:sym typeface="Arial"/>
              </a:rPr>
              <a:t>practice</a:t>
            </a:r>
            <a:r>
              <a:rPr lang="fi-FI" sz="1100" b="0" i="0" u="none" strike="noStrike" cap="none">
                <a:solidFill>
                  <a:srgbClr val="000000"/>
                </a:solidFill>
                <a:effectLst/>
                <a:latin typeface="Arial"/>
                <a:ea typeface="Arial"/>
                <a:cs typeface="Arial"/>
                <a:sym typeface="Arial"/>
              </a:rPr>
              <a:t>? </a:t>
            </a:r>
          </a:p>
          <a:p>
            <a:pPr marL="285750" indent="-285750">
              <a:buFont typeface="Arial"/>
              <a:buChar char="•"/>
            </a:pPr>
            <a:r>
              <a:rPr lang="fi-FI" sz="1100" b="0" i="0" u="none" strike="noStrike" cap="none" err="1">
                <a:solidFill>
                  <a:srgbClr val="000000"/>
                </a:solidFill>
                <a:effectLst/>
                <a:latin typeface="Arial"/>
                <a:ea typeface="Arial"/>
                <a:cs typeface="Arial"/>
                <a:sym typeface="Arial"/>
              </a:rPr>
              <a:t>We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know</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that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people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are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generally</a:t>
            </a:r>
            <a:r>
              <a:rPr lang="fi-FI" sz="1100" b="0"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aware</a:t>
            </a:r>
            <a:r>
              <a:rPr lang="fi-FI" sz="1100" b="1" i="0" u="none" strike="noStrike" cap="none">
                <a:solidFill>
                  <a:srgbClr val="000000"/>
                </a:solidFill>
                <a:effectLst/>
                <a:latin typeface="Arial"/>
                <a:ea typeface="Arial"/>
                <a:cs typeface="Arial"/>
                <a:sym typeface="Arial"/>
              </a:rPr>
              <a:t> of </a:t>
            </a:r>
            <a:r>
              <a:rPr lang="fi-FI" sz="1100" b="1" i="0" u="none" strike="noStrike" cap="none" err="1">
                <a:solidFill>
                  <a:srgbClr val="000000"/>
                </a:solidFill>
                <a:effectLst/>
                <a:latin typeface="Arial"/>
                <a:ea typeface="Arial"/>
                <a:cs typeface="Arial"/>
                <a:sym typeface="Arial"/>
              </a:rPr>
              <a:t>climate</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change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yet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are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often</a:t>
            </a:r>
            <a:r>
              <a:rPr lang="fi-FI" sz="1100" b="0"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not</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acting</a:t>
            </a:r>
            <a:r>
              <a:rPr lang="fi-FI" sz="1100" b="0" i="0" u="none" strike="noStrike" cap="none">
                <a:solidFill>
                  <a:srgbClr val="000000"/>
                </a:solidFill>
                <a:effectLst/>
                <a:latin typeface="Arial"/>
                <a:ea typeface="Arial"/>
                <a:cs typeface="Arial"/>
                <a:sym typeface="Arial"/>
              </a:rPr>
              <a:t> on it. </a:t>
            </a:r>
            <a:r>
              <a:rPr lang="fi-FI" sz="1100" b="0" i="0" u="none" strike="noStrike" cap="none" err="1">
                <a:solidFill>
                  <a:srgbClr val="000000"/>
                </a:solidFill>
                <a:effectLst/>
                <a:latin typeface="Arial"/>
                <a:ea typeface="Arial"/>
                <a:cs typeface="Arial"/>
                <a:sym typeface="Arial"/>
              </a:rPr>
              <a:t>Perhaps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barriers</a:t>
            </a:r>
            <a:r>
              <a:rPr lang="fi-FI" sz="1100" b="0" i="0" u="none" strike="noStrike" cap="none">
                <a:solidFill>
                  <a:srgbClr val="000000"/>
                </a:solidFill>
                <a:effectLst/>
                <a:latin typeface="Arial"/>
                <a:ea typeface="Arial"/>
                <a:cs typeface="Arial"/>
                <a:sym typeface="Arial"/>
              </a:rPr>
              <a:t> is </a:t>
            </a:r>
            <a:r>
              <a:rPr lang="fi-FI" sz="1100" b="0" i="0" u="none" strike="noStrike" cap="none" err="1">
                <a:solidFill>
                  <a:srgbClr val="000000"/>
                </a:solidFill>
                <a:effectLst/>
                <a:latin typeface="Arial"/>
                <a:ea typeface="Arial"/>
                <a:cs typeface="Arial"/>
                <a:sym typeface="Arial"/>
              </a:rPr>
              <a:t>that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when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educational</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materials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focus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solely</a:t>
            </a:r>
            <a:r>
              <a:rPr lang="fi-FI" sz="1100" b="0" i="0" u="none" strike="noStrike" cap="none">
                <a:solidFill>
                  <a:srgbClr val="000000"/>
                </a:solidFill>
                <a:effectLst/>
                <a:latin typeface="Arial"/>
                <a:ea typeface="Arial"/>
                <a:cs typeface="Arial"/>
                <a:sym typeface="Arial"/>
              </a:rPr>
              <a:t> on '</a:t>
            </a:r>
            <a:r>
              <a:rPr lang="fi-FI" sz="1100" b="0" i="0" u="none" strike="noStrike" cap="none" err="1">
                <a:solidFill>
                  <a:srgbClr val="000000"/>
                </a:solidFill>
                <a:effectLst/>
                <a:latin typeface="Arial"/>
                <a:ea typeface="Arial"/>
                <a:cs typeface="Arial"/>
                <a:sym typeface="Arial"/>
              </a:rPr>
              <a:t>climate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change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message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can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feel</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abstract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or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distant</a:t>
            </a:r>
            <a:r>
              <a:rPr lang="fi-FI" sz="1100" b="0" i="0" u="none" strike="noStrike" cap="none">
                <a:solidFill>
                  <a:srgbClr val="000000"/>
                </a:solidFill>
                <a:effectLst/>
                <a:latin typeface="Arial"/>
                <a:ea typeface="Arial"/>
                <a:cs typeface="Arial"/>
                <a:sym typeface="Arial"/>
              </a:rPr>
              <a:t> to a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board</a:t>
            </a:r>
            <a:r>
              <a:rPr lang="fi-FI" sz="1100" b="0" i="0" u="none" strike="noStrike" cap="none">
                <a:solidFill>
                  <a:srgbClr val="000000"/>
                </a:solidFill>
                <a:effectLst/>
                <a:latin typeface="Arial"/>
                <a:ea typeface="Arial"/>
                <a:cs typeface="Arial"/>
                <a:sym typeface="Arial"/>
              </a:rPr>
              <a:t>. </a:t>
            </a:r>
            <a:endParaRPr lang="en-US" b="0">
              <a:ea typeface="Calibri"/>
              <a:cs typeface="Calibri"/>
            </a:endParaRPr>
          </a:p>
        </p:txBody>
      </p:sp>
      <p:sp>
        <p:nvSpPr>
          <p:cNvPr id="4" name="Slide Number Placeholder 3">
            <a:extLst>
              <a:ext uri="{FF2B5EF4-FFF2-40B4-BE49-F238E27FC236}">
                <a16:creationId xmlns:a16="http://schemas.microsoft.com/office/drawing/2014/main" id="{669965BD-AF20-6FEE-35AF-5CE209AA9889}"/>
              </a:ext>
            </a:extLst>
          </p:cNvPr>
          <p:cNvSpPr>
            <a:spLocks noGrp="1"/>
          </p:cNvSpPr>
          <p:nvPr>
            <p:ph type="sldNum" sz="quarter" idx="5"/>
          </p:nvPr>
        </p:nvSpPr>
        <p:spPr/>
        <p:txBody>
          <a:bodyPr/>
          <a:lstStyle/>
          <a:p>
            <a:fld id="{D8315BB7-7A6D-408C-A32C-EF85512F42B1}" type="slidenum">
              <a:rPr lang="en-US"/>
              <a:t>36</a:t>
            </a:fld>
            <a:endParaRPr lang="en-US"/>
          </a:p>
        </p:txBody>
      </p:sp>
    </p:spTree>
    <p:extLst>
      <p:ext uri="{BB962C8B-B14F-4D97-AF65-F5344CB8AC3E}">
        <p14:creationId xmlns:p14="http://schemas.microsoft.com/office/powerpoint/2010/main" val="3306521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02EBF-1F84-92B2-8A67-1F59937E3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B9C51-5CF7-B261-EC03-EABBAF56B98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299F51A-ED9F-F1B5-75A7-2D4B55695AFC}"/>
              </a:ext>
            </a:extLst>
          </p:cNvPr>
          <p:cNvSpPr>
            <a:spLocks noGrp="1"/>
          </p:cNvSpPr>
          <p:nvPr>
            <p:ph type="body" idx="1"/>
          </p:nvPr>
        </p:nvSpPr>
        <p:spPr/>
        <p:txBody>
          <a:bodyPr/>
          <a:lstStyle/>
          <a:p>
            <a:pPr marL="285750" indent="-285750">
              <a:buFont typeface="Arial"/>
              <a:buChar char="•"/>
            </a:pPr>
            <a:r>
              <a:rPr lang="fi-FI" sz="1100" b="0" i="0" u="none" strike="noStrike" cap="none" err="1">
                <a:solidFill>
                  <a:srgbClr val="000000"/>
                </a:solidFill>
                <a:effectLst/>
                <a:latin typeface="Arial"/>
                <a:ea typeface="Arial"/>
                <a:cs typeface="Arial"/>
                <a:sym typeface="Arial"/>
              </a:rPr>
              <a:t>This</a:t>
            </a:r>
            <a:r>
              <a:rPr lang="fi-FI" sz="1100" b="0" i="0" u="none" strike="noStrike" cap="none">
                <a:solidFill>
                  <a:srgbClr val="000000"/>
                </a:solidFill>
                <a:effectLst/>
                <a:latin typeface="Arial"/>
                <a:ea typeface="Arial"/>
                <a:cs typeface="Arial"/>
                <a:sym typeface="Arial"/>
              </a:rPr>
              <a:t> is </a:t>
            </a:r>
            <a:r>
              <a:rPr lang="fi-FI" sz="1100" b="0" i="0" u="none" strike="noStrike" cap="none" err="1">
                <a:solidFill>
                  <a:srgbClr val="000000"/>
                </a:solidFill>
                <a:effectLst/>
                <a:latin typeface="Arial"/>
                <a:ea typeface="Arial"/>
                <a:cs typeface="Arial"/>
                <a:sym typeface="Arial"/>
              </a:rPr>
              <a:t>where</a:t>
            </a:r>
            <a:r>
              <a:rPr lang="fi-FI" sz="1100" b="0"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reframing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comes</a:t>
            </a:r>
            <a:r>
              <a:rPr lang="fi-FI" sz="1100" b="0" i="0" u="none" strike="noStrike" cap="none">
                <a:solidFill>
                  <a:srgbClr val="000000"/>
                </a:solidFill>
                <a:effectLst/>
                <a:latin typeface="Arial"/>
                <a:ea typeface="Arial"/>
                <a:cs typeface="Arial"/>
                <a:sym typeface="Arial"/>
              </a:rPr>
              <a:t> in. </a:t>
            </a:r>
            <a:r>
              <a:rPr lang="fi-FI" sz="1100" b="0" i="0" u="none" strike="noStrike" cap="none" err="1">
                <a:solidFill>
                  <a:srgbClr val="000000"/>
                </a:solidFill>
                <a:effectLst/>
                <a:latin typeface="Arial"/>
                <a:ea typeface="Arial"/>
                <a:cs typeface="Arial"/>
                <a:sym typeface="Arial"/>
              </a:rPr>
              <a:t>Instead</a:t>
            </a:r>
            <a:r>
              <a:rPr lang="fi-FI" sz="1100" b="0" i="0" u="none" strike="noStrike" cap="none">
                <a:solidFill>
                  <a:srgbClr val="000000"/>
                </a:solidFill>
                <a:effectLst/>
                <a:latin typeface="Arial"/>
                <a:ea typeface="Arial"/>
                <a:cs typeface="Arial"/>
                <a:sym typeface="Arial"/>
              </a:rPr>
              <a:t> of </a:t>
            </a:r>
            <a:r>
              <a:rPr lang="fi-FI" sz="1100" b="0" i="0" u="none" strike="noStrike" cap="none" err="1">
                <a:solidFill>
                  <a:srgbClr val="000000"/>
                </a:solidFill>
                <a:effectLst/>
                <a:latin typeface="Arial"/>
                <a:ea typeface="Arial"/>
                <a:cs typeface="Arial"/>
                <a:sym typeface="Arial"/>
              </a:rPr>
              <a:t>talking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about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climate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change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talk</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about</a:t>
            </a:r>
            <a:r>
              <a:rPr lang="fi-FI" sz="1100" b="0" i="0" u="none" strike="noStrike" cap="none">
                <a:solidFill>
                  <a:srgbClr val="000000"/>
                </a:solidFill>
                <a:effectLst/>
                <a:latin typeface="Arial"/>
                <a:ea typeface="Arial"/>
                <a:cs typeface="Arial"/>
                <a:sym typeface="Arial"/>
              </a:rPr>
              <a:t> for </a:t>
            </a:r>
            <a:r>
              <a:rPr lang="fi-FI" sz="1100" b="0" i="0" u="none" strike="noStrike" cap="none" err="1">
                <a:solidFill>
                  <a:srgbClr val="000000"/>
                </a:solidFill>
                <a:effectLst/>
                <a:latin typeface="Arial"/>
                <a:ea typeface="Arial"/>
                <a:cs typeface="Arial"/>
                <a:sym typeface="Arial"/>
              </a:rPr>
              <a:t>example</a:t>
            </a:r>
            <a:r>
              <a:rPr lang="fi-FI" sz="1100" b="0"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increasing</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property</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value</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through</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strategic</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renovation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Suddenly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topic</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shifts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from</a:t>
            </a:r>
            <a:r>
              <a:rPr lang="fi-FI" sz="1100" b="0" i="0" u="none" strike="noStrike" cap="none">
                <a:solidFill>
                  <a:srgbClr val="000000"/>
                </a:solidFill>
                <a:effectLst/>
                <a:latin typeface="Arial"/>
                <a:ea typeface="Arial"/>
                <a:cs typeface="Arial"/>
                <a:sym typeface="Arial"/>
              </a:rPr>
              <a:t> an </a:t>
            </a:r>
            <a:r>
              <a:rPr lang="fi-FI" sz="1100" b="0" i="0" u="none" strike="noStrike" cap="none" err="1">
                <a:solidFill>
                  <a:srgbClr val="000000"/>
                </a:solidFill>
                <a:effectLst/>
                <a:latin typeface="Arial"/>
                <a:ea typeface="Arial"/>
                <a:cs typeface="Arial"/>
                <a:sym typeface="Arial"/>
              </a:rPr>
              <a:t>abstract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global</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crisis</a:t>
            </a:r>
            <a:r>
              <a:rPr lang="fi-FI" sz="1100" b="0" i="0" u="none" strike="noStrike" cap="none">
                <a:solidFill>
                  <a:srgbClr val="000000"/>
                </a:solidFill>
                <a:effectLst/>
                <a:latin typeface="Arial"/>
                <a:ea typeface="Arial"/>
                <a:cs typeface="Arial"/>
                <a:sym typeface="Arial"/>
              </a:rPr>
              <a:t> to a </a:t>
            </a:r>
            <a:r>
              <a:rPr lang="fi-FI" sz="1100" b="1" i="0" u="none" strike="noStrike" cap="none" err="1">
                <a:solidFill>
                  <a:srgbClr val="000000"/>
                </a:solidFill>
                <a:effectLst/>
                <a:latin typeface="Arial"/>
                <a:ea typeface="Arial"/>
                <a:cs typeface="Arial"/>
                <a:sym typeface="Arial"/>
              </a:rPr>
              <a:t>concrete</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financial</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opportunity</a:t>
            </a:r>
            <a:r>
              <a:rPr lang="fi-FI" sz="1100" b="0" i="0" u="none" strike="noStrike" cap="none">
                <a:solidFill>
                  <a:srgbClr val="000000"/>
                </a:solidFill>
                <a:effectLst/>
                <a:latin typeface="Arial"/>
                <a:ea typeface="Arial"/>
                <a:cs typeface="Arial"/>
                <a:sym typeface="Arial"/>
              </a:rPr>
              <a:t>. </a:t>
            </a:r>
          </a:p>
          <a:p>
            <a:pPr marL="285750" indent="-285750">
              <a:buFont typeface="Arial"/>
              <a:buChar char="•"/>
            </a:pPr>
            <a:r>
              <a:rPr lang="fi-FI" sz="1100" b="0" i="0" u="none" strike="noStrike" cap="none">
                <a:solidFill>
                  <a:srgbClr val="000000"/>
                </a:solidFill>
                <a:effectLst/>
                <a:latin typeface="Arial"/>
                <a:ea typeface="Arial"/>
                <a:cs typeface="Arial"/>
                <a:sym typeface="Arial"/>
              </a:rPr>
              <a:t>By </a:t>
            </a:r>
            <a:r>
              <a:rPr lang="fi-FI" sz="1100" b="0" i="0" u="none" strike="noStrike" cap="none" err="1">
                <a:solidFill>
                  <a:srgbClr val="000000"/>
                </a:solidFill>
                <a:effectLst/>
                <a:latin typeface="Arial"/>
                <a:ea typeface="Arial"/>
                <a:cs typeface="Arial"/>
                <a:sym typeface="Arial"/>
              </a:rPr>
              <a:t>framing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these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actions</a:t>
            </a:r>
            <a:r>
              <a:rPr lang="fi-FI" sz="1100" b="0" i="0" u="none" strike="noStrike" cap="none">
                <a:solidFill>
                  <a:srgbClr val="000000"/>
                </a:solidFill>
                <a:effectLst/>
                <a:latin typeface="Arial"/>
                <a:ea typeface="Arial"/>
                <a:cs typeface="Arial"/>
                <a:sym typeface="Arial"/>
              </a:rPr>
              <a:t> as </a:t>
            </a:r>
            <a:r>
              <a:rPr lang="fi-FI" sz="1100" b="0" i="0" u="none" strike="noStrike" cap="none" err="1">
                <a:solidFill>
                  <a:srgbClr val="000000"/>
                </a:solidFill>
                <a:effectLst/>
                <a:latin typeface="Arial"/>
                <a:ea typeface="Arial"/>
                <a:cs typeface="Arial"/>
                <a:sym typeface="Arial"/>
              </a:rPr>
              <a:t>ways</a:t>
            </a:r>
            <a:r>
              <a:rPr lang="fi-FI" sz="1100" b="0" i="0" u="none" strike="noStrike" cap="none">
                <a:solidFill>
                  <a:srgbClr val="000000"/>
                </a:solidFill>
                <a:effectLst/>
                <a:latin typeface="Arial"/>
                <a:ea typeface="Arial"/>
                <a:cs typeface="Arial"/>
                <a:sym typeface="Arial"/>
              </a:rPr>
              <a:t> to </a:t>
            </a:r>
            <a:r>
              <a:rPr lang="fi-FI" sz="1100" b="1" i="0" u="none" strike="noStrike" cap="none" err="1">
                <a:solidFill>
                  <a:srgbClr val="000000"/>
                </a:solidFill>
                <a:effectLst/>
                <a:latin typeface="Arial"/>
                <a:ea typeface="Arial"/>
                <a:cs typeface="Arial"/>
                <a:sym typeface="Arial"/>
              </a:rPr>
              <a:t>save</a:t>
            </a:r>
            <a:r>
              <a:rPr lang="fi-FI" sz="1100" b="1" i="0" u="none" strike="noStrike" cap="none">
                <a:solidFill>
                  <a:srgbClr val="000000"/>
                </a:solidFill>
                <a:effectLst/>
                <a:latin typeface="Arial"/>
                <a:ea typeface="Arial"/>
                <a:cs typeface="Arial"/>
                <a:sym typeface="Arial"/>
              </a:rPr>
              <a:t> money, </a:t>
            </a:r>
            <a:r>
              <a:rPr lang="fi-FI" sz="1100" b="1" i="0" u="none" strike="noStrike" cap="none" err="1">
                <a:solidFill>
                  <a:srgbClr val="000000"/>
                </a:solidFill>
                <a:effectLst/>
                <a:latin typeface="Arial"/>
                <a:ea typeface="Arial"/>
                <a:cs typeface="Arial"/>
                <a:sym typeface="Arial"/>
              </a:rPr>
              <a:t>or</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increase</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safety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could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spark</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interest</a:t>
            </a:r>
            <a:r>
              <a:rPr lang="fi-FI" sz="1100" b="0" i="0" u="none" strike="noStrike" cap="none">
                <a:solidFill>
                  <a:srgbClr val="000000"/>
                </a:solidFill>
                <a:effectLst/>
                <a:latin typeface="Arial"/>
                <a:ea typeface="Arial"/>
                <a:cs typeface="Arial"/>
                <a:sym typeface="Arial"/>
              </a:rPr>
              <a:t> of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companies</a:t>
            </a:r>
            <a:endParaRPr lang="fi-FI" sz="1100" b="0" i="0" u="none" strike="noStrike" cap="none">
              <a:solidFill>
                <a:srgbClr val="000000"/>
              </a:solidFill>
              <a:effectLst/>
              <a:latin typeface="Arial"/>
              <a:ea typeface="Arial"/>
              <a:cs typeface="Arial"/>
              <a:sym typeface="Arial"/>
            </a:endParaRPr>
          </a:p>
        </p:txBody>
      </p:sp>
      <p:sp>
        <p:nvSpPr>
          <p:cNvPr id="4" name="Slide Number Placeholder 3">
            <a:extLst>
              <a:ext uri="{FF2B5EF4-FFF2-40B4-BE49-F238E27FC236}">
                <a16:creationId xmlns:a16="http://schemas.microsoft.com/office/drawing/2014/main" id="{EAB904E0-C5A1-3D12-6878-6BEB21E6B327}"/>
              </a:ext>
            </a:extLst>
          </p:cNvPr>
          <p:cNvSpPr>
            <a:spLocks noGrp="1"/>
          </p:cNvSpPr>
          <p:nvPr>
            <p:ph type="sldNum" sz="quarter" idx="5"/>
          </p:nvPr>
        </p:nvSpPr>
        <p:spPr/>
        <p:txBody>
          <a:bodyPr/>
          <a:lstStyle/>
          <a:p>
            <a:fld id="{D8315BB7-7A6D-408C-A32C-EF85512F42B1}" type="slidenum">
              <a:rPr lang="en-US"/>
              <a:t>37</a:t>
            </a:fld>
            <a:endParaRPr lang="en-US"/>
          </a:p>
        </p:txBody>
      </p:sp>
    </p:spTree>
    <p:extLst>
      <p:ext uri="{BB962C8B-B14F-4D97-AF65-F5344CB8AC3E}">
        <p14:creationId xmlns:p14="http://schemas.microsoft.com/office/powerpoint/2010/main" val="1867972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D6445-4289-E58E-1CC6-416C86434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41078-14BA-1BBC-834C-73CC76BA8ED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C0531C3-CC02-D71E-F4F0-485AF6A9D7B9}"/>
              </a:ext>
            </a:extLst>
          </p:cNvPr>
          <p:cNvSpPr>
            <a:spLocks noGrp="1"/>
          </p:cNvSpPr>
          <p:nvPr>
            <p:ph type="body" idx="1"/>
          </p:nvPr>
        </p:nvSpPr>
        <p:spPr/>
        <p:txBody>
          <a:bodyPr/>
          <a:lstStyle/>
          <a:p>
            <a:pPr marL="285750" indent="-285750">
              <a:buFont typeface="Arial"/>
              <a:buChar char="•"/>
            </a:pPr>
            <a:r>
              <a:rPr lang="fi-FI" b="0" err="1">
                <a:effectLst/>
              </a:rPr>
              <a:t>Moving</a:t>
            </a:r>
            <a:r>
              <a:rPr lang="fi-FI" b="0">
                <a:effectLst/>
              </a:rPr>
              <a:t> on to </a:t>
            </a:r>
            <a:r>
              <a:rPr lang="fi-FI" b="0" err="1">
                <a:effectLst/>
              </a:rPr>
              <a:t>the</a:t>
            </a:r>
            <a:r>
              <a:rPr lang="fi-FI" b="0">
                <a:effectLst/>
              </a:rPr>
              <a:t> </a:t>
            </a:r>
            <a:r>
              <a:rPr lang="fi-FI" b="0" err="1">
                <a:effectLst/>
              </a:rPr>
              <a:t>last</a:t>
            </a:r>
            <a:r>
              <a:rPr lang="fi-FI" b="0">
                <a:effectLst/>
              </a:rPr>
              <a:t> </a:t>
            </a:r>
            <a:r>
              <a:rPr lang="fi-FI" b="0" err="1">
                <a:effectLst/>
              </a:rPr>
              <a:t>entry</a:t>
            </a:r>
            <a:r>
              <a:rPr lang="fi-FI" b="0">
                <a:effectLst/>
              </a:rPr>
              <a:t> </a:t>
            </a:r>
            <a:r>
              <a:rPr lang="fi-FI" b="0" err="1">
                <a:effectLst/>
              </a:rPr>
              <a:t>point</a:t>
            </a:r>
            <a:r>
              <a:rPr lang="fi-FI" b="0">
                <a:effectLst/>
              </a:rPr>
              <a:t>: Network </a:t>
            </a:r>
            <a:r>
              <a:rPr lang="fi-FI" b="0" err="1">
                <a:effectLst/>
              </a:rPr>
              <a:t>building</a:t>
            </a:r>
            <a:r>
              <a:rPr lang="fi-FI" b="0">
                <a:effectLst/>
              </a:rPr>
              <a:t>.</a:t>
            </a:r>
          </a:p>
          <a:p>
            <a:pPr marL="285750" indent="-285750">
              <a:buFont typeface="Arial"/>
              <a:buChar char="•"/>
            </a:pPr>
            <a:r>
              <a:rPr lang="fi-FI" sz="1100" b="0" i="0" u="none" strike="noStrike" cap="none" err="1">
                <a:solidFill>
                  <a:srgbClr val="000000"/>
                </a:solidFill>
                <a:effectLst/>
                <a:latin typeface="Arial"/>
                <a:ea typeface="Arial"/>
                <a:cs typeface="Arial"/>
                <a:sym typeface="Arial"/>
              </a:rPr>
              <a:t>Our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research</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revealed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that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many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companies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are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tackling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maintenance</a:t>
            </a:r>
            <a:r>
              <a:rPr lang="fi-FI" sz="1100" b="0" i="0" u="none" strike="noStrike" cap="none">
                <a:solidFill>
                  <a:srgbClr val="000000"/>
                </a:solidFill>
                <a:effectLst/>
                <a:latin typeface="Arial"/>
                <a:ea typeface="Arial"/>
                <a:cs typeface="Arial"/>
                <a:sym typeface="Arial"/>
              </a:rPr>
              <a:t> and </a:t>
            </a:r>
            <a:r>
              <a:rPr lang="fi-FI" sz="1100" b="0" i="0" u="none" strike="noStrike" cap="none" err="1">
                <a:solidFill>
                  <a:srgbClr val="000000"/>
                </a:solidFill>
                <a:effectLst/>
                <a:latin typeface="Arial"/>
                <a:ea typeface="Arial"/>
                <a:cs typeface="Arial"/>
                <a:sym typeface="Arial"/>
              </a:rPr>
              <a:t>climate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adaptation</a:t>
            </a:r>
            <a:r>
              <a:rPr lang="fi-FI" sz="1100" b="0"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alone</a:t>
            </a:r>
            <a:r>
              <a:rPr lang="fi-FI" sz="1100" b="0" i="0" u="none" strike="noStrike" cap="none">
                <a:solidFill>
                  <a:srgbClr val="000000"/>
                </a:solidFill>
                <a:effectLst/>
                <a:latin typeface="Arial"/>
                <a:ea typeface="Arial"/>
                <a:cs typeface="Arial"/>
                <a:sym typeface="Arial"/>
              </a:rPr>
              <a:t>. </a:t>
            </a:r>
          </a:p>
          <a:p>
            <a:pPr marL="285750" indent="-285750">
              <a:buFont typeface="Arial"/>
              <a:buChar char="•"/>
            </a:pPr>
            <a:r>
              <a:rPr lang="fi-FI" sz="1100" b="0" i="0" u="none" strike="noStrike" cap="none">
                <a:solidFill>
                  <a:srgbClr val="000000"/>
                </a:solidFill>
                <a:effectLst/>
                <a:latin typeface="Arial"/>
                <a:ea typeface="Arial"/>
                <a:cs typeface="Arial"/>
                <a:sym typeface="Arial"/>
              </a:rPr>
              <a:t>To </a:t>
            </a:r>
            <a:r>
              <a:rPr lang="fi-FI" sz="1100" b="0" i="0" u="none" strike="noStrike" cap="none" err="1">
                <a:solidFill>
                  <a:srgbClr val="000000"/>
                </a:solidFill>
                <a:effectLst/>
                <a:latin typeface="Arial"/>
                <a:ea typeface="Arial"/>
                <a:cs typeface="Arial"/>
                <a:sym typeface="Arial"/>
              </a:rPr>
              <a:t>solve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this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propose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leveraging</a:t>
            </a:r>
            <a:r>
              <a:rPr lang="fi-FI" sz="1100" b="0"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social</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pressure</a:t>
            </a:r>
            <a:r>
              <a:rPr lang="fi-FI" sz="1100" b="1" i="0" u="none" strike="noStrike" cap="none">
                <a:solidFill>
                  <a:srgbClr val="000000"/>
                </a:solidFill>
                <a:effectLst/>
                <a:latin typeface="Arial"/>
                <a:ea typeface="Arial"/>
                <a:cs typeface="Arial"/>
                <a:sym typeface="Arial"/>
              </a:rPr>
              <a:t> and </a:t>
            </a:r>
            <a:r>
              <a:rPr lang="fi-FI" sz="1100" b="1" i="0" u="none" strike="noStrike" cap="none" err="1">
                <a:solidFill>
                  <a:srgbClr val="000000"/>
                </a:solidFill>
                <a:effectLst/>
                <a:latin typeface="Arial"/>
                <a:ea typeface="Arial"/>
                <a:cs typeface="Arial"/>
                <a:sym typeface="Arial"/>
              </a:rPr>
              <a:t>community</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networks</a:t>
            </a:r>
            <a:r>
              <a:rPr lang="fi-FI" sz="1100" b="0" i="0" u="none" strike="noStrike" cap="none">
                <a:solidFill>
                  <a:srgbClr val="000000"/>
                </a:solidFill>
                <a:effectLst/>
                <a:latin typeface="Arial"/>
                <a:ea typeface="Arial"/>
                <a:cs typeface="Arial"/>
                <a:sym typeface="Arial"/>
              </a:rPr>
              <a:t> to </a:t>
            </a:r>
            <a:r>
              <a:rPr lang="fi-FI" sz="1100" b="0" i="0" u="none" strike="noStrike" cap="none" err="1">
                <a:solidFill>
                  <a:srgbClr val="000000"/>
                </a:solidFill>
                <a:effectLst/>
                <a:latin typeface="Arial"/>
                <a:ea typeface="Arial"/>
                <a:cs typeface="Arial"/>
                <a:sym typeface="Arial"/>
              </a:rPr>
              <a:t>make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climate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adaptation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feel</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like</a:t>
            </a:r>
            <a:r>
              <a:rPr lang="fi-FI" sz="1100" b="0" i="0" u="none" strike="noStrike" cap="none">
                <a:solidFill>
                  <a:srgbClr val="000000"/>
                </a:solidFill>
                <a:effectLst/>
                <a:latin typeface="Arial"/>
                <a:ea typeface="Arial"/>
                <a:cs typeface="Arial"/>
                <a:sym typeface="Arial"/>
              </a:rPr>
              <a:t> a </a:t>
            </a:r>
            <a:r>
              <a:rPr lang="fi-FI" sz="1100" b="0" i="0" u="none" strike="noStrike" cap="none" err="1">
                <a:solidFill>
                  <a:srgbClr val="000000"/>
                </a:solidFill>
                <a:effectLst/>
                <a:latin typeface="Arial"/>
                <a:ea typeface="Arial"/>
                <a:cs typeface="Arial"/>
                <a:sym typeface="Arial"/>
              </a:rPr>
              <a:t>sensible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common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standard</a:t>
            </a:r>
            <a:r>
              <a:rPr lang="fi-FI" sz="1100" b="0" i="0" u="none" strike="noStrike" cap="none">
                <a:solidFill>
                  <a:srgbClr val="000000"/>
                </a:solidFill>
                <a:effectLst/>
                <a:latin typeface="Arial"/>
                <a:ea typeface="Arial"/>
                <a:cs typeface="Arial"/>
                <a:sym typeface="Arial"/>
              </a:rPr>
              <a:t>. </a:t>
            </a:r>
          </a:p>
          <a:p>
            <a:pPr marL="285750" indent="-285750">
              <a:buFont typeface="Arial"/>
              <a:buChar char="•"/>
            </a:pPr>
            <a:r>
              <a:rPr lang="fi-FI" sz="1100" b="0" i="0" u="none" strike="noStrike" cap="none">
                <a:solidFill>
                  <a:srgbClr val="000000"/>
                </a:solidFill>
                <a:effectLst/>
                <a:latin typeface="Arial"/>
                <a:ea typeface="Arial"/>
                <a:cs typeface="Arial"/>
                <a:sym typeface="Arial"/>
              </a:rPr>
              <a:t>For </a:t>
            </a:r>
            <a:r>
              <a:rPr lang="fi-FI" sz="1100" b="0" i="0" u="none" strike="noStrike" cap="none" err="1">
                <a:solidFill>
                  <a:srgbClr val="000000"/>
                </a:solidFill>
                <a:effectLst/>
                <a:latin typeface="Arial"/>
                <a:ea typeface="Arial"/>
                <a:cs typeface="Arial"/>
                <a:sym typeface="Arial"/>
              </a:rPr>
              <a:t>network</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building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propose</a:t>
            </a:r>
            <a:r>
              <a:rPr lang="fi-FI" sz="1100" b="0" i="0" u="none" strike="noStrike" cap="none">
                <a:solidFill>
                  <a:srgbClr val="000000"/>
                </a:solidFill>
                <a:effectLst/>
                <a:latin typeface="Arial"/>
                <a:ea typeface="Arial"/>
                <a:cs typeface="Arial"/>
                <a:sym typeface="Arial"/>
              </a:rPr>
              <a:t> a </a:t>
            </a:r>
            <a:r>
              <a:rPr lang="fi-FI" sz="1100" b="0" i="0" u="none" strike="noStrike" cap="none" err="1">
                <a:solidFill>
                  <a:srgbClr val="000000"/>
                </a:solidFill>
                <a:effectLst/>
                <a:latin typeface="Arial"/>
                <a:ea typeface="Arial"/>
                <a:cs typeface="Arial"/>
                <a:sym typeface="Arial"/>
              </a:rPr>
              <a:t>system</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where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companies</a:t>
            </a:r>
            <a:r>
              <a:rPr lang="fi-FI" sz="1100" b="0"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pool</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demand</a:t>
            </a:r>
            <a:r>
              <a:rPr lang="fi-FI" sz="1100" b="0" i="0" u="none" strike="noStrike" cap="none">
                <a:solidFill>
                  <a:srgbClr val="000000"/>
                </a:solidFill>
                <a:effectLst/>
                <a:latin typeface="Arial"/>
                <a:ea typeface="Arial"/>
                <a:cs typeface="Arial"/>
                <a:sym typeface="Arial"/>
              </a:rPr>
              <a:t> for </a:t>
            </a:r>
            <a:r>
              <a:rPr lang="fi-FI" sz="1100" b="0" i="0" u="none" strike="noStrike" cap="none" err="1">
                <a:solidFill>
                  <a:srgbClr val="000000"/>
                </a:solidFill>
                <a:effectLst/>
                <a:latin typeface="Arial"/>
                <a:ea typeface="Arial"/>
                <a:cs typeface="Arial"/>
                <a:sym typeface="Arial"/>
              </a:rPr>
              <a:t>area-based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joint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renovations</a:t>
            </a:r>
            <a:r>
              <a:rPr lang="fi-FI" sz="1100" b="0" i="0" u="none" strike="noStrike" cap="none">
                <a:solidFill>
                  <a:srgbClr val="000000"/>
                </a:solidFill>
                <a:effectLst/>
                <a:latin typeface="Arial"/>
                <a:ea typeface="Arial"/>
                <a:cs typeface="Arial"/>
                <a:sym typeface="Arial"/>
              </a:rPr>
              <a:t> to </a:t>
            </a:r>
            <a:r>
              <a:rPr lang="fi-FI" sz="1100" b="0" i="0" u="none" strike="noStrike" cap="none" err="1">
                <a:solidFill>
                  <a:srgbClr val="000000"/>
                </a:solidFill>
                <a:effectLst/>
                <a:latin typeface="Arial"/>
                <a:ea typeface="Arial"/>
                <a:cs typeface="Arial"/>
                <a:sym typeface="Arial"/>
              </a:rPr>
              <a:t>save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costs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supported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by</a:t>
            </a:r>
            <a:r>
              <a:rPr lang="fi-FI" sz="1100" b="0" i="0" u="none" strike="noStrike" cap="none">
                <a:solidFill>
                  <a:srgbClr val="000000"/>
                </a:solidFill>
                <a:effectLst/>
                <a:latin typeface="Arial"/>
                <a:ea typeface="Arial"/>
                <a:cs typeface="Arial"/>
                <a:sym typeface="Arial"/>
              </a:rPr>
              <a:t> </a:t>
            </a:r>
            <a:r>
              <a:rPr lang="fi-FI" sz="1100" b="1" i="0" u="none" strike="noStrike" cap="none">
                <a:solidFill>
                  <a:srgbClr val="000000"/>
                </a:solidFill>
                <a:effectLst/>
                <a:latin typeface="Arial"/>
                <a:ea typeface="Arial"/>
                <a:cs typeface="Arial"/>
                <a:sym typeface="Arial"/>
              </a:rPr>
              <a:t>'</a:t>
            </a:r>
            <a:r>
              <a:rPr lang="fi-FI" sz="1100" b="1" i="0" u="none" strike="noStrike" cap="none" err="1">
                <a:solidFill>
                  <a:srgbClr val="000000"/>
                </a:solidFill>
                <a:effectLst/>
                <a:latin typeface="Arial"/>
                <a:ea typeface="Arial"/>
                <a:cs typeface="Arial"/>
                <a:sym typeface="Arial"/>
              </a:rPr>
              <a:t>Climate</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Ambassadors</a:t>
            </a:r>
            <a:r>
              <a:rPr lang="fi-FI" sz="1100" b="1" i="0" u="none" strike="noStrike" cap="none">
                <a:solidFill>
                  <a:srgbClr val="000000"/>
                </a:solidFill>
                <a:effectLst/>
                <a:latin typeface="Arial"/>
                <a:ea typeface="Arial"/>
                <a:cs typeface="Arial"/>
                <a:sym typeface="Arial"/>
              </a:rPr>
              <a: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These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volunteers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from</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companies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would</a:t>
            </a:r>
            <a:r>
              <a:rPr lang="fi-FI" sz="1100" b="0" i="0" u="none" strike="noStrike" cap="none">
                <a:solidFill>
                  <a:srgbClr val="000000"/>
                </a:solidFill>
                <a:effectLst/>
                <a:latin typeface="Arial"/>
                <a:ea typeface="Arial"/>
                <a:cs typeface="Arial"/>
                <a:sym typeface="Arial"/>
              </a:rPr>
              <a:t> act as </a:t>
            </a:r>
            <a:r>
              <a:rPr lang="fi-FI" sz="1100" b="0" i="0" u="none" strike="noStrike" cap="none" err="1">
                <a:solidFill>
                  <a:srgbClr val="000000"/>
                </a:solidFill>
                <a:effectLst/>
                <a:latin typeface="Arial"/>
                <a:ea typeface="Arial"/>
                <a:cs typeface="Arial"/>
                <a:sym typeface="Arial"/>
              </a:rPr>
              <a:t>peer</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mentors</a:t>
            </a:r>
            <a:r>
              <a:rPr lang="fi-FI" sz="1100" b="0" i="0" u="none" strike="noStrike" cap="none">
                <a:solidFill>
                  <a:srgbClr val="000000"/>
                </a:solidFill>
                <a:effectLst/>
                <a:latin typeface="Arial"/>
                <a:ea typeface="Arial"/>
                <a:cs typeface="Arial"/>
                <a:sym typeface="Arial"/>
              </a:rPr>
              <a:t> and </a:t>
            </a:r>
            <a:r>
              <a:rPr lang="fi-FI" sz="1100" b="0" i="0" u="none" strike="noStrike" cap="none" err="1">
                <a:solidFill>
                  <a:srgbClr val="000000"/>
                </a:solidFill>
                <a:effectLst/>
                <a:latin typeface="Arial"/>
                <a:ea typeface="Arial"/>
                <a:cs typeface="Arial"/>
                <a:sym typeface="Arial"/>
              </a:rPr>
              <a:t>bridges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between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City and </a:t>
            </a:r>
            <a:r>
              <a:rPr lang="fi-FI" sz="1100" b="0" i="0" u="none" strike="noStrike" cap="none" err="1">
                <a:solidFill>
                  <a:srgbClr val="000000"/>
                </a:solidFill>
                <a:effectLst/>
                <a:latin typeface="Arial"/>
                <a:ea typeface="Arial"/>
                <a:cs typeface="Arial"/>
                <a:sym typeface="Arial"/>
              </a:rPr>
              <a:t>residents</a:t>
            </a:r>
            <a:r>
              <a:rPr lang="fi-FI" sz="1100" b="0" i="0" u="none" strike="noStrike" cap="none">
                <a:solidFill>
                  <a:srgbClr val="000000"/>
                </a:solidFill>
                <a:effectLst/>
                <a:latin typeface="Arial"/>
                <a:ea typeface="Arial"/>
                <a:cs typeface="Arial"/>
                <a:sym typeface="Arial"/>
              </a:rPr>
              <a:t>. </a:t>
            </a:r>
            <a:endParaRPr lang="en-US">
              <a:solidFill>
                <a:srgbClr val="24292E"/>
              </a:solidFill>
              <a:ea typeface="Calibri"/>
              <a:cs typeface="Calibri"/>
            </a:endParaRPr>
          </a:p>
        </p:txBody>
      </p:sp>
      <p:sp>
        <p:nvSpPr>
          <p:cNvPr id="4" name="Slide Number Placeholder 3">
            <a:extLst>
              <a:ext uri="{FF2B5EF4-FFF2-40B4-BE49-F238E27FC236}">
                <a16:creationId xmlns:a16="http://schemas.microsoft.com/office/drawing/2014/main" id="{2E24038E-442C-8AB6-FC8C-6E3E3D1629C1}"/>
              </a:ext>
            </a:extLst>
          </p:cNvPr>
          <p:cNvSpPr>
            <a:spLocks noGrp="1"/>
          </p:cNvSpPr>
          <p:nvPr>
            <p:ph type="sldNum" sz="quarter" idx="5"/>
          </p:nvPr>
        </p:nvSpPr>
        <p:spPr/>
        <p:txBody>
          <a:bodyPr/>
          <a:lstStyle/>
          <a:p>
            <a:fld id="{D8315BB7-7A6D-408C-A32C-EF85512F42B1}" type="slidenum">
              <a:rPr lang="en-US"/>
              <a:t>38</a:t>
            </a:fld>
            <a:endParaRPr lang="en-US"/>
          </a:p>
        </p:txBody>
      </p:sp>
    </p:spTree>
    <p:extLst>
      <p:ext uri="{BB962C8B-B14F-4D97-AF65-F5344CB8AC3E}">
        <p14:creationId xmlns:p14="http://schemas.microsoft.com/office/powerpoint/2010/main" val="4151082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07B72-0E57-AE6B-9466-D176C7C45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9E13C-1F4B-8DC0-34C0-E0D91B9E594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BDBDD4-1483-4B9D-6602-68B06627EED1}"/>
              </a:ext>
            </a:extLst>
          </p:cNvPr>
          <p:cNvSpPr>
            <a:spLocks noGrp="1"/>
          </p:cNvSpPr>
          <p:nvPr>
            <p:ph type="body" idx="1"/>
          </p:nvPr>
        </p:nvSpPr>
        <p:spPr/>
        <p:txBody>
          <a:bodyPr/>
          <a:lstStyle/>
          <a:p>
            <a:pPr marL="285750" indent="-285750">
              <a:buFont typeface="Arial"/>
              <a:buChar char="•"/>
            </a:pPr>
            <a:r>
              <a:rPr lang="fi-FI" sz="1100" b="0" i="0" u="none" strike="noStrike" cap="none">
                <a:solidFill>
                  <a:srgbClr val="000000"/>
                </a:solidFill>
                <a:effectLst/>
                <a:latin typeface="Arial"/>
                <a:ea typeface="Arial"/>
                <a:cs typeface="Arial"/>
                <a:sym typeface="Arial"/>
              </a:rPr>
              <a:t>SO, </a:t>
            </a:r>
            <a:r>
              <a:rPr lang="fi-FI" sz="1100" b="0" i="0" u="none" strike="noStrike" cap="none" err="1">
                <a:solidFill>
                  <a:srgbClr val="000000"/>
                </a:solidFill>
                <a:effectLst/>
                <a:latin typeface="Arial"/>
                <a:ea typeface="Arial"/>
                <a:cs typeface="Arial"/>
                <a:sym typeface="Arial"/>
              </a:rPr>
              <a:t>currently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companies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were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working</a:t>
            </a:r>
            <a:r>
              <a:rPr lang="fi-FI" sz="1100" b="0" i="0" u="none" strike="noStrike" cap="none">
                <a:solidFill>
                  <a:srgbClr val="000000"/>
                </a:solidFill>
                <a:effectLst/>
                <a:latin typeface="Arial"/>
                <a:ea typeface="Arial"/>
                <a:cs typeface="Arial"/>
                <a:sym typeface="Arial"/>
              </a:rPr>
              <a:t> in </a:t>
            </a:r>
            <a:r>
              <a:rPr lang="fi-FI" sz="1100" b="0" i="0" u="none" strike="noStrike" cap="none" err="1">
                <a:solidFill>
                  <a:srgbClr val="000000"/>
                </a:solidFill>
                <a:effectLst/>
                <a:latin typeface="Arial"/>
                <a:ea typeface="Arial"/>
                <a:cs typeface="Arial"/>
                <a:sym typeface="Arial"/>
              </a:rPr>
              <a:t>isolation</a:t>
            </a:r>
            <a:r>
              <a:rPr lang="fi-FI" sz="1100" b="0" i="0" u="none" strike="noStrike" cap="none">
                <a:solidFill>
                  <a:srgbClr val="000000"/>
                </a:solidFill>
                <a:effectLst/>
                <a:latin typeface="Arial"/>
                <a:ea typeface="Arial"/>
                <a:cs typeface="Arial"/>
                <a:sym typeface="Arial"/>
              </a:rPr>
              <a:t> and </a:t>
            </a:r>
            <a:r>
              <a:rPr lang="fi-FI" sz="1100" b="0" i="0" u="none" strike="noStrike" cap="none" err="1">
                <a:solidFill>
                  <a:srgbClr val="000000"/>
                </a:solidFill>
                <a:effectLst/>
                <a:latin typeface="Arial"/>
                <a:ea typeface="Arial"/>
                <a:cs typeface="Arial"/>
                <a:sym typeface="Arial"/>
              </a:rPr>
              <a:t>f</a:t>
            </a:r>
            <a:r>
              <a:rPr lang="fi-FI" sz="1100" b="0" i="0" u="none" strike="noStrike" cap="none" err="1">
                <a:solidFill>
                  <a:srgbClr val="000000"/>
                </a:solidFill>
                <a:effectLst/>
                <a:latin typeface="Arial"/>
                <a:ea typeface="Calibri"/>
                <a:cs typeface="Arial"/>
                <a:sym typeface="Arial"/>
              </a:rPr>
              <a:t>urthermore</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we</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found</a:t>
            </a:r>
            <a:r>
              <a:rPr lang="fi-FI" sz="1100" b="0" i="0" u="none" strike="noStrike" cap="none">
                <a:solidFill>
                  <a:srgbClr val="000000"/>
                </a:solidFill>
                <a:effectLst/>
                <a:latin typeface="Arial"/>
                <a:ea typeface="Calibri"/>
                <a:cs typeface="Arial"/>
                <a:sym typeface="Arial"/>
              </a:rPr>
              <a:t> out </a:t>
            </a:r>
            <a:r>
              <a:rPr lang="fi-FI" sz="1100" b="0" i="0" u="none" strike="noStrike" cap="none" err="1">
                <a:solidFill>
                  <a:srgbClr val="000000"/>
                </a:solidFill>
                <a:effectLst/>
                <a:latin typeface="Arial"/>
                <a:ea typeface="Calibri"/>
                <a:cs typeface="Arial"/>
                <a:sym typeface="Arial"/>
              </a:rPr>
              <a:t>that</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there</a:t>
            </a:r>
            <a:r>
              <a:rPr lang="fi-FI" sz="1100" b="0" i="0" u="none" strike="noStrike" cap="none">
                <a:solidFill>
                  <a:srgbClr val="000000"/>
                </a:solidFill>
                <a:effectLst/>
                <a:latin typeface="Arial"/>
                <a:ea typeface="Calibri"/>
                <a:cs typeface="Arial"/>
                <a:sym typeface="Arial"/>
              </a:rPr>
              <a:t> is </a:t>
            </a:r>
            <a:r>
              <a:rPr lang="fi-FI" sz="1100" b="0" i="0" u="none" strike="noStrike" cap="none" err="1">
                <a:solidFill>
                  <a:srgbClr val="000000"/>
                </a:solidFill>
                <a:effectLst/>
                <a:latin typeface="Arial"/>
                <a:ea typeface="Calibri"/>
                <a:cs typeface="Arial"/>
                <a:sym typeface="Arial"/>
              </a:rPr>
              <a:t>also</a:t>
            </a:r>
            <a:r>
              <a:rPr lang="fi-FI" sz="1100" b="0" i="0" u="none" strike="noStrike" cap="none">
                <a:solidFill>
                  <a:srgbClr val="000000"/>
                </a:solidFill>
                <a:effectLst/>
                <a:latin typeface="Arial"/>
                <a:ea typeface="Calibri"/>
                <a:cs typeface="Arial"/>
                <a:sym typeface="Arial"/>
              </a:rPr>
              <a:t> a </a:t>
            </a:r>
            <a:r>
              <a:rPr lang="fi-FI" sz="1100" b="0" i="0" u="none" strike="noStrike" cap="none" err="1">
                <a:solidFill>
                  <a:srgbClr val="000000"/>
                </a:solidFill>
                <a:effectLst/>
                <a:latin typeface="Arial"/>
                <a:ea typeface="Calibri"/>
                <a:cs typeface="Arial"/>
                <a:sym typeface="Arial"/>
              </a:rPr>
              <a:t>disruption</a:t>
            </a:r>
            <a:r>
              <a:rPr lang="fi-FI" sz="1100" b="0" i="0" u="none" strike="noStrike" cap="none">
                <a:solidFill>
                  <a:srgbClr val="000000"/>
                </a:solidFill>
                <a:effectLst/>
                <a:latin typeface="Arial"/>
                <a:ea typeface="Calibri"/>
                <a:cs typeface="Arial"/>
                <a:sym typeface="Arial"/>
              </a:rPr>
              <a:t> in </a:t>
            </a:r>
            <a:r>
              <a:rPr lang="fi-FI" sz="1100" b="0" i="0" u="none" strike="noStrike" cap="none" err="1">
                <a:solidFill>
                  <a:srgbClr val="000000"/>
                </a:solidFill>
                <a:effectLst/>
                <a:latin typeface="Arial"/>
                <a:ea typeface="Calibri"/>
                <a:cs typeface="Arial"/>
                <a:sym typeface="Arial"/>
              </a:rPr>
              <a:t>the</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information</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flow</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between</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the</a:t>
            </a:r>
            <a:r>
              <a:rPr lang="fi-FI" sz="1100" b="0" i="0" u="none" strike="noStrike" cap="none">
                <a:solidFill>
                  <a:srgbClr val="000000"/>
                </a:solidFill>
                <a:effectLst/>
                <a:latin typeface="Arial"/>
                <a:ea typeface="Calibri"/>
                <a:cs typeface="Arial"/>
                <a:sym typeface="Arial"/>
              </a:rPr>
              <a:t> city and </a:t>
            </a:r>
            <a:r>
              <a:rPr lang="fi-FI" sz="1100" b="0" i="0" u="none" strike="noStrike" cap="none" err="1">
                <a:solidFill>
                  <a:srgbClr val="000000"/>
                </a:solidFill>
                <a:effectLst/>
                <a:latin typeface="Arial"/>
                <a:ea typeface="Calibri"/>
                <a:cs typeface="Arial"/>
                <a:sym typeface="Arial"/>
              </a:rPr>
              <a:t>the</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housing</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company</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which</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can</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increase</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the</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feeling</a:t>
            </a:r>
            <a:r>
              <a:rPr lang="fi-FI" sz="1100" b="0" i="0" u="none" strike="noStrike" cap="none">
                <a:solidFill>
                  <a:srgbClr val="000000"/>
                </a:solidFill>
                <a:effectLst/>
                <a:latin typeface="Arial"/>
                <a:ea typeface="Calibri"/>
                <a:cs typeface="Arial"/>
                <a:sym typeface="Arial"/>
              </a:rPr>
              <a:t> of </a:t>
            </a:r>
            <a:r>
              <a:rPr lang="fi-FI" sz="1100" b="0" i="0" u="none" strike="noStrike" cap="none" err="1">
                <a:solidFill>
                  <a:srgbClr val="000000"/>
                </a:solidFill>
                <a:effectLst/>
                <a:latin typeface="Arial"/>
                <a:ea typeface="Calibri"/>
                <a:cs typeface="Arial"/>
                <a:sym typeface="Arial"/>
              </a:rPr>
              <a:t>being</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left</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alone</a:t>
            </a:r>
            <a:endParaRPr lang="fi-FI" sz="1100" b="0" i="0" u="none" strike="noStrike" cap="none">
              <a:solidFill>
                <a:srgbClr val="000000"/>
              </a:solidFill>
              <a:effectLst/>
              <a:latin typeface="Arial"/>
              <a:ea typeface="Calibri"/>
              <a:cs typeface="Arial"/>
              <a:sym typeface="Arial"/>
            </a:endParaRPr>
          </a:p>
          <a:p>
            <a:pPr marL="285750" indent="-285750">
              <a:buFont typeface="Arial"/>
              <a:buChar char="•"/>
            </a:pPr>
            <a:r>
              <a:rPr lang="en-US">
                <a:solidFill>
                  <a:srgbClr val="24292E"/>
                </a:solidFill>
                <a:ea typeface="Calibri"/>
                <a:cs typeface="Calibri"/>
              </a:rPr>
              <a:t>When housing companies </a:t>
            </a:r>
            <a:r>
              <a:rPr lang="fi-FI" sz="1100" b="0" i="0" u="none" strike="noStrike" cap="none">
                <a:solidFill>
                  <a:srgbClr val="000000"/>
                </a:solidFill>
                <a:effectLst/>
                <a:latin typeface="Arial"/>
                <a:ea typeface="Calibri"/>
                <a:cs typeface="Arial"/>
                <a:sym typeface="Arial"/>
              </a:rPr>
              <a:t>act </a:t>
            </a:r>
            <a:r>
              <a:rPr lang="fi-FI" sz="1100" b="0" i="0" u="none" strike="noStrike" cap="none" err="1">
                <a:solidFill>
                  <a:srgbClr val="000000"/>
                </a:solidFill>
                <a:effectLst/>
                <a:latin typeface="Arial"/>
                <a:ea typeface="Calibri"/>
                <a:cs typeface="Arial"/>
                <a:sym typeface="Arial"/>
              </a:rPr>
              <a:t>alone</a:t>
            </a:r>
            <a:r>
              <a:rPr lang="fi-FI" sz="1100" b="0" i="0" u="none" strike="noStrike" cap="none">
                <a:solidFill>
                  <a:srgbClr val="000000"/>
                </a:solidFill>
                <a:effectLst/>
                <a:latin typeface="Arial"/>
                <a:ea typeface="Calibri"/>
                <a:cs typeface="Arial"/>
                <a:sym typeface="Arial"/>
              </a:rPr>
              <a:t> </a:t>
            </a:r>
            <a:r>
              <a:rPr lang="fi-FI" sz="1100" b="0" i="0" u="none" strike="noStrike" cap="none" err="1">
                <a:solidFill>
                  <a:srgbClr val="000000"/>
                </a:solidFill>
                <a:effectLst/>
                <a:latin typeface="Arial"/>
                <a:ea typeface="Calibri"/>
                <a:cs typeface="Arial"/>
                <a:sym typeface="Arial"/>
              </a:rPr>
              <a:t>k</a:t>
            </a:r>
            <a:r>
              <a:rPr lang="fi-FI" sz="1100" b="0" i="0" u="none" strike="noStrike" cap="none" err="1">
                <a:solidFill>
                  <a:srgbClr val="000000"/>
                </a:solidFill>
                <a:effectLst/>
                <a:latin typeface="Arial"/>
                <a:ea typeface="Arial"/>
                <a:cs typeface="Arial"/>
                <a:sym typeface="Arial"/>
              </a:rPr>
              <a:t>nowledge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stays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siloed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within</a:t>
            </a:r>
            <a:r>
              <a:rPr lang="fi-FI" sz="1100" b="0" i="0" u="none" strike="noStrike" cap="none">
                <a:solidFill>
                  <a:srgbClr val="000000"/>
                </a:solidFill>
                <a:effectLst/>
                <a:latin typeface="Arial"/>
                <a:ea typeface="Arial"/>
                <a:cs typeface="Arial"/>
                <a:sym typeface="Arial"/>
              </a:rPr>
              <a:t> a </a:t>
            </a:r>
            <a:r>
              <a:rPr lang="fi-FI" sz="1100" b="0" i="0" u="none" strike="noStrike" cap="none" err="1">
                <a:solidFill>
                  <a:srgbClr val="000000"/>
                </a:solidFill>
                <a:effectLst/>
                <a:latin typeface="Arial"/>
                <a:ea typeface="Arial"/>
                <a:cs typeface="Arial"/>
                <a:sym typeface="Arial"/>
              </a:rPr>
              <a:t>few</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boards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creating</a:t>
            </a:r>
            <a:r>
              <a:rPr lang="fi-FI" sz="1100" b="0" i="0" u="none" strike="noStrike" cap="none">
                <a:solidFill>
                  <a:srgbClr val="000000"/>
                </a:solidFill>
                <a:effectLst/>
                <a:latin typeface="Arial"/>
                <a:ea typeface="Arial"/>
                <a:cs typeface="Arial"/>
                <a:sym typeface="Arial"/>
              </a:rPr>
              <a:t> a </a:t>
            </a:r>
            <a:r>
              <a:rPr lang="fi-FI" sz="1100" b="0" i="0" u="none" strike="noStrike" cap="none" err="1">
                <a:solidFill>
                  <a:srgbClr val="000000"/>
                </a:solidFill>
                <a:effectLst/>
                <a:latin typeface="Arial"/>
                <a:ea typeface="Arial"/>
                <a:cs typeface="Arial"/>
                <a:sym typeface="Arial"/>
              </a:rPr>
              <a:t>fragmented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landscape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where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climate</a:t>
            </a:r>
            <a:r>
              <a:rPr lang="fi-FI" sz="1100" b="0" i="0" u="none" strike="noStrike" cap="none">
                <a:solidFill>
                  <a:srgbClr val="000000"/>
                </a:solidFill>
                <a:effectLst/>
                <a:latin typeface="Arial"/>
                <a:ea typeface="Arial"/>
                <a:cs typeface="Arial"/>
                <a:sym typeface="Arial"/>
              </a:rPr>
              <a:t> action is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exception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not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rule</a:t>
            </a:r>
            <a:r>
              <a:rPr lang="fi-FI" sz="1100" b="0" i="0" u="none" strike="noStrike" cap="none">
                <a:solidFill>
                  <a:srgbClr val="000000"/>
                </a:solidFill>
                <a:effectLst/>
                <a:latin typeface="Arial"/>
                <a:ea typeface="Arial"/>
                <a:cs typeface="Arial"/>
                <a:sym typeface="Arial"/>
              </a:rPr>
              <a:t>.</a:t>
            </a:r>
            <a:r>
              <a:rPr lang="en-US">
                <a:solidFill>
                  <a:srgbClr val="24292E"/>
                </a:solidFill>
                <a:ea typeface="Calibri"/>
                <a:cs typeface="Calibri"/>
              </a:rPr>
              <a:t> </a:t>
            </a:r>
          </a:p>
        </p:txBody>
      </p:sp>
      <p:sp>
        <p:nvSpPr>
          <p:cNvPr id="4" name="Slide Number Placeholder 3">
            <a:extLst>
              <a:ext uri="{FF2B5EF4-FFF2-40B4-BE49-F238E27FC236}">
                <a16:creationId xmlns:a16="http://schemas.microsoft.com/office/drawing/2014/main" id="{F08281D3-863E-8DC9-55B8-4856BFB8CFBF}"/>
              </a:ext>
            </a:extLst>
          </p:cNvPr>
          <p:cNvSpPr>
            <a:spLocks noGrp="1"/>
          </p:cNvSpPr>
          <p:nvPr>
            <p:ph type="sldNum" sz="quarter" idx="5"/>
          </p:nvPr>
        </p:nvSpPr>
        <p:spPr/>
        <p:txBody>
          <a:bodyPr/>
          <a:lstStyle/>
          <a:p>
            <a:fld id="{D8315BB7-7A6D-408C-A32C-EF85512F42B1}" type="slidenum">
              <a:rPr lang="en-US"/>
              <a:t>39</a:t>
            </a:fld>
            <a:endParaRPr lang="en-US"/>
          </a:p>
        </p:txBody>
      </p:sp>
    </p:spTree>
    <p:extLst>
      <p:ext uri="{BB962C8B-B14F-4D97-AF65-F5344CB8AC3E}">
        <p14:creationId xmlns:p14="http://schemas.microsoft.com/office/powerpoint/2010/main" val="1590823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6897D-B94B-AB53-B679-A339585F5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00AA3-4C8C-1C4D-181C-51CC179BCB3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2E22201-0ED8-F221-6B45-EA7EE5E9088F}"/>
              </a:ext>
            </a:extLst>
          </p:cNvPr>
          <p:cNvSpPr>
            <a:spLocks noGrp="1"/>
          </p:cNvSpPr>
          <p:nvPr>
            <p:ph type="body" idx="1"/>
          </p:nvPr>
        </p:nvSpPr>
        <p:spPr/>
        <p:txBody>
          <a:bodyPr/>
          <a:lstStyle/>
          <a:p>
            <a:pPr marL="285750" indent="-285750">
              <a:buFont typeface="Arial"/>
              <a:buChar char="•"/>
            </a:pPr>
            <a:r>
              <a:rPr lang="fi-FI" sz="1100" b="0" i="0" u="none" strike="noStrike" cap="none">
                <a:solidFill>
                  <a:srgbClr val="000000"/>
                </a:solidFill>
                <a:effectLst/>
                <a:latin typeface="Arial"/>
                <a:ea typeface="Arial"/>
                <a:cs typeface="Arial"/>
                <a:sym typeface="Arial"/>
              </a:rPr>
              <a:t>In </a:t>
            </a:r>
            <a:r>
              <a:rPr lang="fi-FI" sz="1100" b="0" i="0" u="none" strike="noStrike" cap="none" err="1">
                <a:solidFill>
                  <a:srgbClr val="000000"/>
                </a:solidFill>
                <a:effectLst/>
                <a:latin typeface="Arial"/>
                <a:ea typeface="Arial"/>
                <a:cs typeface="Arial"/>
                <a:sym typeface="Arial"/>
              </a:rPr>
              <a:t>this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last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entry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point</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propose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building</a:t>
            </a:r>
            <a:r>
              <a:rPr lang="fi-FI" sz="1100" b="0" i="0" u="none" strike="noStrike" cap="none">
                <a:solidFill>
                  <a:srgbClr val="000000"/>
                </a:solidFill>
                <a:effectLst/>
                <a:latin typeface="Arial"/>
                <a:ea typeface="Arial"/>
                <a:cs typeface="Arial"/>
                <a:sym typeface="Arial"/>
              </a:rPr>
              <a:t> a </a:t>
            </a:r>
            <a:r>
              <a:rPr lang="fi-FI" sz="1100" b="1" i="0" u="none" strike="noStrike" cap="none" err="1">
                <a:solidFill>
                  <a:srgbClr val="000000"/>
                </a:solidFill>
                <a:effectLst/>
                <a:latin typeface="Arial"/>
                <a:ea typeface="Arial"/>
                <a:cs typeface="Arial"/>
                <a:sym typeface="Arial"/>
              </a:rPr>
              <a:t>collaborative</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community</a:t>
            </a:r>
            <a:r>
              <a:rPr lang="fi-FI" sz="1100" b="0" i="0" u="none" strike="noStrike" cap="none">
                <a:solidFill>
                  <a:srgbClr val="000000"/>
                </a:solidFill>
                <a:effectLst/>
                <a:latin typeface="Arial"/>
                <a:ea typeface="Arial"/>
                <a:cs typeface="Arial"/>
                <a:sym typeface="Arial"/>
              </a:rPr>
              <a:t>. </a:t>
            </a:r>
          </a:p>
          <a:p>
            <a:pPr marL="285750" indent="-285750">
              <a:buFont typeface="Arial"/>
              <a:buChar char="•"/>
            </a:pPr>
            <a:r>
              <a:rPr lang="fi-FI" sz="1100" b="0" i="0" u="none" strike="noStrike" cap="none" err="1">
                <a:solidFill>
                  <a:srgbClr val="000000"/>
                </a:solidFill>
                <a:effectLst/>
                <a:latin typeface="Arial"/>
                <a:ea typeface="Arial"/>
                <a:cs typeface="Arial"/>
                <a:sym typeface="Arial"/>
              </a:rPr>
              <a:t>This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approach</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leverages</a:t>
            </a:r>
            <a:r>
              <a:rPr lang="fi-FI" sz="1100" b="0" i="0" u="none" strike="noStrike" cap="none">
                <a:solidFill>
                  <a:srgbClr val="000000"/>
                </a:solidFill>
                <a:effectLst/>
                <a:latin typeface="Arial"/>
                <a:ea typeface="Arial"/>
                <a:cs typeface="Arial"/>
                <a:sym typeface="Arial"/>
              </a:rPr>
              <a:t> for </a:t>
            </a:r>
            <a:r>
              <a:rPr lang="fi-FI" sz="1100" b="0" i="0" u="none" strike="noStrike" cap="none" err="1">
                <a:solidFill>
                  <a:srgbClr val="000000"/>
                </a:solidFill>
                <a:effectLst/>
                <a:latin typeface="Arial"/>
                <a:ea typeface="Arial"/>
                <a:cs typeface="Arial"/>
                <a:sym typeface="Arial"/>
              </a:rPr>
              <a:t>instance</a:t>
            </a:r>
            <a:r>
              <a:rPr lang="fi-FI" sz="1100" b="0"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social</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proof</a:t>
            </a:r>
            <a:r>
              <a:rPr lang="fi-FI" sz="1100" b="1" i="0" u="none" strike="noStrike" cap="none">
                <a:solidFill>
                  <a:srgbClr val="000000"/>
                </a:solidFill>
                <a:effectLst/>
                <a:latin typeface="Arial"/>
                <a:ea typeface="Arial"/>
                <a:cs typeface="Arial"/>
                <a:sym typeface="Arial"/>
              </a:rPr>
              <a:t> and </a:t>
            </a:r>
            <a:r>
              <a:rPr lang="fi-FI" sz="1100" b="1" i="0" u="none" strike="noStrike" cap="none" err="1">
                <a:solidFill>
                  <a:srgbClr val="000000"/>
                </a:solidFill>
                <a:effectLst/>
                <a:latin typeface="Arial"/>
                <a:ea typeface="Arial"/>
                <a:cs typeface="Arial"/>
                <a:sym typeface="Arial"/>
              </a:rPr>
              <a:t>social</a:t>
            </a:r>
            <a:r>
              <a:rPr lang="fi-FI" sz="1100" b="1" i="0" u="none" strike="noStrike" cap="none">
                <a:solidFill>
                  <a:srgbClr val="000000"/>
                </a:solidFill>
                <a:effectLst/>
                <a:latin typeface="Arial"/>
                <a:ea typeface="Arial"/>
                <a:cs typeface="Arial"/>
                <a:sym typeface="Arial"/>
              </a:rPr>
              <a:t> </a:t>
            </a:r>
            <a:r>
              <a:rPr lang="fi-FI" sz="1100" b="1" i="0" u="none" strike="noStrike" cap="none" err="1">
                <a:solidFill>
                  <a:srgbClr val="000000"/>
                </a:solidFill>
                <a:effectLst/>
                <a:latin typeface="Arial"/>
                <a:ea typeface="Arial"/>
                <a:cs typeface="Arial"/>
                <a:sym typeface="Arial"/>
              </a:rPr>
              <a:t>norms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When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residents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see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neighbors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doing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adaptation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measures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feel</a:t>
            </a:r>
            <a:r>
              <a:rPr lang="fi-FI" sz="1100" b="0" i="0" u="none" strike="noStrike" cap="none">
                <a:solidFill>
                  <a:srgbClr val="000000"/>
                </a:solidFill>
                <a:effectLst/>
                <a:latin typeface="Arial"/>
                <a:ea typeface="Arial"/>
                <a:cs typeface="Arial"/>
                <a:sym typeface="Arial"/>
              </a:rPr>
              <a:t> a </a:t>
            </a:r>
            <a:r>
              <a:rPr lang="fi-FI" sz="1100" b="0" i="0" u="none" strike="noStrike" cap="none" err="1">
                <a:solidFill>
                  <a:srgbClr val="000000"/>
                </a:solidFill>
                <a:effectLst/>
                <a:latin typeface="Arial"/>
                <a:ea typeface="Arial"/>
                <a:cs typeface="Arial"/>
                <a:sym typeface="Arial"/>
              </a:rPr>
              <a:t>positive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pressure</a:t>
            </a:r>
            <a:r>
              <a:rPr lang="fi-FI" sz="1100" b="0" i="0" u="none" strike="noStrike" cap="none">
                <a:solidFill>
                  <a:srgbClr val="000000"/>
                </a:solidFill>
                <a:effectLst/>
                <a:latin typeface="Arial"/>
                <a:ea typeface="Arial"/>
                <a:cs typeface="Arial"/>
                <a:sym typeface="Arial"/>
              </a:rPr>
              <a:t> to '</a:t>
            </a:r>
            <a:r>
              <a:rPr lang="fi-FI" sz="1100" b="0" i="0" u="none" strike="noStrike" cap="none" err="1">
                <a:solidFill>
                  <a:srgbClr val="000000"/>
                </a:solidFill>
                <a:effectLst/>
                <a:latin typeface="Arial"/>
                <a:ea typeface="Arial"/>
                <a:cs typeface="Arial"/>
                <a:sym typeface="Arial"/>
              </a:rPr>
              <a:t>fit</a:t>
            </a:r>
            <a:r>
              <a:rPr lang="fi-FI" sz="1100" b="0" i="0" u="none" strike="noStrike" cap="none">
                <a:solidFill>
                  <a:srgbClr val="000000"/>
                </a:solidFill>
                <a:effectLst/>
                <a:latin typeface="Arial"/>
                <a:ea typeface="Arial"/>
                <a:cs typeface="Arial"/>
                <a:sym typeface="Arial"/>
              </a:rPr>
              <a:t> in' </a:t>
            </a:r>
            <a:r>
              <a:rPr lang="fi-FI" sz="1100" b="0" i="0" u="none" strike="noStrike" cap="none" err="1">
                <a:solidFill>
                  <a:srgbClr val="000000"/>
                </a:solidFill>
                <a:effectLst/>
                <a:latin typeface="Arial"/>
                <a:ea typeface="Arial"/>
                <a:cs typeface="Arial"/>
                <a:sym typeface="Arial"/>
              </a:rPr>
              <a:t>with</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new</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standard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Furthermore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networks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allow</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housing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companies</a:t>
            </a:r>
            <a:r>
              <a:rPr lang="fi-FI" sz="1100" b="0" i="0" u="none" strike="noStrike" cap="none">
                <a:solidFill>
                  <a:srgbClr val="000000"/>
                </a:solidFill>
                <a:effectLst/>
                <a:latin typeface="Arial"/>
                <a:ea typeface="Arial"/>
                <a:cs typeface="Arial"/>
                <a:sym typeface="Arial"/>
              </a:rPr>
              <a:t> to </a:t>
            </a:r>
            <a:r>
              <a:rPr lang="fi-FI" sz="1100" b="0" i="0" u="none" strike="noStrike" cap="none" err="1">
                <a:solidFill>
                  <a:srgbClr val="000000"/>
                </a:solidFill>
                <a:effectLst/>
                <a:latin typeface="Arial"/>
                <a:ea typeface="Arial"/>
                <a:cs typeface="Arial"/>
                <a:sym typeface="Arial"/>
              </a:rPr>
              <a:t>learn</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directly</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from</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real-world</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successes</a:t>
            </a:r>
            <a:r>
              <a:rPr lang="fi-FI" sz="1100" b="0" i="0" u="none" strike="noStrike" cap="none">
                <a:solidFill>
                  <a:srgbClr val="000000"/>
                </a:solidFill>
                <a:effectLst/>
                <a:latin typeface="Arial"/>
                <a:ea typeface="Arial"/>
                <a:cs typeface="Arial"/>
                <a:sym typeface="Arial"/>
              </a:rPr>
              <a:t> and </a:t>
            </a:r>
            <a:r>
              <a:rPr lang="fi-FI" sz="1100" b="0" i="0" u="none" strike="noStrike" cap="none" err="1">
                <a:solidFill>
                  <a:srgbClr val="000000"/>
                </a:solidFill>
                <a:effectLst/>
                <a:latin typeface="Arial"/>
                <a:ea typeface="Arial"/>
                <a:cs typeface="Arial"/>
                <a:sym typeface="Arial"/>
              </a:rPr>
              <a:t>failures</a:t>
            </a:r>
            <a:r>
              <a:rPr lang="fi-FI" sz="1100" b="0" i="0" u="none" strike="noStrike" cap="none">
                <a:solidFill>
                  <a:srgbClr val="000000"/>
                </a:solidFill>
                <a:effectLst/>
                <a:latin typeface="Arial"/>
                <a:ea typeface="Arial"/>
                <a:cs typeface="Arial"/>
                <a:sym typeface="Arial"/>
              </a:rPr>
              <a:t> of </a:t>
            </a:r>
            <a:r>
              <a:rPr lang="fi-FI" sz="1100" b="0" i="0" u="none" strike="noStrike" cap="none" err="1">
                <a:solidFill>
                  <a:srgbClr val="000000"/>
                </a:solidFill>
                <a:effectLst/>
                <a:latin typeface="Arial"/>
                <a:ea typeface="Arial"/>
                <a:cs typeface="Arial"/>
                <a:sym typeface="Arial"/>
              </a:rPr>
              <a:t>others</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accelerating</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the</a:t>
            </a:r>
            <a:r>
              <a:rPr lang="fi-FI" sz="1100" b="0" i="0" u="none" strike="noStrike" cap="none">
                <a:solidFill>
                  <a:srgbClr val="000000"/>
                </a:solidFill>
                <a:effectLst/>
                <a:latin typeface="Arial"/>
                <a:ea typeface="Arial"/>
                <a:cs typeface="Arial"/>
                <a:sym typeface="Arial"/>
              </a:rPr>
              <a:t> adoption of </a:t>
            </a:r>
            <a:r>
              <a:rPr lang="fi-FI" sz="1100" b="0" i="0" u="none" strike="noStrike" cap="none" err="1">
                <a:solidFill>
                  <a:srgbClr val="000000"/>
                </a:solidFill>
                <a:effectLst/>
                <a:latin typeface="Arial"/>
                <a:ea typeface="Arial"/>
                <a:cs typeface="Arial"/>
                <a:sym typeface="Arial"/>
              </a:rPr>
              <a:t>sustainable</a:t>
            </a:r>
            <a:r>
              <a:rPr lang="fi-FI" sz="1100" b="0" i="0" u="none" strike="noStrike" cap="none">
                <a:solidFill>
                  <a:srgbClr val="000000"/>
                </a:solidFill>
                <a:effectLst/>
                <a:latin typeface="Arial"/>
                <a:ea typeface="Arial"/>
                <a:cs typeface="Arial"/>
                <a:sym typeface="Arial"/>
              </a:rPr>
              <a:t> </a:t>
            </a:r>
            <a:r>
              <a:rPr lang="fi-FI" sz="1100" b="0" i="0" u="none" strike="noStrike" cap="none" err="1">
                <a:solidFill>
                  <a:srgbClr val="000000"/>
                </a:solidFill>
                <a:effectLst/>
                <a:latin typeface="Arial"/>
                <a:ea typeface="Arial"/>
                <a:cs typeface="Arial"/>
                <a:sym typeface="Arial"/>
              </a:rPr>
              <a:t>practices</a:t>
            </a:r>
            <a:r>
              <a:rPr lang="fi-FI" sz="1100" b="0" i="0" u="none" strike="noStrike" cap="none">
                <a:solidFill>
                  <a:srgbClr val="000000"/>
                </a:solidFill>
                <a:effectLst/>
                <a:latin typeface="Arial"/>
                <a:ea typeface="Arial"/>
                <a:cs typeface="Arial"/>
                <a:sym typeface="Arial"/>
              </a:rPr>
              <a:t>.</a:t>
            </a:r>
            <a:endParaRPr lang="fi-FI" b="1">
              <a:effectLst/>
            </a:endParaRPr>
          </a:p>
        </p:txBody>
      </p:sp>
      <p:sp>
        <p:nvSpPr>
          <p:cNvPr id="4" name="Slide Number Placeholder 3">
            <a:extLst>
              <a:ext uri="{FF2B5EF4-FFF2-40B4-BE49-F238E27FC236}">
                <a16:creationId xmlns:a16="http://schemas.microsoft.com/office/drawing/2014/main" id="{C28099B9-FAEB-DF59-700A-4F027288BFA2}"/>
              </a:ext>
            </a:extLst>
          </p:cNvPr>
          <p:cNvSpPr>
            <a:spLocks noGrp="1"/>
          </p:cNvSpPr>
          <p:nvPr>
            <p:ph type="sldNum" sz="quarter" idx="5"/>
          </p:nvPr>
        </p:nvSpPr>
        <p:spPr/>
        <p:txBody>
          <a:bodyPr/>
          <a:lstStyle/>
          <a:p>
            <a:fld id="{D8315BB7-7A6D-408C-A32C-EF85512F42B1}" type="slidenum">
              <a:rPr lang="en-US"/>
              <a:t>40</a:t>
            </a:fld>
            <a:endParaRPr lang="en-US"/>
          </a:p>
        </p:txBody>
      </p:sp>
    </p:spTree>
    <p:extLst>
      <p:ext uri="{BB962C8B-B14F-4D97-AF65-F5344CB8AC3E}">
        <p14:creationId xmlns:p14="http://schemas.microsoft.com/office/powerpoint/2010/main" val="1820536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E03CA-1BBC-340C-2972-80A32D027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E3501-A2C4-D5FA-758F-43E56597326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55F8A2C-7E2E-0630-2357-1A6AAEBD6A44}"/>
              </a:ext>
            </a:extLst>
          </p:cNvPr>
          <p:cNvSpPr>
            <a:spLocks noGrp="1"/>
          </p:cNvSpPr>
          <p:nvPr>
            <p:ph type="body" idx="1"/>
          </p:nvPr>
        </p:nvSpPr>
        <p:spPr/>
        <p:txBody>
          <a:bodyPr/>
          <a:lstStyle/>
          <a:p>
            <a:r>
              <a:rPr lang="fi-FI">
                <a:effectLst/>
              </a:rPr>
              <a:t>In </a:t>
            </a:r>
            <a:r>
              <a:rPr lang="fi-FI" err="1">
                <a:effectLst/>
              </a:rPr>
              <a:t>summary</a:t>
            </a:r>
            <a:r>
              <a:rPr lang="fi-FI">
                <a:effectLst/>
              </a:rPr>
              <a:t>, </a:t>
            </a:r>
            <a:r>
              <a:rPr lang="fi-FI" err="1">
                <a:effectLst/>
              </a:rPr>
              <a:t>we</a:t>
            </a:r>
            <a:r>
              <a:rPr lang="fi-FI">
                <a:effectLst/>
              </a:rPr>
              <a:t> </a:t>
            </a:r>
            <a:r>
              <a:rPr lang="fi-FI" err="1">
                <a:effectLst/>
              </a:rPr>
              <a:t>propose</a:t>
            </a:r>
            <a:r>
              <a:rPr lang="fi-FI">
                <a:effectLst/>
              </a:rPr>
              <a:t> </a:t>
            </a:r>
            <a:r>
              <a:rPr lang="fi-FI" err="1">
                <a:effectLst/>
              </a:rPr>
              <a:t>three</a:t>
            </a:r>
            <a:r>
              <a:rPr lang="fi-FI">
                <a:effectLst/>
              </a:rPr>
              <a:t> </a:t>
            </a:r>
            <a:r>
              <a:rPr lang="fi-FI" err="1">
                <a:effectLst/>
              </a:rPr>
              <a:t>entry</a:t>
            </a:r>
            <a:r>
              <a:rPr lang="fi-FI">
                <a:effectLst/>
              </a:rPr>
              <a:t> </a:t>
            </a:r>
            <a:r>
              <a:rPr lang="fi-FI" err="1">
                <a:effectLst/>
              </a:rPr>
              <a:t>points</a:t>
            </a:r>
            <a:r>
              <a:rPr lang="fi-FI">
                <a:effectLst/>
              </a:rPr>
              <a:t> for </a:t>
            </a:r>
            <a:r>
              <a:rPr lang="fi-FI" err="1">
                <a:effectLst/>
              </a:rPr>
              <a:t>climate</a:t>
            </a:r>
            <a:r>
              <a:rPr lang="fi-FI">
                <a:effectLst/>
              </a:rPr>
              <a:t> </a:t>
            </a:r>
            <a:r>
              <a:rPr lang="fi-FI" err="1">
                <a:effectLst/>
              </a:rPr>
              <a:t>adaptation</a:t>
            </a:r>
            <a:r>
              <a:rPr lang="fi-FI">
                <a:effectLst/>
              </a:rPr>
              <a:t> </a:t>
            </a:r>
            <a:r>
              <a:rPr lang="fi-FI" err="1">
                <a:effectLst/>
              </a:rPr>
              <a:t>that</a:t>
            </a:r>
            <a:r>
              <a:rPr lang="fi-FI">
                <a:effectLst/>
              </a:rPr>
              <a:t> </a:t>
            </a:r>
            <a:r>
              <a:rPr lang="fi-FI" err="1">
                <a:effectLst/>
              </a:rPr>
              <a:t>can</a:t>
            </a:r>
            <a:r>
              <a:rPr lang="fi-FI">
                <a:effectLst/>
              </a:rPr>
              <a:t> </a:t>
            </a:r>
            <a:r>
              <a:rPr lang="fi-FI" err="1">
                <a:effectLst/>
              </a:rPr>
              <a:t>build</a:t>
            </a:r>
            <a:r>
              <a:rPr lang="fi-FI">
                <a:effectLst/>
              </a:rPr>
              <a:t> on </a:t>
            </a:r>
            <a:r>
              <a:rPr lang="fi-FI" err="1">
                <a:effectLst/>
              </a:rPr>
              <a:t>each</a:t>
            </a:r>
            <a:r>
              <a:rPr lang="fi-FI">
                <a:effectLst/>
              </a:rPr>
              <a:t> </a:t>
            </a:r>
            <a:r>
              <a:rPr lang="fi-FI" err="1">
                <a:effectLst/>
              </a:rPr>
              <a:t>other</a:t>
            </a:r>
            <a:endParaRPr lang="fi-FI">
              <a:effectLst/>
            </a:endParaRPr>
          </a:p>
          <a:p>
            <a:r>
              <a:rPr lang="fi-FI" err="1">
                <a:effectLst/>
              </a:rPr>
              <a:t>First</a:t>
            </a:r>
            <a:r>
              <a:rPr lang="fi-FI">
                <a:effectLst/>
              </a:rPr>
              <a:t>, </a:t>
            </a:r>
            <a:r>
              <a:rPr lang="fi-FI" err="1">
                <a:effectLst/>
              </a:rPr>
              <a:t>we</a:t>
            </a:r>
            <a:r>
              <a:rPr lang="fi-FI">
                <a:effectLst/>
              </a:rPr>
              <a:t> </a:t>
            </a:r>
            <a:r>
              <a:rPr lang="fi-FI" err="1">
                <a:effectLst/>
              </a:rPr>
              <a:t>move</a:t>
            </a:r>
            <a:r>
              <a:rPr lang="fi-FI">
                <a:effectLst/>
              </a:rPr>
              <a:t> </a:t>
            </a:r>
            <a:r>
              <a:rPr lang="fi-FI" err="1">
                <a:effectLst/>
              </a:rPr>
              <a:t>beyond</a:t>
            </a:r>
            <a:r>
              <a:rPr lang="fi-FI">
                <a:effectLst/>
              </a:rPr>
              <a:t> </a:t>
            </a:r>
            <a:r>
              <a:rPr lang="fi-FI" err="1">
                <a:effectLst/>
              </a:rPr>
              <a:t>relying</a:t>
            </a:r>
            <a:r>
              <a:rPr lang="fi-FI">
                <a:effectLst/>
              </a:rPr>
              <a:t> </a:t>
            </a:r>
            <a:r>
              <a:rPr lang="fi-FI" err="1">
                <a:effectLst/>
              </a:rPr>
              <a:t>solely</a:t>
            </a:r>
            <a:r>
              <a:rPr lang="fi-FI">
                <a:effectLst/>
              </a:rPr>
              <a:t> on </a:t>
            </a:r>
            <a:r>
              <a:rPr lang="fi-FI" err="1">
                <a:effectLst/>
              </a:rPr>
              <a:t>individual</a:t>
            </a:r>
            <a:r>
              <a:rPr lang="fi-FI">
                <a:effectLst/>
              </a:rPr>
              <a:t> </a:t>
            </a:r>
            <a:r>
              <a:rPr lang="fi-FI" err="1">
                <a:effectLst/>
              </a:rPr>
              <a:t>property</a:t>
            </a:r>
            <a:r>
              <a:rPr lang="fi-FI">
                <a:effectLst/>
              </a:rPr>
              <a:t> </a:t>
            </a:r>
            <a:r>
              <a:rPr lang="fi-FI" err="1">
                <a:effectLst/>
              </a:rPr>
              <a:t>managers</a:t>
            </a:r>
            <a:r>
              <a:rPr lang="fi-FI">
                <a:effectLst/>
              </a:rPr>
              <a:t> </a:t>
            </a:r>
            <a:r>
              <a:rPr lang="fi-FI" err="1">
                <a:effectLst/>
              </a:rPr>
              <a:t>by</a:t>
            </a:r>
            <a:r>
              <a:rPr lang="fi-FI">
                <a:effectLst/>
              </a:rPr>
              <a:t> </a:t>
            </a:r>
            <a:r>
              <a:rPr lang="fi-FI" err="1">
                <a:effectLst/>
              </a:rPr>
              <a:t>introducing</a:t>
            </a:r>
            <a:r>
              <a:rPr lang="fi-FI">
                <a:effectLst/>
              </a:rPr>
              <a:t> </a:t>
            </a:r>
            <a:r>
              <a:rPr lang="fi-FI" err="1">
                <a:effectLst/>
              </a:rPr>
              <a:t>evaluation</a:t>
            </a:r>
            <a:r>
              <a:rPr lang="fi-FI">
                <a:effectLst/>
              </a:rPr>
              <a:t> </a:t>
            </a:r>
            <a:r>
              <a:rPr lang="fi-FI" err="1">
                <a:effectLst/>
              </a:rPr>
              <a:t>tools</a:t>
            </a:r>
            <a:r>
              <a:rPr lang="fi-FI">
                <a:effectLst/>
              </a:rPr>
              <a:t> </a:t>
            </a:r>
            <a:r>
              <a:rPr lang="fi-FI" err="1">
                <a:effectLst/>
              </a:rPr>
              <a:t>that</a:t>
            </a:r>
            <a:r>
              <a:rPr lang="fi-FI">
                <a:effectLst/>
              </a:rPr>
              <a:t> </a:t>
            </a:r>
            <a:r>
              <a:rPr lang="fi-FI" err="1">
                <a:effectLst/>
              </a:rPr>
              <a:t>give</a:t>
            </a:r>
            <a:r>
              <a:rPr lang="fi-FI">
                <a:effectLst/>
              </a:rPr>
              <a:t> </a:t>
            </a:r>
            <a:r>
              <a:rPr lang="fi-FI" err="1">
                <a:effectLst/>
              </a:rPr>
              <a:t>housing</a:t>
            </a:r>
            <a:r>
              <a:rPr lang="fi-FI">
                <a:effectLst/>
              </a:rPr>
              <a:t> </a:t>
            </a:r>
            <a:r>
              <a:rPr lang="fi-FI" err="1">
                <a:effectLst/>
              </a:rPr>
              <a:t>companies</a:t>
            </a:r>
            <a:r>
              <a:rPr lang="fi-FI">
                <a:effectLst/>
              </a:rPr>
              <a:t> </a:t>
            </a:r>
            <a:r>
              <a:rPr lang="fi-FI" err="1">
                <a:effectLst/>
              </a:rPr>
              <a:t>the</a:t>
            </a:r>
            <a:r>
              <a:rPr lang="fi-FI">
                <a:effectLst/>
              </a:rPr>
              <a:t> </a:t>
            </a:r>
            <a:r>
              <a:rPr lang="fi-FI" err="1">
                <a:effectLst/>
              </a:rPr>
              <a:t>agency</a:t>
            </a:r>
            <a:r>
              <a:rPr lang="fi-FI">
                <a:effectLst/>
              </a:rPr>
              <a:t> to set </a:t>
            </a:r>
            <a:r>
              <a:rPr lang="fi-FI" err="1">
                <a:effectLst/>
              </a:rPr>
              <a:t>clear</a:t>
            </a:r>
            <a:r>
              <a:rPr lang="fi-FI">
                <a:effectLst/>
              </a:rPr>
              <a:t> </a:t>
            </a:r>
            <a:r>
              <a:rPr lang="fi-FI" err="1">
                <a:effectLst/>
              </a:rPr>
              <a:t>standards</a:t>
            </a:r>
            <a:r>
              <a:rPr lang="fi-FI">
                <a:effectLst/>
              </a:rPr>
              <a:t>.</a:t>
            </a:r>
          </a:p>
          <a:p>
            <a:r>
              <a:rPr lang="fi-FI">
                <a:effectLst/>
              </a:rPr>
              <a:t>Second, </a:t>
            </a:r>
            <a:r>
              <a:rPr lang="fi-FI" err="1">
                <a:effectLst/>
              </a:rPr>
              <a:t>we</a:t>
            </a:r>
            <a:r>
              <a:rPr lang="fi-FI">
                <a:effectLst/>
              </a:rPr>
              <a:t> </a:t>
            </a:r>
            <a:r>
              <a:rPr lang="fi-FI" err="1">
                <a:effectLst/>
              </a:rPr>
              <a:t>reframe</a:t>
            </a:r>
            <a:r>
              <a:rPr lang="fi-FI">
                <a:effectLst/>
              </a:rPr>
              <a:t> </a:t>
            </a:r>
            <a:r>
              <a:rPr lang="fi-FI" err="1">
                <a:effectLst/>
              </a:rPr>
              <a:t>climate</a:t>
            </a:r>
            <a:r>
              <a:rPr lang="fi-FI">
                <a:effectLst/>
              </a:rPr>
              <a:t> </a:t>
            </a:r>
            <a:r>
              <a:rPr lang="fi-FI" err="1">
                <a:effectLst/>
              </a:rPr>
              <a:t>adaptaion</a:t>
            </a:r>
            <a:r>
              <a:rPr lang="fi-FI">
                <a:effectLst/>
              </a:rPr>
              <a:t> </a:t>
            </a:r>
            <a:r>
              <a:rPr lang="fi-FI" err="1">
                <a:effectLst/>
              </a:rPr>
              <a:t>actions</a:t>
            </a:r>
            <a:r>
              <a:rPr lang="fi-FI">
                <a:effectLst/>
              </a:rPr>
              <a:t> </a:t>
            </a:r>
            <a:r>
              <a:rPr lang="fi-FI" err="1">
                <a:effectLst/>
              </a:rPr>
              <a:t>with</a:t>
            </a:r>
            <a:r>
              <a:rPr lang="fi-FI">
                <a:effectLst/>
              </a:rPr>
              <a:t> </a:t>
            </a:r>
            <a:r>
              <a:rPr lang="fi-FI" err="1">
                <a:effectLst/>
              </a:rPr>
              <a:t>tailored</a:t>
            </a:r>
            <a:r>
              <a:rPr lang="fi-FI">
                <a:effectLst/>
              </a:rPr>
              <a:t> </a:t>
            </a:r>
            <a:r>
              <a:rPr lang="fi-FI" err="1">
                <a:effectLst/>
              </a:rPr>
              <a:t>education</a:t>
            </a:r>
            <a:r>
              <a:rPr lang="fi-FI">
                <a:effectLst/>
              </a:rPr>
              <a:t> </a:t>
            </a:r>
            <a:r>
              <a:rPr lang="fi-FI" err="1">
                <a:effectLst/>
              </a:rPr>
              <a:t>focused</a:t>
            </a:r>
            <a:r>
              <a:rPr lang="fi-FI">
                <a:effectLst/>
              </a:rPr>
              <a:t> on </a:t>
            </a:r>
            <a:r>
              <a:rPr lang="fi-FI" err="1">
                <a:effectLst/>
              </a:rPr>
              <a:t>safety</a:t>
            </a:r>
            <a:r>
              <a:rPr lang="fi-FI">
                <a:effectLst/>
              </a:rPr>
              <a:t> and </a:t>
            </a:r>
            <a:r>
              <a:rPr lang="fi-FI" err="1">
                <a:effectLst/>
              </a:rPr>
              <a:t>practical</a:t>
            </a:r>
            <a:r>
              <a:rPr lang="fi-FI">
                <a:effectLst/>
              </a:rPr>
              <a:t> </a:t>
            </a:r>
            <a:r>
              <a:rPr lang="fi-FI" err="1">
                <a:effectLst/>
              </a:rPr>
              <a:t>maintenance</a:t>
            </a:r>
            <a:r>
              <a:rPr lang="fi-FI">
                <a:effectLst/>
              </a:rPr>
              <a:t>, </a:t>
            </a:r>
            <a:r>
              <a:rPr lang="fi-FI" err="1">
                <a:effectLst/>
              </a:rPr>
              <a:t>making</a:t>
            </a:r>
            <a:r>
              <a:rPr lang="fi-FI">
                <a:effectLst/>
              </a:rPr>
              <a:t> </a:t>
            </a:r>
            <a:r>
              <a:rPr lang="fi-FI" err="1">
                <a:effectLst/>
              </a:rPr>
              <a:t>adaptation</a:t>
            </a:r>
            <a:r>
              <a:rPr lang="fi-FI">
                <a:effectLst/>
              </a:rPr>
              <a:t> </a:t>
            </a:r>
            <a:r>
              <a:rPr lang="fi-FI" err="1">
                <a:effectLst/>
              </a:rPr>
              <a:t>accessible</a:t>
            </a:r>
            <a:r>
              <a:rPr lang="fi-FI">
                <a:effectLst/>
              </a:rPr>
              <a:t> to </a:t>
            </a:r>
            <a:r>
              <a:rPr lang="fi-FI" err="1">
                <a:effectLst/>
              </a:rPr>
              <a:t>every</a:t>
            </a:r>
            <a:r>
              <a:rPr lang="fi-FI">
                <a:effectLst/>
              </a:rPr>
              <a:t> </a:t>
            </a:r>
            <a:r>
              <a:rPr lang="fi-FI" err="1">
                <a:effectLst/>
              </a:rPr>
              <a:t>board</a:t>
            </a:r>
            <a:r>
              <a:rPr lang="fi-FI">
                <a:effectLst/>
              </a:rPr>
              <a:t>.</a:t>
            </a:r>
          </a:p>
          <a:p>
            <a:r>
              <a:rPr lang="fi-FI">
                <a:effectLst/>
              </a:rPr>
              <a:t>And </a:t>
            </a:r>
            <a:r>
              <a:rPr lang="fi-FI" err="1">
                <a:effectLst/>
              </a:rPr>
              <a:t>finally</a:t>
            </a:r>
            <a:r>
              <a:rPr lang="fi-FI">
                <a:effectLst/>
              </a:rPr>
              <a:t>, </a:t>
            </a:r>
            <a:r>
              <a:rPr lang="fi-FI" err="1">
                <a:effectLst/>
              </a:rPr>
              <a:t>we</a:t>
            </a:r>
            <a:r>
              <a:rPr lang="fi-FI">
                <a:effectLst/>
              </a:rPr>
              <a:t> </a:t>
            </a:r>
            <a:r>
              <a:rPr lang="fi-FI" err="1">
                <a:effectLst/>
              </a:rPr>
              <a:t>break</a:t>
            </a:r>
            <a:r>
              <a:rPr lang="fi-FI">
                <a:effectLst/>
              </a:rPr>
              <a:t> </a:t>
            </a:r>
            <a:r>
              <a:rPr lang="fi-FI" err="1">
                <a:effectLst/>
              </a:rPr>
              <a:t>isolation</a:t>
            </a:r>
            <a:r>
              <a:rPr lang="fi-FI">
                <a:effectLst/>
              </a:rPr>
              <a:t> </a:t>
            </a:r>
            <a:r>
              <a:rPr lang="fi-FI" err="1">
                <a:effectLst/>
              </a:rPr>
              <a:t>by</a:t>
            </a:r>
            <a:r>
              <a:rPr lang="fi-FI">
                <a:effectLst/>
              </a:rPr>
              <a:t> </a:t>
            </a:r>
            <a:r>
              <a:rPr lang="fi-FI" err="1">
                <a:effectLst/>
              </a:rPr>
              <a:t>building</a:t>
            </a:r>
            <a:r>
              <a:rPr lang="fi-FI">
                <a:effectLst/>
              </a:rPr>
              <a:t> </a:t>
            </a:r>
            <a:r>
              <a:rPr lang="fi-FI" err="1">
                <a:effectLst/>
              </a:rPr>
              <a:t>networks</a:t>
            </a:r>
            <a:r>
              <a:rPr lang="fi-FI">
                <a:effectLst/>
              </a:rPr>
              <a:t> </a:t>
            </a:r>
            <a:r>
              <a:rPr lang="fi-FI" err="1">
                <a:effectLst/>
              </a:rPr>
              <a:t>that</a:t>
            </a:r>
            <a:r>
              <a:rPr lang="fi-FI">
                <a:effectLst/>
              </a:rPr>
              <a:t> </a:t>
            </a:r>
            <a:r>
              <a:rPr lang="fi-FI" err="1">
                <a:effectLst/>
              </a:rPr>
              <a:t>leverage</a:t>
            </a:r>
            <a:r>
              <a:rPr lang="fi-FI">
                <a:effectLst/>
              </a:rPr>
              <a:t> </a:t>
            </a:r>
            <a:r>
              <a:rPr lang="fi-FI" err="1">
                <a:effectLst/>
              </a:rPr>
              <a:t>social</a:t>
            </a:r>
            <a:r>
              <a:rPr lang="fi-FI">
                <a:effectLst/>
              </a:rPr>
              <a:t> </a:t>
            </a:r>
            <a:r>
              <a:rPr lang="fi-FI" err="1">
                <a:effectLst/>
              </a:rPr>
              <a:t>proof</a:t>
            </a:r>
            <a:r>
              <a:rPr lang="fi-FI">
                <a:effectLst/>
              </a:rPr>
              <a:t> and </a:t>
            </a:r>
            <a:r>
              <a:rPr lang="fi-FI" err="1">
                <a:effectLst/>
              </a:rPr>
              <a:t>shared</a:t>
            </a:r>
            <a:r>
              <a:rPr lang="fi-FI">
                <a:effectLst/>
              </a:rPr>
              <a:t> </a:t>
            </a:r>
            <a:r>
              <a:rPr lang="fi-FI" err="1">
                <a:effectLst/>
              </a:rPr>
              <a:t>resources</a:t>
            </a:r>
            <a:r>
              <a:rPr lang="fi-FI">
                <a:effectLst/>
              </a:rPr>
              <a:t>, </a:t>
            </a:r>
            <a:r>
              <a:rPr lang="fi-FI" err="1">
                <a:effectLst/>
              </a:rPr>
              <a:t>turning</a:t>
            </a:r>
            <a:r>
              <a:rPr lang="fi-FI">
                <a:effectLst/>
              </a:rPr>
              <a:t> </a:t>
            </a:r>
            <a:r>
              <a:rPr lang="fi-FI" err="1">
                <a:effectLst/>
              </a:rPr>
              <a:t>individual</a:t>
            </a:r>
            <a:r>
              <a:rPr lang="fi-FI">
                <a:effectLst/>
              </a:rPr>
              <a:t> </a:t>
            </a:r>
            <a:r>
              <a:rPr lang="fi-FI" err="1">
                <a:effectLst/>
              </a:rPr>
              <a:t>efforts</a:t>
            </a:r>
            <a:r>
              <a:rPr lang="fi-FI">
                <a:effectLst/>
              </a:rPr>
              <a:t> into a </a:t>
            </a:r>
            <a:r>
              <a:rPr lang="fi-FI" err="1">
                <a:effectLst/>
              </a:rPr>
              <a:t>collective</a:t>
            </a:r>
            <a:r>
              <a:rPr lang="fi-FI">
                <a:effectLst/>
              </a:rPr>
              <a:t> </a:t>
            </a:r>
            <a:r>
              <a:rPr lang="fi-FI" err="1">
                <a:effectLst/>
              </a:rPr>
              <a:t>movement</a:t>
            </a:r>
            <a:r>
              <a:rPr lang="fi-FI">
                <a:effectLst/>
              </a:rPr>
              <a:t>.</a:t>
            </a:r>
          </a:p>
          <a:p>
            <a:pPr marL="285750" indent="-285750">
              <a:buFont typeface="Arial"/>
              <a:buChar char="•"/>
            </a:pPr>
            <a:endParaRPr lang="en-US">
              <a:solidFill>
                <a:srgbClr val="24292E"/>
              </a:solidFill>
              <a:ea typeface="Calibri"/>
              <a:cs typeface="Calibri"/>
            </a:endParaRPr>
          </a:p>
        </p:txBody>
      </p:sp>
      <p:sp>
        <p:nvSpPr>
          <p:cNvPr id="4" name="Slide Number Placeholder 3">
            <a:extLst>
              <a:ext uri="{FF2B5EF4-FFF2-40B4-BE49-F238E27FC236}">
                <a16:creationId xmlns:a16="http://schemas.microsoft.com/office/drawing/2014/main" id="{994FCEE8-1C58-BEA2-70BF-617F1DA09E13}"/>
              </a:ext>
            </a:extLst>
          </p:cNvPr>
          <p:cNvSpPr>
            <a:spLocks noGrp="1"/>
          </p:cNvSpPr>
          <p:nvPr>
            <p:ph type="sldNum" sz="quarter" idx="5"/>
          </p:nvPr>
        </p:nvSpPr>
        <p:spPr/>
        <p:txBody>
          <a:bodyPr/>
          <a:lstStyle/>
          <a:p>
            <a:fld id="{D8315BB7-7A6D-408C-A32C-EF85512F42B1}" type="slidenum">
              <a:rPr lang="en-US"/>
              <a:t>41</a:t>
            </a:fld>
            <a:endParaRPr lang="en-US"/>
          </a:p>
        </p:txBody>
      </p:sp>
    </p:spTree>
    <p:extLst>
      <p:ext uri="{BB962C8B-B14F-4D97-AF65-F5344CB8AC3E}">
        <p14:creationId xmlns:p14="http://schemas.microsoft.com/office/powerpoint/2010/main" val="40452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8ED56-DD95-025B-6B01-ED48E8A30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45165-D3CF-1C56-75EE-3D59167D7B59}"/>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104092EC-D018-9720-C083-A25B8C734848}"/>
              </a:ext>
            </a:extLst>
          </p:cNvPr>
          <p:cNvSpPr>
            <a:spLocks noGrp="1"/>
          </p:cNvSpPr>
          <p:nvPr>
            <p:ph type="body" idx="1"/>
          </p:nvPr>
        </p:nvSpPr>
        <p:spPr/>
        <p:txBody>
          <a:bodyPr/>
          <a:lstStyle/>
          <a:p>
            <a:r>
              <a:rPr lang="en-US"/>
              <a:t>The dangers of climate change are much closer to home than we might think. </a:t>
            </a:r>
          </a:p>
        </p:txBody>
      </p:sp>
      <p:sp>
        <p:nvSpPr>
          <p:cNvPr id="4" name="Slide Number Placeholder 3">
            <a:extLst>
              <a:ext uri="{FF2B5EF4-FFF2-40B4-BE49-F238E27FC236}">
                <a16:creationId xmlns:a16="http://schemas.microsoft.com/office/drawing/2014/main" id="{73CA0AAD-1187-3513-0DC3-BA2FF4380436}"/>
              </a:ext>
            </a:extLst>
          </p:cNvPr>
          <p:cNvSpPr>
            <a:spLocks noGrp="1"/>
          </p:cNvSpPr>
          <p:nvPr>
            <p:ph type="sldNum" sz="quarter" idx="5"/>
          </p:nvPr>
        </p:nvSpPr>
        <p:spPr/>
        <p:txBody>
          <a:bodyPr/>
          <a:lstStyle/>
          <a:p>
            <a:fld id="{D8315BB7-7A6D-408C-A32C-EF85512F42B1}" type="slidenum">
              <a:t>5</a:t>
            </a:fld>
            <a:endParaRPr lang="en-US"/>
          </a:p>
        </p:txBody>
      </p:sp>
    </p:spTree>
    <p:extLst>
      <p:ext uri="{BB962C8B-B14F-4D97-AF65-F5344CB8AC3E}">
        <p14:creationId xmlns:p14="http://schemas.microsoft.com/office/powerpoint/2010/main" val="4194731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0AA1C-E7AE-D0C3-E6E8-8EECB9F59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F3094-21BE-4903-EBF7-1FBCCADAB8B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41B5278-392E-5C04-48FE-F2763D2B51B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9347E4C-7F78-AB6B-AD84-3E7410334BD4}"/>
              </a:ext>
            </a:extLst>
          </p:cNvPr>
          <p:cNvSpPr>
            <a:spLocks noGrp="1"/>
          </p:cNvSpPr>
          <p:nvPr>
            <p:ph type="sldNum" sz="quarter" idx="5"/>
          </p:nvPr>
        </p:nvSpPr>
        <p:spPr/>
        <p:txBody>
          <a:bodyPr/>
          <a:lstStyle/>
          <a:p>
            <a:fld id="{D8315BB7-7A6D-408C-A32C-EF85512F42B1}" type="slidenum">
              <a:rPr lang="en-US"/>
              <a:t>42</a:t>
            </a:fld>
            <a:endParaRPr lang="en-US"/>
          </a:p>
        </p:txBody>
      </p:sp>
    </p:spTree>
    <p:extLst>
      <p:ext uri="{BB962C8B-B14F-4D97-AF65-F5344CB8AC3E}">
        <p14:creationId xmlns:p14="http://schemas.microsoft.com/office/powerpoint/2010/main" val="782729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35F8A-373B-0AD4-A9DD-27FA9A63E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9B0294-DB2D-E6F1-1941-7E52898EA7A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22CECE-49A2-9B33-8BA2-F2E893F09914}"/>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B81DCE0-F35B-75A6-FA1D-62EC6C8FE340}"/>
              </a:ext>
            </a:extLst>
          </p:cNvPr>
          <p:cNvSpPr>
            <a:spLocks noGrp="1"/>
          </p:cNvSpPr>
          <p:nvPr>
            <p:ph type="sldNum" sz="quarter" idx="5"/>
          </p:nvPr>
        </p:nvSpPr>
        <p:spPr/>
        <p:txBody>
          <a:bodyPr/>
          <a:lstStyle/>
          <a:p>
            <a:fld id="{D8315BB7-7A6D-408C-A32C-EF85512F42B1}" type="slidenum">
              <a:rPr lang="en-US"/>
              <a:t>43</a:t>
            </a:fld>
            <a:endParaRPr lang="en-US"/>
          </a:p>
        </p:txBody>
      </p:sp>
    </p:spTree>
    <p:extLst>
      <p:ext uri="{BB962C8B-B14F-4D97-AF65-F5344CB8AC3E}">
        <p14:creationId xmlns:p14="http://schemas.microsoft.com/office/powerpoint/2010/main" val="4079195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460AB-9DC8-9299-33D0-F3FDE72DA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BDE75-29BA-C0CD-47AC-943B5DDBCDF5}"/>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6DAA859D-C59E-676A-3372-93AFF9883434}"/>
              </a:ext>
            </a:extLst>
          </p:cNvPr>
          <p:cNvSpPr>
            <a:spLocks noGrp="1"/>
          </p:cNvSpPr>
          <p:nvPr>
            <p:ph type="body" idx="1"/>
          </p:nvPr>
        </p:nvSpPr>
        <p:spPr/>
        <p:txBody>
          <a:bodyPr/>
          <a:lstStyle/>
          <a:p>
            <a:r>
              <a:rPr lang="en-US"/>
              <a:t>This story is not so uncommon. More than 80% of our housing board interviewees were aware of the extreme weather and health risks climate change poses in Finland. Yet, the same people stated that climate change was rarely, if ever, discussed in their board meetings. (quote on screen?) </a:t>
            </a:r>
          </a:p>
          <a:p>
            <a:r>
              <a:rPr lang="en-US"/>
              <a:t> </a:t>
            </a:r>
            <a:endParaRPr lang="en-US">
              <a:ea typeface="Calibri"/>
              <a:cs typeface="Calibri"/>
            </a:endParaRPr>
          </a:p>
          <a:p>
            <a:r>
              <a:rPr lang="en-US"/>
              <a:t>This phenomena can be explained by behavioral science.  </a:t>
            </a:r>
          </a:p>
        </p:txBody>
      </p:sp>
      <p:sp>
        <p:nvSpPr>
          <p:cNvPr id="4" name="Slide Number Placeholder 3">
            <a:extLst>
              <a:ext uri="{FF2B5EF4-FFF2-40B4-BE49-F238E27FC236}">
                <a16:creationId xmlns:a16="http://schemas.microsoft.com/office/drawing/2014/main" id="{D298C7F1-B88B-B5A7-3B2F-E8EA3D4C5DD2}"/>
              </a:ext>
            </a:extLst>
          </p:cNvPr>
          <p:cNvSpPr>
            <a:spLocks noGrp="1"/>
          </p:cNvSpPr>
          <p:nvPr>
            <p:ph type="sldNum" sz="quarter" idx="5"/>
          </p:nvPr>
        </p:nvSpPr>
        <p:spPr/>
        <p:txBody>
          <a:bodyPr/>
          <a:lstStyle/>
          <a:p>
            <a:fld id="{D8315BB7-7A6D-408C-A32C-EF85512F42B1}" type="slidenum">
              <a:t>44</a:t>
            </a:fld>
            <a:endParaRPr lang="en-US"/>
          </a:p>
        </p:txBody>
      </p:sp>
    </p:spTree>
    <p:extLst>
      <p:ext uri="{BB962C8B-B14F-4D97-AF65-F5344CB8AC3E}">
        <p14:creationId xmlns:p14="http://schemas.microsoft.com/office/powerpoint/2010/main" val="324024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7CBBA-54EC-DCA4-D46C-61A0A5BF2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A54C1-D48A-BF00-66D7-3A0E276F84C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A393CB4-8348-0309-7821-6B16F2F8796C}"/>
              </a:ext>
            </a:extLst>
          </p:cNvPr>
          <p:cNvSpPr>
            <a:spLocks noGrp="1"/>
          </p:cNvSpPr>
          <p:nvPr>
            <p:ph type="body" idx="1"/>
          </p:nvPr>
        </p:nvSpPr>
        <p:spPr/>
        <p:txBody>
          <a:bodyPr/>
          <a:lstStyle/>
          <a:p>
            <a:pPr marL="285750" indent="-285750">
              <a:buFont typeface="Arial"/>
              <a:buChar char="•"/>
            </a:pPr>
            <a:r>
              <a:rPr lang="en-US" b="1">
                <a:ea typeface="Calibri"/>
                <a:cs typeface="Calibri"/>
              </a:rPr>
              <a:t>Simplifying messages</a:t>
            </a:r>
            <a:r>
              <a:rPr lang="en-US">
                <a:ea typeface="Calibri"/>
                <a:cs typeface="Calibri"/>
              </a:rPr>
              <a:t>: </a:t>
            </a:r>
            <a:r>
              <a:rPr lang="en-US">
                <a:solidFill>
                  <a:srgbClr val="24292E"/>
                </a:solidFill>
              </a:rPr>
              <a:t>When information is complex, dense, or hard to find, people tend to procrastinate, default to the status quo, or make errors. Simplification reduces the "friction" or mental effort required to act.</a:t>
            </a:r>
          </a:p>
          <a:p>
            <a:pPr marL="285750" indent="-285750">
              <a:buFont typeface="Arial"/>
              <a:buChar char="•"/>
            </a:pPr>
            <a:r>
              <a:rPr lang="en-US" b="1" err="1">
                <a:solidFill>
                  <a:srgbClr val="000000"/>
                </a:solidFill>
                <a:ea typeface="Calibri"/>
                <a:cs typeface="Calibri"/>
              </a:rPr>
              <a:t>Framin</a:t>
            </a:r>
            <a:r>
              <a:rPr lang="en-US" b="1">
                <a:solidFill>
                  <a:srgbClr val="000000"/>
                </a:solidFill>
                <a:ea typeface="Calibri"/>
                <a:cs typeface="Calibri"/>
              </a:rPr>
              <a:t>g</a:t>
            </a:r>
            <a:r>
              <a:rPr lang="en-US">
                <a:solidFill>
                  <a:srgbClr val="000000"/>
                </a:solidFill>
                <a:ea typeface="Calibri"/>
                <a:cs typeface="Calibri"/>
              </a:rPr>
              <a:t>: </a:t>
            </a:r>
            <a:r>
              <a:rPr lang="en-US">
                <a:solidFill>
                  <a:srgbClr val="24292E"/>
                </a:solidFill>
              </a:rPr>
              <a:t>The same objective information can lead to different decisions depending on how it is presented (the "frame"). People react differently to a loss than to a gain, or to a percentage versus a raw number. </a:t>
            </a:r>
            <a:endParaRPr lang="en-US">
              <a:solidFill>
                <a:srgbClr val="24292E"/>
              </a:solidFill>
              <a:ea typeface="Calibri"/>
              <a:cs typeface="Calibri"/>
            </a:endParaRPr>
          </a:p>
        </p:txBody>
      </p:sp>
      <p:sp>
        <p:nvSpPr>
          <p:cNvPr id="4" name="Slide Number Placeholder 3">
            <a:extLst>
              <a:ext uri="{FF2B5EF4-FFF2-40B4-BE49-F238E27FC236}">
                <a16:creationId xmlns:a16="http://schemas.microsoft.com/office/drawing/2014/main" id="{5F01DB34-371A-26F9-DDD0-D5401C928BC7}"/>
              </a:ext>
            </a:extLst>
          </p:cNvPr>
          <p:cNvSpPr>
            <a:spLocks noGrp="1"/>
          </p:cNvSpPr>
          <p:nvPr>
            <p:ph type="sldNum" sz="quarter" idx="5"/>
          </p:nvPr>
        </p:nvSpPr>
        <p:spPr/>
        <p:txBody>
          <a:bodyPr/>
          <a:lstStyle/>
          <a:p>
            <a:fld id="{D8315BB7-7A6D-408C-A32C-EF85512F42B1}" type="slidenum">
              <a:rPr lang="en-US"/>
              <a:t>45</a:t>
            </a:fld>
            <a:endParaRPr lang="en-US"/>
          </a:p>
        </p:txBody>
      </p:sp>
    </p:spTree>
    <p:extLst>
      <p:ext uri="{BB962C8B-B14F-4D97-AF65-F5344CB8AC3E}">
        <p14:creationId xmlns:p14="http://schemas.microsoft.com/office/powerpoint/2010/main" val="276625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2626-B63A-253B-AB6B-96A8006BB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0E6C4-D3DF-66AB-6E2F-24E9E201AB9A}"/>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DBFFA90E-2F9F-BD15-896D-7B5A43AF3515}"/>
              </a:ext>
            </a:extLst>
          </p:cNvPr>
          <p:cNvSpPr>
            <a:spLocks noGrp="1"/>
          </p:cNvSpPr>
          <p:nvPr>
            <p:ph type="body" idx="1"/>
          </p:nvPr>
        </p:nvSpPr>
        <p:spPr/>
        <p:txBody>
          <a:bodyPr/>
          <a:lstStyle/>
          <a:p>
            <a:r>
              <a:rPr lang="en-US"/>
              <a:t>This story is not so uncommon. More than 80% of our housing board interviewees were aware of the extreme weather and health risks climate change poses in Finland. Yet, the same people stated that climate change was rarely, if ever, discussed in their board meetings. (quote on screen?) </a:t>
            </a:r>
          </a:p>
          <a:p>
            <a:r>
              <a:rPr lang="en-US"/>
              <a:t> </a:t>
            </a:r>
            <a:endParaRPr lang="en-US">
              <a:ea typeface="Calibri"/>
              <a:cs typeface="Calibri"/>
            </a:endParaRPr>
          </a:p>
          <a:p>
            <a:r>
              <a:rPr lang="en-US"/>
              <a:t>This phenomena can be explained by behavioral science.  </a:t>
            </a:r>
          </a:p>
        </p:txBody>
      </p:sp>
      <p:sp>
        <p:nvSpPr>
          <p:cNvPr id="4" name="Slide Number Placeholder 3">
            <a:extLst>
              <a:ext uri="{FF2B5EF4-FFF2-40B4-BE49-F238E27FC236}">
                <a16:creationId xmlns:a16="http://schemas.microsoft.com/office/drawing/2014/main" id="{A1E44246-5F4F-93FB-BEA1-CF384F1E78F3}"/>
              </a:ext>
            </a:extLst>
          </p:cNvPr>
          <p:cNvSpPr>
            <a:spLocks noGrp="1"/>
          </p:cNvSpPr>
          <p:nvPr>
            <p:ph type="sldNum" sz="quarter" idx="5"/>
          </p:nvPr>
        </p:nvSpPr>
        <p:spPr/>
        <p:txBody>
          <a:bodyPr/>
          <a:lstStyle/>
          <a:p>
            <a:fld id="{D8315BB7-7A6D-408C-A32C-EF85512F42B1}" type="slidenum">
              <a:t>6</a:t>
            </a:fld>
            <a:endParaRPr lang="en-US"/>
          </a:p>
        </p:txBody>
      </p:sp>
    </p:spTree>
    <p:extLst>
      <p:ext uri="{BB962C8B-B14F-4D97-AF65-F5344CB8AC3E}">
        <p14:creationId xmlns:p14="http://schemas.microsoft.com/office/powerpoint/2010/main" val="223822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71CFA-731E-7882-103D-72A7DF5A2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AE8F6-400E-EAF8-EDBB-F1E69D282517}"/>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4CC8B2F3-964B-043D-267D-F44FBC47CA57}"/>
              </a:ext>
            </a:extLst>
          </p:cNvPr>
          <p:cNvSpPr>
            <a:spLocks noGrp="1"/>
          </p:cNvSpPr>
          <p:nvPr>
            <p:ph type="body" idx="1"/>
          </p:nvPr>
        </p:nvSpPr>
        <p:spPr/>
        <p:txBody>
          <a:bodyPr/>
          <a:lstStyle/>
          <a:p>
            <a:r>
              <a:rPr lang="en-US"/>
              <a:t>This story is not so uncommon. More than 80% of our housing board interviewees were aware of the extreme weather and health risks climate change poses in Finland. Yet, the same people stated that climate change was rarely, if ever, discussed in their board meetings. (quote on screen?) </a:t>
            </a:r>
          </a:p>
          <a:p>
            <a:r>
              <a:rPr lang="en-US"/>
              <a:t> </a:t>
            </a:r>
            <a:endParaRPr lang="en-US">
              <a:ea typeface="Calibri"/>
              <a:cs typeface="Calibri"/>
            </a:endParaRPr>
          </a:p>
          <a:p>
            <a:r>
              <a:rPr lang="en-US"/>
              <a:t>This phenomena can be explained by behavioral science.  </a:t>
            </a:r>
          </a:p>
        </p:txBody>
      </p:sp>
      <p:sp>
        <p:nvSpPr>
          <p:cNvPr id="4" name="Slide Number Placeholder 3">
            <a:extLst>
              <a:ext uri="{FF2B5EF4-FFF2-40B4-BE49-F238E27FC236}">
                <a16:creationId xmlns:a16="http://schemas.microsoft.com/office/drawing/2014/main" id="{6202BA60-C389-22EF-B16C-3297C41CB2D3}"/>
              </a:ext>
            </a:extLst>
          </p:cNvPr>
          <p:cNvSpPr>
            <a:spLocks noGrp="1"/>
          </p:cNvSpPr>
          <p:nvPr>
            <p:ph type="sldNum" sz="quarter" idx="5"/>
          </p:nvPr>
        </p:nvSpPr>
        <p:spPr/>
        <p:txBody>
          <a:bodyPr/>
          <a:lstStyle/>
          <a:p>
            <a:fld id="{D8315BB7-7A6D-408C-A32C-EF85512F42B1}" type="slidenum">
              <a:t>7</a:t>
            </a:fld>
            <a:endParaRPr lang="en-US"/>
          </a:p>
        </p:txBody>
      </p:sp>
    </p:spTree>
    <p:extLst>
      <p:ext uri="{BB962C8B-B14F-4D97-AF65-F5344CB8AC3E}">
        <p14:creationId xmlns:p14="http://schemas.microsoft.com/office/powerpoint/2010/main" val="54933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08AF2-802E-49CC-C1D2-B90F04C9E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A3801-D906-2B2A-AF76-AB4300C61801}"/>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22FAD10C-0F2D-F082-E425-4E5670F26CD3}"/>
              </a:ext>
            </a:extLst>
          </p:cNvPr>
          <p:cNvSpPr>
            <a:spLocks noGrp="1"/>
          </p:cNvSpPr>
          <p:nvPr>
            <p:ph type="body" idx="1"/>
          </p:nvPr>
        </p:nvSpPr>
        <p:spPr/>
        <p:txBody>
          <a:bodyPr/>
          <a:lstStyle/>
          <a:p>
            <a:r>
              <a:rPr lang="en-US"/>
              <a:t>In Cognitive neuroscientist Tali Sharot’s book on the optimism bias, she describes a year in Great Britain when citizens were surveyed about their opinions on the future of their country. 83% said they believed violent crime was on the rise, when really it had been slowly decreasing in the past years. Meanwhile, Sharot conducted her own survey that asked British people to estimate </a:t>
            </a:r>
            <a:r>
              <a:rPr lang="en-US" i="1"/>
              <a:t>their own likelihood</a:t>
            </a:r>
            <a:r>
              <a:rPr lang="en-US"/>
              <a:t> of experiencing a crime. On average, participants estimated their likelihood as lower than the actual numbers from authorities.  </a:t>
            </a:r>
          </a:p>
          <a:p>
            <a:r>
              <a:rPr lang="en-US"/>
              <a:t> </a:t>
            </a:r>
            <a:endParaRPr lang="en-US">
              <a:ea typeface="Calibri"/>
              <a:cs typeface="Calibri"/>
            </a:endParaRPr>
          </a:p>
          <a:p>
            <a:r>
              <a:rPr lang="en-US"/>
              <a:t>Therefore, at the same time that citizens felt strongly about high crime rates in their country, they felt strongly that they wouldn’t be the ones to experience the negative effects. </a:t>
            </a:r>
            <a:endParaRPr lang="en-US">
              <a:ea typeface="Calibri"/>
              <a:cs typeface="Calibri"/>
            </a:endParaRPr>
          </a:p>
        </p:txBody>
      </p:sp>
      <p:sp>
        <p:nvSpPr>
          <p:cNvPr id="4" name="Slide Number Placeholder 3">
            <a:extLst>
              <a:ext uri="{FF2B5EF4-FFF2-40B4-BE49-F238E27FC236}">
                <a16:creationId xmlns:a16="http://schemas.microsoft.com/office/drawing/2014/main" id="{78949D86-3118-9C1A-E294-19E008B7BFEB}"/>
              </a:ext>
            </a:extLst>
          </p:cNvPr>
          <p:cNvSpPr>
            <a:spLocks noGrp="1"/>
          </p:cNvSpPr>
          <p:nvPr>
            <p:ph type="sldNum" sz="quarter" idx="5"/>
          </p:nvPr>
        </p:nvSpPr>
        <p:spPr/>
        <p:txBody>
          <a:bodyPr/>
          <a:lstStyle/>
          <a:p>
            <a:fld id="{D8315BB7-7A6D-408C-A32C-EF85512F42B1}" type="slidenum">
              <a:t>8</a:t>
            </a:fld>
            <a:endParaRPr lang="en-US"/>
          </a:p>
        </p:txBody>
      </p:sp>
    </p:spTree>
    <p:extLst>
      <p:ext uri="{BB962C8B-B14F-4D97-AF65-F5344CB8AC3E}">
        <p14:creationId xmlns:p14="http://schemas.microsoft.com/office/powerpoint/2010/main" val="3664254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7260E-D697-EB9B-AF83-D8FAD1B8E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543DD-092B-5B4C-15F6-6E22DA5EC04D}"/>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11A98F8A-6AD7-545D-1A1E-E39DB629BC95}"/>
              </a:ext>
            </a:extLst>
          </p:cNvPr>
          <p:cNvSpPr>
            <a:spLocks noGrp="1"/>
          </p:cNvSpPr>
          <p:nvPr>
            <p:ph type="body" idx="1"/>
          </p:nvPr>
        </p:nvSpPr>
        <p:spPr/>
        <p:txBody>
          <a:bodyPr/>
          <a:lstStyle/>
          <a:p>
            <a:r>
              <a:rPr lang="en-US"/>
              <a:t>In Cognitive neuroscientist Tali Sharot’s book on the optimism bias, she describes a year in Great Britain when citizens were surveyed about their opinions on the future of their country. 83% said they believed violent crime was on the rise, when really it had been slowly decreasing in the past years. Meanwhile, Sharot conducted her own survey that asked British people to estimate </a:t>
            </a:r>
            <a:r>
              <a:rPr lang="en-US" i="1"/>
              <a:t>their own likelihood</a:t>
            </a:r>
            <a:r>
              <a:rPr lang="en-US"/>
              <a:t> of experiencing a crime. On average, participants estimated their likelihood as lower than the actual numbers from authorities.  </a:t>
            </a:r>
          </a:p>
          <a:p>
            <a:r>
              <a:rPr lang="en-US"/>
              <a:t> </a:t>
            </a:r>
            <a:endParaRPr lang="en-US">
              <a:ea typeface="Calibri"/>
              <a:cs typeface="Calibri"/>
            </a:endParaRPr>
          </a:p>
          <a:p>
            <a:r>
              <a:rPr lang="en-US"/>
              <a:t>Therefore, at the same time that citizens felt strongly about high crime rates in their country, they felt strongly that they wouldn’t be the ones to experience the negative effects. </a:t>
            </a:r>
            <a:endParaRPr lang="en-US">
              <a:ea typeface="Calibri"/>
              <a:cs typeface="Calibri"/>
            </a:endParaRPr>
          </a:p>
        </p:txBody>
      </p:sp>
      <p:sp>
        <p:nvSpPr>
          <p:cNvPr id="4" name="Slide Number Placeholder 3">
            <a:extLst>
              <a:ext uri="{FF2B5EF4-FFF2-40B4-BE49-F238E27FC236}">
                <a16:creationId xmlns:a16="http://schemas.microsoft.com/office/drawing/2014/main" id="{20076A9E-8CE1-69C2-6B01-EBDE25E14BD7}"/>
              </a:ext>
            </a:extLst>
          </p:cNvPr>
          <p:cNvSpPr>
            <a:spLocks noGrp="1"/>
          </p:cNvSpPr>
          <p:nvPr>
            <p:ph type="sldNum" sz="quarter" idx="5"/>
          </p:nvPr>
        </p:nvSpPr>
        <p:spPr/>
        <p:txBody>
          <a:bodyPr/>
          <a:lstStyle/>
          <a:p>
            <a:fld id="{D8315BB7-7A6D-408C-A32C-EF85512F42B1}" type="slidenum">
              <a:t>9</a:t>
            </a:fld>
            <a:endParaRPr lang="en-US"/>
          </a:p>
        </p:txBody>
      </p:sp>
    </p:spTree>
    <p:extLst>
      <p:ext uri="{BB962C8B-B14F-4D97-AF65-F5344CB8AC3E}">
        <p14:creationId xmlns:p14="http://schemas.microsoft.com/office/powerpoint/2010/main" val="57932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A3B41-37B2-A56F-9013-BD1866195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4778F-A0DB-96BA-90CB-71E90485D975}"/>
              </a:ext>
            </a:extLst>
          </p:cNvPr>
          <p:cNvSpPr>
            <a:spLocks noGrp="1" noRot="1" noChangeAspect="1"/>
          </p:cNvSpPr>
          <p:nvPr>
            <p:ph type="sldImg"/>
          </p:nvPr>
        </p:nvSpPr>
        <p:spPr>
          <a:xfrm>
            <a:off x="381000" y="685800"/>
            <a:ext cx="6096000" cy="3429000"/>
          </a:xfrm>
        </p:spPr>
        <p:txBody>
          <a:bodyPr/>
          <a:lstStyle/>
          <a:p>
            <a:endParaRPr lang="en-MX"/>
          </a:p>
        </p:txBody>
      </p:sp>
      <p:sp>
        <p:nvSpPr>
          <p:cNvPr id="3" name="Notes Placeholder 2">
            <a:extLst>
              <a:ext uri="{FF2B5EF4-FFF2-40B4-BE49-F238E27FC236}">
                <a16:creationId xmlns:a16="http://schemas.microsoft.com/office/drawing/2014/main" id="{533B90DD-9D92-AB8F-0AA0-D08BAEFCF6A6}"/>
              </a:ext>
            </a:extLst>
          </p:cNvPr>
          <p:cNvSpPr>
            <a:spLocks noGrp="1"/>
          </p:cNvSpPr>
          <p:nvPr>
            <p:ph type="body" idx="1"/>
          </p:nvPr>
        </p:nvSpPr>
        <p:spPr/>
        <p:txBody>
          <a:bodyPr/>
          <a:lstStyle/>
          <a:p>
            <a:r>
              <a:rPr lang="en-US"/>
              <a:t>In Cognitive neuroscientist Tali Sharot’s book on the optimism bias, she describes a year in Great Britain when citizens were surveyed about their opinions on the future of their country. 83% said they believed violent crime was on the rise, when really it had been slowly decreasing in the past years. Meanwhile, Sharot conducted her own survey that asked British people to estimate </a:t>
            </a:r>
            <a:r>
              <a:rPr lang="en-US" i="1"/>
              <a:t>their own likelihood</a:t>
            </a:r>
            <a:r>
              <a:rPr lang="en-US"/>
              <a:t> of experiencing a crime. On average, participants estimated their likelihood as lower than the actual numbers from authorities.  </a:t>
            </a:r>
          </a:p>
          <a:p>
            <a:r>
              <a:rPr lang="en-US"/>
              <a:t> </a:t>
            </a:r>
            <a:endParaRPr lang="en-US">
              <a:ea typeface="Calibri"/>
              <a:cs typeface="Calibri"/>
            </a:endParaRPr>
          </a:p>
          <a:p>
            <a:r>
              <a:rPr lang="en-US"/>
              <a:t>Therefore, at the same time that citizens felt strongly about high crime rates in their country, they felt strongly that they wouldn’t be the ones to experience the negative effects. </a:t>
            </a:r>
            <a:endParaRPr lang="en-US">
              <a:ea typeface="Calibri"/>
              <a:cs typeface="Calibri"/>
            </a:endParaRPr>
          </a:p>
        </p:txBody>
      </p:sp>
      <p:sp>
        <p:nvSpPr>
          <p:cNvPr id="4" name="Slide Number Placeholder 3">
            <a:extLst>
              <a:ext uri="{FF2B5EF4-FFF2-40B4-BE49-F238E27FC236}">
                <a16:creationId xmlns:a16="http://schemas.microsoft.com/office/drawing/2014/main" id="{0710E951-E76D-E0B1-386B-FAD50A6B50AB}"/>
              </a:ext>
            </a:extLst>
          </p:cNvPr>
          <p:cNvSpPr>
            <a:spLocks noGrp="1"/>
          </p:cNvSpPr>
          <p:nvPr>
            <p:ph type="sldNum" sz="quarter" idx="5"/>
          </p:nvPr>
        </p:nvSpPr>
        <p:spPr/>
        <p:txBody>
          <a:bodyPr/>
          <a:lstStyle/>
          <a:p>
            <a:fld id="{D8315BB7-7A6D-408C-A32C-EF85512F42B1}" type="slidenum">
              <a:t>10</a:t>
            </a:fld>
            <a:endParaRPr lang="en-US"/>
          </a:p>
        </p:txBody>
      </p:sp>
    </p:spTree>
    <p:extLst>
      <p:ext uri="{BB962C8B-B14F-4D97-AF65-F5344CB8AC3E}">
        <p14:creationId xmlns:p14="http://schemas.microsoft.com/office/powerpoint/2010/main" val="213864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Google Shape;92;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a:t>Click to edit Master title style</a:t>
            </a:r>
            <a:endParaRPr/>
          </a:p>
        </p:txBody>
      </p:sp>
      <p:sp>
        <p:nvSpPr>
          <p:cNvPr id="93" name="Google Shape;93;p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mpty">
  <p:cSld name="CUSTOM">
    <p:spTree>
      <p:nvGrpSpPr>
        <p:cNvPr id="1" name="Shape 13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142"/>
        <p:cNvGrpSpPr/>
        <p:nvPr/>
      </p:nvGrpSpPr>
      <p:grpSpPr>
        <a:xfrm>
          <a:off x="0" y="0"/>
          <a:ext cx="0" cy="0"/>
          <a:chOff x="0" y="0"/>
          <a:chExt cx="0" cy="0"/>
        </a:xfrm>
      </p:grpSpPr>
      <p:pic>
        <p:nvPicPr>
          <p:cNvPr id="143" name="Google Shape;143;p39"/>
          <p:cNvPicPr preferRelativeResize="0"/>
          <p:nvPr/>
        </p:nvPicPr>
        <p:blipFill>
          <a:blip r:embed="rId2">
            <a:alphaModFix/>
          </a:blip>
          <a:stretch>
            <a:fillRect/>
          </a:stretch>
        </p:blipFill>
        <p:spPr>
          <a:xfrm>
            <a:off x="217275" y="4477700"/>
            <a:ext cx="988775" cy="479150"/>
          </a:xfrm>
          <a:prstGeom prst="rect">
            <a:avLst/>
          </a:prstGeom>
          <a:noFill/>
          <a:ln>
            <a:noFill/>
          </a:ln>
        </p:spPr>
      </p:pic>
      <p:sp>
        <p:nvSpPr>
          <p:cNvPr id="144" name="Google Shape;144;p39"/>
          <p:cNvSpPr/>
          <p:nvPr/>
        </p:nvSpPr>
        <p:spPr>
          <a:xfrm>
            <a:off x="157550" y="4411625"/>
            <a:ext cx="1123200" cy="615000"/>
          </a:xfrm>
          <a:prstGeom prst="rect">
            <a:avLst/>
          </a:prstGeom>
          <a:solidFill>
            <a:srgbClr val="FFFFFF">
              <a:alpha val="7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9"/>
          <p:cNvSpPr txBox="1"/>
          <p:nvPr/>
        </p:nvSpPr>
        <p:spPr>
          <a:xfrm>
            <a:off x="7239632" y="4663225"/>
            <a:ext cx="17814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800">
              <a:solidFill>
                <a:srgbClr val="B7B7B7"/>
              </a:solidFill>
            </a:endParaRPr>
          </a:p>
          <a:p>
            <a:pPr marL="0" lvl="0" indent="0" algn="r" rtl="0">
              <a:spcBef>
                <a:spcPts val="0"/>
              </a:spcBef>
              <a:spcAft>
                <a:spcPts val="0"/>
              </a:spcAft>
              <a:buNone/>
            </a:pPr>
            <a:r>
              <a:rPr lang="en" sz="800">
                <a:solidFill>
                  <a:srgbClr val="B7B7B7"/>
                </a:solidFill>
              </a:rPr>
              <a:t>DfG 2022 - 02 May		  </a:t>
            </a:r>
            <a:fld id="{00000000-1234-1234-1234-123412341234}" type="slidenum">
              <a:rPr lang="en" sz="800">
                <a:solidFill>
                  <a:srgbClr val="B7B7B7"/>
                </a:solidFill>
              </a:rPr>
              <a:t>‹#›</a:t>
            </a:fld>
            <a:r>
              <a:rPr lang="en" sz="800">
                <a:solidFill>
                  <a:srgbClr val="B7B7B7"/>
                </a:solidFill>
              </a:rPr>
              <a:t> </a:t>
            </a:r>
            <a:endParaRPr sz="800">
              <a:solidFill>
                <a:srgbClr val="B7B7B7"/>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146"/>
        <p:cNvGrpSpPr/>
        <p:nvPr/>
      </p:nvGrpSpPr>
      <p:grpSpPr>
        <a:xfrm>
          <a:off x="0" y="0"/>
          <a:ext cx="0" cy="0"/>
          <a:chOff x="0" y="0"/>
          <a:chExt cx="0" cy="0"/>
        </a:xfrm>
      </p:grpSpPr>
      <p:sp>
        <p:nvSpPr>
          <p:cNvPr id="147" name="Google Shape;147;p4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Font typeface="Garamond"/>
              <a:buNone/>
              <a:defRPr sz="5200">
                <a:latin typeface="Garamond"/>
                <a:ea typeface="Garamond"/>
                <a:cs typeface="Garamond"/>
                <a:sym typeface="Garamon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a:t>Click to edit Master title style</a:t>
            </a:r>
            <a:endParaRPr/>
          </a:p>
        </p:txBody>
      </p:sp>
      <p:sp>
        <p:nvSpPr>
          <p:cNvPr id="148" name="Google Shape;148;p4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Font typeface="Garamond"/>
              <a:buNone/>
              <a:defRPr sz="2800">
                <a:latin typeface="Garamond"/>
                <a:ea typeface="Garamond"/>
                <a:cs typeface="Garamond"/>
                <a:sym typeface="Garamon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49" name="Google Shape;14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2">
  <p:cSld name="TITLE_5">
    <p:spTree>
      <p:nvGrpSpPr>
        <p:cNvPr id="1" name="Shape 150"/>
        <p:cNvGrpSpPr/>
        <p:nvPr/>
      </p:nvGrpSpPr>
      <p:grpSpPr>
        <a:xfrm>
          <a:off x="0" y="0"/>
          <a:ext cx="0" cy="0"/>
          <a:chOff x="0" y="0"/>
          <a:chExt cx="0" cy="0"/>
        </a:xfrm>
      </p:grpSpPr>
      <p:pic>
        <p:nvPicPr>
          <p:cNvPr id="151" name="Google Shape;151;p41"/>
          <p:cNvPicPr preferRelativeResize="0"/>
          <p:nvPr/>
        </p:nvPicPr>
        <p:blipFill>
          <a:blip r:embed="rId2">
            <a:alphaModFix/>
          </a:blip>
          <a:stretch>
            <a:fillRect/>
          </a:stretch>
        </p:blipFill>
        <p:spPr>
          <a:xfrm>
            <a:off x="217275" y="4477700"/>
            <a:ext cx="988775" cy="479150"/>
          </a:xfrm>
          <a:prstGeom prst="rect">
            <a:avLst/>
          </a:prstGeom>
          <a:noFill/>
          <a:ln>
            <a:noFill/>
          </a:ln>
        </p:spPr>
      </p:pic>
      <p:sp>
        <p:nvSpPr>
          <p:cNvPr id="152" name="Google Shape;152;p41"/>
          <p:cNvSpPr/>
          <p:nvPr/>
        </p:nvSpPr>
        <p:spPr>
          <a:xfrm>
            <a:off x="157550" y="4411625"/>
            <a:ext cx="1123200" cy="615000"/>
          </a:xfrm>
          <a:prstGeom prst="rect">
            <a:avLst/>
          </a:prstGeom>
          <a:solidFill>
            <a:srgbClr val="FFFFFF">
              <a:alpha val="7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1"/>
          <p:cNvSpPr txBox="1"/>
          <p:nvPr/>
        </p:nvSpPr>
        <p:spPr>
          <a:xfrm>
            <a:off x="7239632" y="4663225"/>
            <a:ext cx="17814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800">
              <a:solidFill>
                <a:srgbClr val="B7B7B7"/>
              </a:solidFill>
            </a:endParaRPr>
          </a:p>
          <a:p>
            <a:pPr marL="0" lvl="0" indent="0" algn="r" rtl="0">
              <a:spcBef>
                <a:spcPts val="0"/>
              </a:spcBef>
              <a:spcAft>
                <a:spcPts val="0"/>
              </a:spcAft>
              <a:buNone/>
            </a:pPr>
            <a:r>
              <a:rPr lang="en" sz="800">
                <a:solidFill>
                  <a:srgbClr val="B7B7B7"/>
                </a:solidFill>
              </a:rPr>
              <a:t>DfG 2022 - 02 May		  </a:t>
            </a:r>
            <a:fld id="{00000000-1234-1234-1234-123412341234}" type="slidenum">
              <a:rPr lang="en" sz="800">
                <a:solidFill>
                  <a:srgbClr val="B7B7B7"/>
                </a:solidFill>
              </a:rPr>
              <a:t>‹#›</a:t>
            </a:fld>
            <a:r>
              <a:rPr lang="en" sz="800">
                <a:solidFill>
                  <a:srgbClr val="B7B7B7"/>
                </a:solidFill>
              </a:rPr>
              <a:t> </a:t>
            </a:r>
            <a:endParaRPr sz="800">
              <a:solidFill>
                <a:srgbClr val="B7B7B7"/>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redit slide (Add your name) - 1B 1">
  <p:cSld name="TITLE_1_1_1">
    <p:bg>
      <p:bgPr>
        <a:solidFill>
          <a:srgbClr val="3A3A3A"/>
        </a:solidFill>
        <a:effectLst/>
      </p:bgPr>
    </p:bg>
    <p:spTree>
      <p:nvGrpSpPr>
        <p:cNvPr id="1" name="Shape 155"/>
        <p:cNvGrpSpPr/>
        <p:nvPr/>
      </p:nvGrpSpPr>
      <p:grpSpPr>
        <a:xfrm>
          <a:off x="0" y="0"/>
          <a:ext cx="0" cy="0"/>
          <a:chOff x="0" y="0"/>
          <a:chExt cx="0" cy="0"/>
        </a:xfrm>
      </p:grpSpPr>
      <p:sp>
        <p:nvSpPr>
          <p:cNvPr id="156" name="Google Shape;156;p43"/>
          <p:cNvSpPr txBox="1"/>
          <p:nvPr/>
        </p:nvSpPr>
        <p:spPr>
          <a:xfrm>
            <a:off x="0" y="4797900"/>
            <a:ext cx="91440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rgbClr val="999999"/>
                </a:solidFill>
                <a:latin typeface="Helvetica Neue"/>
                <a:ea typeface="Helvetica Neue"/>
                <a:cs typeface="Helvetica Neue"/>
                <a:sym typeface="Helvetica Neue"/>
              </a:rPr>
              <a:t>Creative Commons CC BY 4.0 2023 Baasankhuu Uyanga, Hergatacorzian Camila, Jiang Xiaolin, Gensinger Regina Design for Government course at Aalto University</a:t>
            </a:r>
            <a:endParaRPr sz="800">
              <a:solidFill>
                <a:srgbClr val="999999"/>
              </a:solidFill>
              <a:latin typeface="Helvetica Neue"/>
              <a:ea typeface="Helvetica Neue"/>
              <a:cs typeface="Helvetica Neue"/>
              <a:sym typeface="Helvetica Neue"/>
            </a:endParaRPr>
          </a:p>
        </p:txBody>
      </p:sp>
      <p:sp>
        <p:nvSpPr>
          <p:cNvPr id="157" name="Google Shape;157;p43"/>
          <p:cNvSpPr txBox="1">
            <a:spLocks noGrp="1"/>
          </p:cNvSpPr>
          <p:nvPr>
            <p:ph type="sldNum" idx="12"/>
          </p:nvPr>
        </p:nvSpPr>
        <p:spPr>
          <a:xfrm>
            <a:off x="8702374" y="4731795"/>
            <a:ext cx="441600" cy="393600"/>
          </a:xfrm>
          <a:prstGeom prst="rect">
            <a:avLst/>
          </a:prstGeom>
        </p:spPr>
        <p:txBody>
          <a:bodyPr spcFirstLastPara="1" wrap="square" lIns="91425" tIns="91425" rIns="91425" bIns="91425" anchor="ctr" anchorCtr="0">
            <a:normAutofit/>
          </a:bodyPr>
          <a:lstStyle>
            <a:lvl1pPr lvl="0" rtl="0">
              <a:buNone/>
              <a:defRPr sz="1000">
                <a:solidFill>
                  <a:srgbClr val="999999"/>
                </a:solidFill>
                <a:latin typeface="Helvetica Neue"/>
                <a:ea typeface="Helvetica Neue"/>
                <a:cs typeface="Helvetica Neue"/>
                <a:sym typeface="Helvetica Neue"/>
              </a:defRPr>
            </a:lvl1pPr>
            <a:lvl2pPr lvl="1" rtl="0">
              <a:buNone/>
              <a:defRPr sz="1000">
                <a:solidFill>
                  <a:srgbClr val="999999"/>
                </a:solidFill>
                <a:latin typeface="Helvetica Neue"/>
                <a:ea typeface="Helvetica Neue"/>
                <a:cs typeface="Helvetica Neue"/>
                <a:sym typeface="Helvetica Neue"/>
              </a:defRPr>
            </a:lvl2pPr>
            <a:lvl3pPr lvl="2" rtl="0">
              <a:buNone/>
              <a:defRPr sz="1000">
                <a:solidFill>
                  <a:srgbClr val="999999"/>
                </a:solidFill>
                <a:latin typeface="Helvetica Neue"/>
                <a:ea typeface="Helvetica Neue"/>
                <a:cs typeface="Helvetica Neue"/>
                <a:sym typeface="Helvetica Neue"/>
              </a:defRPr>
            </a:lvl3pPr>
            <a:lvl4pPr lvl="3" rtl="0">
              <a:buNone/>
              <a:defRPr sz="1000">
                <a:solidFill>
                  <a:srgbClr val="999999"/>
                </a:solidFill>
                <a:latin typeface="Helvetica Neue"/>
                <a:ea typeface="Helvetica Neue"/>
                <a:cs typeface="Helvetica Neue"/>
                <a:sym typeface="Helvetica Neue"/>
              </a:defRPr>
            </a:lvl4pPr>
            <a:lvl5pPr lvl="4" rtl="0">
              <a:buNone/>
              <a:defRPr sz="1000">
                <a:solidFill>
                  <a:srgbClr val="999999"/>
                </a:solidFill>
                <a:latin typeface="Helvetica Neue"/>
                <a:ea typeface="Helvetica Neue"/>
                <a:cs typeface="Helvetica Neue"/>
                <a:sym typeface="Helvetica Neue"/>
              </a:defRPr>
            </a:lvl5pPr>
            <a:lvl6pPr lvl="5" rtl="0">
              <a:buNone/>
              <a:defRPr sz="1000">
                <a:solidFill>
                  <a:srgbClr val="999999"/>
                </a:solidFill>
                <a:latin typeface="Helvetica Neue"/>
                <a:ea typeface="Helvetica Neue"/>
                <a:cs typeface="Helvetica Neue"/>
                <a:sym typeface="Helvetica Neue"/>
              </a:defRPr>
            </a:lvl6pPr>
            <a:lvl7pPr lvl="6" rtl="0">
              <a:buNone/>
              <a:defRPr sz="1000">
                <a:solidFill>
                  <a:srgbClr val="999999"/>
                </a:solidFill>
                <a:latin typeface="Helvetica Neue"/>
                <a:ea typeface="Helvetica Neue"/>
                <a:cs typeface="Helvetica Neue"/>
                <a:sym typeface="Helvetica Neue"/>
              </a:defRPr>
            </a:lvl7pPr>
            <a:lvl8pPr lvl="7" rtl="0">
              <a:buNone/>
              <a:defRPr sz="1000">
                <a:solidFill>
                  <a:srgbClr val="999999"/>
                </a:solidFill>
                <a:latin typeface="Helvetica Neue"/>
                <a:ea typeface="Helvetica Neue"/>
                <a:cs typeface="Helvetica Neue"/>
                <a:sym typeface="Helvetica Neue"/>
              </a:defRPr>
            </a:lvl8pPr>
            <a:lvl9pPr lvl="8" rtl="0">
              <a:buNone/>
              <a:defRPr sz="1000">
                <a:solidFill>
                  <a:srgbClr val="99999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1119">
          <p15:clr>
            <a:srgbClr val="E46962"/>
          </p15:clr>
        </p15:guide>
        <p15:guide id="2" pos="2002">
          <p15:clr>
            <a:srgbClr val="E46962"/>
          </p15:clr>
        </p15:guide>
        <p15:guide id="3" pos="2880">
          <p15:clr>
            <a:srgbClr val="E46962"/>
          </p15:clr>
        </p15:guide>
        <p15:guide id="4" pos="3768">
          <p15:clr>
            <a:srgbClr val="E46962"/>
          </p15:clr>
        </p15:guide>
        <p15:guide id="5" pos="4650">
          <p15:clr>
            <a:srgbClr val="E46962"/>
          </p15:clr>
        </p15:guide>
        <p15:guide id="6" orient="horz" pos="1156">
          <p15:clr>
            <a:srgbClr val="E46962"/>
          </p15:clr>
        </p15:guide>
        <p15:guide id="7" orient="horz" pos="2084">
          <p15:clr>
            <a:srgbClr val="E46962"/>
          </p15:clr>
        </p15:guide>
        <p15:guide id="8" orient="horz" pos="1620">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redit slide (Add your name) - 1B">
  <p:cSld name="TITLE_1_1_2">
    <p:bg>
      <p:bgPr>
        <a:solidFill>
          <a:srgbClr val="DDDEE0"/>
        </a:solidFill>
        <a:effectLst/>
      </p:bgPr>
    </p:bg>
    <p:spTree>
      <p:nvGrpSpPr>
        <p:cNvPr id="1" name="Shape 158"/>
        <p:cNvGrpSpPr/>
        <p:nvPr/>
      </p:nvGrpSpPr>
      <p:grpSpPr>
        <a:xfrm>
          <a:off x="0" y="0"/>
          <a:ext cx="0" cy="0"/>
          <a:chOff x="0" y="0"/>
          <a:chExt cx="0" cy="0"/>
        </a:xfrm>
      </p:grpSpPr>
      <p:sp>
        <p:nvSpPr>
          <p:cNvPr id="159" name="Google Shape;159;p44"/>
          <p:cNvSpPr txBox="1"/>
          <p:nvPr/>
        </p:nvSpPr>
        <p:spPr>
          <a:xfrm>
            <a:off x="0" y="4797900"/>
            <a:ext cx="91440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rgbClr val="999999"/>
                </a:solidFill>
                <a:latin typeface="Helvetica Neue"/>
                <a:ea typeface="Helvetica Neue"/>
                <a:cs typeface="Helvetica Neue"/>
                <a:sym typeface="Helvetica Neue"/>
              </a:rPr>
              <a:t>Creative Commons CC BY 4.0 2023 Baasankhuu Uyanga, Hergatacorzian Camila, Jiang Xiaolin, Gensinger Regina Design for Government course at Aalto University</a:t>
            </a:r>
            <a:endParaRPr sz="800">
              <a:solidFill>
                <a:srgbClr val="999999"/>
              </a:solidFill>
              <a:latin typeface="Helvetica Neue"/>
              <a:ea typeface="Helvetica Neue"/>
              <a:cs typeface="Helvetica Neue"/>
              <a:sym typeface="Helvetica Neue"/>
            </a:endParaRPr>
          </a:p>
        </p:txBody>
      </p:sp>
      <p:sp>
        <p:nvSpPr>
          <p:cNvPr id="160" name="Google Shape;160;p44"/>
          <p:cNvSpPr txBox="1">
            <a:spLocks noGrp="1"/>
          </p:cNvSpPr>
          <p:nvPr>
            <p:ph type="sldNum" idx="12"/>
          </p:nvPr>
        </p:nvSpPr>
        <p:spPr>
          <a:xfrm>
            <a:off x="8702374" y="4731795"/>
            <a:ext cx="441600" cy="393600"/>
          </a:xfrm>
          <a:prstGeom prst="rect">
            <a:avLst/>
          </a:prstGeom>
        </p:spPr>
        <p:txBody>
          <a:bodyPr spcFirstLastPara="1" wrap="square" lIns="91425" tIns="91425" rIns="91425" bIns="91425" anchor="ctr" anchorCtr="0">
            <a:normAutofit/>
          </a:bodyPr>
          <a:lstStyle>
            <a:lvl1pPr lvl="0" rtl="0">
              <a:buNone/>
              <a:defRPr sz="1000">
                <a:solidFill>
                  <a:srgbClr val="999999"/>
                </a:solidFill>
                <a:latin typeface="Helvetica Neue"/>
                <a:ea typeface="Helvetica Neue"/>
                <a:cs typeface="Helvetica Neue"/>
                <a:sym typeface="Helvetica Neue"/>
              </a:defRPr>
            </a:lvl1pPr>
            <a:lvl2pPr lvl="1" rtl="0">
              <a:buNone/>
              <a:defRPr sz="1000">
                <a:solidFill>
                  <a:srgbClr val="999999"/>
                </a:solidFill>
                <a:latin typeface="Helvetica Neue"/>
                <a:ea typeface="Helvetica Neue"/>
                <a:cs typeface="Helvetica Neue"/>
                <a:sym typeface="Helvetica Neue"/>
              </a:defRPr>
            </a:lvl2pPr>
            <a:lvl3pPr lvl="2" rtl="0">
              <a:buNone/>
              <a:defRPr sz="1000">
                <a:solidFill>
                  <a:srgbClr val="999999"/>
                </a:solidFill>
                <a:latin typeface="Helvetica Neue"/>
                <a:ea typeface="Helvetica Neue"/>
                <a:cs typeface="Helvetica Neue"/>
                <a:sym typeface="Helvetica Neue"/>
              </a:defRPr>
            </a:lvl3pPr>
            <a:lvl4pPr lvl="3" rtl="0">
              <a:buNone/>
              <a:defRPr sz="1000">
                <a:solidFill>
                  <a:srgbClr val="999999"/>
                </a:solidFill>
                <a:latin typeface="Helvetica Neue"/>
                <a:ea typeface="Helvetica Neue"/>
                <a:cs typeface="Helvetica Neue"/>
                <a:sym typeface="Helvetica Neue"/>
              </a:defRPr>
            </a:lvl4pPr>
            <a:lvl5pPr lvl="4" rtl="0">
              <a:buNone/>
              <a:defRPr sz="1000">
                <a:solidFill>
                  <a:srgbClr val="999999"/>
                </a:solidFill>
                <a:latin typeface="Helvetica Neue"/>
                <a:ea typeface="Helvetica Neue"/>
                <a:cs typeface="Helvetica Neue"/>
                <a:sym typeface="Helvetica Neue"/>
              </a:defRPr>
            </a:lvl5pPr>
            <a:lvl6pPr lvl="5" rtl="0">
              <a:buNone/>
              <a:defRPr sz="1000">
                <a:solidFill>
                  <a:srgbClr val="999999"/>
                </a:solidFill>
                <a:latin typeface="Helvetica Neue"/>
                <a:ea typeface="Helvetica Neue"/>
                <a:cs typeface="Helvetica Neue"/>
                <a:sym typeface="Helvetica Neue"/>
              </a:defRPr>
            </a:lvl6pPr>
            <a:lvl7pPr lvl="6" rtl="0">
              <a:buNone/>
              <a:defRPr sz="1000">
                <a:solidFill>
                  <a:srgbClr val="999999"/>
                </a:solidFill>
                <a:latin typeface="Helvetica Neue"/>
                <a:ea typeface="Helvetica Neue"/>
                <a:cs typeface="Helvetica Neue"/>
                <a:sym typeface="Helvetica Neue"/>
              </a:defRPr>
            </a:lvl7pPr>
            <a:lvl8pPr lvl="7" rtl="0">
              <a:buNone/>
              <a:defRPr sz="1000">
                <a:solidFill>
                  <a:srgbClr val="999999"/>
                </a:solidFill>
                <a:latin typeface="Helvetica Neue"/>
                <a:ea typeface="Helvetica Neue"/>
                <a:cs typeface="Helvetica Neue"/>
                <a:sym typeface="Helvetica Neue"/>
              </a:defRPr>
            </a:lvl8pPr>
            <a:lvl9pPr lvl="8" rtl="0">
              <a:buNone/>
              <a:defRPr sz="1000">
                <a:solidFill>
                  <a:srgbClr val="99999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1119">
          <p15:clr>
            <a:srgbClr val="E46962"/>
          </p15:clr>
        </p15:guide>
        <p15:guide id="2" pos="2002">
          <p15:clr>
            <a:srgbClr val="E46962"/>
          </p15:clr>
        </p15:guide>
        <p15:guide id="3" pos="2880">
          <p15:clr>
            <a:srgbClr val="E46962"/>
          </p15:clr>
        </p15:guide>
        <p15:guide id="4" pos="3768">
          <p15:clr>
            <a:srgbClr val="E46962"/>
          </p15:clr>
        </p15:guide>
        <p15:guide id="5" pos="4650">
          <p15:clr>
            <a:srgbClr val="E46962"/>
          </p15:clr>
        </p15:guide>
        <p15:guide id="6" orient="horz" pos="1156">
          <p15:clr>
            <a:srgbClr val="E46962"/>
          </p15:clr>
        </p15:guide>
        <p15:guide id="7" orient="horz" pos="2084">
          <p15:clr>
            <a:srgbClr val="E46962"/>
          </p15:clr>
        </p15:guide>
        <p15:guide id="8" orient="horz" pos="1620">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1FF076-5C97-F04F-51B4-755075F11605}"/>
              </a:ext>
            </a:extLst>
          </p:cNvPr>
          <p:cNvSpPr>
            <a:spLocks noGrp="1"/>
          </p:cNvSpPr>
          <p:nvPr>
            <p:ph type="title"/>
          </p:nvPr>
        </p:nvSpPr>
        <p:spPr/>
        <p:txBody>
          <a:bodyPr/>
          <a:lstStyle/>
          <a:p>
            <a:r>
              <a:rPr lang="en-US"/>
              <a:t>Click to edit Master title style</a:t>
            </a:r>
          </a:p>
        </p:txBody>
      </p:sp>
      <p:sp>
        <p:nvSpPr>
          <p:cNvPr id="3" name="Sisällön paikkamerkki 2">
            <a:extLst>
              <a:ext uri="{FF2B5EF4-FFF2-40B4-BE49-F238E27FC236}">
                <a16:creationId xmlns:a16="http://schemas.microsoft.com/office/drawing/2014/main" id="{B3E50E93-06CF-0E98-0665-6791BFCA2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äivämäärän paikkamerkki 3">
            <a:extLst>
              <a:ext uri="{FF2B5EF4-FFF2-40B4-BE49-F238E27FC236}">
                <a16:creationId xmlns:a16="http://schemas.microsoft.com/office/drawing/2014/main" id="{45D7717F-1194-EB20-1FF4-521D586E1A91}"/>
              </a:ext>
            </a:extLst>
          </p:cNvPr>
          <p:cNvSpPr>
            <a:spLocks noGrp="1"/>
          </p:cNvSpPr>
          <p:nvPr>
            <p:ph type="dt" sz="half" idx="10"/>
          </p:nvPr>
        </p:nvSpPr>
        <p:spPr/>
        <p:txBody>
          <a:bodyPr/>
          <a:lstStyle/>
          <a:p>
            <a:fld id="{4AE1A613-8B10-A841-A228-04320C0925A3}" type="datetimeFigureOut">
              <a:rPr lang="en-US" smtClean="0"/>
              <a:t>6/6/2026</a:t>
            </a:fld>
            <a:endParaRPr lang="en-US"/>
          </a:p>
        </p:txBody>
      </p:sp>
      <p:sp>
        <p:nvSpPr>
          <p:cNvPr id="5" name="Alatunnisteen paikkamerkki 4">
            <a:extLst>
              <a:ext uri="{FF2B5EF4-FFF2-40B4-BE49-F238E27FC236}">
                <a16:creationId xmlns:a16="http://schemas.microsoft.com/office/drawing/2014/main" id="{C2615A6B-15F6-6F98-62CA-87E342A97117}"/>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40639DFA-C92E-3588-150F-C1C4948D9554}"/>
              </a:ext>
            </a:extLst>
          </p:cNvPr>
          <p:cNvSpPr>
            <a:spLocks noGrp="1"/>
          </p:cNvSpPr>
          <p:nvPr>
            <p:ph type="sldNum" sz="quarter" idx="12"/>
          </p:nvPr>
        </p:nvSpPr>
        <p:spPr/>
        <p:txBody>
          <a:bodyPr/>
          <a:lstStyle/>
          <a:p>
            <a:fld id="{CEB588BE-A414-664D-B2FB-93F804FF2DE5}" type="slidenum">
              <a:rPr lang="en-US" smtClean="0"/>
              <a:t>‹#›</a:t>
            </a:fld>
            <a:endParaRPr lang="en-US"/>
          </a:p>
        </p:txBody>
      </p:sp>
    </p:spTree>
    <p:extLst>
      <p:ext uri="{BB962C8B-B14F-4D97-AF65-F5344CB8AC3E}">
        <p14:creationId xmlns:p14="http://schemas.microsoft.com/office/powerpoint/2010/main" val="245662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97" name="Google Shape;9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04" name="Google Shape;104;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US"/>
              <a:t>Click to edit Master text styles</a:t>
            </a:r>
          </a:p>
        </p:txBody>
      </p:sp>
      <p:sp>
        <p:nvSpPr>
          <p:cNvPr id="105" name="Google Shape;105;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US"/>
              <a:t>Click to edit Master text styles</a:t>
            </a:r>
          </a:p>
        </p:txBody>
      </p:sp>
      <p:sp>
        <p:nvSpPr>
          <p:cNvPr id="106" name="Google Shape;10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112" name="Google Shape;112;p2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US"/>
              <a:t>Click to edit Master text styles</a:t>
            </a:r>
          </a:p>
        </p:txBody>
      </p:sp>
      <p:sp>
        <p:nvSpPr>
          <p:cNvPr id="113" name="Google Shape;11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4"/>
        <p:cNvGrpSpPr/>
        <p:nvPr/>
      </p:nvGrpSpPr>
      <p:grpSpPr>
        <a:xfrm>
          <a:off x="0" y="0"/>
          <a:ext cx="0" cy="0"/>
          <a:chOff x="0" y="0"/>
          <a:chExt cx="0" cy="0"/>
        </a:xfrm>
      </p:grpSpPr>
      <p:sp>
        <p:nvSpPr>
          <p:cNvPr id="115" name="Google Shape;115;p3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a:p>
        </p:txBody>
      </p:sp>
      <p:sp>
        <p:nvSpPr>
          <p:cNvPr id="116" name="Google Shape;11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7"/>
        <p:cNvGrpSpPr/>
        <p:nvPr/>
      </p:nvGrpSpPr>
      <p:grpSpPr>
        <a:xfrm>
          <a:off x="0" y="0"/>
          <a:ext cx="0" cy="0"/>
          <a:chOff x="0" y="0"/>
          <a:chExt cx="0" cy="0"/>
        </a:xfrm>
      </p:grpSpPr>
      <p:sp>
        <p:nvSpPr>
          <p:cNvPr id="118" name="Google Shape;118;p3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a:p>
        </p:txBody>
      </p:sp>
      <p:sp>
        <p:nvSpPr>
          <p:cNvPr id="120" name="Google Shape;120;p3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a:p>
        </p:txBody>
      </p:sp>
      <p:sp>
        <p:nvSpPr>
          <p:cNvPr id="121" name="Google Shape;121;p3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p:txBody>
      </p:sp>
      <p:sp>
        <p:nvSpPr>
          <p:cNvPr id="122" name="Google Shape;12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3"/>
        <p:cNvGrpSpPr/>
        <p:nvPr/>
      </p:nvGrpSpPr>
      <p:grpSpPr>
        <a:xfrm>
          <a:off x="0" y="0"/>
          <a:ext cx="0" cy="0"/>
          <a:chOff x="0" y="0"/>
          <a:chExt cx="0" cy="0"/>
        </a:xfrm>
      </p:grpSpPr>
      <p:sp>
        <p:nvSpPr>
          <p:cNvPr id="124" name="Google Shape;124;p3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pPr lvl="0"/>
            <a:r>
              <a:rPr lang="en-US"/>
              <a:t>Click to edit Master text styles</a:t>
            </a:r>
          </a:p>
        </p:txBody>
      </p:sp>
      <p:sp>
        <p:nvSpPr>
          <p:cNvPr id="125" name="Google Shape;12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6"/>
        <p:cNvGrpSpPr/>
        <p:nvPr/>
      </p:nvGrpSpPr>
      <p:grpSpPr>
        <a:xfrm>
          <a:off x="0" y="0"/>
          <a:ext cx="0" cy="0"/>
          <a:chOff x="0" y="0"/>
          <a:chExt cx="0" cy="0"/>
        </a:xfrm>
      </p:grpSpPr>
      <p:sp>
        <p:nvSpPr>
          <p:cNvPr id="127" name="Google Shape;127;p3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8" name="Google Shape;128;p3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pPr lvl="0"/>
            <a:r>
              <a:rPr lang="en-US"/>
              <a:t>Click to edit Master text styles</a:t>
            </a:r>
          </a:p>
        </p:txBody>
      </p:sp>
      <p:sp>
        <p:nvSpPr>
          <p:cNvPr id="129" name="Google Shape;12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redit slide (Add your name)">
  <p:cSld name="TITLE_1">
    <p:spTree>
      <p:nvGrpSpPr>
        <p:cNvPr id="1" name="Shape 132"/>
        <p:cNvGrpSpPr/>
        <p:nvPr/>
      </p:nvGrpSpPr>
      <p:grpSpPr>
        <a:xfrm>
          <a:off x="0" y="0"/>
          <a:ext cx="0" cy="0"/>
          <a:chOff x="0" y="0"/>
          <a:chExt cx="0" cy="0"/>
        </a:xfrm>
      </p:grpSpPr>
      <p:sp>
        <p:nvSpPr>
          <p:cNvPr id="133" name="Google Shape;133;p35"/>
          <p:cNvSpPr txBox="1"/>
          <p:nvPr/>
        </p:nvSpPr>
        <p:spPr>
          <a:xfrm>
            <a:off x="0" y="4797900"/>
            <a:ext cx="91440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rgbClr val="999999"/>
                </a:solidFill>
                <a:latin typeface="Helvetica Neue"/>
                <a:ea typeface="Helvetica Neue"/>
                <a:cs typeface="Helvetica Neue"/>
                <a:sym typeface="Helvetica Neue"/>
              </a:rPr>
              <a:t>Creative Commons CC BY 4.0 2023 Name1, Name 2, Name 3, and Name 4 Design for Government course at Aalto University</a:t>
            </a:r>
            <a:endParaRPr sz="800">
              <a:solidFill>
                <a:srgbClr val="999999"/>
              </a:solidFill>
              <a:latin typeface="Helvetica Neue"/>
              <a:ea typeface="Helvetica Neue"/>
              <a:cs typeface="Helvetica Neue"/>
              <a:sym typeface="Helvetica Neue"/>
            </a:endParaRPr>
          </a:p>
        </p:txBody>
      </p:sp>
      <p:sp>
        <p:nvSpPr>
          <p:cNvPr id="134" name="Google Shape;134;p35"/>
          <p:cNvSpPr txBox="1">
            <a:spLocks noGrp="1"/>
          </p:cNvSpPr>
          <p:nvPr>
            <p:ph type="sldNum" idx="12"/>
          </p:nvPr>
        </p:nvSpPr>
        <p:spPr>
          <a:xfrm>
            <a:off x="8702374" y="4731795"/>
            <a:ext cx="441600" cy="393600"/>
          </a:xfrm>
          <a:prstGeom prst="rect">
            <a:avLst/>
          </a:prstGeom>
        </p:spPr>
        <p:txBody>
          <a:bodyPr spcFirstLastPara="1" wrap="square" lIns="91425" tIns="91425" rIns="91425" bIns="91425" anchor="ctr" anchorCtr="0">
            <a:normAutofit/>
          </a:bodyPr>
          <a:lstStyle>
            <a:lvl1pPr lvl="0" rtl="0">
              <a:buNone/>
              <a:defRPr sz="1000">
                <a:solidFill>
                  <a:srgbClr val="999999"/>
                </a:solidFill>
                <a:latin typeface="Helvetica Neue"/>
                <a:ea typeface="Helvetica Neue"/>
                <a:cs typeface="Helvetica Neue"/>
                <a:sym typeface="Helvetica Neue"/>
              </a:defRPr>
            </a:lvl1pPr>
            <a:lvl2pPr lvl="1" rtl="0">
              <a:buNone/>
              <a:defRPr sz="1000">
                <a:solidFill>
                  <a:srgbClr val="999999"/>
                </a:solidFill>
                <a:latin typeface="Helvetica Neue"/>
                <a:ea typeface="Helvetica Neue"/>
                <a:cs typeface="Helvetica Neue"/>
                <a:sym typeface="Helvetica Neue"/>
              </a:defRPr>
            </a:lvl2pPr>
            <a:lvl3pPr lvl="2" rtl="0">
              <a:buNone/>
              <a:defRPr sz="1000">
                <a:solidFill>
                  <a:srgbClr val="999999"/>
                </a:solidFill>
                <a:latin typeface="Helvetica Neue"/>
                <a:ea typeface="Helvetica Neue"/>
                <a:cs typeface="Helvetica Neue"/>
                <a:sym typeface="Helvetica Neue"/>
              </a:defRPr>
            </a:lvl3pPr>
            <a:lvl4pPr lvl="3" rtl="0">
              <a:buNone/>
              <a:defRPr sz="1000">
                <a:solidFill>
                  <a:srgbClr val="999999"/>
                </a:solidFill>
                <a:latin typeface="Helvetica Neue"/>
                <a:ea typeface="Helvetica Neue"/>
                <a:cs typeface="Helvetica Neue"/>
                <a:sym typeface="Helvetica Neue"/>
              </a:defRPr>
            </a:lvl4pPr>
            <a:lvl5pPr lvl="4" rtl="0">
              <a:buNone/>
              <a:defRPr sz="1000">
                <a:solidFill>
                  <a:srgbClr val="999999"/>
                </a:solidFill>
                <a:latin typeface="Helvetica Neue"/>
                <a:ea typeface="Helvetica Neue"/>
                <a:cs typeface="Helvetica Neue"/>
                <a:sym typeface="Helvetica Neue"/>
              </a:defRPr>
            </a:lvl5pPr>
            <a:lvl6pPr lvl="5" rtl="0">
              <a:buNone/>
              <a:defRPr sz="1000">
                <a:solidFill>
                  <a:srgbClr val="999999"/>
                </a:solidFill>
                <a:latin typeface="Helvetica Neue"/>
                <a:ea typeface="Helvetica Neue"/>
                <a:cs typeface="Helvetica Neue"/>
                <a:sym typeface="Helvetica Neue"/>
              </a:defRPr>
            </a:lvl6pPr>
            <a:lvl7pPr lvl="6" rtl="0">
              <a:buNone/>
              <a:defRPr sz="1000">
                <a:solidFill>
                  <a:srgbClr val="999999"/>
                </a:solidFill>
                <a:latin typeface="Helvetica Neue"/>
                <a:ea typeface="Helvetica Neue"/>
                <a:cs typeface="Helvetica Neue"/>
                <a:sym typeface="Helvetica Neue"/>
              </a:defRPr>
            </a:lvl7pPr>
            <a:lvl8pPr lvl="7" rtl="0">
              <a:buNone/>
              <a:defRPr sz="1000">
                <a:solidFill>
                  <a:srgbClr val="999999"/>
                </a:solidFill>
                <a:latin typeface="Helvetica Neue"/>
                <a:ea typeface="Helvetica Neue"/>
                <a:cs typeface="Helvetica Neue"/>
                <a:sym typeface="Helvetica Neue"/>
              </a:defRPr>
            </a:lvl8pPr>
            <a:lvl9pPr lvl="8" rtl="0">
              <a:buNone/>
              <a:defRPr sz="1000">
                <a:solidFill>
                  <a:srgbClr val="99999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9" name="Google Shape;89;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0" name="Google Shape;9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2" r:id="rId3"/>
    <p:sldLayoutId id="2147483674" r:id="rId4"/>
    <p:sldLayoutId id="2147483675" r:id="rId5"/>
    <p:sldLayoutId id="2147483676" r:id="rId6"/>
    <p:sldLayoutId id="2147483677" r:id="rId7"/>
    <p:sldLayoutId id="2147483678" r:id="rId8"/>
    <p:sldLayoutId id="2147483680" r:id="rId9"/>
    <p:sldLayoutId id="2147483682" r:id="rId10"/>
    <p:sldLayoutId id="2147483684" r:id="rId11"/>
    <p:sldLayoutId id="2147483685" r:id="rId12"/>
    <p:sldLayoutId id="2147483686" r:id="rId13"/>
    <p:sldLayoutId id="2147483688" r:id="rId14"/>
    <p:sldLayoutId id="2147483689" r:id="rId15"/>
    <p:sldLayoutId id="2147483738" r:id="rId1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56_A359E930.xm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5F_4EC4C8B1.xm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3D_AFB513A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microsoft.com/office/2018/10/relationships/comments" Target="../comments/modernComment_15B_362B2515.xml"/><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18_A5F0FDD5.xm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4A_7062525B.xm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customXml" Target="../ink/ink2.xml"/><Relationship Id="rId12"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140.png"/><Relationship Id="rId11" Type="http://schemas.openxmlformats.org/officeDocument/2006/relationships/image" Target="../media/image25.jpeg"/><Relationship Id="rId5" Type="http://schemas.openxmlformats.org/officeDocument/2006/relationships/customXml" Target="../ink/ink1.xml"/><Relationship Id="rId10" Type="http://schemas.openxmlformats.org/officeDocument/2006/relationships/image" Target="../media/image33.png"/><Relationship Id="rId4" Type="http://schemas.openxmlformats.org/officeDocument/2006/relationships/image" Target="../media/image31.jpe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1D_4CD5A2C9.xml"/><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microsoft.com/office/2018/10/relationships/comments" Target="../comments/modernComment_144_56A1676D.xml"/><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0.xml"/><Relationship Id="rId1" Type="http://schemas.openxmlformats.org/officeDocument/2006/relationships/slideLayout" Target="../slideLayouts/slideLayout16.xml"/><Relationship Id="rId6" Type="http://schemas.openxmlformats.org/officeDocument/2006/relationships/customXml" Target="../ink/ink6.xml"/><Relationship Id="rId5" Type="http://schemas.openxmlformats.org/officeDocument/2006/relationships/customXml" Target="../ink/ink5.xml"/><Relationship Id="rId4" Type="http://schemas.openxmlformats.org/officeDocument/2006/relationships/image" Target="../media/image140.png"/></Relationships>
</file>

<file path=ppt/slides/_rels/slide4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41.xml"/><Relationship Id="rId1" Type="http://schemas.openxmlformats.org/officeDocument/2006/relationships/slideLayout" Target="../slideLayouts/slideLayout16.xml"/><Relationship Id="rId6" Type="http://schemas.openxmlformats.org/officeDocument/2006/relationships/customXml" Target="../ink/ink9.xml"/><Relationship Id="rId5" Type="http://schemas.openxmlformats.org/officeDocument/2006/relationships/customXml" Target="../ink/ink8.xml"/><Relationship Id="rId4" Type="http://schemas.openxmlformats.org/officeDocument/2006/relationships/image" Target="../media/image14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s://en.ilmatieteenlaitos.fi/press-release/2mV6FGVh8kkpwJG9DfKjTL" TargetMode="External"/><Relationship Id="rId2" Type="http://schemas.openxmlformats.org/officeDocument/2006/relationships/notesSlide" Target="../notesSlides/notesSlide43.xml"/><Relationship Id="rId1" Type="http://schemas.openxmlformats.org/officeDocument/2006/relationships/slideLayout" Target="../slideLayouts/slideLayout16.xml"/><Relationship Id="rId5" Type="http://schemas.openxmlformats.org/officeDocument/2006/relationships/hyperlink" Target="https://valonia.fi/wp-content/uploads/2025/09/TP-3.2.-Raportti.pdf" TargetMode="External"/><Relationship Id="rId4" Type="http://schemas.openxmlformats.org/officeDocument/2006/relationships/hyperlink" Target="https://www.hsy.fi/4ab27d/globalassets/hsy/projektisivustot-ja-hanke-esittelyt/tiedostot/talvi-hankkeen-alkukartoitusraportti.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F2632554-D00C-2C1A-FBB6-0FE03730433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C6FDE3A-6735-D678-0979-51396F34741A}"/>
              </a:ext>
            </a:extLst>
          </p:cNvPr>
          <p:cNvSpPr>
            <a:spLocks noGrp="1"/>
          </p:cNvSpPr>
          <p:nvPr>
            <p:ph type="subTitle" idx="1"/>
          </p:nvPr>
        </p:nvSpPr>
        <p:spPr>
          <a:xfrm>
            <a:off x="2059360" y="3332539"/>
            <a:ext cx="4918707" cy="479260"/>
          </a:xfrm>
        </p:spPr>
        <p:txBody>
          <a:bodyPr spcFirstLastPara="1" vert="horz" wrap="square" lIns="68580" tIns="34290" rIns="68580" bIns="34290" rtlCol="0" anchor="t" anchorCtr="0">
            <a:noAutofit/>
          </a:bodyPr>
          <a:lstStyle/>
          <a:p>
            <a:pPr>
              <a:lnSpc>
                <a:spcPct val="110000"/>
              </a:lnSpc>
              <a:spcBef>
                <a:spcPts val="75"/>
              </a:spcBef>
            </a:pPr>
            <a:r>
              <a:rPr lang="en-US" sz="1200" b="1">
                <a:solidFill>
                  <a:srgbClr val="B4E5A2">
                    <a:alpha val="80000"/>
                  </a:srgbClr>
                </a:solidFill>
                <a:latin typeface="Avenir Next" panose="020B0503020202020204" pitchFamily="34" charset="0"/>
                <a:ea typeface="+mn-lt"/>
                <a:cs typeface="+mn-lt"/>
              </a:rPr>
              <a:t>· </a:t>
            </a:r>
            <a:r>
              <a:rPr lang="en-US" sz="1200">
                <a:solidFill>
                  <a:srgbClr val="E1D9F5">
                    <a:alpha val="80000"/>
                  </a:srgbClr>
                </a:solidFill>
                <a:latin typeface="Avenir Next" panose="020B0503020202020204" pitchFamily="34" charset="0"/>
                <a:ea typeface="+mn-lt"/>
                <a:cs typeface="+mn-lt"/>
              </a:rPr>
              <a:t>ANNA HAKOLA </a:t>
            </a:r>
            <a:r>
              <a:rPr lang="en-US" sz="1200" b="1">
                <a:solidFill>
                  <a:srgbClr val="B4E5A2">
                    <a:alpha val="80000"/>
                  </a:srgbClr>
                </a:solidFill>
                <a:latin typeface="Avenir Next" panose="020B0503020202020204" pitchFamily="34" charset="0"/>
                <a:ea typeface="+mn-lt"/>
                <a:cs typeface="+mn-lt"/>
              </a:rPr>
              <a:t>·</a:t>
            </a:r>
            <a:r>
              <a:rPr lang="en-US" sz="1200">
                <a:solidFill>
                  <a:srgbClr val="E1D9F5">
                    <a:alpha val="80000"/>
                  </a:srgbClr>
                </a:solidFill>
                <a:latin typeface="Avenir Next" panose="020B0503020202020204" pitchFamily="34" charset="0"/>
                <a:ea typeface="+mn-lt"/>
                <a:cs typeface="+mn-lt"/>
              </a:rPr>
              <a:t> DUC CHU</a:t>
            </a:r>
            <a:r>
              <a:rPr lang="en-US" sz="1200">
                <a:solidFill>
                  <a:srgbClr val="B4E5A2">
                    <a:alpha val="80000"/>
                  </a:srgbClr>
                </a:solidFill>
                <a:latin typeface="Avenir Next" panose="020B0503020202020204" pitchFamily="34" charset="0"/>
                <a:ea typeface="+mn-lt"/>
                <a:cs typeface="+mn-lt"/>
              </a:rPr>
              <a:t> </a:t>
            </a:r>
            <a:r>
              <a:rPr lang="en-US" sz="1200" b="1">
                <a:solidFill>
                  <a:srgbClr val="B4E5A2">
                    <a:alpha val="80000"/>
                  </a:srgbClr>
                </a:solidFill>
                <a:latin typeface="Avenir Next" panose="020B0503020202020204" pitchFamily="34" charset="0"/>
                <a:ea typeface="+mn-lt"/>
                <a:cs typeface="+mn-lt"/>
              </a:rPr>
              <a:t>· </a:t>
            </a:r>
            <a:r>
              <a:rPr lang="en-US" sz="1200">
                <a:solidFill>
                  <a:srgbClr val="E1D9F5">
                    <a:alpha val="80000"/>
                  </a:srgbClr>
                </a:solidFill>
                <a:latin typeface="Avenir Next" panose="020B0503020202020204" pitchFamily="34" charset="0"/>
                <a:ea typeface="+mn-lt"/>
                <a:cs typeface="+mn-lt"/>
              </a:rPr>
              <a:t>FERNANDA ORDORICA</a:t>
            </a:r>
            <a:r>
              <a:rPr lang="en-US" sz="1200">
                <a:solidFill>
                  <a:srgbClr val="B4E5A2">
                    <a:alpha val="80000"/>
                  </a:srgbClr>
                </a:solidFill>
                <a:latin typeface="Avenir Next" panose="020B0503020202020204" pitchFamily="34" charset="0"/>
                <a:ea typeface="+mn-lt"/>
                <a:cs typeface="+mn-lt"/>
              </a:rPr>
              <a:t> </a:t>
            </a:r>
            <a:r>
              <a:rPr lang="en-US" sz="1200" b="1">
                <a:solidFill>
                  <a:srgbClr val="B4E5A2">
                    <a:alpha val="80000"/>
                  </a:srgbClr>
                </a:solidFill>
                <a:latin typeface="Avenir Next" panose="020B0503020202020204" pitchFamily="34" charset="0"/>
                <a:ea typeface="+mn-lt"/>
                <a:cs typeface="+mn-lt"/>
              </a:rPr>
              <a:t>·</a:t>
            </a:r>
          </a:p>
          <a:p>
            <a:pPr>
              <a:lnSpc>
                <a:spcPct val="110000"/>
              </a:lnSpc>
              <a:spcBef>
                <a:spcPts val="75"/>
              </a:spcBef>
            </a:pPr>
            <a:r>
              <a:rPr lang="en-US" sz="1200" b="1">
                <a:solidFill>
                  <a:srgbClr val="B4E5A2">
                    <a:alpha val="80000"/>
                  </a:srgbClr>
                </a:solidFill>
                <a:latin typeface="Avenir Next" panose="020B0503020202020204" pitchFamily="34" charset="0"/>
                <a:ea typeface="+mn-lt"/>
                <a:cs typeface="+mn-lt"/>
              </a:rPr>
              <a:t>·</a:t>
            </a:r>
            <a:r>
              <a:rPr lang="en-US" sz="1200">
                <a:solidFill>
                  <a:srgbClr val="B4E5A2">
                    <a:alpha val="80000"/>
                  </a:srgbClr>
                </a:solidFill>
                <a:latin typeface="Avenir Next" panose="020B0503020202020204" pitchFamily="34" charset="0"/>
                <a:ea typeface="+mn-lt"/>
                <a:cs typeface="+mn-lt"/>
              </a:rPr>
              <a:t> </a:t>
            </a:r>
            <a:r>
              <a:rPr lang="en-US" sz="1200">
                <a:solidFill>
                  <a:srgbClr val="E1D9F5">
                    <a:alpha val="80000"/>
                  </a:srgbClr>
                </a:solidFill>
                <a:latin typeface="Avenir Next" panose="020B0503020202020204" pitchFamily="34" charset="0"/>
                <a:ea typeface="+mn-lt"/>
                <a:cs typeface="+mn-lt"/>
              </a:rPr>
              <a:t>JUTTA PIHLAMO</a:t>
            </a:r>
            <a:r>
              <a:rPr lang="en-US" sz="1200" b="1">
                <a:solidFill>
                  <a:srgbClr val="E1D9F5">
                    <a:alpha val="80000"/>
                  </a:srgbClr>
                </a:solidFill>
                <a:latin typeface="Avenir Next" panose="020B0503020202020204" pitchFamily="34" charset="0"/>
                <a:ea typeface="+mn-lt"/>
                <a:cs typeface="+mn-lt"/>
              </a:rPr>
              <a:t> </a:t>
            </a:r>
            <a:r>
              <a:rPr lang="en-US" sz="1200" b="1">
                <a:solidFill>
                  <a:srgbClr val="B4E5A2">
                    <a:alpha val="80000"/>
                  </a:srgbClr>
                </a:solidFill>
                <a:latin typeface="Avenir Next" panose="020B0503020202020204" pitchFamily="34" charset="0"/>
                <a:ea typeface="+mn-lt"/>
                <a:cs typeface="+mn-lt"/>
              </a:rPr>
              <a:t>· </a:t>
            </a:r>
            <a:r>
              <a:rPr lang="en-US" sz="1200">
                <a:solidFill>
                  <a:srgbClr val="E1D9F5">
                    <a:alpha val="80000"/>
                  </a:srgbClr>
                </a:solidFill>
                <a:latin typeface="Avenir Next" panose="020B0503020202020204" pitchFamily="34" charset="0"/>
                <a:ea typeface="+mn-lt"/>
                <a:cs typeface="+mn-lt"/>
              </a:rPr>
              <a:t>KAITLIN SAFKA</a:t>
            </a:r>
            <a:r>
              <a:rPr lang="en-US" sz="1200" b="1">
                <a:solidFill>
                  <a:srgbClr val="E1D9F5">
                    <a:alpha val="80000"/>
                  </a:srgbClr>
                </a:solidFill>
                <a:latin typeface="Avenir Next" panose="020B0503020202020204" pitchFamily="34" charset="0"/>
                <a:ea typeface="+mn-lt"/>
                <a:cs typeface="+mn-lt"/>
              </a:rPr>
              <a:t> </a:t>
            </a:r>
            <a:r>
              <a:rPr lang="en-US" sz="1200" b="1">
                <a:solidFill>
                  <a:srgbClr val="B4E5A2">
                    <a:alpha val="80000"/>
                  </a:srgbClr>
                </a:solidFill>
                <a:latin typeface="Avenir Next" panose="020B0503020202020204" pitchFamily="34" charset="0"/>
                <a:ea typeface="+mn-lt"/>
                <a:cs typeface="+mn-lt"/>
              </a:rPr>
              <a:t>·</a:t>
            </a:r>
            <a:r>
              <a:rPr lang="en-US" sz="1200" b="1">
                <a:solidFill>
                  <a:srgbClr val="E1D9F5">
                    <a:alpha val="80000"/>
                  </a:srgbClr>
                </a:solidFill>
                <a:latin typeface="Avenir Next" panose="020B0503020202020204" pitchFamily="34" charset="0"/>
                <a:ea typeface="+mn-lt"/>
                <a:cs typeface="+mn-lt"/>
              </a:rPr>
              <a:t> </a:t>
            </a:r>
            <a:r>
              <a:rPr lang="en-US" sz="1200">
                <a:solidFill>
                  <a:srgbClr val="E1D9F5">
                    <a:alpha val="80000"/>
                  </a:srgbClr>
                </a:solidFill>
                <a:latin typeface="Avenir Next" panose="020B0503020202020204" pitchFamily="34" charset="0"/>
                <a:ea typeface="+mn-lt"/>
                <a:cs typeface="+mn-lt"/>
              </a:rPr>
              <a:t>TESSA LEHMUSSAARI </a:t>
            </a:r>
            <a:r>
              <a:rPr lang="en-US" sz="1200" b="1">
                <a:solidFill>
                  <a:srgbClr val="B4E5A2">
                    <a:alpha val="80000"/>
                  </a:srgbClr>
                </a:solidFill>
                <a:latin typeface="Avenir Next" panose="020B0503020202020204" pitchFamily="34" charset="0"/>
                <a:ea typeface="+mn-lt"/>
                <a:cs typeface="+mn-lt"/>
              </a:rPr>
              <a:t>·</a:t>
            </a:r>
            <a:r>
              <a:rPr lang="en-US" sz="1200" b="1">
                <a:solidFill>
                  <a:srgbClr val="E1D9F5">
                    <a:alpha val="80000"/>
                  </a:srgbClr>
                </a:solidFill>
                <a:latin typeface="Avenir Next" panose="020B0503020202020204" pitchFamily="34" charset="0"/>
                <a:ea typeface="+mn-lt"/>
                <a:cs typeface="+mn-lt"/>
              </a:rPr>
              <a:t> </a:t>
            </a:r>
            <a:endParaRPr lang="en-US" sz="1200" b="1">
              <a:solidFill>
                <a:srgbClr val="E1D9F5">
                  <a:alpha val="80000"/>
                </a:srgbClr>
              </a:solidFill>
              <a:latin typeface="Avenir Next" panose="020B0503020202020204" pitchFamily="34" charset="0"/>
            </a:endParaRPr>
          </a:p>
        </p:txBody>
      </p:sp>
      <p:sp>
        <p:nvSpPr>
          <p:cNvPr id="20" name="Title 1">
            <a:extLst>
              <a:ext uri="{FF2B5EF4-FFF2-40B4-BE49-F238E27FC236}">
                <a16:creationId xmlns:a16="http://schemas.microsoft.com/office/drawing/2014/main" id="{05729E8B-EBCF-8668-5CAD-AD44F9C279DD}"/>
              </a:ext>
            </a:extLst>
          </p:cNvPr>
          <p:cNvSpPr>
            <a:spLocks noGrp="1"/>
          </p:cNvSpPr>
          <p:nvPr/>
        </p:nvSpPr>
        <p:spPr>
          <a:xfrm>
            <a:off x="604100" y="1854344"/>
            <a:ext cx="7935801" cy="99280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4950" b="1">
                <a:solidFill>
                  <a:srgbClr val="B4E5A2">
                    <a:alpha val="80000"/>
                  </a:srgbClr>
                </a:solidFill>
                <a:latin typeface="Avenir Next" panose="020B0503020202020204" pitchFamily="34" charset="0"/>
                <a:ea typeface="Hiragino Kaku Gothic StdN W8" panose="020B0800000000000000" pitchFamily="34" charset="-128"/>
                <a:cs typeface="ADLaM Display" panose="02010000000000000000" pitchFamily="2" charset="77"/>
              </a:rPr>
              <a:t>KNOWLEDGE IN ACTION</a:t>
            </a:r>
          </a:p>
        </p:txBody>
      </p:sp>
      <p:sp>
        <p:nvSpPr>
          <p:cNvPr id="21" name="Title 1">
            <a:extLst>
              <a:ext uri="{FF2B5EF4-FFF2-40B4-BE49-F238E27FC236}">
                <a16:creationId xmlns:a16="http://schemas.microsoft.com/office/drawing/2014/main" id="{740CBFE4-9866-80AE-C8C0-A17E94CF2043}"/>
              </a:ext>
            </a:extLst>
          </p:cNvPr>
          <p:cNvSpPr txBox="1">
            <a:spLocks/>
          </p:cNvSpPr>
          <p:nvPr/>
        </p:nvSpPr>
        <p:spPr>
          <a:xfrm>
            <a:off x="679986" y="2433835"/>
            <a:ext cx="7784027" cy="508211"/>
          </a:xfrm>
          <a:prstGeom prst="rect">
            <a:avLst/>
          </a:prstGeom>
        </p:spPr>
        <p:txBody>
          <a:bodyPr vert="horz" lIns="51435" tIns="25718" rIns="51435" bIns="25718" rtlCol="0" anchor="b">
            <a:normAutofit/>
          </a:bodyPr>
          <a:lstStyle>
            <a:defPPr marR="0" lvl="0" algn="l" rtl="0">
              <a:lnSpc>
                <a:spcPct val="100000"/>
              </a:lnSpc>
              <a:spcBef>
                <a:spcPts val="0"/>
              </a:spcBef>
              <a:spcAft>
                <a:spcPts val="0"/>
              </a:spcAft>
            </a:defPPr>
            <a:lvl1pPr marR="0" lvl="0" algn="ctr" defTabSz="914400" rtl="0" eaLnBrk="1" latinLnBrk="0" hangingPunct="1">
              <a:lnSpc>
                <a:spcPct val="90000"/>
              </a:lnSpc>
              <a:spcBef>
                <a:spcPct val="0"/>
              </a:spcBef>
              <a:spcAft>
                <a:spcPts val="0"/>
              </a:spcAft>
              <a:buClr>
                <a:srgbClr val="000000"/>
              </a:buClr>
              <a:buFont typeface="Arial"/>
              <a:buNone/>
              <a:defRPr sz="6000" b="0" i="0" u="none" strike="noStrike" kern="1200" cap="none">
                <a:solidFill>
                  <a:schemeClr val="tx1"/>
                </a:solidFill>
                <a:latin typeface="+mj-lt"/>
                <a:ea typeface="+mj-ea"/>
                <a:cs typeface="+mj-c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en-US" sz="1800" b="1">
                <a:solidFill>
                  <a:schemeClr val="tx2">
                    <a:lumMod val="10000"/>
                    <a:lumOff val="90000"/>
                  </a:schemeClr>
                </a:solidFill>
                <a:latin typeface="Avenir Next Demi Bold" panose="020B0503020202020204" pitchFamily="34" charset="0"/>
                <a:ea typeface="+mj-lt"/>
                <a:cs typeface="+mj-lt"/>
              </a:rPr>
              <a:t>ACTIVATING CLIMATE ADAPTATION THROUGH TAILORED EDUCATION</a:t>
            </a:r>
            <a:endParaRPr lang="en-US" sz="4950" b="1">
              <a:solidFill>
                <a:schemeClr val="tx2">
                  <a:lumMod val="10000"/>
                  <a:lumOff val="90000"/>
                </a:schemeClr>
              </a:solidFill>
              <a:latin typeface="Avenir Next Demi Bold" panose="020B0503020202020204" pitchFamily="34" charset="0"/>
            </a:endParaRPr>
          </a:p>
        </p:txBody>
      </p:sp>
      <p:sp>
        <p:nvSpPr>
          <p:cNvPr id="22" name="Subtitle 2">
            <a:extLst>
              <a:ext uri="{FF2B5EF4-FFF2-40B4-BE49-F238E27FC236}">
                <a16:creationId xmlns:a16="http://schemas.microsoft.com/office/drawing/2014/main" id="{8174853A-F01A-DC93-917D-8A8F83196340}"/>
              </a:ext>
            </a:extLst>
          </p:cNvPr>
          <p:cNvSpPr txBox="1">
            <a:spLocks/>
          </p:cNvSpPr>
          <p:nvPr/>
        </p:nvSpPr>
        <p:spPr>
          <a:xfrm>
            <a:off x="5804808" y="352380"/>
            <a:ext cx="3034150" cy="667871"/>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75"/>
              </a:spcBef>
            </a:pPr>
            <a:r>
              <a:rPr lang="en-US" sz="825" b="1">
                <a:solidFill>
                  <a:srgbClr val="E1D9F5">
                    <a:alpha val="60000"/>
                  </a:srgbClr>
                </a:solidFill>
                <a:latin typeface="Avenir Next Demi Bold" panose="020B0503020202020204" pitchFamily="34" charset="0"/>
                <a:ea typeface="+mn-lt"/>
                <a:cs typeface="+mn-lt"/>
              </a:rPr>
              <a:t>CARE &amp; CLIMATE IN AN AGE OF VULNERABILITY</a:t>
            </a:r>
          </a:p>
          <a:p>
            <a:pPr algn="r">
              <a:lnSpc>
                <a:spcPct val="100000"/>
              </a:lnSpc>
              <a:spcBef>
                <a:spcPts val="75"/>
              </a:spcBef>
            </a:pPr>
            <a:r>
              <a:rPr lang="en-US" sz="825">
                <a:solidFill>
                  <a:srgbClr val="E1D9F5">
                    <a:alpha val="60000"/>
                  </a:srgbClr>
                </a:solidFill>
                <a:latin typeface="Avenir Next" panose="020B0503020202020204" pitchFamily="34" charset="0"/>
                <a:ea typeface="+mn-lt"/>
                <a:cs typeface="+mn-lt"/>
              </a:rPr>
              <a:t>HELSINKI CITY HALL</a:t>
            </a:r>
          </a:p>
          <a:p>
            <a:pPr algn="r">
              <a:lnSpc>
                <a:spcPct val="100000"/>
              </a:lnSpc>
              <a:spcBef>
                <a:spcPts val="75"/>
              </a:spcBef>
            </a:pPr>
            <a:r>
              <a:rPr lang="en-US" sz="825">
                <a:solidFill>
                  <a:srgbClr val="E1D9F5">
                    <a:alpha val="60000"/>
                  </a:srgbClr>
                </a:solidFill>
                <a:latin typeface="Avenir Next" panose="020B0503020202020204" pitchFamily="34" charset="0"/>
                <a:ea typeface="+mn-lt"/>
                <a:cs typeface="+mn-lt"/>
              </a:rPr>
              <a:t>26</a:t>
            </a:r>
            <a:r>
              <a:rPr lang="en-US" sz="825" baseline="30000">
                <a:solidFill>
                  <a:srgbClr val="E1D9F5">
                    <a:alpha val="60000"/>
                  </a:srgbClr>
                </a:solidFill>
                <a:latin typeface="Avenir Next" panose="020B0503020202020204" pitchFamily="34" charset="0"/>
                <a:ea typeface="+mn-lt"/>
                <a:cs typeface="+mn-lt"/>
              </a:rPr>
              <a:t>TH</a:t>
            </a:r>
            <a:r>
              <a:rPr lang="en-US" sz="825">
                <a:solidFill>
                  <a:srgbClr val="E1D9F5">
                    <a:alpha val="60000"/>
                  </a:srgbClr>
                </a:solidFill>
                <a:latin typeface="Avenir Next" panose="020B0503020202020204" pitchFamily="34" charset="0"/>
                <a:ea typeface="+mn-lt"/>
                <a:cs typeface="+mn-lt"/>
              </a:rPr>
              <a:t> MAY 2026</a:t>
            </a:r>
            <a:endParaRPr lang="en-US" sz="825">
              <a:solidFill>
                <a:srgbClr val="E1D9F5">
                  <a:alpha val="60000"/>
                </a:srgbClr>
              </a:solidFill>
              <a:latin typeface="Avenir Next" panose="020B0503020202020204" pitchFamily="34" charset="0"/>
            </a:endParaRPr>
          </a:p>
        </p:txBody>
      </p:sp>
      <p:sp>
        <p:nvSpPr>
          <p:cNvPr id="23" name="Google Shape;198;p27">
            <a:extLst>
              <a:ext uri="{FF2B5EF4-FFF2-40B4-BE49-F238E27FC236}">
                <a16:creationId xmlns:a16="http://schemas.microsoft.com/office/drawing/2014/main" id="{A7E1EA15-7FE7-1415-A01C-56DA74923E0C}"/>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E1D9F5">
                    <a:alpha val="70000"/>
                  </a:srgbClr>
                </a:solidFill>
                <a:latin typeface="Avenir Next" panose="020B0503020202020204" pitchFamily="34" charset="0"/>
                <a:ea typeface="Work Sans"/>
                <a:cs typeface="Work Sans"/>
                <a:sym typeface="Work Sans"/>
              </a:rPr>
              <a:t>Creative Commons CC BY 4.0 2026 </a:t>
            </a:r>
            <a:endParaRPr lang="en-US" sz="525">
              <a:solidFill>
                <a:srgbClr val="E1D9F5">
                  <a:alpha val="70000"/>
                </a:srgbClr>
              </a:solidFill>
              <a:latin typeface="Avenir Next" panose="020B0503020202020204" pitchFamily="34" charset="0"/>
              <a:sym typeface="Work Sans"/>
            </a:endParaRPr>
          </a:p>
          <a:p>
            <a:pPr>
              <a:defRPr/>
            </a:pPr>
            <a:r>
              <a:rPr lang="en-US" sz="525">
                <a:solidFill>
                  <a:srgbClr val="E1D9F5">
                    <a:alpha val="70000"/>
                  </a:srgbClr>
                </a:solidFill>
                <a:latin typeface="Avenir Next" panose="020B0503020202020204" pitchFamily="34" charset="0"/>
                <a:sym typeface="Work Sans"/>
              </a:rPr>
              <a:t>Anna Hakola · Duc Chu · Fernanda Ordorica · Jutta </a:t>
            </a:r>
            <a:r>
              <a:rPr lang="en-US" sz="525" err="1">
                <a:solidFill>
                  <a:srgbClr val="E1D9F5">
                    <a:alpha val="70000"/>
                  </a:srgbClr>
                </a:solidFill>
                <a:latin typeface="Avenir Next" panose="020B0503020202020204" pitchFamily="34" charset="0"/>
                <a:sym typeface="Work Sans"/>
              </a:rPr>
              <a:t>Pihlamo</a:t>
            </a:r>
            <a:r>
              <a:rPr lang="en-US" sz="525">
                <a:solidFill>
                  <a:srgbClr val="E1D9F5">
                    <a:alpha val="70000"/>
                  </a:srgbClr>
                </a:solidFill>
                <a:latin typeface="Avenir Next" panose="020B0503020202020204" pitchFamily="34" charset="0"/>
                <a:sym typeface="Work Sans"/>
              </a:rPr>
              <a:t> · Kaitlin Safka · Tessa </a:t>
            </a:r>
            <a:r>
              <a:rPr lang="en-US" sz="525" err="1">
                <a:solidFill>
                  <a:srgbClr val="E1D9F5">
                    <a:alpha val="70000"/>
                  </a:srgbClr>
                </a:solidFill>
                <a:latin typeface="Avenir Next" panose="020B0503020202020204" pitchFamily="34" charset="0"/>
                <a:sym typeface="Work Sans"/>
              </a:rPr>
              <a:t>Lehmussaari</a:t>
            </a:r>
            <a:r>
              <a:rPr lang="en-US" sz="525">
                <a:solidFill>
                  <a:srgbClr val="E1D9F5">
                    <a:alpha val="70000"/>
                  </a:srgbClr>
                </a:solidFill>
                <a:latin typeface="Avenir Next" panose="020B0503020202020204" pitchFamily="34" charset="0"/>
                <a:sym typeface="Work Sans"/>
              </a:rPr>
              <a:t> </a:t>
            </a:r>
            <a:br>
              <a:rPr lang="en-US" sz="525">
                <a:latin typeface="Avenir Next" panose="020B0503020202020204" pitchFamily="34" charset="0"/>
                <a:ea typeface="Work Sans"/>
                <a:cs typeface="Work Sans"/>
              </a:rPr>
            </a:br>
            <a:r>
              <a:rPr lang="en-US" sz="525">
                <a:solidFill>
                  <a:srgbClr val="E1D9F5">
                    <a:alpha val="70000"/>
                  </a:srgbClr>
                </a:solidFill>
                <a:latin typeface="Avenir Next"/>
                <a:ea typeface="Work Sans"/>
                <a:cs typeface="Work Sans"/>
                <a:sym typeface="Work Sans"/>
              </a:rPr>
              <a:t>Design for Government course · Aalto University</a:t>
            </a:r>
            <a:endParaRPr lang="en-US" sz="975">
              <a:solidFill>
                <a:srgbClr val="E1D9F5">
                  <a:alpha val="70000"/>
                </a:srgbClr>
              </a:solidFill>
              <a:latin typeface="Avenir Next"/>
              <a:ea typeface="Work Sans"/>
              <a:cs typeface="Work Sans"/>
            </a:endParaRPr>
          </a:p>
        </p:txBody>
      </p:sp>
      <p:grpSp>
        <p:nvGrpSpPr>
          <p:cNvPr id="2" name="Group 1">
            <a:extLst>
              <a:ext uri="{FF2B5EF4-FFF2-40B4-BE49-F238E27FC236}">
                <a16:creationId xmlns:a16="http://schemas.microsoft.com/office/drawing/2014/main" id="{137345F7-3D4F-965B-57B4-0DB848388982}"/>
              </a:ext>
            </a:extLst>
          </p:cNvPr>
          <p:cNvGrpSpPr/>
          <p:nvPr/>
        </p:nvGrpSpPr>
        <p:grpSpPr>
          <a:xfrm>
            <a:off x="308790" y="275532"/>
            <a:ext cx="2021926" cy="479261"/>
            <a:chOff x="411720" y="367376"/>
            <a:chExt cx="2695901" cy="639014"/>
          </a:xfrm>
        </p:grpSpPr>
        <p:pic>
          <p:nvPicPr>
            <p:cNvPr id="5" name="Picture 4">
              <a:extLst>
                <a:ext uri="{FF2B5EF4-FFF2-40B4-BE49-F238E27FC236}">
                  <a16:creationId xmlns:a16="http://schemas.microsoft.com/office/drawing/2014/main" id="{CA7B049D-AC73-47BD-C2A4-31CCAADC20A3}"/>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2384007" y="505073"/>
              <a:ext cx="723614" cy="334604"/>
            </a:xfrm>
            <a:prstGeom prst="rect">
              <a:avLst/>
            </a:prstGeom>
          </p:spPr>
        </p:pic>
        <p:pic>
          <p:nvPicPr>
            <p:cNvPr id="7" name="Picture 6">
              <a:extLst>
                <a:ext uri="{FF2B5EF4-FFF2-40B4-BE49-F238E27FC236}">
                  <a16:creationId xmlns:a16="http://schemas.microsoft.com/office/drawing/2014/main" id="{81A0DD56-77EC-A364-FC25-25E16760C3D9}"/>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1217351" y="433944"/>
              <a:ext cx="1093249" cy="530388"/>
            </a:xfrm>
            <a:prstGeom prst="rect">
              <a:avLst/>
            </a:prstGeom>
          </p:spPr>
        </p:pic>
        <p:pic>
          <p:nvPicPr>
            <p:cNvPr id="9" name="Picture 8">
              <a:extLst>
                <a:ext uri="{FF2B5EF4-FFF2-40B4-BE49-F238E27FC236}">
                  <a16:creationId xmlns:a16="http://schemas.microsoft.com/office/drawing/2014/main" id="{9F7CE0A9-58CC-3D1A-BF2C-FE581B4356BB}"/>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411720" y="367376"/>
              <a:ext cx="770575" cy="639014"/>
            </a:xfrm>
            <a:prstGeom prst="rect">
              <a:avLst/>
            </a:prstGeom>
          </p:spPr>
        </p:pic>
      </p:grpSp>
    </p:spTree>
    <p:extLst>
      <p:ext uri="{BB962C8B-B14F-4D97-AF65-F5344CB8AC3E}">
        <p14:creationId xmlns:p14="http://schemas.microsoft.com/office/powerpoint/2010/main" val="59400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B7A96-BDAE-7FA1-2630-E694C7942DE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0B071671-57FA-BCAF-0B01-BD3CAB809F04}"/>
              </a:ext>
            </a:extLst>
          </p:cNvPr>
          <p:cNvPicPr>
            <a:picLocks noChangeAspect="1"/>
          </p:cNvPicPr>
          <p:nvPr/>
        </p:nvPicPr>
        <p:blipFill>
          <a:blip r:embed="rId4"/>
          <a:stretch>
            <a:fillRect/>
          </a:stretch>
        </p:blipFill>
        <p:spPr>
          <a:xfrm>
            <a:off x="-605329" y="146425"/>
            <a:ext cx="6623171" cy="4964954"/>
          </a:xfrm>
          <a:prstGeom prst="rect">
            <a:avLst/>
          </a:prstGeom>
        </p:spPr>
      </p:pic>
      <p:sp>
        <p:nvSpPr>
          <p:cNvPr id="19" name="Google Shape;198;p27">
            <a:extLst>
              <a:ext uri="{FF2B5EF4-FFF2-40B4-BE49-F238E27FC236}">
                <a16:creationId xmlns:a16="http://schemas.microsoft.com/office/drawing/2014/main" id="{66499C29-459C-6B8E-89E1-60E60117DCDA}"/>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a:rPr>
              <a:t>INTRODUCTION | </a:t>
            </a:r>
            <a:r>
              <a:rPr lang="es" sz="1050">
                <a:solidFill>
                  <a:srgbClr val="002060"/>
                </a:solidFill>
                <a:latin typeface="Avenir Next"/>
              </a:rPr>
              <a:t>OPTIMISM BIAS</a:t>
            </a:r>
            <a:endParaRPr lang="en-US" sz="1050">
              <a:solidFill>
                <a:srgbClr val="002060"/>
              </a:solidFill>
              <a:latin typeface="Avenir Next"/>
            </a:endParaRPr>
          </a:p>
        </p:txBody>
      </p:sp>
      <p:sp>
        <p:nvSpPr>
          <p:cNvPr id="6" name="Oval 5">
            <a:extLst>
              <a:ext uri="{FF2B5EF4-FFF2-40B4-BE49-F238E27FC236}">
                <a16:creationId xmlns:a16="http://schemas.microsoft.com/office/drawing/2014/main" id="{F5A75B6C-EFE1-3BC0-BFBD-DBD8F843B3E9}"/>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8" name="Oval 7">
            <a:extLst>
              <a:ext uri="{FF2B5EF4-FFF2-40B4-BE49-F238E27FC236}">
                <a16:creationId xmlns:a16="http://schemas.microsoft.com/office/drawing/2014/main" id="{958B46F2-1D23-59BF-C935-BD106E5824DE}"/>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0" name="Oval 9">
            <a:extLst>
              <a:ext uri="{FF2B5EF4-FFF2-40B4-BE49-F238E27FC236}">
                <a16:creationId xmlns:a16="http://schemas.microsoft.com/office/drawing/2014/main" id="{F97FA3A4-D04C-D5F8-2B3C-CFD2D6160741}"/>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0" name="Oval 19">
            <a:extLst>
              <a:ext uri="{FF2B5EF4-FFF2-40B4-BE49-F238E27FC236}">
                <a16:creationId xmlns:a16="http://schemas.microsoft.com/office/drawing/2014/main" id="{BCE82537-A77C-62F7-85B6-97CEC5871204}"/>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2" name="Oval 21">
            <a:extLst>
              <a:ext uri="{FF2B5EF4-FFF2-40B4-BE49-F238E27FC236}">
                <a16:creationId xmlns:a16="http://schemas.microsoft.com/office/drawing/2014/main" id="{3741D57F-8127-74BF-6FCC-13502F4C3532}"/>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4" name="Title 1">
            <a:extLst>
              <a:ext uri="{FF2B5EF4-FFF2-40B4-BE49-F238E27FC236}">
                <a16:creationId xmlns:a16="http://schemas.microsoft.com/office/drawing/2014/main" id="{8E9FE487-00CC-9938-FAA8-086931CFC44A}"/>
              </a:ext>
            </a:extLst>
          </p:cNvPr>
          <p:cNvSpPr txBox="1">
            <a:spLocks/>
          </p:cNvSpPr>
          <p:nvPr/>
        </p:nvSpPr>
        <p:spPr>
          <a:xfrm>
            <a:off x="641205" y="2791998"/>
            <a:ext cx="2269621" cy="731513"/>
          </a:xfrm>
          <a:prstGeom prst="rect">
            <a:avLst/>
          </a:prstGeom>
        </p:spPr>
        <p:txBody>
          <a:bodyPr vert="horz" lIns="68580" tIns="34290" rIns="68580" bIns="34290" rtlCol="0" anchor="ctr">
            <a:normAutofit fontScale="97500"/>
          </a:bodyPr>
          <a:lstStyle>
            <a:defPPr>
              <a:defRPr lang="fi-FI"/>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b="1">
                <a:solidFill>
                  <a:srgbClr val="B4E5A2"/>
                </a:solidFill>
                <a:highlight>
                  <a:srgbClr val="FFFFFF"/>
                </a:highlight>
                <a:latin typeface="Avenir Next"/>
              </a:rPr>
              <a:t>Perceived</a:t>
            </a:r>
            <a:endParaRPr lang="en-US" sz="1500">
              <a:solidFill>
                <a:srgbClr val="B4E5A2"/>
              </a:solidFill>
              <a:highlight>
                <a:srgbClr val="FFFFFF"/>
              </a:highlight>
              <a:latin typeface="Aptos Display" panose="020F0302020204030204"/>
            </a:endParaRPr>
          </a:p>
          <a:p>
            <a:pPr algn="ctr"/>
            <a:r>
              <a:rPr lang="en-US" sz="1500" b="1">
                <a:solidFill>
                  <a:srgbClr val="B4E5A2"/>
                </a:solidFill>
                <a:highlight>
                  <a:srgbClr val="FFFFFF"/>
                </a:highlight>
                <a:latin typeface="Avenir Next"/>
              </a:rPr>
              <a:t>likelihood</a:t>
            </a:r>
            <a:endParaRPr lang="en-US" sz="1500">
              <a:solidFill>
                <a:srgbClr val="B4E5A2"/>
              </a:solidFill>
              <a:highlight>
                <a:srgbClr val="FFFFFF"/>
              </a:highlight>
            </a:endParaRPr>
          </a:p>
        </p:txBody>
      </p:sp>
      <p:sp>
        <p:nvSpPr>
          <p:cNvPr id="16" name="Google Shape;198;p27">
            <a:extLst>
              <a:ext uri="{FF2B5EF4-FFF2-40B4-BE49-F238E27FC236}">
                <a16:creationId xmlns:a16="http://schemas.microsoft.com/office/drawing/2014/main" id="{7EFEC231-4466-4C80-1F23-6450F3769D54}"/>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3" name="Google Shape;198;p27">
            <a:extLst>
              <a:ext uri="{FF2B5EF4-FFF2-40B4-BE49-F238E27FC236}">
                <a16:creationId xmlns:a16="http://schemas.microsoft.com/office/drawing/2014/main" id="{B03D4C84-D678-E541-1A60-DAD936CA849E}"/>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6</a:t>
            </a:r>
            <a:endParaRPr lang="en-US" sz="975">
              <a:solidFill>
                <a:srgbClr val="002060">
                  <a:alpha val="70000"/>
                </a:srgbClr>
              </a:solidFill>
              <a:latin typeface="Avenir Next"/>
              <a:ea typeface="Work Sans"/>
              <a:cs typeface="Work Sans"/>
            </a:endParaRPr>
          </a:p>
        </p:txBody>
      </p:sp>
      <p:sp>
        <p:nvSpPr>
          <p:cNvPr id="5" name="Content Placeholder 2">
            <a:extLst>
              <a:ext uri="{FF2B5EF4-FFF2-40B4-BE49-F238E27FC236}">
                <a16:creationId xmlns:a16="http://schemas.microsoft.com/office/drawing/2014/main" id="{2F7C9775-4F19-2AC5-BB7F-1E7C22EAA4C5}"/>
              </a:ext>
            </a:extLst>
          </p:cNvPr>
          <p:cNvSpPr txBox="1">
            <a:spLocks/>
          </p:cNvSpPr>
          <p:nvPr/>
        </p:nvSpPr>
        <p:spPr>
          <a:xfrm>
            <a:off x="331466" y="4209217"/>
            <a:ext cx="4497084" cy="32834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25">
                <a:solidFill>
                  <a:srgbClr val="002060">
                    <a:alpha val="40000"/>
                  </a:srgbClr>
                </a:solidFill>
                <a:latin typeface="Avenir Next" panose="020B0503020202020204" pitchFamily="34" charset="0"/>
                <a:ea typeface="+mn-lt"/>
                <a:cs typeface="+mn-lt"/>
              </a:rPr>
              <a:t>(Sharot, 2011) </a:t>
            </a:r>
            <a:endParaRPr lang="en-US" sz="2100">
              <a:latin typeface="Avenir Next" panose="020B0503020202020204" pitchFamily="34" charset="0"/>
            </a:endParaRPr>
          </a:p>
        </p:txBody>
      </p:sp>
    </p:spTree>
    <p:extLst>
      <p:ext uri="{BB962C8B-B14F-4D97-AF65-F5344CB8AC3E}">
        <p14:creationId xmlns:p14="http://schemas.microsoft.com/office/powerpoint/2010/main" val="274057860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28659-BF5A-39AE-15E0-FAA8016C166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1DED09A-341F-53A1-66D2-BCFD56E2B952}"/>
              </a:ext>
            </a:extLst>
          </p:cNvPr>
          <p:cNvPicPr>
            <a:picLocks noChangeAspect="1"/>
          </p:cNvPicPr>
          <p:nvPr/>
        </p:nvPicPr>
        <p:blipFill>
          <a:blip r:embed="rId4"/>
          <a:stretch>
            <a:fillRect/>
          </a:stretch>
        </p:blipFill>
        <p:spPr>
          <a:xfrm>
            <a:off x="-604231" y="146425"/>
            <a:ext cx="6623172" cy="4964954"/>
          </a:xfrm>
          <a:prstGeom prst="rect">
            <a:avLst/>
          </a:prstGeom>
        </p:spPr>
      </p:pic>
      <p:sp>
        <p:nvSpPr>
          <p:cNvPr id="19" name="Google Shape;198;p27">
            <a:extLst>
              <a:ext uri="{FF2B5EF4-FFF2-40B4-BE49-F238E27FC236}">
                <a16:creationId xmlns:a16="http://schemas.microsoft.com/office/drawing/2014/main" id="{70178D64-496B-94B0-23A8-20E4C91808E9}"/>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a:rPr>
              <a:t>INTRODUCTION | </a:t>
            </a:r>
            <a:r>
              <a:rPr lang="es" sz="1050">
                <a:solidFill>
                  <a:srgbClr val="002060"/>
                </a:solidFill>
                <a:latin typeface="Avenir Next"/>
              </a:rPr>
              <a:t>OPTIMISM BIAS</a:t>
            </a:r>
            <a:endParaRPr lang="en-US" sz="1050">
              <a:solidFill>
                <a:srgbClr val="002060"/>
              </a:solidFill>
              <a:latin typeface="Avenir Next"/>
            </a:endParaRPr>
          </a:p>
        </p:txBody>
      </p:sp>
      <p:sp>
        <p:nvSpPr>
          <p:cNvPr id="6" name="Oval 5">
            <a:extLst>
              <a:ext uri="{FF2B5EF4-FFF2-40B4-BE49-F238E27FC236}">
                <a16:creationId xmlns:a16="http://schemas.microsoft.com/office/drawing/2014/main" id="{74319833-F338-8D25-9F87-B42D2FB9387C}"/>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8" name="Oval 7">
            <a:extLst>
              <a:ext uri="{FF2B5EF4-FFF2-40B4-BE49-F238E27FC236}">
                <a16:creationId xmlns:a16="http://schemas.microsoft.com/office/drawing/2014/main" id="{EF446F9E-0EB2-88C8-2265-127A01240FE3}"/>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0" name="Oval 9">
            <a:extLst>
              <a:ext uri="{FF2B5EF4-FFF2-40B4-BE49-F238E27FC236}">
                <a16:creationId xmlns:a16="http://schemas.microsoft.com/office/drawing/2014/main" id="{452D73FB-BBB8-41FE-F02C-B432B1CC91E3}"/>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0" name="Oval 19">
            <a:extLst>
              <a:ext uri="{FF2B5EF4-FFF2-40B4-BE49-F238E27FC236}">
                <a16:creationId xmlns:a16="http://schemas.microsoft.com/office/drawing/2014/main" id="{5E843C0B-5002-4CA2-ED8F-4B6C7A25D42F}"/>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2" name="Oval 21">
            <a:extLst>
              <a:ext uri="{FF2B5EF4-FFF2-40B4-BE49-F238E27FC236}">
                <a16:creationId xmlns:a16="http://schemas.microsoft.com/office/drawing/2014/main" id="{E00F7D9E-5EAC-0659-8C00-4CDE1428C5C7}"/>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7" name="Title 1">
            <a:extLst>
              <a:ext uri="{FF2B5EF4-FFF2-40B4-BE49-F238E27FC236}">
                <a16:creationId xmlns:a16="http://schemas.microsoft.com/office/drawing/2014/main" id="{78054013-98A9-024C-C875-886E4A32E89C}"/>
              </a:ext>
            </a:extLst>
          </p:cNvPr>
          <p:cNvSpPr txBox="1">
            <a:spLocks/>
          </p:cNvSpPr>
          <p:nvPr/>
        </p:nvSpPr>
        <p:spPr>
          <a:xfrm>
            <a:off x="2679912" y="2249577"/>
            <a:ext cx="1506630" cy="64434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a:solidFill>
                  <a:srgbClr val="002060"/>
                </a:solidFill>
                <a:highlight>
                  <a:srgbClr val="FFFFFF"/>
                </a:highlight>
                <a:latin typeface="Avenir Next"/>
              </a:rPr>
              <a:t>Actual likelihood</a:t>
            </a:r>
            <a:endParaRPr lang="en-US" sz="1500">
              <a:solidFill>
                <a:srgbClr val="002060"/>
              </a:solidFill>
              <a:highlight>
                <a:srgbClr val="FFFFFF"/>
              </a:highlight>
            </a:endParaRPr>
          </a:p>
        </p:txBody>
      </p:sp>
      <p:sp>
        <p:nvSpPr>
          <p:cNvPr id="14" name="Google Shape;198;p27">
            <a:extLst>
              <a:ext uri="{FF2B5EF4-FFF2-40B4-BE49-F238E27FC236}">
                <a16:creationId xmlns:a16="http://schemas.microsoft.com/office/drawing/2014/main" id="{642AA9D7-D30B-6379-E358-0F467EA0223D}"/>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3" name="Google Shape;198;p27">
            <a:extLst>
              <a:ext uri="{FF2B5EF4-FFF2-40B4-BE49-F238E27FC236}">
                <a16:creationId xmlns:a16="http://schemas.microsoft.com/office/drawing/2014/main" id="{8CB228C1-8C5A-F237-F911-F7300AF9586B}"/>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6</a:t>
            </a:r>
            <a:endParaRPr lang="en-US" sz="975">
              <a:solidFill>
                <a:srgbClr val="002060">
                  <a:alpha val="70000"/>
                </a:srgbClr>
              </a:solidFill>
              <a:latin typeface="Avenir Next"/>
              <a:ea typeface="Work Sans"/>
              <a:cs typeface="Work Sans"/>
            </a:endParaRPr>
          </a:p>
        </p:txBody>
      </p:sp>
      <p:sp>
        <p:nvSpPr>
          <p:cNvPr id="11" name="Title 1">
            <a:extLst>
              <a:ext uri="{FF2B5EF4-FFF2-40B4-BE49-F238E27FC236}">
                <a16:creationId xmlns:a16="http://schemas.microsoft.com/office/drawing/2014/main" id="{2EE85311-B5D8-0C58-DDE9-6149FB60DAE2}"/>
              </a:ext>
            </a:extLst>
          </p:cNvPr>
          <p:cNvSpPr txBox="1">
            <a:spLocks/>
          </p:cNvSpPr>
          <p:nvPr/>
        </p:nvSpPr>
        <p:spPr>
          <a:xfrm>
            <a:off x="641205" y="2791998"/>
            <a:ext cx="2269621" cy="731513"/>
          </a:xfrm>
          <a:prstGeom prst="rect">
            <a:avLst/>
          </a:prstGeom>
        </p:spPr>
        <p:txBody>
          <a:bodyPr vert="horz" lIns="68580" tIns="34290" rIns="68580" bIns="34290" rtlCol="0" anchor="ctr">
            <a:normAutofit fontScale="97500"/>
          </a:bodyPr>
          <a:lstStyle>
            <a:defPPr>
              <a:defRPr lang="fi-FI"/>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b="1">
                <a:solidFill>
                  <a:srgbClr val="B4E5A2">
                    <a:alpha val="30000"/>
                  </a:srgbClr>
                </a:solidFill>
                <a:highlight>
                  <a:srgbClr val="FFFFFF"/>
                </a:highlight>
                <a:latin typeface="Avenir Next"/>
              </a:rPr>
              <a:t>Perceived</a:t>
            </a:r>
            <a:endParaRPr lang="en-US" sz="1500">
              <a:solidFill>
                <a:srgbClr val="B4E5A2">
                  <a:alpha val="30000"/>
                </a:srgbClr>
              </a:solidFill>
              <a:highlight>
                <a:srgbClr val="FFFFFF"/>
              </a:highlight>
              <a:latin typeface="Aptos Display" panose="020F0302020204030204"/>
            </a:endParaRPr>
          </a:p>
          <a:p>
            <a:pPr algn="ctr"/>
            <a:r>
              <a:rPr lang="en-US" sz="1500" b="1">
                <a:solidFill>
                  <a:srgbClr val="B4E5A2">
                    <a:alpha val="30000"/>
                  </a:srgbClr>
                </a:solidFill>
                <a:highlight>
                  <a:srgbClr val="FFFFFF"/>
                </a:highlight>
                <a:latin typeface="Avenir Next"/>
              </a:rPr>
              <a:t>likelihood</a:t>
            </a:r>
            <a:endParaRPr lang="en-US" sz="1500">
              <a:solidFill>
                <a:srgbClr val="B4E5A2">
                  <a:alpha val="30000"/>
                </a:srgbClr>
              </a:solidFill>
              <a:highlight>
                <a:srgbClr val="FFFFFF"/>
              </a:highlight>
            </a:endParaRPr>
          </a:p>
        </p:txBody>
      </p:sp>
      <p:sp>
        <p:nvSpPr>
          <p:cNvPr id="15" name="Content Placeholder 2">
            <a:extLst>
              <a:ext uri="{FF2B5EF4-FFF2-40B4-BE49-F238E27FC236}">
                <a16:creationId xmlns:a16="http://schemas.microsoft.com/office/drawing/2014/main" id="{E8761782-A22B-EBDF-0DDB-4D959FEC9FE2}"/>
              </a:ext>
            </a:extLst>
          </p:cNvPr>
          <p:cNvSpPr txBox="1">
            <a:spLocks/>
          </p:cNvSpPr>
          <p:nvPr/>
        </p:nvSpPr>
        <p:spPr>
          <a:xfrm>
            <a:off x="331466" y="4209217"/>
            <a:ext cx="4497084" cy="32834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25">
                <a:solidFill>
                  <a:srgbClr val="002060">
                    <a:alpha val="40000"/>
                  </a:srgbClr>
                </a:solidFill>
                <a:latin typeface="Avenir Next" panose="020B0503020202020204" pitchFamily="34" charset="0"/>
                <a:ea typeface="+mn-lt"/>
                <a:cs typeface="+mn-lt"/>
              </a:rPr>
              <a:t>(Sharot, 2011) </a:t>
            </a:r>
            <a:endParaRPr lang="en-US" sz="2100">
              <a:latin typeface="Avenir Next" panose="020B0503020202020204" pitchFamily="34" charset="0"/>
            </a:endParaRPr>
          </a:p>
        </p:txBody>
      </p:sp>
    </p:spTree>
    <p:extLst>
      <p:ext uri="{BB962C8B-B14F-4D97-AF65-F5344CB8AC3E}">
        <p14:creationId xmlns:p14="http://schemas.microsoft.com/office/powerpoint/2010/main" val="1321519281"/>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6BC33-8440-3B87-705B-C5334A0185A2}"/>
            </a:ext>
          </a:extLst>
        </p:cNvPr>
        <p:cNvGrpSpPr/>
        <p:nvPr/>
      </p:nvGrpSpPr>
      <p:grpSpPr>
        <a:xfrm>
          <a:off x="0" y="0"/>
          <a:ext cx="0" cy="0"/>
          <a:chOff x="0" y="0"/>
          <a:chExt cx="0" cy="0"/>
        </a:xfrm>
      </p:grpSpPr>
      <p:sp>
        <p:nvSpPr>
          <p:cNvPr id="28" name="Title 1">
            <a:extLst>
              <a:ext uri="{FF2B5EF4-FFF2-40B4-BE49-F238E27FC236}">
                <a16:creationId xmlns:a16="http://schemas.microsoft.com/office/drawing/2014/main" id="{DC8E661F-F328-9543-C299-1795567911DB}"/>
              </a:ext>
            </a:extLst>
          </p:cNvPr>
          <p:cNvSpPr>
            <a:spLocks noGrp="1"/>
          </p:cNvSpPr>
          <p:nvPr>
            <p:ph type="title"/>
          </p:nvPr>
        </p:nvSpPr>
        <p:spPr>
          <a:xfrm>
            <a:off x="548293" y="1810003"/>
            <a:ext cx="6770170" cy="761747"/>
          </a:xfrm>
        </p:spPr>
        <p:txBody>
          <a:bodyPr anchor="t">
            <a:noAutofit/>
          </a:bodyPr>
          <a:lstStyle/>
          <a:p>
            <a:pPr>
              <a:lnSpc>
                <a:spcPct val="110000"/>
              </a:lnSpc>
            </a:pPr>
            <a:r>
              <a:rPr lang="en-US" sz="4500" b="1">
                <a:solidFill>
                  <a:srgbClr val="002060"/>
                </a:solidFill>
                <a:latin typeface="Avenir Next" panose="020B0503020202020204" pitchFamily="34" charset="0"/>
              </a:rPr>
              <a:t>OPTIMISM BIAS</a:t>
            </a:r>
          </a:p>
        </p:txBody>
      </p:sp>
      <p:sp>
        <p:nvSpPr>
          <p:cNvPr id="9" name="Google Shape;198;p27">
            <a:extLst>
              <a:ext uri="{FF2B5EF4-FFF2-40B4-BE49-F238E27FC236}">
                <a16:creationId xmlns:a16="http://schemas.microsoft.com/office/drawing/2014/main" id="{FEEF27C8-4BBE-309D-3D33-49FC4ED4CD97}"/>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OPTIMISM BIAS</a:t>
            </a:r>
            <a:endParaRPr lang="en-US" sz="1050">
              <a:solidFill>
                <a:srgbClr val="002060"/>
              </a:solidFill>
              <a:latin typeface="Avenir Next" panose="020B0503020202020204" pitchFamily="34" charset="0"/>
            </a:endParaRPr>
          </a:p>
        </p:txBody>
      </p:sp>
      <p:sp>
        <p:nvSpPr>
          <p:cNvPr id="32" name="TextBox 31">
            <a:extLst>
              <a:ext uri="{FF2B5EF4-FFF2-40B4-BE49-F238E27FC236}">
                <a16:creationId xmlns:a16="http://schemas.microsoft.com/office/drawing/2014/main" id="{41A1D80A-0605-046F-7739-85410E5914F1}"/>
              </a:ext>
            </a:extLst>
          </p:cNvPr>
          <p:cNvSpPr txBox="1"/>
          <p:nvPr/>
        </p:nvSpPr>
        <p:spPr>
          <a:xfrm>
            <a:off x="548293" y="2506529"/>
            <a:ext cx="4675127" cy="7617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i="1">
                <a:solidFill>
                  <a:srgbClr val="002060"/>
                </a:solidFill>
                <a:latin typeface="Avenir Next"/>
              </a:rPr>
              <a:t>”[…] the tendency to </a:t>
            </a:r>
            <a:r>
              <a:rPr lang="en-US" sz="1500" b="1" i="1">
                <a:solidFill>
                  <a:srgbClr val="002060"/>
                </a:solidFill>
                <a:highlight>
                  <a:srgbClr val="B4E5A2"/>
                </a:highlight>
                <a:latin typeface="Avenir Next"/>
              </a:rPr>
              <a:t>overestimate</a:t>
            </a:r>
            <a:r>
              <a:rPr lang="en-US" sz="1500" b="1" i="1">
                <a:solidFill>
                  <a:srgbClr val="002060"/>
                </a:solidFill>
                <a:latin typeface="Avenir Next"/>
              </a:rPr>
              <a:t> </a:t>
            </a:r>
            <a:r>
              <a:rPr lang="en-US" sz="1500" i="1">
                <a:solidFill>
                  <a:srgbClr val="002060"/>
                </a:solidFill>
                <a:latin typeface="Avenir Next"/>
              </a:rPr>
              <a:t>our likelihood of</a:t>
            </a:r>
            <a:r>
              <a:rPr lang="en-US" sz="1500" b="1" i="1">
                <a:solidFill>
                  <a:srgbClr val="002060"/>
                </a:solidFill>
                <a:latin typeface="Avenir Next"/>
              </a:rPr>
              <a:t> </a:t>
            </a:r>
            <a:r>
              <a:rPr lang="en-US" sz="1500" b="1" i="1">
                <a:solidFill>
                  <a:srgbClr val="002060"/>
                </a:solidFill>
                <a:highlight>
                  <a:srgbClr val="B4E5A2"/>
                </a:highlight>
                <a:latin typeface="Avenir Next"/>
              </a:rPr>
              <a:t>experiencing positive events</a:t>
            </a:r>
            <a:r>
              <a:rPr lang="en-US" sz="1500" i="1">
                <a:solidFill>
                  <a:srgbClr val="002060"/>
                </a:solidFill>
                <a:highlight>
                  <a:srgbClr val="B4E5A2"/>
                </a:highlight>
                <a:latin typeface="Avenir Next"/>
              </a:rPr>
              <a:t> </a:t>
            </a:r>
            <a:r>
              <a:rPr lang="en-US" sz="1500" i="1">
                <a:solidFill>
                  <a:srgbClr val="002060"/>
                </a:solidFill>
                <a:latin typeface="Avenir Next"/>
              </a:rPr>
              <a:t>and </a:t>
            </a:r>
            <a:r>
              <a:rPr lang="en-US" sz="1500" b="1" i="1">
                <a:solidFill>
                  <a:srgbClr val="002060"/>
                </a:solidFill>
                <a:highlight>
                  <a:srgbClr val="B4E5A2"/>
                </a:highlight>
                <a:latin typeface="Avenir Next"/>
              </a:rPr>
              <a:t>underestimate</a:t>
            </a:r>
            <a:r>
              <a:rPr lang="en-US" sz="1500" b="1" i="1">
                <a:solidFill>
                  <a:srgbClr val="002060"/>
                </a:solidFill>
                <a:latin typeface="Avenir Next"/>
              </a:rPr>
              <a:t> </a:t>
            </a:r>
            <a:r>
              <a:rPr lang="en-US" sz="1500" i="1">
                <a:solidFill>
                  <a:srgbClr val="002060"/>
                </a:solidFill>
                <a:latin typeface="Avenir Next"/>
              </a:rPr>
              <a:t>our likelihood of</a:t>
            </a:r>
            <a:r>
              <a:rPr lang="en-US" sz="1500" b="1" i="1">
                <a:solidFill>
                  <a:srgbClr val="002060"/>
                </a:solidFill>
                <a:latin typeface="Avenir Next"/>
              </a:rPr>
              <a:t> </a:t>
            </a:r>
            <a:r>
              <a:rPr lang="en-US" sz="1500" b="1" i="1">
                <a:solidFill>
                  <a:srgbClr val="002060"/>
                </a:solidFill>
                <a:highlight>
                  <a:srgbClr val="B4E5A2"/>
                </a:highlight>
                <a:latin typeface="Avenir Next"/>
              </a:rPr>
              <a:t>experiencing negative events.”</a:t>
            </a:r>
            <a:endParaRPr lang="en-US" sz="1500" i="1">
              <a:solidFill>
                <a:srgbClr val="002060"/>
              </a:solidFill>
              <a:highlight>
                <a:srgbClr val="B4E5A2"/>
              </a:highlight>
              <a:latin typeface="Avenir Next"/>
            </a:endParaRPr>
          </a:p>
        </p:txBody>
      </p:sp>
      <p:sp>
        <p:nvSpPr>
          <p:cNvPr id="12" name="Content Placeholder 2">
            <a:extLst>
              <a:ext uri="{FF2B5EF4-FFF2-40B4-BE49-F238E27FC236}">
                <a16:creationId xmlns:a16="http://schemas.microsoft.com/office/drawing/2014/main" id="{B8E9763D-3E17-A29A-61E3-C3142C8F1FC0}"/>
              </a:ext>
            </a:extLst>
          </p:cNvPr>
          <p:cNvSpPr txBox="1">
            <a:spLocks/>
          </p:cNvSpPr>
          <p:nvPr/>
        </p:nvSpPr>
        <p:spPr>
          <a:xfrm>
            <a:off x="548293" y="3373258"/>
            <a:ext cx="4497084" cy="32834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25">
                <a:solidFill>
                  <a:srgbClr val="002060">
                    <a:alpha val="40000"/>
                  </a:srgbClr>
                </a:solidFill>
                <a:latin typeface="Avenir Next"/>
              </a:rPr>
              <a:t>(Pilat &amp; Krastev, 2021)</a:t>
            </a:r>
          </a:p>
        </p:txBody>
      </p:sp>
      <p:sp>
        <p:nvSpPr>
          <p:cNvPr id="16" name="Oval 15">
            <a:extLst>
              <a:ext uri="{FF2B5EF4-FFF2-40B4-BE49-F238E27FC236}">
                <a16:creationId xmlns:a16="http://schemas.microsoft.com/office/drawing/2014/main" id="{844FF8D7-61D1-28E3-ED07-035EEC2AC0E3}"/>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7" name="Oval 16">
            <a:extLst>
              <a:ext uri="{FF2B5EF4-FFF2-40B4-BE49-F238E27FC236}">
                <a16:creationId xmlns:a16="http://schemas.microsoft.com/office/drawing/2014/main" id="{511E8A8F-4BAE-0CCC-BB23-0E8070AB745B}"/>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8" name="Oval 17">
            <a:extLst>
              <a:ext uri="{FF2B5EF4-FFF2-40B4-BE49-F238E27FC236}">
                <a16:creationId xmlns:a16="http://schemas.microsoft.com/office/drawing/2014/main" id="{36F9BFF9-7BC2-181F-3E57-B745CC30E353}"/>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9" name="Oval 18">
            <a:extLst>
              <a:ext uri="{FF2B5EF4-FFF2-40B4-BE49-F238E27FC236}">
                <a16:creationId xmlns:a16="http://schemas.microsoft.com/office/drawing/2014/main" id="{75A28431-09E7-58B4-E32F-46D68208D583}"/>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0" name="Oval 19">
            <a:extLst>
              <a:ext uri="{FF2B5EF4-FFF2-40B4-BE49-F238E27FC236}">
                <a16:creationId xmlns:a16="http://schemas.microsoft.com/office/drawing/2014/main" id="{3BA853D1-927F-AA9D-A33B-20CDE573AECD}"/>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 name="Google Shape;198;p27">
            <a:extLst>
              <a:ext uri="{FF2B5EF4-FFF2-40B4-BE49-F238E27FC236}">
                <a16:creationId xmlns:a16="http://schemas.microsoft.com/office/drawing/2014/main" id="{E67C26CC-5530-2BF5-87C6-006812A71C0E}"/>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872B4C93-68E5-5680-D6BE-D6DA4BED5586}"/>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7</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411150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49BE8-8C63-8891-8A06-E328FE6DA59E}"/>
            </a:ext>
          </a:extLst>
        </p:cNvPr>
        <p:cNvGrpSpPr/>
        <p:nvPr/>
      </p:nvGrpSpPr>
      <p:grpSpPr>
        <a:xfrm>
          <a:off x="0" y="0"/>
          <a:ext cx="0" cy="0"/>
          <a:chOff x="0" y="0"/>
          <a:chExt cx="0" cy="0"/>
        </a:xfrm>
      </p:grpSpPr>
      <p:sp>
        <p:nvSpPr>
          <p:cNvPr id="11" name="TextBox 3">
            <a:extLst>
              <a:ext uri="{FF2B5EF4-FFF2-40B4-BE49-F238E27FC236}">
                <a16:creationId xmlns:a16="http://schemas.microsoft.com/office/drawing/2014/main" id="{4FEC9073-929B-4776-B674-C83EC7A411FC}"/>
              </a:ext>
            </a:extLst>
          </p:cNvPr>
          <p:cNvSpPr txBox="1"/>
          <p:nvPr/>
        </p:nvSpPr>
        <p:spPr>
          <a:xfrm>
            <a:off x="483998" y="1932335"/>
            <a:ext cx="5873700" cy="1038746"/>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i="1">
                <a:solidFill>
                  <a:srgbClr val="002060"/>
                </a:solidFill>
                <a:latin typeface="Avenir Next"/>
                <a:ea typeface="+mn-lt"/>
                <a:cs typeface="+mn-lt"/>
              </a:rPr>
              <a:t>"Overall, optimism seems to be </a:t>
            </a:r>
            <a:r>
              <a:rPr lang="en-US" sz="2100" b="1" i="1">
                <a:solidFill>
                  <a:srgbClr val="002060"/>
                </a:solidFill>
                <a:highlight>
                  <a:srgbClr val="B4E5A2"/>
                </a:highlight>
                <a:latin typeface="Avenir Next"/>
                <a:ea typeface="+mn-lt"/>
                <a:cs typeface="+mn-lt"/>
              </a:rPr>
              <a:t>negatively associated with an active response</a:t>
            </a:r>
            <a:r>
              <a:rPr lang="en-US" sz="2100" i="1">
                <a:solidFill>
                  <a:srgbClr val="002060"/>
                </a:solidFill>
                <a:latin typeface="Avenir Next"/>
                <a:ea typeface="+mn-lt"/>
                <a:cs typeface="+mn-lt"/>
              </a:rPr>
              <a:t> to environmental change."</a:t>
            </a:r>
            <a:endParaRPr lang="en-US" sz="2100" i="1">
              <a:solidFill>
                <a:srgbClr val="002060"/>
              </a:solidFill>
              <a:latin typeface="Avenir Next"/>
            </a:endParaRPr>
          </a:p>
        </p:txBody>
      </p:sp>
      <p:sp>
        <p:nvSpPr>
          <p:cNvPr id="28" name="Google Shape;198;p27">
            <a:extLst>
              <a:ext uri="{FF2B5EF4-FFF2-40B4-BE49-F238E27FC236}">
                <a16:creationId xmlns:a16="http://schemas.microsoft.com/office/drawing/2014/main" id="{E877FFCE-2393-EC6A-393E-EC73DBEE9F2F}"/>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OPTIMISM BIAS</a:t>
            </a:r>
            <a:endParaRPr lang="en-US" sz="1050">
              <a:solidFill>
                <a:srgbClr val="002060"/>
              </a:solidFill>
              <a:latin typeface="Avenir Next" panose="020B0503020202020204" pitchFamily="34" charset="0"/>
            </a:endParaRPr>
          </a:p>
        </p:txBody>
      </p:sp>
      <p:sp>
        <p:nvSpPr>
          <p:cNvPr id="31" name="Content Placeholder 2">
            <a:extLst>
              <a:ext uri="{FF2B5EF4-FFF2-40B4-BE49-F238E27FC236}">
                <a16:creationId xmlns:a16="http://schemas.microsoft.com/office/drawing/2014/main" id="{A4394A25-A3A3-68B8-CCE7-2245A9A1D0E4}"/>
              </a:ext>
            </a:extLst>
          </p:cNvPr>
          <p:cNvSpPr txBox="1">
            <a:spLocks/>
          </p:cNvSpPr>
          <p:nvPr/>
        </p:nvSpPr>
        <p:spPr>
          <a:xfrm>
            <a:off x="483998" y="3015743"/>
            <a:ext cx="4497084" cy="32834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25">
                <a:solidFill>
                  <a:srgbClr val="002060">
                    <a:alpha val="40000"/>
                  </a:srgbClr>
                </a:solidFill>
                <a:latin typeface="Avenir Next"/>
              </a:rPr>
              <a:t>(Pahl et al., 2014)</a:t>
            </a:r>
          </a:p>
        </p:txBody>
      </p:sp>
      <p:sp>
        <p:nvSpPr>
          <p:cNvPr id="33" name="Oval 32">
            <a:extLst>
              <a:ext uri="{FF2B5EF4-FFF2-40B4-BE49-F238E27FC236}">
                <a16:creationId xmlns:a16="http://schemas.microsoft.com/office/drawing/2014/main" id="{A7C22105-F54E-754E-6913-9CAC4AB8AEFF}"/>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4" name="Oval 33">
            <a:extLst>
              <a:ext uri="{FF2B5EF4-FFF2-40B4-BE49-F238E27FC236}">
                <a16:creationId xmlns:a16="http://schemas.microsoft.com/office/drawing/2014/main" id="{37846104-47ED-E0A6-3371-9053C176DCD8}"/>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5" name="Oval 34">
            <a:extLst>
              <a:ext uri="{FF2B5EF4-FFF2-40B4-BE49-F238E27FC236}">
                <a16:creationId xmlns:a16="http://schemas.microsoft.com/office/drawing/2014/main" id="{9A0DBEBA-9ACD-BF4F-C2A1-7E03A19C3CB8}"/>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6" name="Oval 35">
            <a:extLst>
              <a:ext uri="{FF2B5EF4-FFF2-40B4-BE49-F238E27FC236}">
                <a16:creationId xmlns:a16="http://schemas.microsoft.com/office/drawing/2014/main" id="{EEFAA785-9789-EB36-2D86-C1E1F2B6753C}"/>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7" name="Oval 36">
            <a:extLst>
              <a:ext uri="{FF2B5EF4-FFF2-40B4-BE49-F238E27FC236}">
                <a16:creationId xmlns:a16="http://schemas.microsoft.com/office/drawing/2014/main" id="{2530878C-0353-F139-4775-929CF95AF800}"/>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 name="Google Shape;198;p27">
            <a:extLst>
              <a:ext uri="{FF2B5EF4-FFF2-40B4-BE49-F238E27FC236}">
                <a16:creationId xmlns:a16="http://schemas.microsoft.com/office/drawing/2014/main" id="{821B7056-1F70-5669-31C7-1791C851BFBE}"/>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10C7C378-B518-4FE9-40CC-D57E2658EE5D}"/>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8</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2947879849"/>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AD89A-D0D5-6379-332A-EBACE0CA628F}"/>
            </a:ext>
          </a:extLst>
        </p:cNvPr>
        <p:cNvGrpSpPr/>
        <p:nvPr/>
      </p:nvGrpSpPr>
      <p:grpSpPr>
        <a:xfrm>
          <a:off x="0" y="0"/>
          <a:ext cx="0" cy="0"/>
          <a:chOff x="0" y="0"/>
          <a:chExt cx="0" cy="0"/>
        </a:xfrm>
      </p:grpSpPr>
      <p:sp>
        <p:nvSpPr>
          <p:cNvPr id="8" name="Google Shape;198;p27">
            <a:extLst>
              <a:ext uri="{FF2B5EF4-FFF2-40B4-BE49-F238E27FC236}">
                <a16:creationId xmlns:a16="http://schemas.microsoft.com/office/drawing/2014/main" id="{CF1169E3-F150-2249-811A-68CDFA4AF9F0}"/>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OPTIMISM BIAS</a:t>
            </a:r>
            <a:endParaRPr lang="en-US" sz="1050">
              <a:solidFill>
                <a:srgbClr val="002060"/>
              </a:solidFill>
              <a:latin typeface="Avenir Next" panose="020B0503020202020204" pitchFamily="34" charset="0"/>
            </a:endParaRPr>
          </a:p>
        </p:txBody>
      </p:sp>
      <p:sp>
        <p:nvSpPr>
          <p:cNvPr id="34" name="Title 1">
            <a:extLst>
              <a:ext uri="{FF2B5EF4-FFF2-40B4-BE49-F238E27FC236}">
                <a16:creationId xmlns:a16="http://schemas.microsoft.com/office/drawing/2014/main" id="{FFBCA78A-9DF0-DAC7-D3D6-347FF261DFCB}"/>
              </a:ext>
            </a:extLst>
          </p:cNvPr>
          <p:cNvSpPr txBox="1">
            <a:spLocks/>
          </p:cNvSpPr>
          <p:nvPr/>
        </p:nvSpPr>
        <p:spPr>
          <a:xfrm>
            <a:off x="730973" y="1413428"/>
            <a:ext cx="3435017" cy="96318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a:solidFill>
                  <a:srgbClr val="002060"/>
                </a:solidFill>
                <a:latin typeface="Avenir Next Medium" panose="020B0503020202020204" pitchFamily="34" charset="0"/>
              </a:rPr>
              <a:t>They subconsciously assume that </a:t>
            </a:r>
            <a:r>
              <a:rPr lang="en-US" sz="2100" b="1">
                <a:solidFill>
                  <a:srgbClr val="002060"/>
                </a:solidFill>
                <a:highlight>
                  <a:srgbClr val="B4E5A2"/>
                </a:highlight>
                <a:latin typeface="Avenir Next"/>
              </a:rPr>
              <a:t>it will not happen to them</a:t>
            </a:r>
          </a:p>
        </p:txBody>
      </p:sp>
      <p:sp>
        <p:nvSpPr>
          <p:cNvPr id="35" name="TextBox 34">
            <a:extLst>
              <a:ext uri="{FF2B5EF4-FFF2-40B4-BE49-F238E27FC236}">
                <a16:creationId xmlns:a16="http://schemas.microsoft.com/office/drawing/2014/main" id="{D921CC49-C077-6468-B3EE-9B3238DF38D7}"/>
              </a:ext>
            </a:extLst>
          </p:cNvPr>
          <p:cNvSpPr txBox="1"/>
          <p:nvPr/>
        </p:nvSpPr>
        <p:spPr>
          <a:xfrm>
            <a:off x="1251039" y="2870831"/>
            <a:ext cx="2634846" cy="65017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100" b="1" i="1">
                <a:solidFill>
                  <a:srgbClr val="002060"/>
                </a:solidFill>
                <a:latin typeface="Avenir Next"/>
              </a:rPr>
              <a:t>Some people say [flooding] is never going to happen.</a:t>
            </a:r>
          </a:p>
          <a:p>
            <a:endParaRPr lang="en-US" sz="375" i="1">
              <a:solidFill>
                <a:srgbClr val="002060"/>
              </a:solidFill>
              <a:latin typeface="Avenir Next"/>
            </a:endParaRPr>
          </a:p>
          <a:p>
            <a:r>
              <a:rPr lang="en-US" sz="1200" i="1">
                <a:solidFill>
                  <a:srgbClr val="002060"/>
                </a:solidFill>
                <a:latin typeface="Avenir Next"/>
              </a:rPr>
              <a:t>— Housing Company Board Member</a:t>
            </a:r>
            <a:endParaRPr lang="en-US" sz="1200">
              <a:solidFill>
                <a:srgbClr val="002060"/>
              </a:solidFill>
              <a:latin typeface="Avenir Next"/>
            </a:endParaRPr>
          </a:p>
        </p:txBody>
      </p:sp>
      <p:sp>
        <p:nvSpPr>
          <p:cNvPr id="36" name="Title 1">
            <a:extLst>
              <a:ext uri="{FF2B5EF4-FFF2-40B4-BE49-F238E27FC236}">
                <a16:creationId xmlns:a16="http://schemas.microsoft.com/office/drawing/2014/main" id="{E79D56E2-501D-AE9A-4FBB-5EED1B6F859A}"/>
              </a:ext>
            </a:extLst>
          </p:cNvPr>
          <p:cNvSpPr>
            <a:spLocks noGrp="1"/>
          </p:cNvSpPr>
          <p:nvPr/>
        </p:nvSpPr>
        <p:spPr>
          <a:xfrm>
            <a:off x="945539" y="2650092"/>
            <a:ext cx="335805" cy="41737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4125" b="1">
                <a:solidFill>
                  <a:srgbClr val="002060"/>
                </a:solidFill>
                <a:latin typeface="Helvetica" pitchFamily="2" charset="0"/>
                <a:ea typeface="Hiragino Kaku Gothic StdN W8" panose="020B0800000000000000" pitchFamily="34" charset="-128"/>
                <a:cs typeface="ADLaM Display" panose="02010000000000000000" pitchFamily="2" charset="77"/>
              </a:rPr>
              <a:t>“</a:t>
            </a:r>
          </a:p>
        </p:txBody>
      </p:sp>
      <p:sp>
        <p:nvSpPr>
          <p:cNvPr id="37" name="Title 1">
            <a:extLst>
              <a:ext uri="{FF2B5EF4-FFF2-40B4-BE49-F238E27FC236}">
                <a16:creationId xmlns:a16="http://schemas.microsoft.com/office/drawing/2014/main" id="{BD3E6583-6E17-BB91-230A-421E0486E0A9}"/>
              </a:ext>
            </a:extLst>
          </p:cNvPr>
          <p:cNvSpPr>
            <a:spLocks noGrp="1"/>
          </p:cNvSpPr>
          <p:nvPr/>
        </p:nvSpPr>
        <p:spPr>
          <a:xfrm rot="10800000">
            <a:off x="2425361" y="3011047"/>
            <a:ext cx="243936" cy="278503"/>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1875" b="1">
                <a:solidFill>
                  <a:srgbClr val="002060"/>
                </a:solidFill>
                <a:latin typeface="Helvetica" pitchFamily="2" charset="0"/>
                <a:ea typeface="Hiragino Kaku Gothic StdN W8" panose="020B0800000000000000" pitchFamily="34" charset="-128"/>
                <a:cs typeface="ADLaM Display" panose="02010000000000000000" pitchFamily="2" charset="77"/>
              </a:rPr>
              <a:t>“</a:t>
            </a:r>
          </a:p>
        </p:txBody>
      </p:sp>
      <p:sp>
        <p:nvSpPr>
          <p:cNvPr id="38" name="Oval 37">
            <a:extLst>
              <a:ext uri="{FF2B5EF4-FFF2-40B4-BE49-F238E27FC236}">
                <a16:creationId xmlns:a16="http://schemas.microsoft.com/office/drawing/2014/main" id="{978F7AAF-6337-83F6-993D-3E9E0F0B9380}"/>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9" name="Oval 38">
            <a:extLst>
              <a:ext uri="{FF2B5EF4-FFF2-40B4-BE49-F238E27FC236}">
                <a16:creationId xmlns:a16="http://schemas.microsoft.com/office/drawing/2014/main" id="{F5CD98B1-1F78-4AAF-1FB6-EA00BE10B02A}"/>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40" name="Oval 39">
            <a:extLst>
              <a:ext uri="{FF2B5EF4-FFF2-40B4-BE49-F238E27FC236}">
                <a16:creationId xmlns:a16="http://schemas.microsoft.com/office/drawing/2014/main" id="{6B62BDDE-ED8D-41AF-9F6A-CB7AC3221EA9}"/>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41" name="Oval 40">
            <a:extLst>
              <a:ext uri="{FF2B5EF4-FFF2-40B4-BE49-F238E27FC236}">
                <a16:creationId xmlns:a16="http://schemas.microsoft.com/office/drawing/2014/main" id="{5B7528E8-CD1C-6AE2-AF8D-6C820C911050}"/>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42" name="Oval 41">
            <a:extLst>
              <a:ext uri="{FF2B5EF4-FFF2-40B4-BE49-F238E27FC236}">
                <a16:creationId xmlns:a16="http://schemas.microsoft.com/office/drawing/2014/main" id="{C04F3FAF-4728-C1C1-9E63-EDE6F63A4ABA}"/>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 name="Google Shape;198;p27">
            <a:extLst>
              <a:ext uri="{FF2B5EF4-FFF2-40B4-BE49-F238E27FC236}">
                <a16:creationId xmlns:a16="http://schemas.microsoft.com/office/drawing/2014/main" id="{3C0C3705-B5DB-FEDE-474E-F0F0D6CF067B}"/>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6B56502F-D2AF-2495-ADE6-315EEA84C4FD}"/>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9</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301687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F0058-2426-2940-1F82-72EA41FCEB7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FB5F5BD-A3D2-349C-F0EA-85FE81DF0774}"/>
              </a:ext>
            </a:extLst>
          </p:cNvPr>
          <p:cNvSpPr txBox="1">
            <a:spLocks/>
          </p:cNvSpPr>
          <p:nvPr/>
        </p:nvSpPr>
        <p:spPr>
          <a:xfrm>
            <a:off x="4870965" y="1435155"/>
            <a:ext cx="3435017" cy="96318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a:solidFill>
                  <a:srgbClr val="002060"/>
                </a:solidFill>
                <a:latin typeface="Avenir Next Medium" panose="020B0503020202020204" pitchFamily="34" charset="0"/>
              </a:rPr>
              <a:t>The</a:t>
            </a:r>
            <a:r>
              <a:rPr lang="en-US" sz="2100">
                <a:solidFill>
                  <a:srgbClr val="002060"/>
                </a:solidFill>
                <a:latin typeface="Avenir Next" panose="020B0503020202020204" pitchFamily="34" charset="0"/>
              </a:rPr>
              <a:t> </a:t>
            </a:r>
            <a:r>
              <a:rPr lang="en-US" sz="2100" b="1">
                <a:solidFill>
                  <a:srgbClr val="002060"/>
                </a:solidFill>
                <a:highlight>
                  <a:srgbClr val="B4E5A2"/>
                </a:highlight>
                <a:latin typeface="Avenir Next" panose="020B0503020202020204" pitchFamily="34" charset="0"/>
              </a:rPr>
              <a:t>feel they are powerless</a:t>
            </a:r>
            <a:r>
              <a:rPr lang="en-US" sz="2100" b="1">
                <a:solidFill>
                  <a:srgbClr val="002060"/>
                </a:solidFill>
                <a:latin typeface="Avenir Next" panose="020B0503020202020204" pitchFamily="34" charset="0"/>
              </a:rPr>
              <a:t> </a:t>
            </a:r>
            <a:r>
              <a:rPr lang="en-US" sz="2100">
                <a:solidFill>
                  <a:srgbClr val="002060"/>
                </a:solidFill>
                <a:latin typeface="Avenir Next Medium" panose="020B0503020202020204" pitchFamily="34" charset="0"/>
              </a:rPr>
              <a:t>to make a difference</a:t>
            </a:r>
          </a:p>
        </p:txBody>
      </p:sp>
      <p:sp>
        <p:nvSpPr>
          <p:cNvPr id="5" name="Google Shape;198;p27">
            <a:extLst>
              <a:ext uri="{FF2B5EF4-FFF2-40B4-BE49-F238E27FC236}">
                <a16:creationId xmlns:a16="http://schemas.microsoft.com/office/drawing/2014/main" id="{D200BECF-8785-17CF-92CC-B01150EF1500}"/>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OPTIMISM BIAS</a:t>
            </a:r>
            <a:endParaRPr lang="en-US" sz="1050">
              <a:solidFill>
                <a:srgbClr val="002060"/>
              </a:solidFill>
              <a:latin typeface="Avenir Next" panose="020B0503020202020204" pitchFamily="34" charset="0"/>
            </a:endParaRPr>
          </a:p>
        </p:txBody>
      </p:sp>
      <p:sp>
        <p:nvSpPr>
          <p:cNvPr id="34" name="Title 1">
            <a:extLst>
              <a:ext uri="{FF2B5EF4-FFF2-40B4-BE49-F238E27FC236}">
                <a16:creationId xmlns:a16="http://schemas.microsoft.com/office/drawing/2014/main" id="{F595815F-2375-FE2A-F7DD-08BE32C12D7F}"/>
              </a:ext>
            </a:extLst>
          </p:cNvPr>
          <p:cNvSpPr txBox="1">
            <a:spLocks/>
          </p:cNvSpPr>
          <p:nvPr/>
        </p:nvSpPr>
        <p:spPr>
          <a:xfrm>
            <a:off x="730973" y="1413428"/>
            <a:ext cx="3435017" cy="96318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a:solidFill>
                  <a:srgbClr val="002060"/>
                </a:solidFill>
                <a:latin typeface="Avenir Next Medium" panose="020B0503020202020204" pitchFamily="34" charset="0"/>
              </a:rPr>
              <a:t>They subconsciously assume that </a:t>
            </a:r>
            <a:r>
              <a:rPr lang="en-US" sz="2100" b="1">
                <a:solidFill>
                  <a:srgbClr val="002060"/>
                </a:solidFill>
                <a:highlight>
                  <a:srgbClr val="B4E5A2"/>
                </a:highlight>
                <a:latin typeface="Avenir Next"/>
              </a:rPr>
              <a:t>it will not happen to them</a:t>
            </a:r>
          </a:p>
        </p:txBody>
      </p:sp>
      <p:sp>
        <p:nvSpPr>
          <p:cNvPr id="38" name="Rectangle 37">
            <a:extLst>
              <a:ext uri="{FF2B5EF4-FFF2-40B4-BE49-F238E27FC236}">
                <a16:creationId xmlns:a16="http://schemas.microsoft.com/office/drawing/2014/main" id="{9ED2ACA9-FF39-4A7E-6CBB-878FB1FCDD1B}"/>
              </a:ext>
            </a:extLst>
          </p:cNvPr>
          <p:cNvSpPr/>
          <p:nvPr/>
        </p:nvSpPr>
        <p:spPr>
          <a:xfrm>
            <a:off x="4603898" y="975189"/>
            <a:ext cx="34289" cy="3103558"/>
          </a:xfrm>
          <a:prstGeom prst="rect">
            <a:avLst/>
          </a:prstGeom>
          <a:solidFill>
            <a:srgbClr val="B4E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050"/>
          </a:p>
        </p:txBody>
      </p:sp>
      <p:sp>
        <p:nvSpPr>
          <p:cNvPr id="39" name="TextBox 38">
            <a:extLst>
              <a:ext uri="{FF2B5EF4-FFF2-40B4-BE49-F238E27FC236}">
                <a16:creationId xmlns:a16="http://schemas.microsoft.com/office/drawing/2014/main" id="{F22D7C20-4330-B1B1-E494-36D50AA60DD4}"/>
              </a:ext>
            </a:extLst>
          </p:cNvPr>
          <p:cNvSpPr txBox="1"/>
          <p:nvPr/>
        </p:nvSpPr>
        <p:spPr>
          <a:xfrm>
            <a:off x="5335210" y="2892558"/>
            <a:ext cx="2634846" cy="65017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100" b="1" i="1">
                <a:solidFill>
                  <a:srgbClr val="002060"/>
                </a:solidFill>
                <a:latin typeface="Avenir Next"/>
              </a:rPr>
              <a:t>We don’t think about it, since nothing can be done.</a:t>
            </a:r>
          </a:p>
          <a:p>
            <a:endParaRPr lang="en-US" sz="375" i="1">
              <a:solidFill>
                <a:srgbClr val="002060"/>
              </a:solidFill>
              <a:latin typeface="Avenir Next"/>
            </a:endParaRPr>
          </a:p>
          <a:p>
            <a:r>
              <a:rPr lang="en-US" sz="1200" i="1">
                <a:solidFill>
                  <a:srgbClr val="002060"/>
                </a:solidFill>
                <a:latin typeface="Avenir Next"/>
              </a:rPr>
              <a:t>— Housing Company Board Member</a:t>
            </a:r>
            <a:endParaRPr lang="en-US" sz="1200">
              <a:solidFill>
                <a:srgbClr val="002060"/>
              </a:solidFill>
              <a:latin typeface="Avenir Next"/>
            </a:endParaRPr>
          </a:p>
        </p:txBody>
      </p:sp>
      <p:sp>
        <p:nvSpPr>
          <p:cNvPr id="47" name="Title 1">
            <a:extLst>
              <a:ext uri="{FF2B5EF4-FFF2-40B4-BE49-F238E27FC236}">
                <a16:creationId xmlns:a16="http://schemas.microsoft.com/office/drawing/2014/main" id="{6C7CDA98-D05D-685B-1B04-BAE2555D6215}"/>
              </a:ext>
            </a:extLst>
          </p:cNvPr>
          <p:cNvSpPr>
            <a:spLocks noGrp="1"/>
          </p:cNvSpPr>
          <p:nvPr/>
        </p:nvSpPr>
        <p:spPr>
          <a:xfrm>
            <a:off x="5048805" y="2683869"/>
            <a:ext cx="335805" cy="41737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4125" b="1">
                <a:solidFill>
                  <a:srgbClr val="002060"/>
                </a:solidFill>
                <a:latin typeface="Helvetica" pitchFamily="2" charset="0"/>
                <a:ea typeface="Hiragino Kaku Gothic StdN W8" panose="020B0800000000000000" pitchFamily="34" charset="-128"/>
                <a:cs typeface="ADLaM Display" panose="02010000000000000000" pitchFamily="2" charset="77"/>
              </a:rPr>
              <a:t>“</a:t>
            </a:r>
          </a:p>
        </p:txBody>
      </p:sp>
      <p:sp>
        <p:nvSpPr>
          <p:cNvPr id="48" name="Title 1">
            <a:extLst>
              <a:ext uri="{FF2B5EF4-FFF2-40B4-BE49-F238E27FC236}">
                <a16:creationId xmlns:a16="http://schemas.microsoft.com/office/drawing/2014/main" id="{76989668-C269-738C-72E2-4A10696983BD}"/>
              </a:ext>
            </a:extLst>
          </p:cNvPr>
          <p:cNvSpPr>
            <a:spLocks noGrp="1"/>
          </p:cNvSpPr>
          <p:nvPr/>
        </p:nvSpPr>
        <p:spPr>
          <a:xfrm rot="10800000">
            <a:off x="6777646" y="3011047"/>
            <a:ext cx="243936" cy="278503"/>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1875" b="1">
                <a:solidFill>
                  <a:srgbClr val="002060"/>
                </a:solidFill>
                <a:latin typeface="Helvetica" pitchFamily="2" charset="0"/>
                <a:ea typeface="Hiragino Kaku Gothic StdN W8" panose="020B0800000000000000" pitchFamily="34" charset="-128"/>
                <a:cs typeface="ADLaM Display" panose="02010000000000000000" pitchFamily="2" charset="77"/>
              </a:rPr>
              <a:t>“</a:t>
            </a:r>
          </a:p>
        </p:txBody>
      </p:sp>
      <p:sp>
        <p:nvSpPr>
          <p:cNvPr id="49" name="Oval 48">
            <a:extLst>
              <a:ext uri="{FF2B5EF4-FFF2-40B4-BE49-F238E27FC236}">
                <a16:creationId xmlns:a16="http://schemas.microsoft.com/office/drawing/2014/main" id="{E8F6A206-3791-A39A-AEBC-AD66D1B31459}"/>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50" name="Oval 49">
            <a:extLst>
              <a:ext uri="{FF2B5EF4-FFF2-40B4-BE49-F238E27FC236}">
                <a16:creationId xmlns:a16="http://schemas.microsoft.com/office/drawing/2014/main" id="{2E14EED0-98DD-AF36-65DA-6DE8DB4BF00A}"/>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51" name="Oval 50">
            <a:extLst>
              <a:ext uri="{FF2B5EF4-FFF2-40B4-BE49-F238E27FC236}">
                <a16:creationId xmlns:a16="http://schemas.microsoft.com/office/drawing/2014/main" id="{8F670296-11E1-6D49-6F45-2289BD969CC1}"/>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52" name="Oval 51">
            <a:extLst>
              <a:ext uri="{FF2B5EF4-FFF2-40B4-BE49-F238E27FC236}">
                <a16:creationId xmlns:a16="http://schemas.microsoft.com/office/drawing/2014/main" id="{14806198-4953-8B7E-2A41-0477739DCC5B}"/>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53" name="Oval 52">
            <a:extLst>
              <a:ext uri="{FF2B5EF4-FFF2-40B4-BE49-F238E27FC236}">
                <a16:creationId xmlns:a16="http://schemas.microsoft.com/office/drawing/2014/main" id="{6F9085D3-952E-9010-A714-CFD26C8060C4}"/>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 name="Google Shape;198;p27">
            <a:extLst>
              <a:ext uri="{FF2B5EF4-FFF2-40B4-BE49-F238E27FC236}">
                <a16:creationId xmlns:a16="http://schemas.microsoft.com/office/drawing/2014/main" id="{DBA507DE-5493-8B39-6E8D-E520FB828202}"/>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EB911660-578B-B57A-1638-266F32D93EC8}"/>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9</a:t>
            </a:r>
            <a:endParaRPr lang="en-US" sz="975">
              <a:solidFill>
                <a:srgbClr val="002060">
                  <a:alpha val="70000"/>
                </a:srgbClr>
              </a:solidFill>
              <a:latin typeface="Avenir Next"/>
              <a:ea typeface="Work Sans"/>
              <a:cs typeface="Work Sans"/>
            </a:endParaRPr>
          </a:p>
        </p:txBody>
      </p:sp>
      <p:sp>
        <p:nvSpPr>
          <p:cNvPr id="6" name="TextBox 5">
            <a:extLst>
              <a:ext uri="{FF2B5EF4-FFF2-40B4-BE49-F238E27FC236}">
                <a16:creationId xmlns:a16="http://schemas.microsoft.com/office/drawing/2014/main" id="{75E59211-55B2-79AC-CE00-5A544D4BD9D7}"/>
              </a:ext>
            </a:extLst>
          </p:cNvPr>
          <p:cNvSpPr txBox="1"/>
          <p:nvPr/>
        </p:nvSpPr>
        <p:spPr>
          <a:xfrm>
            <a:off x="1251039" y="2870831"/>
            <a:ext cx="2634846" cy="65017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100" b="1" i="1">
                <a:solidFill>
                  <a:srgbClr val="002060"/>
                </a:solidFill>
                <a:latin typeface="Avenir Next"/>
              </a:rPr>
              <a:t>Some people say [flooding] is never going to happen.</a:t>
            </a:r>
          </a:p>
          <a:p>
            <a:endParaRPr lang="en-US" sz="375" i="1">
              <a:solidFill>
                <a:srgbClr val="002060"/>
              </a:solidFill>
              <a:latin typeface="Avenir Next"/>
            </a:endParaRPr>
          </a:p>
          <a:p>
            <a:r>
              <a:rPr lang="en-US" sz="1200" i="1">
                <a:solidFill>
                  <a:srgbClr val="002060"/>
                </a:solidFill>
                <a:latin typeface="Avenir Next"/>
              </a:rPr>
              <a:t>— Housing Company Board Member</a:t>
            </a:r>
            <a:endParaRPr lang="en-US" sz="1200">
              <a:solidFill>
                <a:srgbClr val="002060"/>
              </a:solidFill>
              <a:latin typeface="Avenir Next"/>
            </a:endParaRPr>
          </a:p>
        </p:txBody>
      </p:sp>
      <p:sp>
        <p:nvSpPr>
          <p:cNvPr id="7" name="Title 1">
            <a:extLst>
              <a:ext uri="{FF2B5EF4-FFF2-40B4-BE49-F238E27FC236}">
                <a16:creationId xmlns:a16="http://schemas.microsoft.com/office/drawing/2014/main" id="{0667F98E-6430-CE31-BD23-42BAEB985C73}"/>
              </a:ext>
            </a:extLst>
          </p:cNvPr>
          <p:cNvSpPr>
            <a:spLocks noGrp="1"/>
          </p:cNvSpPr>
          <p:nvPr/>
        </p:nvSpPr>
        <p:spPr>
          <a:xfrm>
            <a:off x="945539" y="2650092"/>
            <a:ext cx="335805" cy="41737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4125" b="1">
                <a:solidFill>
                  <a:srgbClr val="002060"/>
                </a:solidFill>
                <a:latin typeface="Helvetica" pitchFamily="2" charset="0"/>
                <a:ea typeface="Hiragino Kaku Gothic StdN W8" panose="020B0800000000000000" pitchFamily="34" charset="-128"/>
                <a:cs typeface="ADLaM Display" panose="02010000000000000000" pitchFamily="2" charset="77"/>
              </a:rPr>
              <a:t>“</a:t>
            </a:r>
          </a:p>
        </p:txBody>
      </p:sp>
      <p:sp>
        <p:nvSpPr>
          <p:cNvPr id="8" name="Title 1">
            <a:extLst>
              <a:ext uri="{FF2B5EF4-FFF2-40B4-BE49-F238E27FC236}">
                <a16:creationId xmlns:a16="http://schemas.microsoft.com/office/drawing/2014/main" id="{4762D233-8A04-DF69-5706-6C7CC2ABCBEF}"/>
              </a:ext>
            </a:extLst>
          </p:cNvPr>
          <p:cNvSpPr>
            <a:spLocks noGrp="1"/>
          </p:cNvSpPr>
          <p:nvPr/>
        </p:nvSpPr>
        <p:spPr>
          <a:xfrm rot="10800000">
            <a:off x="2425361" y="3011047"/>
            <a:ext cx="243936" cy="278503"/>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1875" b="1">
                <a:solidFill>
                  <a:srgbClr val="002060"/>
                </a:solidFill>
                <a:latin typeface="Helvetica" pitchFamily="2" charset="0"/>
                <a:ea typeface="Hiragino Kaku Gothic StdN W8" panose="020B0800000000000000" pitchFamily="34" charset="-128"/>
                <a:cs typeface="ADLaM Display" panose="02010000000000000000" pitchFamily="2" charset="77"/>
              </a:rPr>
              <a:t>“</a:t>
            </a:r>
          </a:p>
        </p:txBody>
      </p:sp>
    </p:spTree>
    <p:extLst>
      <p:ext uri="{BB962C8B-B14F-4D97-AF65-F5344CB8AC3E}">
        <p14:creationId xmlns:p14="http://schemas.microsoft.com/office/powerpoint/2010/main" val="425700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26299-76FF-878F-DC00-E3FF428772CB}"/>
            </a:ext>
          </a:extLst>
        </p:cNvPr>
        <p:cNvGrpSpPr/>
        <p:nvPr/>
      </p:nvGrpSpPr>
      <p:grpSpPr>
        <a:xfrm>
          <a:off x="0" y="0"/>
          <a:ext cx="0" cy="0"/>
          <a:chOff x="0" y="0"/>
          <a:chExt cx="0" cy="0"/>
        </a:xfrm>
      </p:grpSpPr>
      <p:sp>
        <p:nvSpPr>
          <p:cNvPr id="31" name="Google Shape;198;p27">
            <a:extLst>
              <a:ext uri="{FF2B5EF4-FFF2-40B4-BE49-F238E27FC236}">
                <a16:creationId xmlns:a16="http://schemas.microsoft.com/office/drawing/2014/main" id="{A04A3300-8360-0A97-E695-2B034FB0B20D}"/>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STAKEHOLDERS</a:t>
            </a:r>
            <a:endParaRPr lang="en-US" sz="1050">
              <a:solidFill>
                <a:srgbClr val="002060"/>
              </a:solidFill>
              <a:latin typeface="Avenir Next" panose="020B0503020202020204" pitchFamily="34" charset="0"/>
            </a:endParaRPr>
          </a:p>
        </p:txBody>
      </p:sp>
      <p:sp>
        <p:nvSpPr>
          <p:cNvPr id="34" name="Oval 33">
            <a:extLst>
              <a:ext uri="{FF2B5EF4-FFF2-40B4-BE49-F238E27FC236}">
                <a16:creationId xmlns:a16="http://schemas.microsoft.com/office/drawing/2014/main" id="{A841520D-8D20-B86B-277E-0A232F52DCDE}"/>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5" name="Oval 34">
            <a:extLst>
              <a:ext uri="{FF2B5EF4-FFF2-40B4-BE49-F238E27FC236}">
                <a16:creationId xmlns:a16="http://schemas.microsoft.com/office/drawing/2014/main" id="{C6CDDEA2-5E82-45ED-954D-DAB69BB3A5F0}"/>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6" name="Oval 35">
            <a:extLst>
              <a:ext uri="{FF2B5EF4-FFF2-40B4-BE49-F238E27FC236}">
                <a16:creationId xmlns:a16="http://schemas.microsoft.com/office/drawing/2014/main" id="{A5D8759D-7A55-3E66-6910-2496883491C5}"/>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7" name="Oval 36">
            <a:extLst>
              <a:ext uri="{FF2B5EF4-FFF2-40B4-BE49-F238E27FC236}">
                <a16:creationId xmlns:a16="http://schemas.microsoft.com/office/drawing/2014/main" id="{967F70B4-AF04-2C85-F2EC-90C64B732E6A}"/>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8" name="Oval 37">
            <a:extLst>
              <a:ext uri="{FF2B5EF4-FFF2-40B4-BE49-F238E27FC236}">
                <a16:creationId xmlns:a16="http://schemas.microsoft.com/office/drawing/2014/main" id="{0042E5A6-219F-BCB3-FA7E-48C7169F0626}"/>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pic>
        <p:nvPicPr>
          <p:cNvPr id="40" name="Picture 39">
            <a:extLst>
              <a:ext uri="{FF2B5EF4-FFF2-40B4-BE49-F238E27FC236}">
                <a16:creationId xmlns:a16="http://schemas.microsoft.com/office/drawing/2014/main" id="{4DA83059-044C-AE3B-247E-3FF3CD7A9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409" y="500494"/>
            <a:ext cx="7683660" cy="4101300"/>
          </a:xfrm>
          <a:prstGeom prst="rect">
            <a:avLst/>
          </a:prstGeom>
        </p:spPr>
      </p:pic>
      <p:sp>
        <p:nvSpPr>
          <p:cNvPr id="3" name="Google Shape;198;p27">
            <a:extLst>
              <a:ext uri="{FF2B5EF4-FFF2-40B4-BE49-F238E27FC236}">
                <a16:creationId xmlns:a16="http://schemas.microsoft.com/office/drawing/2014/main" id="{A52C75C2-E8BA-9DF5-FD7E-EF741CD453E4}"/>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1C6229CA-7802-84A2-8AA8-780F4E4BEFE8}"/>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10</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144247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077E8-2620-78D7-A9A5-6FB14B5BEAD8}"/>
            </a:ext>
          </a:extLst>
        </p:cNvPr>
        <p:cNvGrpSpPr/>
        <p:nvPr/>
      </p:nvGrpSpPr>
      <p:grpSpPr>
        <a:xfrm>
          <a:off x="0" y="0"/>
          <a:ext cx="0" cy="0"/>
          <a:chOff x="0" y="0"/>
          <a:chExt cx="0" cy="0"/>
        </a:xfrm>
      </p:grpSpPr>
      <p:sp>
        <p:nvSpPr>
          <p:cNvPr id="31" name="Google Shape;198;p27">
            <a:extLst>
              <a:ext uri="{FF2B5EF4-FFF2-40B4-BE49-F238E27FC236}">
                <a16:creationId xmlns:a16="http://schemas.microsoft.com/office/drawing/2014/main" id="{C9701545-E495-2579-2A41-768C340C5EE1}"/>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STAKEHOLDERS</a:t>
            </a:r>
            <a:endParaRPr lang="en-US" sz="1050">
              <a:solidFill>
                <a:srgbClr val="002060"/>
              </a:solidFill>
              <a:latin typeface="Avenir Next" panose="020B0503020202020204" pitchFamily="34" charset="0"/>
            </a:endParaRPr>
          </a:p>
        </p:txBody>
      </p:sp>
      <p:sp>
        <p:nvSpPr>
          <p:cNvPr id="34" name="Oval 33">
            <a:extLst>
              <a:ext uri="{FF2B5EF4-FFF2-40B4-BE49-F238E27FC236}">
                <a16:creationId xmlns:a16="http://schemas.microsoft.com/office/drawing/2014/main" id="{80FA75C6-1F95-D2B7-171F-898F89E8B849}"/>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5" name="Oval 34">
            <a:extLst>
              <a:ext uri="{FF2B5EF4-FFF2-40B4-BE49-F238E27FC236}">
                <a16:creationId xmlns:a16="http://schemas.microsoft.com/office/drawing/2014/main" id="{05EBFB1D-70FE-9205-9A2B-D80AA1398FD3}"/>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6" name="Oval 35">
            <a:extLst>
              <a:ext uri="{FF2B5EF4-FFF2-40B4-BE49-F238E27FC236}">
                <a16:creationId xmlns:a16="http://schemas.microsoft.com/office/drawing/2014/main" id="{89275AC8-95CE-221B-3619-EBC61B483876}"/>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7" name="Oval 36">
            <a:extLst>
              <a:ext uri="{FF2B5EF4-FFF2-40B4-BE49-F238E27FC236}">
                <a16:creationId xmlns:a16="http://schemas.microsoft.com/office/drawing/2014/main" id="{ED921D6A-AB3B-66F9-46AA-8AB1A4118E54}"/>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8" name="Oval 37">
            <a:extLst>
              <a:ext uri="{FF2B5EF4-FFF2-40B4-BE49-F238E27FC236}">
                <a16:creationId xmlns:a16="http://schemas.microsoft.com/office/drawing/2014/main" id="{EE6B4385-335A-1B27-F583-D8A8D620DEA3}"/>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pic>
        <p:nvPicPr>
          <p:cNvPr id="9" name="Picture 8">
            <a:extLst>
              <a:ext uri="{FF2B5EF4-FFF2-40B4-BE49-F238E27FC236}">
                <a16:creationId xmlns:a16="http://schemas.microsoft.com/office/drawing/2014/main" id="{BB493159-A92C-F55A-8C93-E776A8BE0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851" y="500386"/>
            <a:ext cx="7683662" cy="4101300"/>
          </a:xfrm>
          <a:prstGeom prst="rect">
            <a:avLst/>
          </a:prstGeom>
        </p:spPr>
      </p:pic>
      <p:sp>
        <p:nvSpPr>
          <p:cNvPr id="3" name="Google Shape;198;p27">
            <a:extLst>
              <a:ext uri="{FF2B5EF4-FFF2-40B4-BE49-F238E27FC236}">
                <a16:creationId xmlns:a16="http://schemas.microsoft.com/office/drawing/2014/main" id="{25045EB2-9CCA-CF5E-AC59-C2792B432DC5}"/>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33694249-02F0-D9FB-FB04-0D570E08D1C7}"/>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10</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2056175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66EC8-BEE7-0F03-AFC0-1A166970CFD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B104141-C0E7-EF4C-CE4A-CA87233E5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851" y="419995"/>
            <a:ext cx="7683661" cy="4238972"/>
          </a:xfrm>
          <a:prstGeom prst="rect">
            <a:avLst/>
          </a:prstGeom>
        </p:spPr>
      </p:pic>
      <p:sp>
        <p:nvSpPr>
          <p:cNvPr id="31" name="Google Shape;198;p27">
            <a:extLst>
              <a:ext uri="{FF2B5EF4-FFF2-40B4-BE49-F238E27FC236}">
                <a16:creationId xmlns:a16="http://schemas.microsoft.com/office/drawing/2014/main" id="{F2C260BE-8C9C-4E5D-A70C-66539DE74B4A}"/>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STAKEHOLDERS</a:t>
            </a:r>
            <a:endParaRPr lang="en-US" sz="1050">
              <a:solidFill>
                <a:srgbClr val="002060"/>
              </a:solidFill>
              <a:latin typeface="Avenir Next" panose="020B0503020202020204" pitchFamily="34" charset="0"/>
            </a:endParaRPr>
          </a:p>
        </p:txBody>
      </p:sp>
      <p:sp>
        <p:nvSpPr>
          <p:cNvPr id="34" name="Oval 33">
            <a:extLst>
              <a:ext uri="{FF2B5EF4-FFF2-40B4-BE49-F238E27FC236}">
                <a16:creationId xmlns:a16="http://schemas.microsoft.com/office/drawing/2014/main" id="{A7F6C2EB-46EA-7860-C70B-81E4B45F4109}"/>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5" name="Oval 34">
            <a:extLst>
              <a:ext uri="{FF2B5EF4-FFF2-40B4-BE49-F238E27FC236}">
                <a16:creationId xmlns:a16="http://schemas.microsoft.com/office/drawing/2014/main" id="{032616E0-95CC-E6FD-F40F-7E6852EDF805}"/>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6" name="Oval 35">
            <a:extLst>
              <a:ext uri="{FF2B5EF4-FFF2-40B4-BE49-F238E27FC236}">
                <a16:creationId xmlns:a16="http://schemas.microsoft.com/office/drawing/2014/main" id="{B8D1B210-9E41-8976-4CD5-38143A96ABA1}"/>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7" name="Oval 36">
            <a:extLst>
              <a:ext uri="{FF2B5EF4-FFF2-40B4-BE49-F238E27FC236}">
                <a16:creationId xmlns:a16="http://schemas.microsoft.com/office/drawing/2014/main" id="{74E90AC5-75E0-AC5F-BDA8-2E4F21E096DB}"/>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8" name="Oval 37">
            <a:extLst>
              <a:ext uri="{FF2B5EF4-FFF2-40B4-BE49-F238E27FC236}">
                <a16:creationId xmlns:a16="http://schemas.microsoft.com/office/drawing/2014/main" id="{DDEB91DA-84B4-5337-CDF2-2C626CA53A9F}"/>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4" name="Google Shape;198;p27">
            <a:extLst>
              <a:ext uri="{FF2B5EF4-FFF2-40B4-BE49-F238E27FC236}">
                <a16:creationId xmlns:a16="http://schemas.microsoft.com/office/drawing/2014/main" id="{218DD956-A7BD-8B06-7D5F-F188EC1ADD38}"/>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EC1B6F87-C2F2-4D1F-AAD1-A48CAD58D114}"/>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10</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478799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4E0D3-D465-4B3E-DA47-BD3B05E0058A}"/>
            </a:ext>
          </a:extLst>
        </p:cNvPr>
        <p:cNvGrpSpPr/>
        <p:nvPr/>
      </p:nvGrpSpPr>
      <p:grpSpPr>
        <a:xfrm>
          <a:off x="0" y="0"/>
          <a:ext cx="0" cy="0"/>
          <a:chOff x="0" y="0"/>
          <a:chExt cx="0" cy="0"/>
        </a:xfrm>
      </p:grpSpPr>
      <p:sp>
        <p:nvSpPr>
          <p:cNvPr id="20" name="Google Shape;198;p27">
            <a:extLst>
              <a:ext uri="{FF2B5EF4-FFF2-40B4-BE49-F238E27FC236}">
                <a16:creationId xmlns:a16="http://schemas.microsoft.com/office/drawing/2014/main" id="{F94CA7D3-18E7-28B8-77BF-56F1363FE7E3}"/>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STAKEHOLDERS</a:t>
            </a:r>
            <a:endParaRPr lang="en-US" sz="1050">
              <a:solidFill>
                <a:srgbClr val="002060"/>
              </a:solidFill>
              <a:latin typeface="Avenir Next" panose="020B0503020202020204" pitchFamily="34" charset="0"/>
            </a:endParaRPr>
          </a:p>
        </p:txBody>
      </p:sp>
      <p:pic>
        <p:nvPicPr>
          <p:cNvPr id="28" name="Picture 27">
            <a:extLst>
              <a:ext uri="{FF2B5EF4-FFF2-40B4-BE49-F238E27FC236}">
                <a16:creationId xmlns:a16="http://schemas.microsoft.com/office/drawing/2014/main" id="{8DB378C1-C77A-320B-8B4E-8A3C0178818A}"/>
              </a:ext>
            </a:extLst>
          </p:cNvPr>
          <p:cNvPicPr>
            <a:picLocks noChangeAspect="1"/>
          </p:cNvPicPr>
          <p:nvPr/>
        </p:nvPicPr>
        <p:blipFill>
          <a:blip r:embed="rId3">
            <a:extLst>
              <a:ext uri="{28A0092B-C50C-407E-A947-70E740481C1C}">
                <a14:useLocalDpi xmlns:a14="http://schemas.microsoft.com/office/drawing/2010/main" val="0"/>
              </a:ext>
            </a:extLst>
          </a:blip>
          <a:srcRect b="46436"/>
          <a:stretch>
            <a:fillRect/>
          </a:stretch>
        </p:blipFill>
        <p:spPr>
          <a:xfrm>
            <a:off x="427119" y="1875234"/>
            <a:ext cx="8289762" cy="895398"/>
          </a:xfrm>
          <a:prstGeom prst="rect">
            <a:avLst/>
          </a:prstGeom>
        </p:spPr>
      </p:pic>
      <p:sp>
        <p:nvSpPr>
          <p:cNvPr id="29" name="Oval 28">
            <a:extLst>
              <a:ext uri="{FF2B5EF4-FFF2-40B4-BE49-F238E27FC236}">
                <a16:creationId xmlns:a16="http://schemas.microsoft.com/office/drawing/2014/main" id="{A39608F6-4CC3-FBF3-0F47-356D59A57956}"/>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0" name="Oval 29">
            <a:extLst>
              <a:ext uri="{FF2B5EF4-FFF2-40B4-BE49-F238E27FC236}">
                <a16:creationId xmlns:a16="http://schemas.microsoft.com/office/drawing/2014/main" id="{038E6042-7227-220B-23D9-E4D36A30EB64}"/>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1" name="Oval 30">
            <a:extLst>
              <a:ext uri="{FF2B5EF4-FFF2-40B4-BE49-F238E27FC236}">
                <a16:creationId xmlns:a16="http://schemas.microsoft.com/office/drawing/2014/main" id="{18108FCE-E6C4-F9D7-B1B2-682E5CFADCEC}"/>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2" name="Oval 31">
            <a:extLst>
              <a:ext uri="{FF2B5EF4-FFF2-40B4-BE49-F238E27FC236}">
                <a16:creationId xmlns:a16="http://schemas.microsoft.com/office/drawing/2014/main" id="{86E085A6-7F38-29D0-1597-9821D4F56E50}"/>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3" name="Oval 32">
            <a:extLst>
              <a:ext uri="{FF2B5EF4-FFF2-40B4-BE49-F238E27FC236}">
                <a16:creationId xmlns:a16="http://schemas.microsoft.com/office/drawing/2014/main" id="{F2A037BF-0281-6039-E5D1-F4E8664B56EA}"/>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 name="Google Shape;198;p27">
            <a:extLst>
              <a:ext uri="{FF2B5EF4-FFF2-40B4-BE49-F238E27FC236}">
                <a16:creationId xmlns:a16="http://schemas.microsoft.com/office/drawing/2014/main" id="{34F4053D-3418-814D-A974-BF6B7C4FECFC}"/>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0E3FC1F2-C6D7-EE63-FB16-1DBB68D4BB67}"/>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11</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256864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CF227127-26F0-63C9-F82F-85B76904511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04AB68B-7518-3339-94DF-C815E7E1E36E}"/>
              </a:ext>
            </a:extLst>
          </p:cNvPr>
          <p:cNvSpPr txBox="1"/>
          <p:nvPr/>
        </p:nvSpPr>
        <p:spPr>
          <a:xfrm>
            <a:off x="360126" y="1472461"/>
            <a:ext cx="4186637" cy="24525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nSpc>
                <a:spcPct val="150000"/>
              </a:lnSpc>
            </a:pPr>
            <a:r>
              <a:rPr lang="en-US" sz="2100" b="1">
                <a:solidFill>
                  <a:schemeClr val="accent6">
                    <a:lumMod val="40000"/>
                    <a:lumOff val="60000"/>
                  </a:schemeClr>
                </a:solidFill>
                <a:latin typeface="Avenir Next" panose="020B0503020202020204" pitchFamily="34" charset="0"/>
              </a:rPr>
              <a:t>1</a:t>
            </a:r>
            <a:r>
              <a:rPr lang="en-US" sz="2100" b="1">
                <a:solidFill>
                  <a:srgbClr val="D36C46"/>
                </a:solidFill>
                <a:latin typeface="Avenir Next" panose="020B0503020202020204" pitchFamily="34" charset="0"/>
              </a:rPr>
              <a:t> </a:t>
            </a:r>
            <a:r>
              <a:rPr lang="en-US" sz="2100" b="1">
                <a:solidFill>
                  <a:srgbClr val="E1D9F5"/>
                </a:solidFill>
                <a:latin typeface="Avenir Next" panose="020B0503020202020204" pitchFamily="34" charset="0"/>
              </a:rPr>
              <a:t>INTRODUCTION</a:t>
            </a:r>
          </a:p>
          <a:p>
            <a:pPr>
              <a:lnSpc>
                <a:spcPct val="150000"/>
              </a:lnSpc>
            </a:pPr>
            <a:r>
              <a:rPr lang="en-US" sz="2100" b="1">
                <a:solidFill>
                  <a:schemeClr val="accent6">
                    <a:lumMod val="40000"/>
                    <a:lumOff val="60000"/>
                  </a:schemeClr>
                </a:solidFill>
                <a:latin typeface="Avenir Next" panose="020B0503020202020204" pitchFamily="34" charset="0"/>
              </a:rPr>
              <a:t>2</a:t>
            </a:r>
            <a:r>
              <a:rPr lang="en-US" sz="2100" b="1">
                <a:solidFill>
                  <a:srgbClr val="3B565F"/>
                </a:solidFill>
                <a:latin typeface="Avenir Next" panose="020B0503020202020204" pitchFamily="34" charset="0"/>
              </a:rPr>
              <a:t> </a:t>
            </a:r>
            <a:r>
              <a:rPr lang="en-US" sz="2100" b="1">
                <a:solidFill>
                  <a:srgbClr val="E1D9F5"/>
                </a:solidFill>
                <a:latin typeface="Avenir Next" panose="020B0503020202020204" pitchFamily="34" charset="0"/>
              </a:rPr>
              <a:t>VISION</a:t>
            </a:r>
          </a:p>
          <a:p>
            <a:pPr>
              <a:lnSpc>
                <a:spcPct val="150000"/>
              </a:lnSpc>
            </a:pPr>
            <a:r>
              <a:rPr lang="en-US" sz="2100" b="1">
                <a:solidFill>
                  <a:schemeClr val="accent6">
                    <a:lumMod val="40000"/>
                    <a:lumOff val="60000"/>
                  </a:schemeClr>
                </a:solidFill>
                <a:latin typeface="Avenir Next" panose="020B0503020202020204" pitchFamily="34" charset="0"/>
              </a:rPr>
              <a:t>3 </a:t>
            </a:r>
            <a:r>
              <a:rPr lang="en-US" sz="2100" b="1">
                <a:solidFill>
                  <a:srgbClr val="E1D9F5"/>
                </a:solidFill>
                <a:latin typeface="Avenir Next" panose="020B0503020202020204" pitchFamily="34" charset="0"/>
              </a:rPr>
              <a:t>PROPOSAL</a:t>
            </a:r>
          </a:p>
          <a:p>
            <a:pPr>
              <a:lnSpc>
                <a:spcPct val="150000"/>
              </a:lnSpc>
            </a:pPr>
            <a:r>
              <a:rPr lang="en-US" sz="2100" b="1">
                <a:solidFill>
                  <a:schemeClr val="accent6">
                    <a:lumMod val="40000"/>
                    <a:lumOff val="60000"/>
                  </a:schemeClr>
                </a:solidFill>
                <a:latin typeface="Avenir Next" panose="020B0503020202020204" pitchFamily="34" charset="0"/>
              </a:rPr>
              <a:t>4</a:t>
            </a:r>
            <a:r>
              <a:rPr lang="en-US" sz="2100" b="1">
                <a:solidFill>
                  <a:srgbClr val="3B565F"/>
                </a:solidFill>
                <a:latin typeface="Avenir Next" panose="020B0503020202020204" pitchFamily="34" charset="0"/>
              </a:rPr>
              <a:t> </a:t>
            </a:r>
            <a:r>
              <a:rPr lang="en-US" sz="2100" b="1">
                <a:solidFill>
                  <a:srgbClr val="E1D9F5"/>
                </a:solidFill>
                <a:latin typeface="Avenir Next" panose="020B0503020202020204" pitchFamily="34" charset="0"/>
              </a:rPr>
              <a:t>LIMITATIONS</a:t>
            </a:r>
          </a:p>
          <a:p>
            <a:pPr>
              <a:lnSpc>
                <a:spcPct val="150000"/>
              </a:lnSpc>
            </a:pPr>
            <a:r>
              <a:rPr lang="en-US" sz="2100" b="1">
                <a:solidFill>
                  <a:schemeClr val="accent6">
                    <a:lumMod val="40000"/>
                    <a:lumOff val="60000"/>
                  </a:schemeClr>
                </a:solidFill>
                <a:latin typeface="Avenir Next" panose="020B0503020202020204" pitchFamily="34" charset="0"/>
              </a:rPr>
              <a:t>5</a:t>
            </a:r>
            <a:r>
              <a:rPr lang="en-US" sz="2100" b="1">
                <a:solidFill>
                  <a:srgbClr val="3B565F"/>
                </a:solidFill>
                <a:latin typeface="Avenir Next" panose="020B0503020202020204" pitchFamily="34" charset="0"/>
              </a:rPr>
              <a:t> </a:t>
            </a:r>
            <a:r>
              <a:rPr lang="en-US" sz="2100" b="1">
                <a:solidFill>
                  <a:srgbClr val="E1D9F5"/>
                </a:solidFill>
                <a:latin typeface="Avenir Next" panose="020B0503020202020204" pitchFamily="34" charset="0"/>
              </a:rPr>
              <a:t>FUTURE OPPORTUNITIES</a:t>
            </a:r>
          </a:p>
        </p:txBody>
      </p:sp>
      <p:sp>
        <p:nvSpPr>
          <p:cNvPr id="2" name="Google Shape;198;p27">
            <a:extLst>
              <a:ext uri="{FF2B5EF4-FFF2-40B4-BE49-F238E27FC236}">
                <a16:creationId xmlns:a16="http://schemas.microsoft.com/office/drawing/2014/main" id="{F5A556D0-8FB4-1BC8-A485-BE12E5986074}"/>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E1D9F5"/>
                </a:solidFill>
                <a:latin typeface="Avenir Next Demi Bold" panose="020B0503020202020204" pitchFamily="34" charset="0"/>
              </a:rPr>
              <a:t>AGENDA</a:t>
            </a:r>
            <a:endParaRPr lang="en-US" sz="1050" b="1">
              <a:solidFill>
                <a:srgbClr val="E1D9F5"/>
              </a:solidFill>
              <a:latin typeface="Avenir Next Demi Bold" panose="020B0503020202020204" pitchFamily="34" charset="0"/>
            </a:endParaRPr>
          </a:p>
        </p:txBody>
      </p:sp>
      <p:sp>
        <p:nvSpPr>
          <p:cNvPr id="6" name="Google Shape;198;p27">
            <a:extLst>
              <a:ext uri="{FF2B5EF4-FFF2-40B4-BE49-F238E27FC236}">
                <a16:creationId xmlns:a16="http://schemas.microsoft.com/office/drawing/2014/main" id="{581AA385-71C7-D605-ED57-DC281A26D52F}"/>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E1D9F5">
                    <a:alpha val="70000"/>
                  </a:srgbClr>
                </a:solidFill>
                <a:latin typeface="Avenir Next" panose="020B0503020202020204" pitchFamily="34" charset="0"/>
                <a:ea typeface="Work Sans"/>
                <a:cs typeface="Work Sans"/>
                <a:sym typeface="Work Sans"/>
              </a:rPr>
              <a:t>Creative Commons CC BY 4.0 2026 </a:t>
            </a:r>
            <a:endParaRPr lang="en-US" sz="525">
              <a:solidFill>
                <a:srgbClr val="E1D9F5">
                  <a:alpha val="70000"/>
                </a:srgbClr>
              </a:solidFill>
              <a:latin typeface="Avenir Next" panose="020B0503020202020204" pitchFamily="34" charset="0"/>
              <a:sym typeface="Work Sans"/>
            </a:endParaRPr>
          </a:p>
          <a:p>
            <a:pPr>
              <a:defRPr/>
            </a:pPr>
            <a:r>
              <a:rPr lang="en-US" sz="525">
                <a:solidFill>
                  <a:srgbClr val="E1D9F5">
                    <a:alpha val="70000"/>
                  </a:srgbClr>
                </a:solidFill>
                <a:latin typeface="Avenir Next" panose="020B0503020202020204" pitchFamily="34" charset="0"/>
                <a:sym typeface="Work Sans"/>
              </a:rPr>
              <a:t>Anna Hakola · Duc Chu · Fernanda Ordorica · Jutta </a:t>
            </a:r>
            <a:r>
              <a:rPr lang="en-US" sz="525" err="1">
                <a:solidFill>
                  <a:srgbClr val="E1D9F5">
                    <a:alpha val="70000"/>
                  </a:srgbClr>
                </a:solidFill>
                <a:latin typeface="Avenir Next" panose="020B0503020202020204" pitchFamily="34" charset="0"/>
                <a:sym typeface="Work Sans"/>
              </a:rPr>
              <a:t>Pihlamo</a:t>
            </a:r>
            <a:r>
              <a:rPr lang="en-US" sz="525">
                <a:solidFill>
                  <a:srgbClr val="E1D9F5">
                    <a:alpha val="70000"/>
                  </a:srgbClr>
                </a:solidFill>
                <a:latin typeface="Avenir Next" panose="020B0503020202020204" pitchFamily="34" charset="0"/>
                <a:sym typeface="Work Sans"/>
              </a:rPr>
              <a:t> · Kaitlin Safka · Tessa </a:t>
            </a:r>
            <a:r>
              <a:rPr lang="en-US" sz="525" err="1">
                <a:solidFill>
                  <a:srgbClr val="E1D9F5">
                    <a:alpha val="70000"/>
                  </a:srgbClr>
                </a:solidFill>
                <a:latin typeface="Avenir Next" panose="020B0503020202020204" pitchFamily="34" charset="0"/>
                <a:sym typeface="Work Sans"/>
              </a:rPr>
              <a:t>Lehmussaari</a:t>
            </a:r>
            <a:r>
              <a:rPr lang="en-US" sz="525">
                <a:solidFill>
                  <a:srgbClr val="E1D9F5">
                    <a:alpha val="70000"/>
                  </a:srgbClr>
                </a:solidFill>
                <a:latin typeface="Avenir Next" panose="020B0503020202020204" pitchFamily="34" charset="0"/>
                <a:sym typeface="Work Sans"/>
              </a:rPr>
              <a:t> </a:t>
            </a:r>
            <a:br>
              <a:rPr lang="en-US" sz="525">
                <a:latin typeface="Avenir Next" panose="020B0503020202020204" pitchFamily="34" charset="0"/>
                <a:ea typeface="Work Sans"/>
                <a:cs typeface="Work Sans"/>
              </a:rPr>
            </a:br>
            <a:r>
              <a:rPr lang="en-US" sz="525">
                <a:solidFill>
                  <a:srgbClr val="E1D9F5">
                    <a:alpha val="70000"/>
                  </a:srgbClr>
                </a:solidFill>
                <a:latin typeface="Avenir Next"/>
                <a:ea typeface="Work Sans"/>
                <a:cs typeface="Work Sans"/>
                <a:sym typeface="Work Sans"/>
              </a:rPr>
              <a:t>Design for Government course · Aalto University</a:t>
            </a:r>
            <a:endParaRPr lang="en-US" sz="975">
              <a:solidFill>
                <a:srgbClr val="E1D9F5">
                  <a:alpha val="70000"/>
                </a:srgbClr>
              </a:solidFill>
              <a:latin typeface="Avenir Next"/>
              <a:ea typeface="Work Sans"/>
              <a:cs typeface="Work Sans"/>
            </a:endParaRPr>
          </a:p>
        </p:txBody>
      </p:sp>
    </p:spTree>
    <p:extLst>
      <p:ext uri="{BB962C8B-B14F-4D97-AF65-F5344CB8AC3E}">
        <p14:creationId xmlns:p14="http://schemas.microsoft.com/office/powerpoint/2010/main" val="2111199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6E446-556A-63A1-9CB2-BC3BCE2ED3C1}"/>
            </a:ext>
          </a:extLst>
        </p:cNvPr>
        <p:cNvGrpSpPr/>
        <p:nvPr/>
      </p:nvGrpSpPr>
      <p:grpSpPr>
        <a:xfrm>
          <a:off x="0" y="0"/>
          <a:ext cx="0" cy="0"/>
          <a:chOff x="0" y="0"/>
          <a:chExt cx="0" cy="0"/>
        </a:xfrm>
      </p:grpSpPr>
      <p:sp>
        <p:nvSpPr>
          <p:cNvPr id="20" name="Google Shape;198;p27">
            <a:extLst>
              <a:ext uri="{FF2B5EF4-FFF2-40B4-BE49-F238E27FC236}">
                <a16:creationId xmlns:a16="http://schemas.microsoft.com/office/drawing/2014/main" id="{0CC7975C-19CD-F91F-7D03-F8834D7EC298}"/>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STAKEHOLDERS</a:t>
            </a:r>
            <a:endParaRPr lang="en-US" sz="1050">
              <a:solidFill>
                <a:srgbClr val="002060"/>
              </a:solidFill>
              <a:latin typeface="Avenir Next" panose="020B0503020202020204" pitchFamily="34" charset="0"/>
            </a:endParaRPr>
          </a:p>
        </p:txBody>
      </p:sp>
      <p:pic>
        <p:nvPicPr>
          <p:cNvPr id="28" name="Picture 27">
            <a:extLst>
              <a:ext uri="{FF2B5EF4-FFF2-40B4-BE49-F238E27FC236}">
                <a16:creationId xmlns:a16="http://schemas.microsoft.com/office/drawing/2014/main" id="{5795C7E1-FE55-B6BF-20CA-F6B7F36AF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19" y="1875234"/>
            <a:ext cx="8289762" cy="1671638"/>
          </a:xfrm>
          <a:prstGeom prst="rect">
            <a:avLst/>
          </a:prstGeom>
        </p:spPr>
      </p:pic>
      <p:sp>
        <p:nvSpPr>
          <p:cNvPr id="29" name="Oval 28">
            <a:extLst>
              <a:ext uri="{FF2B5EF4-FFF2-40B4-BE49-F238E27FC236}">
                <a16:creationId xmlns:a16="http://schemas.microsoft.com/office/drawing/2014/main" id="{F0BFAF8D-F6B6-AECE-FAF8-A4BB0C7D5CE0}"/>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0" name="Oval 29">
            <a:extLst>
              <a:ext uri="{FF2B5EF4-FFF2-40B4-BE49-F238E27FC236}">
                <a16:creationId xmlns:a16="http://schemas.microsoft.com/office/drawing/2014/main" id="{946AED29-85B3-BEC8-467C-41A9761C3A95}"/>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1" name="Oval 30">
            <a:extLst>
              <a:ext uri="{FF2B5EF4-FFF2-40B4-BE49-F238E27FC236}">
                <a16:creationId xmlns:a16="http://schemas.microsoft.com/office/drawing/2014/main" id="{DBD3BD51-8BCD-3B6F-DE03-D78DECA0A3CF}"/>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2" name="Oval 31">
            <a:extLst>
              <a:ext uri="{FF2B5EF4-FFF2-40B4-BE49-F238E27FC236}">
                <a16:creationId xmlns:a16="http://schemas.microsoft.com/office/drawing/2014/main" id="{18A6E644-2AE5-D0F5-2C1B-1C733045331E}"/>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3" name="Oval 32">
            <a:extLst>
              <a:ext uri="{FF2B5EF4-FFF2-40B4-BE49-F238E27FC236}">
                <a16:creationId xmlns:a16="http://schemas.microsoft.com/office/drawing/2014/main" id="{B5656CDC-1234-0974-9301-80571C977636}"/>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 name="Google Shape;198;p27">
            <a:extLst>
              <a:ext uri="{FF2B5EF4-FFF2-40B4-BE49-F238E27FC236}">
                <a16:creationId xmlns:a16="http://schemas.microsoft.com/office/drawing/2014/main" id="{72C3EDCA-A38F-408C-0D48-D9E188655AA8}"/>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BD6E2C3D-AB77-2B64-1E98-AD77396BB24D}"/>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11</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3967401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9AD05-401A-6F56-3414-9FA6D1B517E4}"/>
            </a:ext>
          </a:extLst>
        </p:cNvPr>
        <p:cNvGrpSpPr/>
        <p:nvPr/>
      </p:nvGrpSpPr>
      <p:grpSpPr>
        <a:xfrm>
          <a:off x="0" y="0"/>
          <a:ext cx="0" cy="0"/>
          <a:chOff x="0" y="0"/>
          <a:chExt cx="0" cy="0"/>
        </a:xfrm>
      </p:grpSpPr>
      <p:sp>
        <p:nvSpPr>
          <p:cNvPr id="30" name="Oval 29">
            <a:extLst>
              <a:ext uri="{FF2B5EF4-FFF2-40B4-BE49-F238E27FC236}">
                <a16:creationId xmlns:a16="http://schemas.microsoft.com/office/drawing/2014/main" id="{13B27E43-54E0-3025-8050-7B366C2D15C5}"/>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2" name="Oval 31">
            <a:extLst>
              <a:ext uri="{FF2B5EF4-FFF2-40B4-BE49-F238E27FC236}">
                <a16:creationId xmlns:a16="http://schemas.microsoft.com/office/drawing/2014/main" id="{19BA5CBB-B0F5-7F50-8C73-7DA856E26373}"/>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4" name="Oval 33">
            <a:extLst>
              <a:ext uri="{FF2B5EF4-FFF2-40B4-BE49-F238E27FC236}">
                <a16:creationId xmlns:a16="http://schemas.microsoft.com/office/drawing/2014/main" id="{9BBACF3E-0292-5B80-8B42-152B416E714E}"/>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6" name="Oval 35">
            <a:extLst>
              <a:ext uri="{FF2B5EF4-FFF2-40B4-BE49-F238E27FC236}">
                <a16:creationId xmlns:a16="http://schemas.microsoft.com/office/drawing/2014/main" id="{2087BEBF-CE86-4669-8E65-3AC948FC3DD2}"/>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8" name="Oval 37">
            <a:extLst>
              <a:ext uri="{FF2B5EF4-FFF2-40B4-BE49-F238E27FC236}">
                <a16:creationId xmlns:a16="http://schemas.microsoft.com/office/drawing/2014/main" id="{08B2848F-BB57-6D60-F412-B2DC09682778}"/>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pic>
        <p:nvPicPr>
          <p:cNvPr id="2" name="Picture 1">
            <a:extLst>
              <a:ext uri="{FF2B5EF4-FFF2-40B4-BE49-F238E27FC236}">
                <a16:creationId xmlns:a16="http://schemas.microsoft.com/office/drawing/2014/main" id="{072B86C2-1C0B-2C4C-7B0A-EBFE6ECFDFC1}"/>
              </a:ext>
            </a:extLst>
          </p:cNvPr>
          <p:cNvPicPr>
            <a:picLocks noChangeAspect="1"/>
          </p:cNvPicPr>
          <p:nvPr/>
        </p:nvPicPr>
        <p:blipFill>
          <a:blip r:embed="rId4"/>
          <a:srcRect/>
          <a:stretch>
            <a:fillRect/>
          </a:stretch>
        </p:blipFill>
        <p:spPr>
          <a:xfrm>
            <a:off x="1312218" y="1078794"/>
            <a:ext cx="2574781" cy="135240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114C3D18-7006-1EE7-2B7E-5CA5FDFE51AC}"/>
              </a:ext>
            </a:extLst>
          </p:cNvPr>
          <p:cNvPicPr>
            <a:picLocks noChangeAspect="1"/>
          </p:cNvPicPr>
          <p:nvPr/>
        </p:nvPicPr>
        <p:blipFill>
          <a:blip r:embed="rId5"/>
          <a:srcRect r="228"/>
          <a:stretch>
            <a:fillRect/>
          </a:stretch>
        </p:blipFill>
        <p:spPr>
          <a:xfrm>
            <a:off x="4064914" y="1087373"/>
            <a:ext cx="2727649" cy="134338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737E98B-F948-AD5A-F66C-7C5CA0D766FD}"/>
              </a:ext>
            </a:extLst>
          </p:cNvPr>
          <p:cNvPicPr>
            <a:picLocks noChangeAspect="1"/>
          </p:cNvPicPr>
          <p:nvPr/>
        </p:nvPicPr>
        <p:blipFill>
          <a:blip r:embed="rId6"/>
          <a:srcRect r="245"/>
          <a:stretch>
            <a:fillRect/>
          </a:stretch>
        </p:blipFill>
        <p:spPr>
          <a:xfrm>
            <a:off x="1313869" y="2548360"/>
            <a:ext cx="2072073" cy="146495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50EDB562-B421-0062-4CFD-88DBFF736838}"/>
              </a:ext>
            </a:extLst>
          </p:cNvPr>
          <p:cNvPicPr>
            <a:picLocks noChangeAspect="1"/>
          </p:cNvPicPr>
          <p:nvPr/>
        </p:nvPicPr>
        <p:blipFill>
          <a:blip r:embed="rId7"/>
          <a:srcRect/>
          <a:stretch>
            <a:fillRect/>
          </a:stretch>
        </p:blipFill>
        <p:spPr>
          <a:xfrm>
            <a:off x="3518654" y="2546742"/>
            <a:ext cx="2992868" cy="1474640"/>
          </a:xfrm>
          <a:prstGeom prst="rect">
            <a:avLst/>
          </a:prstGeom>
          <a:ln>
            <a:noFill/>
          </a:ln>
          <a:effectLst>
            <a:outerShdw blurRad="292100" dist="139700" dir="2700000" algn="tl" rotWithShape="0">
              <a:srgbClr val="333333">
                <a:alpha val="65000"/>
              </a:srgbClr>
            </a:outerShdw>
          </a:effectLst>
        </p:spPr>
      </p:pic>
      <p:pic>
        <p:nvPicPr>
          <p:cNvPr id="13" name="Picture 2">
            <a:extLst>
              <a:ext uri="{FF2B5EF4-FFF2-40B4-BE49-F238E27FC236}">
                <a16:creationId xmlns:a16="http://schemas.microsoft.com/office/drawing/2014/main" id="{A92551FD-1643-3317-EC24-36CC9E41CA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2776" y="2542465"/>
            <a:ext cx="1201034" cy="1470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108DE73-50E8-6D4C-E4EB-F59D29B322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5659" y="1077310"/>
            <a:ext cx="973421" cy="1330739"/>
          </a:xfrm>
          <a:prstGeom prst="rect">
            <a:avLst/>
          </a:prstGeom>
          <a:ln>
            <a:noFill/>
          </a:ln>
          <a:effectLst>
            <a:outerShdw blurRad="292100" dist="139700" dir="2700000" algn="tl" rotWithShape="0">
              <a:srgbClr val="333333">
                <a:alpha val="65000"/>
              </a:srgbClr>
            </a:outerShdw>
          </a:effectLst>
        </p:spPr>
      </p:pic>
      <p:sp>
        <p:nvSpPr>
          <p:cNvPr id="8" name="Google Shape;198;p27">
            <a:extLst>
              <a:ext uri="{FF2B5EF4-FFF2-40B4-BE49-F238E27FC236}">
                <a16:creationId xmlns:a16="http://schemas.microsoft.com/office/drawing/2014/main" id="{F0A4FAEC-BE15-9CD3-9640-C74498434887}"/>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a:rPr>
              <a:t>INTRODUCTION | </a:t>
            </a:r>
            <a:r>
              <a:rPr lang="es" sz="1050">
                <a:solidFill>
                  <a:srgbClr val="002060"/>
                </a:solidFill>
                <a:latin typeface="Avenir Next"/>
              </a:rPr>
              <a:t>CONTEXT</a:t>
            </a:r>
            <a:endParaRPr lang="en-US" sz="1050">
              <a:solidFill>
                <a:srgbClr val="002060"/>
              </a:solidFill>
              <a:latin typeface="Avenir Next"/>
            </a:endParaRPr>
          </a:p>
        </p:txBody>
      </p:sp>
      <p:sp>
        <p:nvSpPr>
          <p:cNvPr id="9" name="Google Shape;198;p27">
            <a:extLst>
              <a:ext uri="{FF2B5EF4-FFF2-40B4-BE49-F238E27FC236}">
                <a16:creationId xmlns:a16="http://schemas.microsoft.com/office/drawing/2014/main" id="{A390E40F-85C3-7251-00AB-C94AA56478A9}"/>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6" name="Google Shape;198;p27">
            <a:extLst>
              <a:ext uri="{FF2B5EF4-FFF2-40B4-BE49-F238E27FC236}">
                <a16:creationId xmlns:a16="http://schemas.microsoft.com/office/drawing/2014/main" id="{11B7ABE6-DB20-BF91-FBE9-27EF345B293B}"/>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12</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908797205"/>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04DA3-9C1A-7617-90A6-4EED6E139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320107-1E62-DEF0-BFC4-BD75C786D11B}"/>
              </a:ext>
            </a:extLst>
          </p:cNvPr>
          <p:cNvSpPr>
            <a:spLocks noGrp="1"/>
          </p:cNvSpPr>
          <p:nvPr>
            <p:ph type="title"/>
          </p:nvPr>
        </p:nvSpPr>
        <p:spPr>
          <a:xfrm>
            <a:off x="875297" y="2268995"/>
            <a:ext cx="7393406" cy="1012220"/>
          </a:xfrm>
        </p:spPr>
        <p:txBody>
          <a:bodyPr>
            <a:normAutofit/>
          </a:bodyPr>
          <a:lstStyle/>
          <a:p>
            <a:pPr algn="ctr"/>
            <a:r>
              <a:rPr lang="en-US" b="1" i="1">
                <a:solidFill>
                  <a:srgbClr val="002060"/>
                </a:solidFill>
                <a:latin typeface="Avenir Next" panose="020B0503020202020204" pitchFamily="34" charset="0"/>
                <a:ea typeface="+mj-lt"/>
                <a:cs typeface="+mj-lt"/>
              </a:rPr>
              <a:t>work with our biases, </a:t>
            </a:r>
            <a:r>
              <a:rPr lang="en-US" b="1">
                <a:latin typeface="Avenir Next" panose="020B0503020202020204" pitchFamily="34" charset="0"/>
                <a:ea typeface="+mj-lt"/>
                <a:cs typeface="+mj-lt"/>
              </a:rPr>
              <a:t>not against them</a:t>
            </a:r>
            <a:endParaRPr lang="en-US" b="1">
              <a:latin typeface="Avenir Next" panose="020B0503020202020204" pitchFamily="34" charset="0"/>
            </a:endParaRPr>
          </a:p>
        </p:txBody>
      </p:sp>
      <p:sp>
        <p:nvSpPr>
          <p:cNvPr id="18" name="Google Shape;198;p27">
            <a:extLst>
              <a:ext uri="{FF2B5EF4-FFF2-40B4-BE49-F238E27FC236}">
                <a16:creationId xmlns:a16="http://schemas.microsoft.com/office/drawing/2014/main" id="{6BA94204-5653-1825-5E2A-15A40E84CAF9}"/>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CONCEPTUAL REFRAMING</a:t>
            </a:r>
            <a:endParaRPr lang="en-US" sz="1050">
              <a:solidFill>
                <a:srgbClr val="002060"/>
              </a:solidFill>
              <a:latin typeface="Avenir Next" panose="020B0503020202020204" pitchFamily="34" charset="0"/>
            </a:endParaRPr>
          </a:p>
        </p:txBody>
      </p:sp>
      <p:sp>
        <p:nvSpPr>
          <p:cNvPr id="19" name="Oval 18">
            <a:extLst>
              <a:ext uri="{FF2B5EF4-FFF2-40B4-BE49-F238E27FC236}">
                <a16:creationId xmlns:a16="http://schemas.microsoft.com/office/drawing/2014/main" id="{1BCD3358-2EFB-37C8-D382-34C3D7B30A6A}"/>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0" name="Oval 19">
            <a:extLst>
              <a:ext uri="{FF2B5EF4-FFF2-40B4-BE49-F238E27FC236}">
                <a16:creationId xmlns:a16="http://schemas.microsoft.com/office/drawing/2014/main" id="{B1CE1D67-815D-38AE-9FCC-46917D302C7E}"/>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1" name="Oval 20">
            <a:extLst>
              <a:ext uri="{FF2B5EF4-FFF2-40B4-BE49-F238E27FC236}">
                <a16:creationId xmlns:a16="http://schemas.microsoft.com/office/drawing/2014/main" id="{788E50FC-0DF2-99F6-ADF1-8EAB99D2AD4C}"/>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2" name="Oval 21">
            <a:extLst>
              <a:ext uri="{FF2B5EF4-FFF2-40B4-BE49-F238E27FC236}">
                <a16:creationId xmlns:a16="http://schemas.microsoft.com/office/drawing/2014/main" id="{8DB9C191-CB90-A69E-1425-9E0AD59DFB1D}"/>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3" name="Oval 22">
            <a:extLst>
              <a:ext uri="{FF2B5EF4-FFF2-40B4-BE49-F238E27FC236}">
                <a16:creationId xmlns:a16="http://schemas.microsoft.com/office/drawing/2014/main" id="{988E3B87-BDC2-B7AC-4237-63BEF6D79045}"/>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4" name="Google Shape;198;p27">
            <a:extLst>
              <a:ext uri="{FF2B5EF4-FFF2-40B4-BE49-F238E27FC236}">
                <a16:creationId xmlns:a16="http://schemas.microsoft.com/office/drawing/2014/main" id="{B288A0E5-2293-FC69-ADAA-76FD4EB66152}"/>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3" name="Google Shape;198;p27">
            <a:extLst>
              <a:ext uri="{FF2B5EF4-FFF2-40B4-BE49-F238E27FC236}">
                <a16:creationId xmlns:a16="http://schemas.microsoft.com/office/drawing/2014/main" id="{5DA51DED-A35B-446B-6851-1988B9ADFF3A}"/>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13</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3764308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FF101-438C-D73A-D3B9-CCE612067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FD116-3A68-C344-6500-6A82B76EB2A5}"/>
              </a:ext>
            </a:extLst>
          </p:cNvPr>
          <p:cNvSpPr>
            <a:spLocks noGrp="1"/>
          </p:cNvSpPr>
          <p:nvPr>
            <p:ph type="title"/>
          </p:nvPr>
        </p:nvSpPr>
        <p:spPr>
          <a:xfrm>
            <a:off x="2060408" y="2064723"/>
            <a:ext cx="5023185" cy="1012220"/>
          </a:xfrm>
        </p:spPr>
        <p:txBody>
          <a:bodyPr>
            <a:normAutofit fontScale="90000"/>
          </a:bodyPr>
          <a:lstStyle/>
          <a:p>
            <a:pPr algn="ctr"/>
            <a:r>
              <a:rPr lang="en-US" b="1" i="1">
                <a:solidFill>
                  <a:srgbClr val="002060"/>
                </a:solidFill>
                <a:latin typeface="Avenir Next" panose="020B0503020202020204" pitchFamily="34" charset="0"/>
                <a:ea typeface="+mj-lt"/>
                <a:cs typeface="+mj-lt"/>
              </a:rPr>
              <a:t>tailored</a:t>
            </a:r>
            <a:r>
              <a:rPr lang="en-US" b="1">
                <a:latin typeface="Avenir Next" panose="020B0503020202020204" pitchFamily="34" charset="0"/>
                <a:ea typeface="+mj-lt"/>
                <a:cs typeface="+mj-lt"/>
              </a:rPr>
              <a:t> education that reaches its audience </a:t>
            </a:r>
            <a:r>
              <a:rPr lang="en-US" b="1" i="1">
                <a:solidFill>
                  <a:srgbClr val="002060"/>
                </a:solidFill>
                <a:latin typeface="Avenir Next" panose="020B0503020202020204" pitchFamily="34" charset="0"/>
                <a:ea typeface="+mj-lt"/>
                <a:cs typeface="+mj-lt"/>
              </a:rPr>
              <a:t>effectively. </a:t>
            </a:r>
            <a:endParaRPr lang="en-US" b="1" i="1">
              <a:solidFill>
                <a:srgbClr val="002060"/>
              </a:solidFill>
              <a:latin typeface="Avenir Next" panose="020B0503020202020204" pitchFamily="34" charset="0"/>
            </a:endParaRPr>
          </a:p>
        </p:txBody>
      </p:sp>
      <p:sp>
        <p:nvSpPr>
          <p:cNvPr id="18" name="Google Shape;198;p27">
            <a:extLst>
              <a:ext uri="{FF2B5EF4-FFF2-40B4-BE49-F238E27FC236}">
                <a16:creationId xmlns:a16="http://schemas.microsoft.com/office/drawing/2014/main" id="{26F7BA38-ACFA-FE38-BC56-7D0A571B6800}"/>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CONCEPTUAL REFRAMING</a:t>
            </a:r>
            <a:endParaRPr lang="en-US" sz="1050">
              <a:solidFill>
                <a:srgbClr val="002060"/>
              </a:solidFill>
              <a:latin typeface="Avenir Next" panose="020B0503020202020204" pitchFamily="34" charset="0"/>
            </a:endParaRPr>
          </a:p>
        </p:txBody>
      </p:sp>
      <p:sp>
        <p:nvSpPr>
          <p:cNvPr id="19" name="Oval 18">
            <a:extLst>
              <a:ext uri="{FF2B5EF4-FFF2-40B4-BE49-F238E27FC236}">
                <a16:creationId xmlns:a16="http://schemas.microsoft.com/office/drawing/2014/main" id="{1490C67F-0956-255C-3DF0-A3E6AB70BB4F}"/>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0" name="Oval 19">
            <a:extLst>
              <a:ext uri="{FF2B5EF4-FFF2-40B4-BE49-F238E27FC236}">
                <a16:creationId xmlns:a16="http://schemas.microsoft.com/office/drawing/2014/main" id="{E869C4BD-2B12-4060-696D-7DC4826849DE}"/>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1" name="Oval 20">
            <a:extLst>
              <a:ext uri="{FF2B5EF4-FFF2-40B4-BE49-F238E27FC236}">
                <a16:creationId xmlns:a16="http://schemas.microsoft.com/office/drawing/2014/main" id="{C1EC4E30-5D19-5792-5C53-69A78A5C1C03}"/>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2" name="Oval 21">
            <a:extLst>
              <a:ext uri="{FF2B5EF4-FFF2-40B4-BE49-F238E27FC236}">
                <a16:creationId xmlns:a16="http://schemas.microsoft.com/office/drawing/2014/main" id="{55A60D90-9B4A-55F2-6B5B-F55AAFFE7E33}"/>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3" name="Oval 22">
            <a:extLst>
              <a:ext uri="{FF2B5EF4-FFF2-40B4-BE49-F238E27FC236}">
                <a16:creationId xmlns:a16="http://schemas.microsoft.com/office/drawing/2014/main" id="{6E827A9C-C383-4EA0-2C7B-7E472F083C65}"/>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4" name="Google Shape;198;p27">
            <a:extLst>
              <a:ext uri="{FF2B5EF4-FFF2-40B4-BE49-F238E27FC236}">
                <a16:creationId xmlns:a16="http://schemas.microsoft.com/office/drawing/2014/main" id="{20B16AE2-C31B-4CEA-08BC-C871BFF31984}"/>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5" name="Google Shape;198;p27">
            <a:extLst>
              <a:ext uri="{FF2B5EF4-FFF2-40B4-BE49-F238E27FC236}">
                <a16:creationId xmlns:a16="http://schemas.microsoft.com/office/drawing/2014/main" id="{3CB054C9-3707-82DD-1BC7-20D82387C556}"/>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13</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1922788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BF266-7290-FC69-EB19-0C5D732F2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8E4E9-B385-1D48-9819-38A453D415D7}"/>
              </a:ext>
            </a:extLst>
          </p:cNvPr>
          <p:cNvSpPr>
            <a:spLocks noGrp="1"/>
          </p:cNvSpPr>
          <p:nvPr>
            <p:ph type="title"/>
          </p:nvPr>
        </p:nvSpPr>
        <p:spPr>
          <a:xfrm>
            <a:off x="628650" y="2074664"/>
            <a:ext cx="7886700" cy="994172"/>
          </a:xfrm>
        </p:spPr>
        <p:txBody>
          <a:bodyPr>
            <a:normAutofit fontScale="90000"/>
          </a:bodyPr>
          <a:lstStyle/>
          <a:p>
            <a:pPr algn="ctr">
              <a:lnSpc>
                <a:spcPct val="100000"/>
              </a:lnSpc>
            </a:pPr>
            <a:r>
              <a:rPr lang="en-US" b="1">
                <a:latin typeface="Avenir Next" panose="020B0503020202020204" pitchFamily="34" charset="0"/>
                <a:ea typeface="+mj-lt"/>
                <a:cs typeface="+mj-lt"/>
              </a:rPr>
              <a:t>from </a:t>
            </a:r>
            <a:r>
              <a:rPr lang="en-US" b="1" i="1">
                <a:solidFill>
                  <a:srgbClr val="002060"/>
                </a:solidFill>
                <a:latin typeface="Avenir Next" panose="020B0503020202020204" pitchFamily="34" charset="0"/>
                <a:ea typeface="+mj-lt"/>
                <a:cs typeface="+mj-lt"/>
              </a:rPr>
              <a:t>“you do it tomorrow,” </a:t>
            </a:r>
            <a:br>
              <a:rPr lang="en-US" b="1">
                <a:latin typeface="Avenir Next" panose="020B0503020202020204" pitchFamily="34" charset="0"/>
                <a:ea typeface="+mj-lt"/>
                <a:cs typeface="+mj-lt"/>
              </a:rPr>
            </a:br>
            <a:r>
              <a:rPr lang="en-US" b="1">
                <a:latin typeface="Avenir Next" panose="020B0503020202020204" pitchFamily="34" charset="0"/>
                <a:ea typeface="+mj-lt"/>
                <a:cs typeface="+mj-lt"/>
              </a:rPr>
              <a:t>to </a:t>
            </a:r>
            <a:r>
              <a:rPr lang="en-US" b="1" i="1">
                <a:solidFill>
                  <a:srgbClr val="002060"/>
                </a:solidFill>
                <a:latin typeface="Avenir Next" panose="020B0503020202020204" pitchFamily="34" charset="0"/>
                <a:ea typeface="+mj-lt"/>
                <a:cs typeface="+mj-lt"/>
              </a:rPr>
              <a:t>“we do it today.” </a:t>
            </a:r>
            <a:endParaRPr lang="en-US" b="1" i="1">
              <a:solidFill>
                <a:srgbClr val="002060"/>
              </a:solidFill>
              <a:latin typeface="Avenir Next" panose="020B0503020202020204" pitchFamily="34" charset="0"/>
            </a:endParaRPr>
          </a:p>
        </p:txBody>
      </p:sp>
      <p:sp>
        <p:nvSpPr>
          <p:cNvPr id="18" name="Google Shape;198;p27">
            <a:extLst>
              <a:ext uri="{FF2B5EF4-FFF2-40B4-BE49-F238E27FC236}">
                <a16:creationId xmlns:a16="http://schemas.microsoft.com/office/drawing/2014/main" id="{A75887FE-FD98-9271-D5C3-56DEB1DCC602}"/>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CONCEPTUAL REFRAMING</a:t>
            </a:r>
            <a:endParaRPr lang="en-US" sz="1050">
              <a:solidFill>
                <a:srgbClr val="002060"/>
              </a:solidFill>
              <a:latin typeface="Avenir Next" panose="020B0503020202020204" pitchFamily="34" charset="0"/>
            </a:endParaRPr>
          </a:p>
        </p:txBody>
      </p:sp>
      <p:sp>
        <p:nvSpPr>
          <p:cNvPr id="19" name="Oval 18">
            <a:extLst>
              <a:ext uri="{FF2B5EF4-FFF2-40B4-BE49-F238E27FC236}">
                <a16:creationId xmlns:a16="http://schemas.microsoft.com/office/drawing/2014/main" id="{CE39F1E6-8FB8-8CF6-1448-D19D7C4808D3}"/>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0" name="Oval 19">
            <a:extLst>
              <a:ext uri="{FF2B5EF4-FFF2-40B4-BE49-F238E27FC236}">
                <a16:creationId xmlns:a16="http://schemas.microsoft.com/office/drawing/2014/main" id="{53A8DD77-349A-CE7D-6D06-BEC41A7DD4F0}"/>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1" name="Oval 20">
            <a:extLst>
              <a:ext uri="{FF2B5EF4-FFF2-40B4-BE49-F238E27FC236}">
                <a16:creationId xmlns:a16="http://schemas.microsoft.com/office/drawing/2014/main" id="{1D0022E3-D898-8E9A-FE8D-C27B4CE2761C}"/>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2" name="Oval 21">
            <a:extLst>
              <a:ext uri="{FF2B5EF4-FFF2-40B4-BE49-F238E27FC236}">
                <a16:creationId xmlns:a16="http://schemas.microsoft.com/office/drawing/2014/main" id="{EA609514-4DC2-B540-33E4-5547104216D8}"/>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3" name="Oval 22">
            <a:extLst>
              <a:ext uri="{FF2B5EF4-FFF2-40B4-BE49-F238E27FC236}">
                <a16:creationId xmlns:a16="http://schemas.microsoft.com/office/drawing/2014/main" id="{C3709C09-CD6C-437A-6ABB-1356907ED54B}"/>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4" name="Google Shape;198;p27">
            <a:extLst>
              <a:ext uri="{FF2B5EF4-FFF2-40B4-BE49-F238E27FC236}">
                <a16:creationId xmlns:a16="http://schemas.microsoft.com/office/drawing/2014/main" id="{68511F3F-9763-B9AA-F8AE-62158D4758AD}"/>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3" name="Google Shape;198;p27">
            <a:extLst>
              <a:ext uri="{FF2B5EF4-FFF2-40B4-BE49-F238E27FC236}">
                <a16:creationId xmlns:a16="http://schemas.microsoft.com/office/drawing/2014/main" id="{DF10C1EF-5D39-EF27-582C-BE7FE43D0018}"/>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13</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150692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DF459-2842-E191-E81D-769F6758EEA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5D7DDAD0-1078-ECF9-42B2-747077882576}"/>
              </a:ext>
            </a:extLst>
          </p:cNvPr>
          <p:cNvSpPr txBox="1">
            <a:spLocks/>
          </p:cNvSpPr>
          <p:nvPr/>
        </p:nvSpPr>
        <p:spPr>
          <a:xfrm>
            <a:off x="628650" y="2074664"/>
            <a:ext cx="7886700" cy="99417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300" b="1">
                <a:latin typeface="Avenir Next" panose="020B0503020202020204" pitchFamily="34" charset="0"/>
                <a:ea typeface="+mj-lt"/>
                <a:cs typeface="+mj-lt"/>
              </a:rPr>
              <a:t>but, </a:t>
            </a:r>
            <a:r>
              <a:rPr lang="en-US" sz="3300" b="1" i="1">
                <a:solidFill>
                  <a:srgbClr val="002060"/>
                </a:solidFill>
                <a:latin typeface="Avenir Next" panose="020B0503020202020204" pitchFamily="34" charset="0"/>
                <a:ea typeface="+mj-lt"/>
                <a:cs typeface="+mj-lt"/>
              </a:rPr>
              <a:t>why today?</a:t>
            </a:r>
            <a:endParaRPr lang="en-US" sz="3300" b="1" i="1">
              <a:solidFill>
                <a:srgbClr val="002060"/>
              </a:solidFill>
              <a:latin typeface="Avenir Next" panose="020B0503020202020204" pitchFamily="34" charset="0"/>
            </a:endParaRPr>
          </a:p>
        </p:txBody>
      </p:sp>
      <p:sp>
        <p:nvSpPr>
          <p:cNvPr id="18" name="Google Shape;198;p27">
            <a:extLst>
              <a:ext uri="{FF2B5EF4-FFF2-40B4-BE49-F238E27FC236}">
                <a16:creationId xmlns:a16="http://schemas.microsoft.com/office/drawing/2014/main" id="{8BBA2977-B8B2-055A-3BF3-918C3A82C82B}"/>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CONCEPTUAL REFRAMING</a:t>
            </a:r>
            <a:endParaRPr lang="en-US" sz="1050">
              <a:solidFill>
                <a:srgbClr val="002060"/>
              </a:solidFill>
              <a:latin typeface="Avenir Next" panose="020B0503020202020204" pitchFamily="34" charset="0"/>
            </a:endParaRPr>
          </a:p>
        </p:txBody>
      </p:sp>
      <p:sp>
        <p:nvSpPr>
          <p:cNvPr id="19" name="Oval 18">
            <a:extLst>
              <a:ext uri="{FF2B5EF4-FFF2-40B4-BE49-F238E27FC236}">
                <a16:creationId xmlns:a16="http://schemas.microsoft.com/office/drawing/2014/main" id="{4366BEFD-ACB2-58B5-0621-04FC2DE0B070}"/>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0" name="Oval 19">
            <a:extLst>
              <a:ext uri="{FF2B5EF4-FFF2-40B4-BE49-F238E27FC236}">
                <a16:creationId xmlns:a16="http://schemas.microsoft.com/office/drawing/2014/main" id="{50E82574-338D-1164-73F1-676E5FB609D2}"/>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1" name="Oval 20">
            <a:extLst>
              <a:ext uri="{FF2B5EF4-FFF2-40B4-BE49-F238E27FC236}">
                <a16:creationId xmlns:a16="http://schemas.microsoft.com/office/drawing/2014/main" id="{ACAABEFC-EE3E-E907-A05C-5DDE6308F031}"/>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2" name="Oval 21">
            <a:extLst>
              <a:ext uri="{FF2B5EF4-FFF2-40B4-BE49-F238E27FC236}">
                <a16:creationId xmlns:a16="http://schemas.microsoft.com/office/drawing/2014/main" id="{0979C399-AB11-BD91-4690-9C31FCD53C16}"/>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3" name="Oval 22">
            <a:extLst>
              <a:ext uri="{FF2B5EF4-FFF2-40B4-BE49-F238E27FC236}">
                <a16:creationId xmlns:a16="http://schemas.microsoft.com/office/drawing/2014/main" id="{E38C5315-1981-0E1F-A1FF-7DC365F44E9A}"/>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 name="Google Shape;198;p27">
            <a:extLst>
              <a:ext uri="{FF2B5EF4-FFF2-40B4-BE49-F238E27FC236}">
                <a16:creationId xmlns:a16="http://schemas.microsoft.com/office/drawing/2014/main" id="{2FC0BFE9-872C-247B-33DC-AA5AF62EFF4E}"/>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5A029FA6-F4A9-F0F8-8A47-C8E79B2AD7F4}"/>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13</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650750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04DD6-C8F3-2787-8CCF-B024591FF07B}"/>
            </a:ext>
          </a:extLst>
        </p:cNvPr>
        <p:cNvGrpSpPr/>
        <p:nvPr/>
      </p:nvGrpSpPr>
      <p:grpSpPr>
        <a:xfrm>
          <a:off x="0" y="0"/>
          <a:ext cx="0" cy="0"/>
          <a:chOff x="0" y="0"/>
          <a:chExt cx="0" cy="0"/>
        </a:xfrm>
      </p:grpSpPr>
      <p:sp>
        <p:nvSpPr>
          <p:cNvPr id="22" name="Google Shape;198;p27">
            <a:extLst>
              <a:ext uri="{FF2B5EF4-FFF2-40B4-BE49-F238E27FC236}">
                <a16:creationId xmlns:a16="http://schemas.microsoft.com/office/drawing/2014/main" id="{F5A07F96-5CBF-4E77-8B76-2FB2198D7400}"/>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WHY NOW</a:t>
            </a:r>
            <a:endParaRPr lang="en-US" sz="1050">
              <a:solidFill>
                <a:srgbClr val="002060"/>
              </a:solidFill>
              <a:latin typeface="Avenir Next" panose="020B0503020202020204" pitchFamily="34" charset="0"/>
            </a:endParaRPr>
          </a:p>
        </p:txBody>
      </p:sp>
      <p:sp>
        <p:nvSpPr>
          <p:cNvPr id="3" name="TextBox 2">
            <a:extLst>
              <a:ext uri="{FF2B5EF4-FFF2-40B4-BE49-F238E27FC236}">
                <a16:creationId xmlns:a16="http://schemas.microsoft.com/office/drawing/2014/main" id="{956545B7-4B30-9BAD-6902-3FB390487167}"/>
              </a:ext>
            </a:extLst>
          </p:cNvPr>
          <p:cNvSpPr txBox="1"/>
          <p:nvPr/>
        </p:nvSpPr>
        <p:spPr>
          <a:xfrm>
            <a:off x="932190" y="2875330"/>
            <a:ext cx="1405066" cy="9348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875" b="1">
                <a:solidFill>
                  <a:srgbClr val="002060"/>
                </a:solidFill>
                <a:latin typeface="Aptos" panose="020B0004020202020204" pitchFamily="34" charset="0"/>
              </a:rPr>
              <a:t>CLIMATE IS ALREADY CHANGING</a:t>
            </a:r>
          </a:p>
        </p:txBody>
      </p:sp>
      <p:sp>
        <p:nvSpPr>
          <p:cNvPr id="29" name="TextBox 28">
            <a:extLst>
              <a:ext uri="{FF2B5EF4-FFF2-40B4-BE49-F238E27FC236}">
                <a16:creationId xmlns:a16="http://schemas.microsoft.com/office/drawing/2014/main" id="{B17F8A49-1461-3FE6-166A-01053A5D0A97}"/>
              </a:ext>
            </a:extLst>
          </p:cNvPr>
          <p:cNvSpPr txBox="1"/>
          <p:nvPr/>
        </p:nvSpPr>
        <p:spPr>
          <a:xfrm>
            <a:off x="3169722" y="2875330"/>
            <a:ext cx="2437762" cy="9348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875" b="1">
                <a:solidFill>
                  <a:srgbClr val="002060"/>
                </a:solidFill>
                <a:latin typeface="Aptos" panose="020B0004020202020204" pitchFamily="34" charset="0"/>
              </a:rPr>
              <a:t>ADAPTATION TODAY IS AN INVESTMENT, NOT A COST</a:t>
            </a:r>
            <a:endParaRPr lang="en-US" sz="1875" i="1">
              <a:solidFill>
                <a:srgbClr val="002060"/>
              </a:solidFill>
              <a:latin typeface="Aptos" panose="020B0004020202020204" pitchFamily="34" charset="0"/>
            </a:endParaRPr>
          </a:p>
        </p:txBody>
      </p:sp>
      <p:sp>
        <p:nvSpPr>
          <p:cNvPr id="30" name="TextBox 29">
            <a:extLst>
              <a:ext uri="{FF2B5EF4-FFF2-40B4-BE49-F238E27FC236}">
                <a16:creationId xmlns:a16="http://schemas.microsoft.com/office/drawing/2014/main" id="{A3B353C9-FA0A-088E-67D9-881587053D50}"/>
              </a:ext>
            </a:extLst>
          </p:cNvPr>
          <p:cNvSpPr txBox="1"/>
          <p:nvPr/>
        </p:nvSpPr>
        <p:spPr>
          <a:xfrm>
            <a:off x="6223009" y="2875330"/>
            <a:ext cx="2124401" cy="9348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875" b="1">
                <a:solidFill>
                  <a:srgbClr val="002060"/>
                </a:solidFill>
                <a:latin typeface="Aptos" panose="020B0004020202020204" pitchFamily="34" charset="0"/>
              </a:rPr>
              <a:t>BIG RENOVATION CYCLE IS GOING TO HAPPEN SOON</a:t>
            </a:r>
            <a:endParaRPr lang="en-US" sz="1875">
              <a:solidFill>
                <a:srgbClr val="002060"/>
              </a:solidFill>
              <a:latin typeface="Aptos" panose="020B0004020202020204" pitchFamily="34" charset="0"/>
            </a:endParaRPr>
          </a:p>
        </p:txBody>
      </p:sp>
      <p:sp>
        <p:nvSpPr>
          <p:cNvPr id="36" name="Oval 35">
            <a:extLst>
              <a:ext uri="{FF2B5EF4-FFF2-40B4-BE49-F238E27FC236}">
                <a16:creationId xmlns:a16="http://schemas.microsoft.com/office/drawing/2014/main" id="{43F9C176-E962-DDAB-CE04-CF2F2504EEB7}"/>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7" name="Oval 36">
            <a:extLst>
              <a:ext uri="{FF2B5EF4-FFF2-40B4-BE49-F238E27FC236}">
                <a16:creationId xmlns:a16="http://schemas.microsoft.com/office/drawing/2014/main" id="{80FD4284-7701-076F-A206-9AE6C543EEE9}"/>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8" name="Oval 37">
            <a:extLst>
              <a:ext uri="{FF2B5EF4-FFF2-40B4-BE49-F238E27FC236}">
                <a16:creationId xmlns:a16="http://schemas.microsoft.com/office/drawing/2014/main" id="{0FB3ECBE-DA23-F171-7C8A-64243D9C0524}"/>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9" name="Oval 38">
            <a:extLst>
              <a:ext uri="{FF2B5EF4-FFF2-40B4-BE49-F238E27FC236}">
                <a16:creationId xmlns:a16="http://schemas.microsoft.com/office/drawing/2014/main" id="{DDCBBAE1-5B16-D4EC-BB00-4A2EB2434B09}"/>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40" name="Oval 39">
            <a:extLst>
              <a:ext uri="{FF2B5EF4-FFF2-40B4-BE49-F238E27FC236}">
                <a16:creationId xmlns:a16="http://schemas.microsoft.com/office/drawing/2014/main" id="{D7D2350E-80A4-3C4F-49BA-3764A86B617C}"/>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pic>
        <p:nvPicPr>
          <p:cNvPr id="47" name="Picture 46">
            <a:extLst>
              <a:ext uri="{FF2B5EF4-FFF2-40B4-BE49-F238E27FC236}">
                <a16:creationId xmlns:a16="http://schemas.microsoft.com/office/drawing/2014/main" id="{765A1297-D424-481C-26A9-2DE44DADB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839" y="1396132"/>
            <a:ext cx="1489765" cy="1350000"/>
          </a:xfrm>
          <a:prstGeom prst="rect">
            <a:avLst/>
          </a:prstGeom>
        </p:spPr>
      </p:pic>
      <p:pic>
        <p:nvPicPr>
          <p:cNvPr id="49" name="Picture 48">
            <a:extLst>
              <a:ext uri="{FF2B5EF4-FFF2-40B4-BE49-F238E27FC236}">
                <a16:creationId xmlns:a16="http://schemas.microsoft.com/office/drawing/2014/main" id="{2C21CE7A-8154-57D2-111A-11E7F9B6CB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2577" y="1396132"/>
            <a:ext cx="1350000" cy="1350000"/>
          </a:xfrm>
          <a:prstGeom prst="rect">
            <a:avLst/>
          </a:prstGeom>
        </p:spPr>
      </p:pic>
      <p:pic>
        <p:nvPicPr>
          <p:cNvPr id="51" name="Picture 50">
            <a:extLst>
              <a:ext uri="{FF2B5EF4-FFF2-40B4-BE49-F238E27FC236}">
                <a16:creationId xmlns:a16="http://schemas.microsoft.com/office/drawing/2014/main" id="{357C95E5-6832-1FEC-BCAB-80A9745251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5400" y="1396132"/>
            <a:ext cx="1419619" cy="1350000"/>
          </a:xfrm>
          <a:prstGeom prst="rect">
            <a:avLst/>
          </a:prstGeom>
        </p:spPr>
      </p:pic>
      <p:sp>
        <p:nvSpPr>
          <p:cNvPr id="4" name="Content Placeholder 2">
            <a:extLst>
              <a:ext uri="{FF2B5EF4-FFF2-40B4-BE49-F238E27FC236}">
                <a16:creationId xmlns:a16="http://schemas.microsoft.com/office/drawing/2014/main" id="{ACFBC930-6581-CB37-F754-FA50DDEABCFA}"/>
              </a:ext>
            </a:extLst>
          </p:cNvPr>
          <p:cNvSpPr txBox="1">
            <a:spLocks/>
          </p:cNvSpPr>
          <p:nvPr/>
        </p:nvSpPr>
        <p:spPr>
          <a:xfrm>
            <a:off x="1053788" y="3853482"/>
            <a:ext cx="1161867" cy="328340"/>
          </a:xfrm>
          <a:prstGeom prst="rect">
            <a:avLst/>
          </a:prstGeom>
        </p:spPr>
        <p:txBody>
          <a:bodyPr vert="horz" lIns="68580" tIns="34290" rIns="68580" bIns="3429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825">
                <a:solidFill>
                  <a:srgbClr val="002060">
                    <a:alpha val="40000"/>
                  </a:srgbClr>
                </a:solidFill>
                <a:latin typeface="Avenir Next"/>
              </a:rPr>
              <a:t>(Finnish Meteorological Institute, 2025)</a:t>
            </a:r>
          </a:p>
        </p:txBody>
      </p:sp>
      <p:sp>
        <p:nvSpPr>
          <p:cNvPr id="2" name="Content Placeholder 2">
            <a:extLst>
              <a:ext uri="{FF2B5EF4-FFF2-40B4-BE49-F238E27FC236}">
                <a16:creationId xmlns:a16="http://schemas.microsoft.com/office/drawing/2014/main" id="{6CAFB221-9241-AD09-02AD-A822AC3F1BE6}"/>
              </a:ext>
            </a:extLst>
          </p:cNvPr>
          <p:cNvSpPr txBox="1">
            <a:spLocks/>
          </p:cNvSpPr>
          <p:nvPr/>
        </p:nvSpPr>
        <p:spPr>
          <a:xfrm>
            <a:off x="3726374" y="3853481"/>
            <a:ext cx="1161867" cy="32834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675">
                <a:solidFill>
                  <a:srgbClr val="002060">
                    <a:alpha val="40000"/>
                  </a:srgbClr>
                </a:solidFill>
                <a:latin typeface="Avenir Next" panose="020B0503020202020204" pitchFamily="34" charset="0"/>
              </a:rPr>
              <a:t>(Marttila-Tornio, 2024)</a:t>
            </a:r>
          </a:p>
        </p:txBody>
      </p:sp>
      <p:sp>
        <p:nvSpPr>
          <p:cNvPr id="7" name="Content Placeholder 2">
            <a:extLst>
              <a:ext uri="{FF2B5EF4-FFF2-40B4-BE49-F238E27FC236}">
                <a16:creationId xmlns:a16="http://schemas.microsoft.com/office/drawing/2014/main" id="{6F55DD67-EA78-4527-1237-608068DA8276}"/>
              </a:ext>
            </a:extLst>
          </p:cNvPr>
          <p:cNvSpPr txBox="1">
            <a:spLocks/>
          </p:cNvSpPr>
          <p:nvPr/>
        </p:nvSpPr>
        <p:spPr>
          <a:xfrm>
            <a:off x="6704275" y="3853480"/>
            <a:ext cx="1161867" cy="32834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675">
                <a:solidFill>
                  <a:srgbClr val="002060">
                    <a:alpha val="40000"/>
                  </a:srgbClr>
                </a:solidFill>
                <a:latin typeface="Avenir Next" panose="020B0503020202020204" pitchFamily="34" charset="0"/>
              </a:rPr>
              <a:t>(Marttila-Tornio, 2024)</a:t>
            </a:r>
          </a:p>
        </p:txBody>
      </p:sp>
      <p:sp>
        <p:nvSpPr>
          <p:cNvPr id="9" name="Google Shape;198;p27">
            <a:extLst>
              <a:ext uri="{FF2B5EF4-FFF2-40B4-BE49-F238E27FC236}">
                <a16:creationId xmlns:a16="http://schemas.microsoft.com/office/drawing/2014/main" id="{13CE7285-3E31-BCC2-4380-AA531A36877A}"/>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5" name="Google Shape;198;p27">
            <a:extLst>
              <a:ext uri="{FF2B5EF4-FFF2-40B4-BE49-F238E27FC236}">
                <a16:creationId xmlns:a16="http://schemas.microsoft.com/office/drawing/2014/main" id="{E5E2BD65-E19C-6908-E200-14F570CC80D7}"/>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14</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2784034261"/>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8C2CA-0355-5BA8-1739-BA0FBF2CEFB3}"/>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4323735E-DB77-59BB-AF46-8AFB05A06BFB}"/>
              </a:ext>
            </a:extLst>
          </p:cNvPr>
          <p:cNvSpPr txBox="1">
            <a:spLocks/>
          </p:cNvSpPr>
          <p:nvPr/>
        </p:nvSpPr>
        <p:spPr>
          <a:xfrm>
            <a:off x="628650" y="2074664"/>
            <a:ext cx="7886700" cy="99417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300" b="1">
                <a:latin typeface="Avenir Next" panose="020B0503020202020204" pitchFamily="34" charset="0"/>
                <a:ea typeface="+mj-lt"/>
                <a:cs typeface="+mj-lt"/>
              </a:rPr>
              <a:t>because </a:t>
            </a:r>
            <a:r>
              <a:rPr lang="en-US" sz="3300" b="1" i="1">
                <a:solidFill>
                  <a:srgbClr val="002060"/>
                </a:solidFill>
                <a:latin typeface="Avenir Next" panose="020B0503020202020204" pitchFamily="34" charset="0"/>
                <a:ea typeface="+mj-lt"/>
                <a:cs typeface="+mj-lt"/>
              </a:rPr>
              <a:t>later is too late.</a:t>
            </a:r>
            <a:endParaRPr lang="en-US" sz="3300" b="1" i="1">
              <a:solidFill>
                <a:srgbClr val="002060"/>
              </a:solidFill>
              <a:latin typeface="Avenir Next" panose="020B0503020202020204" pitchFamily="34" charset="0"/>
            </a:endParaRPr>
          </a:p>
        </p:txBody>
      </p:sp>
      <p:sp>
        <p:nvSpPr>
          <p:cNvPr id="25" name="Google Shape;198;p27">
            <a:extLst>
              <a:ext uri="{FF2B5EF4-FFF2-40B4-BE49-F238E27FC236}">
                <a16:creationId xmlns:a16="http://schemas.microsoft.com/office/drawing/2014/main" id="{CD33C3A0-1D81-127C-F6A7-96AA4D481AF3}"/>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INTRODUCTION | </a:t>
            </a:r>
            <a:r>
              <a:rPr lang="es" sz="1050">
                <a:solidFill>
                  <a:srgbClr val="002060"/>
                </a:solidFill>
                <a:latin typeface="Avenir Next" panose="020B0503020202020204" pitchFamily="34" charset="0"/>
              </a:rPr>
              <a:t>WHY NOW</a:t>
            </a:r>
            <a:endParaRPr lang="en-US" sz="1050">
              <a:solidFill>
                <a:srgbClr val="002060"/>
              </a:solidFill>
              <a:latin typeface="Avenir Next" panose="020B0503020202020204" pitchFamily="34" charset="0"/>
            </a:endParaRPr>
          </a:p>
        </p:txBody>
      </p:sp>
      <p:sp>
        <p:nvSpPr>
          <p:cNvPr id="26" name="Oval 25">
            <a:extLst>
              <a:ext uri="{FF2B5EF4-FFF2-40B4-BE49-F238E27FC236}">
                <a16:creationId xmlns:a16="http://schemas.microsoft.com/office/drawing/2014/main" id="{047CF3BB-CAA3-D650-2B54-93A866BC5F14}"/>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7" name="Oval 26">
            <a:extLst>
              <a:ext uri="{FF2B5EF4-FFF2-40B4-BE49-F238E27FC236}">
                <a16:creationId xmlns:a16="http://schemas.microsoft.com/office/drawing/2014/main" id="{9837C08A-513C-EF4A-D03F-EB404424A69B}"/>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8" name="Oval 27">
            <a:extLst>
              <a:ext uri="{FF2B5EF4-FFF2-40B4-BE49-F238E27FC236}">
                <a16:creationId xmlns:a16="http://schemas.microsoft.com/office/drawing/2014/main" id="{B1ADD9DB-16C1-B1E9-C4AE-30F609AE34ED}"/>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9" name="Oval 28">
            <a:extLst>
              <a:ext uri="{FF2B5EF4-FFF2-40B4-BE49-F238E27FC236}">
                <a16:creationId xmlns:a16="http://schemas.microsoft.com/office/drawing/2014/main" id="{9E76178A-9FFB-DA66-85BA-E15680D14234}"/>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0" name="Oval 29">
            <a:extLst>
              <a:ext uri="{FF2B5EF4-FFF2-40B4-BE49-F238E27FC236}">
                <a16:creationId xmlns:a16="http://schemas.microsoft.com/office/drawing/2014/main" id="{A52BEA99-24C8-184D-DC59-8D0B3D60A4D5}"/>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 name="Google Shape;198;p27">
            <a:extLst>
              <a:ext uri="{FF2B5EF4-FFF2-40B4-BE49-F238E27FC236}">
                <a16:creationId xmlns:a16="http://schemas.microsoft.com/office/drawing/2014/main" id="{B60423EF-BE88-9EC6-7345-2B60D3E7B46E}"/>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C00D0A72-EA36-A59F-C6B9-3B8A16B9C267}"/>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14</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3986948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74BDC676-E3A0-2F37-09C6-2E5ADCDD48F8}"/>
            </a:ext>
          </a:extLst>
        </p:cNvPr>
        <p:cNvGrpSpPr/>
        <p:nvPr/>
      </p:nvGrpSpPr>
      <p:grpSpPr>
        <a:xfrm>
          <a:off x="0" y="0"/>
          <a:ext cx="0" cy="0"/>
          <a:chOff x="0" y="0"/>
          <a:chExt cx="0" cy="0"/>
        </a:xfrm>
      </p:grpSpPr>
      <p:sp>
        <p:nvSpPr>
          <p:cNvPr id="5" name="Google Shape;198;p27">
            <a:extLst>
              <a:ext uri="{FF2B5EF4-FFF2-40B4-BE49-F238E27FC236}">
                <a16:creationId xmlns:a16="http://schemas.microsoft.com/office/drawing/2014/main" id="{81DAD504-5D02-2ADE-8BCC-EA5EF14887FB}"/>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E1D9F5"/>
                </a:solidFill>
                <a:latin typeface="Aptos"/>
              </a:rPr>
              <a:t>VISION | </a:t>
            </a:r>
            <a:r>
              <a:rPr lang="es" sz="1050">
                <a:solidFill>
                  <a:srgbClr val="E1D9F5"/>
                </a:solidFill>
                <a:latin typeface="Aptos"/>
              </a:rPr>
              <a:t>KNOWLEDGE IN ACTION </a:t>
            </a:r>
            <a:endParaRPr lang="en-US" sz="1050"/>
          </a:p>
        </p:txBody>
      </p:sp>
      <p:sp>
        <p:nvSpPr>
          <p:cNvPr id="2" name="TextBox 1">
            <a:extLst>
              <a:ext uri="{FF2B5EF4-FFF2-40B4-BE49-F238E27FC236}">
                <a16:creationId xmlns:a16="http://schemas.microsoft.com/office/drawing/2014/main" id="{6D4D33DD-4ADE-7D1A-B476-23752CF7A1C1}"/>
              </a:ext>
            </a:extLst>
          </p:cNvPr>
          <p:cNvSpPr txBox="1"/>
          <p:nvPr/>
        </p:nvSpPr>
        <p:spPr>
          <a:xfrm>
            <a:off x="970359" y="1417588"/>
            <a:ext cx="7203281" cy="23083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700" b="1">
                <a:solidFill>
                  <a:srgbClr val="E1D9F5"/>
                </a:solidFill>
                <a:latin typeface="Avenir Next" panose="020B0503020202020204" pitchFamily="34" charset="0"/>
                <a:ea typeface="Segoe UI"/>
                <a:cs typeface="Segoe UI"/>
              </a:rPr>
              <a:t>We envision a </a:t>
            </a:r>
            <a:r>
              <a:rPr lang="en-US" sz="2700" b="1">
                <a:solidFill>
                  <a:srgbClr val="B4E5A2"/>
                </a:solidFill>
                <a:latin typeface="Avenir Next" panose="020B0503020202020204" pitchFamily="34" charset="0"/>
                <a:ea typeface="Segoe UI"/>
                <a:cs typeface="Segoe UI"/>
              </a:rPr>
              <a:t>future-proof Helsinki </a:t>
            </a:r>
            <a:r>
              <a:rPr lang="en-US" sz="2700" b="1">
                <a:solidFill>
                  <a:srgbClr val="E1D9F5"/>
                </a:solidFill>
                <a:latin typeface="Avenir Next" panose="020B0503020202020204" pitchFamily="34" charset="0"/>
                <a:ea typeface="Segoe UI"/>
                <a:cs typeface="Segoe UI"/>
              </a:rPr>
              <a:t>where, through an​ </a:t>
            </a:r>
            <a:r>
              <a:rPr lang="en-US" sz="2700" b="1">
                <a:solidFill>
                  <a:srgbClr val="B4E5A2"/>
                </a:solidFill>
                <a:latin typeface="Avenir Next" panose="020B0503020202020204" pitchFamily="34" charset="0"/>
                <a:ea typeface="Segoe UI"/>
                <a:cs typeface="Segoe UI"/>
              </a:rPr>
              <a:t>adaptive system of knowledge </a:t>
            </a:r>
            <a:r>
              <a:rPr lang="en-US" sz="2700" b="1">
                <a:solidFill>
                  <a:srgbClr val="E1D9F5"/>
                </a:solidFill>
                <a:latin typeface="Avenir Next" panose="020B0503020202020204" pitchFamily="34" charset="0"/>
                <a:ea typeface="Segoe UI"/>
                <a:cs typeface="Segoe UI"/>
              </a:rPr>
              <a:t>on our living spaces, we collaborate to ensure the </a:t>
            </a:r>
            <a:r>
              <a:rPr lang="en-US" sz="2700" b="1">
                <a:solidFill>
                  <a:srgbClr val="B4E5A2"/>
                </a:solidFill>
                <a:latin typeface="Avenir Next" panose="020B0503020202020204" pitchFamily="34" charset="0"/>
                <a:ea typeface="Segoe UI"/>
                <a:cs typeface="Segoe UI"/>
              </a:rPr>
              <a:t>safety and wellbeing of all inhabitants.​</a:t>
            </a:r>
          </a:p>
          <a:p>
            <a:pPr algn="ctr"/>
            <a:endParaRPr lang="en-US" sz="1050">
              <a:solidFill>
                <a:srgbClr val="E1D9F5"/>
              </a:solidFill>
            </a:endParaRPr>
          </a:p>
        </p:txBody>
      </p:sp>
      <p:sp>
        <p:nvSpPr>
          <p:cNvPr id="4" name="Oval 3">
            <a:extLst>
              <a:ext uri="{FF2B5EF4-FFF2-40B4-BE49-F238E27FC236}">
                <a16:creationId xmlns:a16="http://schemas.microsoft.com/office/drawing/2014/main" id="{4E84A7C7-63B4-16DA-6337-7B269C00A332}"/>
              </a:ext>
            </a:extLst>
          </p:cNvPr>
          <p:cNvSpPr/>
          <p:nvPr/>
        </p:nvSpPr>
        <p:spPr>
          <a:xfrm>
            <a:off x="8181394" y="3133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6" name="Oval 15">
            <a:extLst>
              <a:ext uri="{FF2B5EF4-FFF2-40B4-BE49-F238E27FC236}">
                <a16:creationId xmlns:a16="http://schemas.microsoft.com/office/drawing/2014/main" id="{0BB5393E-2260-4AFE-5395-7906AC3865CE}"/>
              </a:ext>
            </a:extLst>
          </p:cNvPr>
          <p:cNvSpPr/>
          <p:nvPr/>
        </p:nvSpPr>
        <p:spPr>
          <a:xfrm>
            <a:off x="8321931" y="313390"/>
            <a:ext cx="89444" cy="89444"/>
          </a:xfrm>
          <a:prstGeom prst="ellipse">
            <a:avLst/>
          </a:prstGeom>
          <a:solidFill>
            <a:srgbClr val="B4E5A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8" name="Oval 17">
            <a:extLst>
              <a:ext uri="{FF2B5EF4-FFF2-40B4-BE49-F238E27FC236}">
                <a16:creationId xmlns:a16="http://schemas.microsoft.com/office/drawing/2014/main" id="{27F0556D-754D-5B4B-2057-5143F03A0A9C}"/>
              </a:ext>
            </a:extLst>
          </p:cNvPr>
          <p:cNvSpPr/>
          <p:nvPr/>
        </p:nvSpPr>
        <p:spPr>
          <a:xfrm>
            <a:off x="8460722" y="3133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0" name="Oval 19">
            <a:extLst>
              <a:ext uri="{FF2B5EF4-FFF2-40B4-BE49-F238E27FC236}">
                <a16:creationId xmlns:a16="http://schemas.microsoft.com/office/drawing/2014/main" id="{4A4E992F-4413-5FAF-16C3-8759D21E26F3}"/>
              </a:ext>
            </a:extLst>
          </p:cNvPr>
          <p:cNvSpPr/>
          <p:nvPr/>
        </p:nvSpPr>
        <p:spPr>
          <a:xfrm>
            <a:off x="8599513" y="3133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2" name="Oval 21">
            <a:extLst>
              <a:ext uri="{FF2B5EF4-FFF2-40B4-BE49-F238E27FC236}">
                <a16:creationId xmlns:a16="http://schemas.microsoft.com/office/drawing/2014/main" id="{FD70C35D-8BB3-432B-97C3-F892FC804AA0}"/>
              </a:ext>
            </a:extLst>
          </p:cNvPr>
          <p:cNvSpPr/>
          <p:nvPr/>
        </p:nvSpPr>
        <p:spPr>
          <a:xfrm>
            <a:off x="8738305" y="3133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6" name="Google Shape;198;p27">
            <a:extLst>
              <a:ext uri="{FF2B5EF4-FFF2-40B4-BE49-F238E27FC236}">
                <a16:creationId xmlns:a16="http://schemas.microsoft.com/office/drawing/2014/main" id="{4AA937CD-FD9E-128B-F343-626EC062F260}"/>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E1D9F5">
                    <a:alpha val="70000"/>
                  </a:srgbClr>
                </a:solidFill>
                <a:latin typeface="Avenir Next" panose="020B0503020202020204" pitchFamily="34" charset="0"/>
                <a:ea typeface="Work Sans"/>
                <a:cs typeface="Work Sans"/>
                <a:sym typeface="Work Sans"/>
              </a:rPr>
              <a:t>Creative Commons CC BY 4.0 2026 </a:t>
            </a:r>
            <a:endParaRPr lang="en-US" sz="525">
              <a:solidFill>
                <a:srgbClr val="E1D9F5">
                  <a:alpha val="70000"/>
                </a:srgbClr>
              </a:solidFill>
              <a:latin typeface="Avenir Next" panose="020B0503020202020204" pitchFamily="34" charset="0"/>
              <a:sym typeface="Work Sans"/>
            </a:endParaRPr>
          </a:p>
          <a:p>
            <a:pPr>
              <a:defRPr/>
            </a:pPr>
            <a:r>
              <a:rPr lang="en-US" sz="525">
                <a:solidFill>
                  <a:srgbClr val="E1D9F5">
                    <a:alpha val="70000"/>
                  </a:srgbClr>
                </a:solidFill>
                <a:latin typeface="Avenir Next" panose="020B0503020202020204" pitchFamily="34" charset="0"/>
                <a:sym typeface="Work Sans"/>
              </a:rPr>
              <a:t>Anna Hakola · Duc Chu · Fernanda Ordorica · Jutta </a:t>
            </a:r>
            <a:r>
              <a:rPr lang="en-US" sz="525" err="1">
                <a:solidFill>
                  <a:srgbClr val="E1D9F5">
                    <a:alpha val="70000"/>
                  </a:srgbClr>
                </a:solidFill>
                <a:latin typeface="Avenir Next" panose="020B0503020202020204" pitchFamily="34" charset="0"/>
                <a:sym typeface="Work Sans"/>
              </a:rPr>
              <a:t>Pihlamo</a:t>
            </a:r>
            <a:r>
              <a:rPr lang="en-US" sz="525">
                <a:solidFill>
                  <a:srgbClr val="E1D9F5">
                    <a:alpha val="70000"/>
                  </a:srgbClr>
                </a:solidFill>
                <a:latin typeface="Avenir Next" panose="020B0503020202020204" pitchFamily="34" charset="0"/>
                <a:sym typeface="Work Sans"/>
              </a:rPr>
              <a:t> · Kaitlin Safka · Tessa </a:t>
            </a:r>
            <a:r>
              <a:rPr lang="en-US" sz="525" err="1">
                <a:solidFill>
                  <a:srgbClr val="E1D9F5">
                    <a:alpha val="70000"/>
                  </a:srgbClr>
                </a:solidFill>
                <a:latin typeface="Avenir Next" panose="020B0503020202020204" pitchFamily="34" charset="0"/>
                <a:sym typeface="Work Sans"/>
              </a:rPr>
              <a:t>Lehmussaari</a:t>
            </a:r>
            <a:r>
              <a:rPr lang="en-US" sz="525">
                <a:solidFill>
                  <a:srgbClr val="E1D9F5">
                    <a:alpha val="70000"/>
                  </a:srgbClr>
                </a:solidFill>
                <a:latin typeface="Avenir Next" panose="020B0503020202020204" pitchFamily="34" charset="0"/>
                <a:sym typeface="Work Sans"/>
              </a:rPr>
              <a:t> </a:t>
            </a:r>
            <a:br>
              <a:rPr lang="en-US" sz="525">
                <a:latin typeface="Avenir Next" panose="020B0503020202020204" pitchFamily="34" charset="0"/>
                <a:ea typeface="Work Sans"/>
                <a:cs typeface="Work Sans"/>
              </a:rPr>
            </a:br>
            <a:r>
              <a:rPr lang="en-US" sz="525">
                <a:solidFill>
                  <a:srgbClr val="E1D9F5">
                    <a:alpha val="70000"/>
                  </a:srgbClr>
                </a:solidFill>
                <a:latin typeface="Avenir Next"/>
                <a:ea typeface="Work Sans"/>
                <a:cs typeface="Work Sans"/>
                <a:sym typeface="Work Sans"/>
              </a:rPr>
              <a:t>Design for Government course · Aalto University</a:t>
            </a:r>
            <a:endParaRPr lang="en-US" sz="975">
              <a:solidFill>
                <a:srgbClr val="E1D9F5">
                  <a:alpha val="70000"/>
                </a:srgbClr>
              </a:solidFill>
              <a:latin typeface="Avenir Next"/>
              <a:ea typeface="Work Sans"/>
              <a:cs typeface="Work Sans"/>
            </a:endParaRPr>
          </a:p>
        </p:txBody>
      </p:sp>
      <p:sp>
        <p:nvSpPr>
          <p:cNvPr id="3" name="Google Shape;198;p27">
            <a:extLst>
              <a:ext uri="{FF2B5EF4-FFF2-40B4-BE49-F238E27FC236}">
                <a16:creationId xmlns:a16="http://schemas.microsoft.com/office/drawing/2014/main" id="{5008678B-F021-7FD8-A52B-40E1D815628C}"/>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DCDEE8">
                    <a:alpha val="70000"/>
                  </a:srgbClr>
                </a:solidFill>
                <a:latin typeface="Avenir Next"/>
                <a:ea typeface="Work Sans"/>
                <a:cs typeface="Work Sans"/>
                <a:sym typeface="Work Sans"/>
              </a:rPr>
              <a:t>15</a:t>
            </a:r>
            <a:endParaRPr lang="en-US" sz="975">
              <a:solidFill>
                <a:srgbClr val="DCDEE8">
                  <a:alpha val="70000"/>
                </a:srgbClr>
              </a:solidFill>
              <a:latin typeface="Avenir Next"/>
              <a:ea typeface="Work Sans"/>
              <a:cs typeface="Work Sans"/>
            </a:endParaRPr>
          </a:p>
        </p:txBody>
      </p:sp>
    </p:spTree>
    <p:extLst>
      <p:ext uri="{BB962C8B-B14F-4D97-AF65-F5344CB8AC3E}">
        <p14:creationId xmlns:p14="http://schemas.microsoft.com/office/powerpoint/2010/main" val="1885491803"/>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1DAF6"/>
        </a:solidFill>
        <a:effectLst/>
      </p:bgPr>
    </p:bg>
    <p:spTree>
      <p:nvGrpSpPr>
        <p:cNvPr id="1" name="">
          <a:extLst>
            <a:ext uri="{FF2B5EF4-FFF2-40B4-BE49-F238E27FC236}">
              <a16:creationId xmlns:a16="http://schemas.microsoft.com/office/drawing/2014/main" id="{7C50A493-94CE-4BC6-DEA3-2F5E9D806F1A}"/>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5F7560EF-1CA8-9279-CB29-25654BAB5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70493">
            <a:off x="-899420" y="-85696"/>
            <a:ext cx="2636123" cy="1166038"/>
          </a:xfrm>
          <a:prstGeom prst="rect">
            <a:avLst/>
          </a:prstGeom>
          <a:effectLst>
            <a:outerShdw blurRad="50800" dist="38100" dir="2700000" algn="tl" rotWithShape="0">
              <a:prstClr val="black">
                <a:alpha val="40000"/>
              </a:prstClr>
            </a:outerShdw>
          </a:effectLst>
        </p:spPr>
      </p:pic>
      <p:pic>
        <p:nvPicPr>
          <p:cNvPr id="1026" name="Picture 2">
            <a:extLst>
              <a:ext uri="{FF2B5EF4-FFF2-40B4-BE49-F238E27FC236}">
                <a16:creationId xmlns:a16="http://schemas.microsoft.com/office/drawing/2014/main" id="{316EAACC-450D-0900-3901-422DB705C5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82" r="14782"/>
          <a:stretch>
            <a:fillRect/>
          </a:stretch>
        </p:blipFill>
        <p:spPr bwMode="auto">
          <a:xfrm>
            <a:off x="3881211" y="-46759"/>
            <a:ext cx="5283191" cy="5237018"/>
          </a:xfrm>
          <a:prstGeom prst="rect">
            <a:avLst/>
          </a:prstGeom>
          <a:noFill/>
          <a:ln>
            <a:noFill/>
          </a:ln>
        </p:spPr>
      </p:pic>
      <p:sp>
        <p:nvSpPr>
          <p:cNvPr id="45" name="Rectangle 44">
            <a:extLst>
              <a:ext uri="{FF2B5EF4-FFF2-40B4-BE49-F238E27FC236}">
                <a16:creationId xmlns:a16="http://schemas.microsoft.com/office/drawing/2014/main" id="{A352FEFB-4249-D1FF-5903-5660FD04CE33}"/>
              </a:ext>
            </a:extLst>
          </p:cNvPr>
          <p:cNvSpPr/>
          <p:nvPr/>
        </p:nvSpPr>
        <p:spPr>
          <a:xfrm>
            <a:off x="4201360" y="-46760"/>
            <a:ext cx="5283191" cy="5346123"/>
          </a:xfrm>
          <a:prstGeom prst="rect">
            <a:avLst/>
          </a:prstGeom>
          <a:solidFill>
            <a:schemeClr val="dk1">
              <a:alpha val="2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p>
        </p:txBody>
      </p:sp>
      <mc:AlternateContent xmlns:mc="http://schemas.openxmlformats.org/markup-compatibility/2006" xmlns:p14="http://schemas.microsoft.com/office/powerpoint/2010/main">
        <mc:Choice Requires="p14">
          <p:contentPart p14:bwMode="auto" r:id="rId5">
            <p14:nvContentPartPr>
              <p14:cNvPr id="47" name="Ink 46">
                <a:extLst>
                  <a:ext uri="{FF2B5EF4-FFF2-40B4-BE49-F238E27FC236}">
                    <a16:creationId xmlns:a16="http://schemas.microsoft.com/office/drawing/2014/main" id="{5380F119-2EAE-63DF-7BE0-DE2C6B415120}"/>
                  </a:ext>
                </a:extLst>
              </p14:cNvPr>
              <p14:cNvContentPartPr/>
              <p14:nvPr/>
            </p14:nvContentPartPr>
            <p14:xfrm>
              <a:off x="1458968" y="-892963"/>
              <a:ext cx="270" cy="270"/>
            </p14:xfrm>
          </p:contentPart>
        </mc:Choice>
        <mc:Fallback xmlns="">
          <p:pic>
            <p:nvPicPr>
              <p:cNvPr id="47" name="Ink 46">
                <a:extLst>
                  <a:ext uri="{FF2B5EF4-FFF2-40B4-BE49-F238E27FC236}">
                    <a16:creationId xmlns:a16="http://schemas.microsoft.com/office/drawing/2014/main" id="{5380F119-2EAE-63DF-7BE0-DE2C6B415120}"/>
                  </a:ext>
                </a:extLst>
              </p:cNvPr>
              <p:cNvPicPr/>
              <p:nvPr/>
            </p:nvPicPr>
            <p:blipFill>
              <a:blip r:embed="rId6"/>
              <a:stretch>
                <a:fillRect/>
              </a:stretch>
            </p:blipFill>
            <p:spPr>
              <a:xfrm>
                <a:off x="1454378" y="-897553"/>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8" name="Ink 47">
                <a:extLst>
                  <a:ext uri="{FF2B5EF4-FFF2-40B4-BE49-F238E27FC236}">
                    <a16:creationId xmlns:a16="http://schemas.microsoft.com/office/drawing/2014/main" id="{3BEC2AD3-33B6-FA13-550B-E86E216EB573}"/>
                  </a:ext>
                </a:extLst>
              </p14:cNvPr>
              <p14:cNvContentPartPr/>
              <p14:nvPr/>
            </p14:nvContentPartPr>
            <p14:xfrm>
              <a:off x="691898" y="-415063"/>
              <a:ext cx="270" cy="270"/>
            </p14:xfrm>
          </p:contentPart>
        </mc:Choice>
        <mc:Fallback xmlns="">
          <p:pic>
            <p:nvPicPr>
              <p:cNvPr id="48" name="Ink 47">
                <a:extLst>
                  <a:ext uri="{FF2B5EF4-FFF2-40B4-BE49-F238E27FC236}">
                    <a16:creationId xmlns:a16="http://schemas.microsoft.com/office/drawing/2014/main" id="{3BEC2AD3-33B6-FA13-550B-E86E216EB573}"/>
                  </a:ext>
                </a:extLst>
              </p:cNvPr>
              <p:cNvPicPr/>
              <p:nvPr/>
            </p:nvPicPr>
            <p:blipFill>
              <a:blip r:embed="rId6"/>
              <a:stretch>
                <a:fillRect/>
              </a:stretch>
            </p:blipFill>
            <p:spPr>
              <a:xfrm>
                <a:off x="687308" y="-419653"/>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9" name="Ink 48">
                <a:extLst>
                  <a:ext uri="{FF2B5EF4-FFF2-40B4-BE49-F238E27FC236}">
                    <a16:creationId xmlns:a16="http://schemas.microsoft.com/office/drawing/2014/main" id="{3617A18B-916F-7B58-2F09-711B7501E8A7}"/>
                  </a:ext>
                </a:extLst>
              </p14:cNvPr>
              <p14:cNvContentPartPr/>
              <p14:nvPr/>
            </p14:nvContentPartPr>
            <p14:xfrm>
              <a:off x="954608" y="-857053"/>
              <a:ext cx="270" cy="270"/>
            </p14:xfrm>
          </p:contentPart>
        </mc:Choice>
        <mc:Fallback xmlns="">
          <p:pic>
            <p:nvPicPr>
              <p:cNvPr id="49" name="Ink 48">
                <a:extLst>
                  <a:ext uri="{FF2B5EF4-FFF2-40B4-BE49-F238E27FC236}">
                    <a16:creationId xmlns:a16="http://schemas.microsoft.com/office/drawing/2014/main" id="{3617A18B-916F-7B58-2F09-711B7501E8A7}"/>
                  </a:ext>
                </a:extLst>
              </p:cNvPr>
              <p:cNvPicPr/>
              <p:nvPr/>
            </p:nvPicPr>
            <p:blipFill>
              <a:blip r:embed="rId6"/>
              <a:stretch>
                <a:fillRect/>
              </a:stretch>
            </p:blipFill>
            <p:spPr>
              <a:xfrm>
                <a:off x="950018" y="-861643"/>
                <a:ext cx="9450" cy="9450"/>
              </a:xfrm>
              <a:prstGeom prst="rect">
                <a:avLst/>
              </a:prstGeom>
            </p:spPr>
          </p:pic>
        </mc:Fallback>
      </mc:AlternateContent>
      <p:sp>
        <p:nvSpPr>
          <p:cNvPr id="3" name="Oval 2">
            <a:extLst>
              <a:ext uri="{FF2B5EF4-FFF2-40B4-BE49-F238E27FC236}">
                <a16:creationId xmlns:a16="http://schemas.microsoft.com/office/drawing/2014/main" id="{A7D5F7ED-6CC5-B09C-DAE6-15112969E72F}"/>
              </a:ext>
            </a:extLst>
          </p:cNvPr>
          <p:cNvSpPr/>
          <p:nvPr/>
        </p:nvSpPr>
        <p:spPr>
          <a:xfrm>
            <a:off x="8181394" y="338790"/>
            <a:ext cx="89444" cy="89444"/>
          </a:xfrm>
          <a:prstGeom prst="ellipse">
            <a:avLst/>
          </a:prstGeom>
          <a:solidFill>
            <a:srgbClr val="E1D9F5">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7" name="Oval 6">
            <a:extLst>
              <a:ext uri="{FF2B5EF4-FFF2-40B4-BE49-F238E27FC236}">
                <a16:creationId xmlns:a16="http://schemas.microsoft.com/office/drawing/2014/main" id="{DF70DE8F-60D5-60C8-A305-996D9F2F270F}"/>
              </a:ext>
            </a:extLst>
          </p:cNvPr>
          <p:cNvSpPr/>
          <p:nvPr/>
        </p:nvSpPr>
        <p:spPr>
          <a:xfrm>
            <a:off x="8321931" y="338790"/>
            <a:ext cx="89444" cy="89444"/>
          </a:xfrm>
          <a:prstGeom prst="ellipse">
            <a:avLst/>
          </a:prstGeom>
          <a:solidFill>
            <a:srgbClr val="E1D9F5">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1" name="Oval 10">
            <a:extLst>
              <a:ext uri="{FF2B5EF4-FFF2-40B4-BE49-F238E27FC236}">
                <a16:creationId xmlns:a16="http://schemas.microsoft.com/office/drawing/2014/main" id="{CF99C0A4-40C9-0D0A-0E35-91E9A73A3F6E}"/>
              </a:ext>
            </a:extLst>
          </p:cNvPr>
          <p:cNvSpPr/>
          <p:nvPr/>
        </p:nvSpPr>
        <p:spPr>
          <a:xfrm>
            <a:off x="8460722" y="338790"/>
            <a:ext cx="89444" cy="89444"/>
          </a:xfrm>
          <a:prstGeom prst="ellipse">
            <a:avLst/>
          </a:prstGeom>
          <a:solidFill>
            <a:srgbClr val="E1D9F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2" name="Oval 11">
            <a:extLst>
              <a:ext uri="{FF2B5EF4-FFF2-40B4-BE49-F238E27FC236}">
                <a16:creationId xmlns:a16="http://schemas.microsoft.com/office/drawing/2014/main" id="{E1F06639-D159-A081-6ADA-72059C93B5EF}"/>
              </a:ext>
            </a:extLst>
          </p:cNvPr>
          <p:cNvSpPr/>
          <p:nvPr/>
        </p:nvSpPr>
        <p:spPr>
          <a:xfrm>
            <a:off x="8599513" y="338790"/>
            <a:ext cx="89444" cy="89444"/>
          </a:xfrm>
          <a:prstGeom prst="ellipse">
            <a:avLst/>
          </a:prstGeom>
          <a:solidFill>
            <a:srgbClr val="E1D9F5">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8" name="Oval 27">
            <a:extLst>
              <a:ext uri="{FF2B5EF4-FFF2-40B4-BE49-F238E27FC236}">
                <a16:creationId xmlns:a16="http://schemas.microsoft.com/office/drawing/2014/main" id="{2F02CF0F-EB17-751D-AB1D-C18E350B38D8}"/>
              </a:ext>
            </a:extLst>
          </p:cNvPr>
          <p:cNvSpPr/>
          <p:nvPr/>
        </p:nvSpPr>
        <p:spPr>
          <a:xfrm>
            <a:off x="8738305" y="338790"/>
            <a:ext cx="89444" cy="89444"/>
          </a:xfrm>
          <a:prstGeom prst="ellipse">
            <a:avLst/>
          </a:prstGeom>
          <a:solidFill>
            <a:srgbClr val="E1D9F5">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32" name="Google Shape;198;p27">
            <a:extLst>
              <a:ext uri="{FF2B5EF4-FFF2-40B4-BE49-F238E27FC236}">
                <a16:creationId xmlns:a16="http://schemas.microsoft.com/office/drawing/2014/main" id="{054FA6C9-CB52-BB10-5D01-A984CC82D0C6}"/>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r>
              <a:rPr lang="en-US" sz="525">
                <a:solidFill>
                  <a:srgbClr val="002060"/>
                </a:solidFill>
                <a:latin typeface="Avenir Next" panose="020B0503020202020204" pitchFamily="34" charset="0"/>
                <a:ea typeface="Work Sans"/>
                <a:cs typeface="Work Sans"/>
                <a:sym typeface="Work Sans"/>
              </a:rPr>
              <a:t>Creative Commons CC BY 4.0 2026 </a:t>
            </a:r>
          </a:p>
          <a:p>
            <a:pPr>
              <a:defRPr/>
            </a:pPr>
            <a:r>
              <a:rPr lang="en-US" sz="525">
                <a:solidFill>
                  <a:srgbClr val="002060"/>
                </a:solidFill>
                <a:latin typeface="Avenir Next" panose="020B0503020202020204" pitchFamily="34" charset="0"/>
                <a:ea typeface="Work Sans"/>
                <a:cs typeface="Work Sans"/>
                <a:sym typeface="Work Sans"/>
              </a:rPr>
              <a:t>Anna Hakola · Jutta Pihlamo · Duc Chu · Fernanda Ordorica · Tessa Lehmussaari · Kaitlin Safka</a:t>
            </a:r>
            <a:br>
              <a:rPr lang="en-US" sz="525">
                <a:solidFill>
                  <a:srgbClr val="002060"/>
                </a:solidFill>
                <a:latin typeface="Avenir Next" panose="020B0503020202020204" pitchFamily="34" charset="0"/>
                <a:ea typeface="Work Sans"/>
                <a:cs typeface="Work Sans"/>
              </a:rPr>
            </a:br>
            <a:r>
              <a:rPr lang="en-US" sz="525">
                <a:solidFill>
                  <a:srgbClr val="002060"/>
                </a:solidFill>
                <a:latin typeface="Avenir Next" panose="020B0503020202020204" pitchFamily="34" charset="0"/>
                <a:ea typeface="Work Sans"/>
                <a:cs typeface="Work Sans"/>
                <a:sym typeface="Work Sans"/>
              </a:rPr>
              <a:t>Design for Government course · Aalto University</a:t>
            </a:r>
            <a:endParaRPr lang="en-US" sz="975">
              <a:solidFill>
                <a:srgbClr val="002060"/>
              </a:solidFill>
              <a:latin typeface="Avenir Next" panose="020B0503020202020204" pitchFamily="34" charset="0"/>
              <a:ea typeface="Work Sans"/>
              <a:cs typeface="Work Sans"/>
            </a:endParaRPr>
          </a:p>
        </p:txBody>
      </p:sp>
      <p:pic>
        <p:nvPicPr>
          <p:cNvPr id="5" name="Picture 4">
            <a:extLst>
              <a:ext uri="{FF2B5EF4-FFF2-40B4-BE49-F238E27FC236}">
                <a16:creationId xmlns:a16="http://schemas.microsoft.com/office/drawing/2014/main" id="{D66B789C-3213-1F2C-63F4-4F6914CE64AE}"/>
              </a:ext>
            </a:extLst>
          </p:cNvPr>
          <p:cNvPicPr>
            <a:picLocks noChangeAspect="1"/>
          </p:cNvPicPr>
          <p:nvPr/>
        </p:nvPicPr>
        <p:blipFill>
          <a:blip r:embed="rId9"/>
          <a:srcRect r="22892"/>
          <a:stretch>
            <a:fillRect/>
          </a:stretch>
        </p:blipFill>
        <p:spPr>
          <a:xfrm>
            <a:off x="2573714" y="-151524"/>
            <a:ext cx="2790264" cy="5341783"/>
          </a:xfrm>
          <a:prstGeom prst="rect">
            <a:avLst/>
          </a:prstGeom>
        </p:spPr>
      </p:pic>
      <p:pic>
        <p:nvPicPr>
          <p:cNvPr id="8" name="Picture 7">
            <a:extLst>
              <a:ext uri="{FF2B5EF4-FFF2-40B4-BE49-F238E27FC236}">
                <a16:creationId xmlns:a16="http://schemas.microsoft.com/office/drawing/2014/main" id="{AC61B9A8-B9C4-773D-A097-88224EE19F92}"/>
              </a:ext>
            </a:extLst>
          </p:cNvPr>
          <p:cNvPicPr>
            <a:picLocks noChangeAspect="1"/>
          </p:cNvPicPr>
          <p:nvPr/>
        </p:nvPicPr>
        <p:blipFill>
          <a:blip r:embed="rId10">
            <a:extLst>
              <a:ext uri="{28A0092B-C50C-407E-A947-70E740481C1C}">
                <a14:useLocalDpi xmlns:a14="http://schemas.microsoft.com/office/drawing/2010/main" val="0"/>
              </a:ext>
            </a:extLst>
          </a:blip>
          <a:srcRect b="49649"/>
          <a:stretch>
            <a:fillRect/>
          </a:stretch>
        </p:blipFill>
        <p:spPr>
          <a:xfrm>
            <a:off x="-384237" y="1013524"/>
            <a:ext cx="3035423" cy="2175784"/>
          </a:xfrm>
          <a:prstGeom prst="rect">
            <a:avLst/>
          </a:prstGeom>
          <a:effectLst>
            <a:outerShdw blurRad="50800" dist="38100" dir="2700000" algn="tl" rotWithShape="0">
              <a:prstClr val="black">
                <a:alpha val="40000"/>
              </a:prstClr>
            </a:outerShdw>
          </a:effectLst>
        </p:spPr>
      </p:pic>
      <p:pic>
        <p:nvPicPr>
          <p:cNvPr id="9" name="Picture 2">
            <a:extLst>
              <a:ext uri="{FF2B5EF4-FFF2-40B4-BE49-F238E27FC236}">
                <a16:creationId xmlns:a16="http://schemas.microsoft.com/office/drawing/2014/main" id="{D286A96E-1A63-5997-F696-4C1591A48E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3416">
            <a:off x="586242" y="-514422"/>
            <a:ext cx="2255365" cy="29818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FDEA4F9-6CD7-7798-C037-BABE13582C8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280537">
            <a:off x="-144465" y="766604"/>
            <a:ext cx="2422133" cy="3478854"/>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24C24B6-90D1-23FE-DAD2-7CC3A1A74E1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56168">
            <a:off x="-687382" y="3056395"/>
            <a:ext cx="3641713" cy="2569532"/>
          </a:xfrm>
          <a:prstGeom prst="rect">
            <a:avLst/>
          </a:prstGeom>
        </p:spPr>
      </p:pic>
      <p:sp>
        <p:nvSpPr>
          <p:cNvPr id="2" name="Google Shape;198;p27">
            <a:extLst>
              <a:ext uri="{FF2B5EF4-FFF2-40B4-BE49-F238E27FC236}">
                <a16:creationId xmlns:a16="http://schemas.microsoft.com/office/drawing/2014/main" id="{97F15CB7-A31D-03CA-6220-C97B1315DB41}"/>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DCDEE8">
                    <a:alpha val="70000"/>
                  </a:srgbClr>
                </a:solidFill>
                <a:latin typeface="Avenir Next"/>
                <a:ea typeface="Work Sans"/>
                <a:cs typeface="Work Sans"/>
                <a:sym typeface="Work Sans"/>
              </a:rPr>
              <a:t>16</a:t>
            </a:r>
            <a:endParaRPr lang="en-US" sz="975">
              <a:solidFill>
                <a:srgbClr val="DCDEE8">
                  <a:alpha val="70000"/>
                </a:srgbClr>
              </a:solidFill>
              <a:latin typeface="Avenir Next"/>
              <a:ea typeface="Work Sans"/>
              <a:cs typeface="Work Sans"/>
            </a:endParaRPr>
          </a:p>
        </p:txBody>
      </p:sp>
    </p:spTree>
    <p:extLst>
      <p:ext uri="{BB962C8B-B14F-4D97-AF65-F5344CB8AC3E}">
        <p14:creationId xmlns:p14="http://schemas.microsoft.com/office/powerpoint/2010/main" val="132448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98B52C-3A01-C12F-2E88-3A6C6ABC280A}"/>
              </a:ext>
            </a:extLst>
          </p:cNvPr>
          <p:cNvPicPr>
            <a:picLocks noChangeAspect="1"/>
          </p:cNvPicPr>
          <p:nvPr/>
        </p:nvPicPr>
        <p:blipFill>
          <a:blip r:embed="rId3"/>
          <a:stretch>
            <a:fillRect/>
          </a:stretch>
        </p:blipFill>
        <p:spPr>
          <a:xfrm>
            <a:off x="3752860" y="19489"/>
            <a:ext cx="3860882" cy="5118404"/>
          </a:xfrm>
          <a:prstGeom prst="rect">
            <a:avLst/>
          </a:prstGeom>
        </p:spPr>
      </p:pic>
      <p:sp>
        <p:nvSpPr>
          <p:cNvPr id="4" name="Oval 3">
            <a:extLst>
              <a:ext uri="{FF2B5EF4-FFF2-40B4-BE49-F238E27FC236}">
                <a16:creationId xmlns:a16="http://schemas.microsoft.com/office/drawing/2014/main" id="{508BABEE-2CF9-7575-FE5D-B43529DA9CF3}"/>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5" name="Oval 4">
            <a:extLst>
              <a:ext uri="{FF2B5EF4-FFF2-40B4-BE49-F238E27FC236}">
                <a16:creationId xmlns:a16="http://schemas.microsoft.com/office/drawing/2014/main" id="{16A864C0-BE0E-44F7-8459-24C0B2EFF42A}"/>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6" name="Oval 5">
            <a:extLst>
              <a:ext uri="{FF2B5EF4-FFF2-40B4-BE49-F238E27FC236}">
                <a16:creationId xmlns:a16="http://schemas.microsoft.com/office/drawing/2014/main" id="{FD8F55EC-68C0-E7D0-CFE8-57324C317EA3}"/>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8" name="Oval 7">
            <a:extLst>
              <a:ext uri="{FF2B5EF4-FFF2-40B4-BE49-F238E27FC236}">
                <a16:creationId xmlns:a16="http://schemas.microsoft.com/office/drawing/2014/main" id="{8DD5E3F3-3C14-0CA6-36AE-6D2BC8C74B4C}"/>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9" name="Oval 8">
            <a:extLst>
              <a:ext uri="{FF2B5EF4-FFF2-40B4-BE49-F238E27FC236}">
                <a16:creationId xmlns:a16="http://schemas.microsoft.com/office/drawing/2014/main" id="{424CDC3D-8147-0D8B-F4D0-95E3FE079877}"/>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3" name="TextBox 12">
            <a:extLst>
              <a:ext uri="{FF2B5EF4-FFF2-40B4-BE49-F238E27FC236}">
                <a16:creationId xmlns:a16="http://schemas.microsoft.com/office/drawing/2014/main" id="{A77B6EEF-D053-162D-D726-8692BB8AADD9}"/>
              </a:ext>
            </a:extLst>
          </p:cNvPr>
          <p:cNvSpPr txBox="1"/>
          <p:nvPr/>
        </p:nvSpPr>
        <p:spPr>
          <a:xfrm>
            <a:off x="2282023" y="974169"/>
            <a:ext cx="4573937" cy="253916"/>
          </a:xfrm>
          <a:prstGeom prst="rect">
            <a:avLst/>
          </a:prstGeom>
          <a:noFill/>
        </p:spPr>
        <p:txBody>
          <a:bodyPr wrap="square">
            <a:spAutoFit/>
          </a:bodyPr>
          <a:lstStyle/>
          <a:p>
            <a:endParaRPr lang="en-MX" sz="1050"/>
          </a:p>
        </p:txBody>
      </p:sp>
      <p:sp>
        <p:nvSpPr>
          <p:cNvPr id="3" name="Google Shape;198;p27">
            <a:extLst>
              <a:ext uri="{FF2B5EF4-FFF2-40B4-BE49-F238E27FC236}">
                <a16:creationId xmlns:a16="http://schemas.microsoft.com/office/drawing/2014/main" id="{CC4D6D85-0C57-3B0F-4BF1-6415A3FC2D96}"/>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a:rPr>
              <a:t>INTRODUCTION | </a:t>
            </a:r>
            <a:r>
              <a:rPr lang="es" sz="1050">
                <a:solidFill>
                  <a:srgbClr val="002060"/>
                </a:solidFill>
                <a:latin typeface="Avenir Next"/>
              </a:rPr>
              <a:t>OPTIMISM BIAS</a:t>
            </a:r>
            <a:endParaRPr lang="en-US" sz="1050">
              <a:solidFill>
                <a:srgbClr val="002060"/>
              </a:solidFill>
              <a:latin typeface="Avenir Next"/>
            </a:endParaRPr>
          </a:p>
        </p:txBody>
      </p:sp>
      <p:sp>
        <p:nvSpPr>
          <p:cNvPr id="10" name="Google Shape;198;p27">
            <a:extLst>
              <a:ext uri="{FF2B5EF4-FFF2-40B4-BE49-F238E27FC236}">
                <a16:creationId xmlns:a16="http://schemas.microsoft.com/office/drawing/2014/main" id="{7F994909-D962-1275-6A94-DF4B3E5EEBE1}"/>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14" name="Google Shape;198;p27">
            <a:extLst>
              <a:ext uri="{FF2B5EF4-FFF2-40B4-BE49-F238E27FC236}">
                <a16:creationId xmlns:a16="http://schemas.microsoft.com/office/drawing/2014/main" id="{3B274CEB-2EA6-DC92-767B-FA74B111DE81}"/>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3</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2784965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1DAF6"/>
        </a:solidFill>
        <a:effectLst/>
      </p:bgPr>
    </p:bg>
    <p:spTree>
      <p:nvGrpSpPr>
        <p:cNvPr id="1" name="">
          <a:extLst>
            <a:ext uri="{FF2B5EF4-FFF2-40B4-BE49-F238E27FC236}">
              <a16:creationId xmlns:a16="http://schemas.microsoft.com/office/drawing/2014/main" id="{8E297A45-1BC2-D328-10AF-9A44FADF7CE8}"/>
            </a:ext>
          </a:extLst>
        </p:cNvPr>
        <p:cNvGrpSpPr/>
        <p:nvPr/>
      </p:nvGrpSpPr>
      <p:grpSpPr>
        <a:xfrm>
          <a:off x="0" y="0"/>
          <a:ext cx="0" cy="0"/>
          <a:chOff x="0" y="0"/>
          <a:chExt cx="0" cy="0"/>
        </a:xfrm>
      </p:grpSpPr>
      <p:sp>
        <p:nvSpPr>
          <p:cNvPr id="28" name="Title 1">
            <a:extLst>
              <a:ext uri="{FF2B5EF4-FFF2-40B4-BE49-F238E27FC236}">
                <a16:creationId xmlns:a16="http://schemas.microsoft.com/office/drawing/2014/main" id="{7D9EEEAD-2820-7771-FF5E-8E81B8B1D4ED}"/>
              </a:ext>
            </a:extLst>
          </p:cNvPr>
          <p:cNvSpPr>
            <a:spLocks noGrp="1"/>
          </p:cNvSpPr>
          <p:nvPr>
            <p:ph type="title"/>
          </p:nvPr>
        </p:nvSpPr>
        <p:spPr>
          <a:xfrm>
            <a:off x="366127" y="1810003"/>
            <a:ext cx="6770170" cy="761747"/>
          </a:xfrm>
        </p:spPr>
        <p:txBody>
          <a:bodyPr anchor="t">
            <a:noAutofit/>
          </a:bodyPr>
          <a:lstStyle/>
          <a:p>
            <a:pPr>
              <a:lnSpc>
                <a:spcPct val="110000"/>
              </a:lnSpc>
            </a:pPr>
            <a:r>
              <a:rPr lang="en-US" sz="4500" b="1">
                <a:solidFill>
                  <a:srgbClr val="002060"/>
                </a:solidFill>
                <a:latin typeface="Avenir Next" panose="020B0503020202020204" pitchFamily="34" charset="0"/>
              </a:rPr>
              <a:t>NUDGING STRATEGIES</a:t>
            </a:r>
          </a:p>
        </p:txBody>
      </p:sp>
      <p:sp>
        <p:nvSpPr>
          <p:cNvPr id="9" name="Google Shape;198;p27">
            <a:extLst>
              <a:ext uri="{FF2B5EF4-FFF2-40B4-BE49-F238E27FC236}">
                <a16:creationId xmlns:a16="http://schemas.microsoft.com/office/drawing/2014/main" id="{6C26056F-FB45-F947-8975-E4C3FDFED2C9}"/>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PROPOSAL | </a:t>
            </a:r>
            <a:r>
              <a:rPr lang="es" sz="1050">
                <a:solidFill>
                  <a:srgbClr val="002060"/>
                </a:solidFill>
                <a:latin typeface="Avenir Next" panose="020B0503020202020204" pitchFamily="34" charset="0"/>
              </a:rPr>
              <a:t>STRATEGY</a:t>
            </a:r>
            <a:endParaRPr lang="en-US" sz="1050">
              <a:solidFill>
                <a:srgbClr val="002060"/>
              </a:solidFill>
              <a:latin typeface="Avenir Next" panose="020B0503020202020204" pitchFamily="34" charset="0"/>
            </a:endParaRPr>
          </a:p>
        </p:txBody>
      </p:sp>
      <p:sp>
        <p:nvSpPr>
          <p:cNvPr id="32" name="TextBox 31">
            <a:extLst>
              <a:ext uri="{FF2B5EF4-FFF2-40B4-BE49-F238E27FC236}">
                <a16:creationId xmlns:a16="http://schemas.microsoft.com/office/drawing/2014/main" id="{1CB3FA92-0487-B310-0441-E6E631AC71B9}"/>
              </a:ext>
            </a:extLst>
          </p:cNvPr>
          <p:cNvSpPr txBox="1"/>
          <p:nvPr/>
        </p:nvSpPr>
        <p:spPr>
          <a:xfrm>
            <a:off x="366127" y="2577969"/>
            <a:ext cx="5220286" cy="7617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i="1">
                <a:latin typeface="Avenir Next"/>
                <a:ea typeface="+mn-lt"/>
                <a:cs typeface="+mn-lt"/>
              </a:rPr>
              <a:t>as a path to subtly </a:t>
            </a:r>
            <a:r>
              <a:rPr lang="en-US" sz="1500" b="1" i="1">
                <a:highlight>
                  <a:srgbClr val="B4E5A2"/>
                </a:highlight>
                <a:latin typeface="Avenir Next"/>
                <a:ea typeface="+mn-lt"/>
                <a:cs typeface="+mn-lt"/>
              </a:rPr>
              <a:t>alter the environment</a:t>
            </a:r>
            <a:r>
              <a:rPr lang="en-US" sz="1500" i="1">
                <a:latin typeface="Avenir Next"/>
                <a:ea typeface="+mn-lt"/>
                <a:cs typeface="+mn-lt"/>
              </a:rPr>
              <a:t> to guide people toward better decisions </a:t>
            </a:r>
            <a:r>
              <a:rPr lang="en-US" sz="1500" b="1" i="1">
                <a:highlight>
                  <a:srgbClr val="B4E5A2"/>
                </a:highlight>
                <a:latin typeface="Avenir Next"/>
                <a:ea typeface="+mn-lt"/>
                <a:cs typeface="+mn-lt"/>
              </a:rPr>
              <a:t>without restricting</a:t>
            </a:r>
            <a:r>
              <a:rPr lang="en-US" sz="1500" i="1">
                <a:highlight>
                  <a:srgbClr val="B4E5A2"/>
                </a:highlight>
                <a:latin typeface="Avenir Next"/>
                <a:ea typeface="+mn-lt"/>
                <a:cs typeface="+mn-lt"/>
              </a:rPr>
              <a:t> </a:t>
            </a:r>
            <a:r>
              <a:rPr lang="en-US" sz="1500" i="1">
                <a:latin typeface="Avenir Next"/>
                <a:ea typeface="+mn-lt"/>
                <a:cs typeface="+mn-lt"/>
              </a:rPr>
              <a:t>their freedom of choice.</a:t>
            </a:r>
            <a:endParaRPr lang="en-US" sz="1500">
              <a:latin typeface="Avenir Next"/>
            </a:endParaRPr>
          </a:p>
        </p:txBody>
      </p:sp>
      <p:sp>
        <p:nvSpPr>
          <p:cNvPr id="12" name="Oval 11">
            <a:extLst>
              <a:ext uri="{FF2B5EF4-FFF2-40B4-BE49-F238E27FC236}">
                <a16:creationId xmlns:a16="http://schemas.microsoft.com/office/drawing/2014/main" id="{037B52A7-C691-4E0F-0053-1A1E6B308D5F}"/>
              </a:ext>
            </a:extLst>
          </p:cNvPr>
          <p:cNvSpPr/>
          <p:nvPr/>
        </p:nvSpPr>
        <p:spPr>
          <a:xfrm>
            <a:off x="8181394"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3" name="Oval 12">
            <a:extLst>
              <a:ext uri="{FF2B5EF4-FFF2-40B4-BE49-F238E27FC236}">
                <a16:creationId xmlns:a16="http://schemas.microsoft.com/office/drawing/2014/main" id="{0B826011-333B-07FA-DD09-460CAD32C500}"/>
              </a:ext>
            </a:extLst>
          </p:cNvPr>
          <p:cNvSpPr/>
          <p:nvPr/>
        </p:nvSpPr>
        <p:spPr>
          <a:xfrm>
            <a:off x="8321931"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4" name="Oval 13">
            <a:extLst>
              <a:ext uri="{FF2B5EF4-FFF2-40B4-BE49-F238E27FC236}">
                <a16:creationId xmlns:a16="http://schemas.microsoft.com/office/drawing/2014/main" id="{465AFE6E-F967-48FA-FC92-0102D9979986}"/>
              </a:ext>
            </a:extLst>
          </p:cNvPr>
          <p:cNvSpPr/>
          <p:nvPr/>
        </p:nvSpPr>
        <p:spPr>
          <a:xfrm>
            <a:off x="8460722" y="3387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5" name="Oval 14">
            <a:extLst>
              <a:ext uri="{FF2B5EF4-FFF2-40B4-BE49-F238E27FC236}">
                <a16:creationId xmlns:a16="http://schemas.microsoft.com/office/drawing/2014/main" id="{D3E84A81-A6E3-092D-F973-F8B31E943D2F}"/>
              </a:ext>
            </a:extLst>
          </p:cNvPr>
          <p:cNvSpPr/>
          <p:nvPr/>
        </p:nvSpPr>
        <p:spPr>
          <a:xfrm>
            <a:off x="8599513"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6" name="Oval 15">
            <a:extLst>
              <a:ext uri="{FF2B5EF4-FFF2-40B4-BE49-F238E27FC236}">
                <a16:creationId xmlns:a16="http://schemas.microsoft.com/office/drawing/2014/main" id="{EC9D6A26-EA8F-9C78-17D2-83D1F46275B5}"/>
              </a:ext>
            </a:extLst>
          </p:cNvPr>
          <p:cNvSpPr/>
          <p:nvPr/>
        </p:nvSpPr>
        <p:spPr>
          <a:xfrm>
            <a:off x="8738305"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3" name="Google Shape;198;p27">
            <a:extLst>
              <a:ext uri="{FF2B5EF4-FFF2-40B4-BE49-F238E27FC236}">
                <a16:creationId xmlns:a16="http://schemas.microsoft.com/office/drawing/2014/main" id="{8752C6EB-6B26-8566-DF69-9E93C1E5CD66}"/>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856D3BF4-C21B-18F5-243A-E44F0B31AAC9}"/>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17</a:t>
            </a:r>
            <a:endParaRPr lang="en-US" sz="975">
              <a:solidFill>
                <a:srgbClr val="002060">
                  <a:alpha val="70000"/>
                </a:srgbClr>
              </a:solidFill>
              <a:latin typeface="Avenir Next"/>
              <a:ea typeface="Work Sans"/>
              <a:cs typeface="Work Sans"/>
            </a:endParaRPr>
          </a:p>
        </p:txBody>
      </p:sp>
      <p:sp>
        <p:nvSpPr>
          <p:cNvPr id="5" name="Content Placeholder 2">
            <a:extLst>
              <a:ext uri="{FF2B5EF4-FFF2-40B4-BE49-F238E27FC236}">
                <a16:creationId xmlns:a16="http://schemas.microsoft.com/office/drawing/2014/main" id="{6F5B0B3B-34B1-425D-F431-90118A706467}"/>
              </a:ext>
            </a:extLst>
          </p:cNvPr>
          <p:cNvSpPr txBox="1">
            <a:spLocks/>
          </p:cNvSpPr>
          <p:nvPr/>
        </p:nvSpPr>
        <p:spPr>
          <a:xfrm>
            <a:off x="360125" y="3454069"/>
            <a:ext cx="4497084" cy="32834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25">
                <a:solidFill>
                  <a:srgbClr val="002060">
                    <a:alpha val="40000"/>
                  </a:srgbClr>
                </a:solidFill>
                <a:latin typeface="Avenir Next" panose="020B0503020202020204" pitchFamily="34" charset="0"/>
                <a:ea typeface="+mn-lt"/>
                <a:cs typeface="+mn-lt"/>
              </a:rPr>
              <a:t>(Thaler &amp; Sunstein, 2009) </a:t>
            </a:r>
            <a:endParaRPr lang="en-US" sz="2100">
              <a:latin typeface="Avenir Next" panose="020B0503020202020204" pitchFamily="34" charset="0"/>
            </a:endParaRPr>
          </a:p>
        </p:txBody>
      </p:sp>
    </p:spTree>
    <p:extLst>
      <p:ext uri="{BB962C8B-B14F-4D97-AF65-F5344CB8AC3E}">
        <p14:creationId xmlns:p14="http://schemas.microsoft.com/office/powerpoint/2010/main" val="1289069257"/>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1DAF6"/>
        </a:solidFill>
        <a:effectLst/>
      </p:bgPr>
    </p:bg>
    <p:spTree>
      <p:nvGrpSpPr>
        <p:cNvPr id="1" name="">
          <a:extLst>
            <a:ext uri="{FF2B5EF4-FFF2-40B4-BE49-F238E27FC236}">
              <a16:creationId xmlns:a16="http://schemas.microsoft.com/office/drawing/2014/main" id="{5746C965-0E72-4E24-75D8-BA5500EEFA2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9951B72-9A59-3EED-D8FF-521A26C0E4E4}"/>
              </a:ext>
            </a:extLst>
          </p:cNvPr>
          <p:cNvSpPr>
            <a:spLocks noGrp="1"/>
          </p:cNvSpPr>
          <p:nvPr>
            <p:ph type="title"/>
          </p:nvPr>
        </p:nvSpPr>
        <p:spPr>
          <a:xfrm>
            <a:off x="1473959" y="2333515"/>
            <a:ext cx="5956956" cy="480851"/>
          </a:xfrm>
        </p:spPr>
        <p:txBody>
          <a:bodyPr anchor="t">
            <a:noAutofit/>
          </a:bodyPr>
          <a:lstStyle/>
          <a:p>
            <a:pPr algn="ctr">
              <a:lnSpc>
                <a:spcPct val="110000"/>
              </a:lnSpc>
            </a:pPr>
            <a:r>
              <a:rPr lang="en-US" sz="3000" b="1">
                <a:solidFill>
                  <a:srgbClr val="002060"/>
                </a:solidFill>
                <a:latin typeface="Avenir Next" panose="020B0503020202020204" pitchFamily="34" charset="0"/>
              </a:rPr>
              <a:t>THEN, </a:t>
            </a:r>
            <a:r>
              <a:rPr lang="en-US" sz="3000" b="1">
                <a:solidFill>
                  <a:srgbClr val="002060"/>
                </a:solidFill>
                <a:highlight>
                  <a:srgbClr val="B4E5A2"/>
                </a:highlight>
                <a:latin typeface="Avenir Next" panose="020B0503020202020204" pitchFamily="34" charset="0"/>
              </a:rPr>
              <a:t>WHERE DO WE START?</a:t>
            </a:r>
            <a:endParaRPr lang="en-US" sz="3000" b="1">
              <a:solidFill>
                <a:srgbClr val="B4E5A2"/>
              </a:solidFill>
              <a:latin typeface="Avenir Next" panose="020B0503020202020204" pitchFamily="34" charset="0"/>
            </a:endParaRPr>
          </a:p>
        </p:txBody>
      </p:sp>
      <p:sp>
        <p:nvSpPr>
          <p:cNvPr id="3" name="Google Shape;198;p27">
            <a:extLst>
              <a:ext uri="{FF2B5EF4-FFF2-40B4-BE49-F238E27FC236}">
                <a16:creationId xmlns:a16="http://schemas.microsoft.com/office/drawing/2014/main" id="{FBC6BEB1-3587-143B-EAC0-165B910DE6F6}"/>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PROPOSAL | </a:t>
            </a:r>
            <a:r>
              <a:rPr lang="es" sz="1050">
                <a:solidFill>
                  <a:srgbClr val="002060"/>
                </a:solidFill>
                <a:latin typeface="Avenir Next" panose="020B0503020202020204" pitchFamily="34" charset="0"/>
              </a:rPr>
              <a:t>ENTRY POINTS</a:t>
            </a:r>
            <a:endParaRPr lang="en-US" sz="1050">
              <a:solidFill>
                <a:srgbClr val="002060"/>
              </a:solidFill>
              <a:latin typeface="Avenir Next" panose="020B0503020202020204" pitchFamily="34" charset="0"/>
            </a:endParaRPr>
          </a:p>
        </p:txBody>
      </p:sp>
      <p:sp>
        <p:nvSpPr>
          <p:cNvPr id="12" name="Oval 11">
            <a:extLst>
              <a:ext uri="{FF2B5EF4-FFF2-40B4-BE49-F238E27FC236}">
                <a16:creationId xmlns:a16="http://schemas.microsoft.com/office/drawing/2014/main" id="{38F1FFC2-6DBA-102F-2D69-9015FE1713CA}"/>
              </a:ext>
            </a:extLst>
          </p:cNvPr>
          <p:cNvSpPr/>
          <p:nvPr/>
        </p:nvSpPr>
        <p:spPr>
          <a:xfrm>
            <a:off x="8181394"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3" name="Oval 12">
            <a:extLst>
              <a:ext uri="{FF2B5EF4-FFF2-40B4-BE49-F238E27FC236}">
                <a16:creationId xmlns:a16="http://schemas.microsoft.com/office/drawing/2014/main" id="{128FD61E-CF97-4495-A87A-52CFC1F1D92D}"/>
              </a:ext>
            </a:extLst>
          </p:cNvPr>
          <p:cNvSpPr/>
          <p:nvPr/>
        </p:nvSpPr>
        <p:spPr>
          <a:xfrm>
            <a:off x="8321931"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4" name="Oval 13">
            <a:extLst>
              <a:ext uri="{FF2B5EF4-FFF2-40B4-BE49-F238E27FC236}">
                <a16:creationId xmlns:a16="http://schemas.microsoft.com/office/drawing/2014/main" id="{FC16D928-BE6F-A2E3-2BE9-E5FA8CBE58F9}"/>
              </a:ext>
            </a:extLst>
          </p:cNvPr>
          <p:cNvSpPr/>
          <p:nvPr/>
        </p:nvSpPr>
        <p:spPr>
          <a:xfrm>
            <a:off x="8460722" y="3387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5" name="Oval 14">
            <a:extLst>
              <a:ext uri="{FF2B5EF4-FFF2-40B4-BE49-F238E27FC236}">
                <a16:creationId xmlns:a16="http://schemas.microsoft.com/office/drawing/2014/main" id="{CA220F98-7062-B0C1-0B5B-52082903D3EB}"/>
              </a:ext>
            </a:extLst>
          </p:cNvPr>
          <p:cNvSpPr/>
          <p:nvPr/>
        </p:nvSpPr>
        <p:spPr>
          <a:xfrm>
            <a:off x="8599513"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6" name="Oval 15">
            <a:extLst>
              <a:ext uri="{FF2B5EF4-FFF2-40B4-BE49-F238E27FC236}">
                <a16:creationId xmlns:a16="http://schemas.microsoft.com/office/drawing/2014/main" id="{DF63A327-BE43-3253-BC49-3F627172783F}"/>
              </a:ext>
            </a:extLst>
          </p:cNvPr>
          <p:cNvSpPr/>
          <p:nvPr/>
        </p:nvSpPr>
        <p:spPr>
          <a:xfrm>
            <a:off x="8738305"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5" name="Google Shape;198;p27">
            <a:extLst>
              <a:ext uri="{FF2B5EF4-FFF2-40B4-BE49-F238E27FC236}">
                <a16:creationId xmlns:a16="http://schemas.microsoft.com/office/drawing/2014/main" id="{F587612C-D36C-7EC2-B64E-3EE75243E329}"/>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4" name="Google Shape;198;p27">
            <a:extLst>
              <a:ext uri="{FF2B5EF4-FFF2-40B4-BE49-F238E27FC236}">
                <a16:creationId xmlns:a16="http://schemas.microsoft.com/office/drawing/2014/main" id="{B77170B4-5E6B-7956-0EFA-874B64627280}"/>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18</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4143692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1DAF6"/>
        </a:solidFill>
        <a:effectLst/>
      </p:bgPr>
    </p:bg>
    <p:spTree>
      <p:nvGrpSpPr>
        <p:cNvPr id="1" name="">
          <a:extLst>
            <a:ext uri="{FF2B5EF4-FFF2-40B4-BE49-F238E27FC236}">
              <a16:creationId xmlns:a16="http://schemas.microsoft.com/office/drawing/2014/main" id="{22E63D4C-49EA-09F4-B483-9044DEAFC65C}"/>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ACD9BEF6-9A4A-3AF1-FFBA-F8D00F84150D}"/>
              </a:ext>
            </a:extLst>
          </p:cNvPr>
          <p:cNvSpPr txBox="1">
            <a:spLocks/>
          </p:cNvSpPr>
          <p:nvPr/>
        </p:nvSpPr>
        <p:spPr>
          <a:xfrm>
            <a:off x="6563613" y="1247515"/>
            <a:ext cx="1798683" cy="860714"/>
          </a:xfrm>
          <a:prstGeom prst="rect">
            <a:avLst/>
          </a:prstGeom>
        </p:spPr>
        <p:txBody>
          <a:bodyPr vert="horz" lIns="68580" tIns="34290" rIns="68580" bIns="3429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en-US" sz="2700" b="1">
                <a:solidFill>
                  <a:srgbClr val="E1D9F5"/>
                </a:solidFill>
                <a:highlight>
                  <a:srgbClr val="C2C7D8"/>
                </a:highlight>
                <a:latin typeface="Avenir Next" panose="020B0503020202020204" pitchFamily="34" charset="0"/>
              </a:rPr>
              <a:t>NETWORK BUILDING</a:t>
            </a:r>
          </a:p>
        </p:txBody>
      </p:sp>
      <p:sp>
        <p:nvSpPr>
          <p:cNvPr id="7" name="Google Shape;198;p27">
            <a:extLst>
              <a:ext uri="{FF2B5EF4-FFF2-40B4-BE49-F238E27FC236}">
                <a16:creationId xmlns:a16="http://schemas.microsoft.com/office/drawing/2014/main" id="{28536693-7F3C-E526-0F79-3DB55B1D49D0}"/>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PROPOSAL | </a:t>
            </a:r>
            <a:r>
              <a:rPr lang="es" sz="1050">
                <a:solidFill>
                  <a:srgbClr val="002060"/>
                </a:solidFill>
                <a:latin typeface="Avenir Next" panose="020B0503020202020204" pitchFamily="34" charset="0"/>
              </a:rPr>
              <a:t>ENTRY POINT 1</a:t>
            </a:r>
            <a:endParaRPr lang="en-US" sz="1050">
              <a:solidFill>
                <a:srgbClr val="002060"/>
              </a:solidFill>
              <a:latin typeface="Avenir Next" panose="020B0503020202020204" pitchFamily="34" charset="0"/>
            </a:endParaRPr>
          </a:p>
        </p:txBody>
      </p:sp>
      <p:sp>
        <p:nvSpPr>
          <p:cNvPr id="37" name="Google Shape;198;p27">
            <a:extLst>
              <a:ext uri="{FF2B5EF4-FFF2-40B4-BE49-F238E27FC236}">
                <a16:creationId xmlns:a16="http://schemas.microsoft.com/office/drawing/2014/main" id="{B41334A0-677E-F30D-B2E2-F933CD9174E9}"/>
              </a:ext>
            </a:extLst>
          </p:cNvPr>
          <p:cNvSpPr txBox="1"/>
          <p:nvPr/>
        </p:nvSpPr>
        <p:spPr>
          <a:xfrm>
            <a:off x="6566338" y="959353"/>
            <a:ext cx="1596335" cy="2904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C2C7D8"/>
                </a:solidFill>
                <a:latin typeface="Avenir Next Demi Bold" panose="020B0503020202020204" pitchFamily="34" charset="0"/>
              </a:rPr>
              <a:t>ENTRY POINT 3</a:t>
            </a:r>
            <a:endParaRPr lang="en-US" sz="1500">
              <a:solidFill>
                <a:srgbClr val="C2C7D8"/>
              </a:solidFill>
              <a:latin typeface="Avenir Next" panose="020B0503020202020204" pitchFamily="34" charset="0"/>
            </a:endParaRPr>
          </a:p>
        </p:txBody>
      </p:sp>
      <p:sp>
        <p:nvSpPr>
          <p:cNvPr id="4" name="Oval 3">
            <a:extLst>
              <a:ext uri="{FF2B5EF4-FFF2-40B4-BE49-F238E27FC236}">
                <a16:creationId xmlns:a16="http://schemas.microsoft.com/office/drawing/2014/main" id="{9A80D348-59DA-C9C0-5390-83215BF2919A}"/>
              </a:ext>
            </a:extLst>
          </p:cNvPr>
          <p:cNvSpPr/>
          <p:nvPr/>
        </p:nvSpPr>
        <p:spPr>
          <a:xfrm>
            <a:off x="8181394"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2" name="Oval 11">
            <a:extLst>
              <a:ext uri="{FF2B5EF4-FFF2-40B4-BE49-F238E27FC236}">
                <a16:creationId xmlns:a16="http://schemas.microsoft.com/office/drawing/2014/main" id="{25D53940-C240-5687-5AD7-AC03524B555E}"/>
              </a:ext>
            </a:extLst>
          </p:cNvPr>
          <p:cNvSpPr/>
          <p:nvPr/>
        </p:nvSpPr>
        <p:spPr>
          <a:xfrm>
            <a:off x="8321931"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3" name="Oval 12">
            <a:extLst>
              <a:ext uri="{FF2B5EF4-FFF2-40B4-BE49-F238E27FC236}">
                <a16:creationId xmlns:a16="http://schemas.microsoft.com/office/drawing/2014/main" id="{52098B0F-7883-62B2-EE0B-0F9870B45C0A}"/>
              </a:ext>
            </a:extLst>
          </p:cNvPr>
          <p:cNvSpPr/>
          <p:nvPr/>
        </p:nvSpPr>
        <p:spPr>
          <a:xfrm>
            <a:off x="8460722" y="3387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4" name="Oval 13">
            <a:extLst>
              <a:ext uri="{FF2B5EF4-FFF2-40B4-BE49-F238E27FC236}">
                <a16:creationId xmlns:a16="http://schemas.microsoft.com/office/drawing/2014/main" id="{E35753EA-B56A-4F12-82B1-9DD252769926}"/>
              </a:ext>
            </a:extLst>
          </p:cNvPr>
          <p:cNvSpPr/>
          <p:nvPr/>
        </p:nvSpPr>
        <p:spPr>
          <a:xfrm>
            <a:off x="8599513"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9" name="Oval 18">
            <a:extLst>
              <a:ext uri="{FF2B5EF4-FFF2-40B4-BE49-F238E27FC236}">
                <a16:creationId xmlns:a16="http://schemas.microsoft.com/office/drawing/2014/main" id="{F7434260-9A43-8232-1D0F-314872777327}"/>
              </a:ext>
            </a:extLst>
          </p:cNvPr>
          <p:cNvSpPr/>
          <p:nvPr/>
        </p:nvSpPr>
        <p:spPr>
          <a:xfrm>
            <a:off x="8738305"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31" name="Title 1">
            <a:extLst>
              <a:ext uri="{FF2B5EF4-FFF2-40B4-BE49-F238E27FC236}">
                <a16:creationId xmlns:a16="http://schemas.microsoft.com/office/drawing/2014/main" id="{A1474DE5-E9B1-9CEB-4CCE-43133CFF6ECE}"/>
              </a:ext>
            </a:extLst>
          </p:cNvPr>
          <p:cNvSpPr txBox="1">
            <a:spLocks/>
          </p:cNvSpPr>
          <p:nvPr/>
        </p:nvSpPr>
        <p:spPr>
          <a:xfrm>
            <a:off x="366127" y="1237313"/>
            <a:ext cx="1671020" cy="860714"/>
          </a:xfrm>
          <a:prstGeom prst="rect">
            <a:avLst/>
          </a:prstGeom>
        </p:spPr>
        <p:txBody>
          <a:bodyPr vert="horz" lIns="68580" tIns="34290" rIns="68580" bIns="3429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en-US" sz="2700" b="1">
                <a:solidFill>
                  <a:srgbClr val="002060"/>
                </a:solidFill>
                <a:highlight>
                  <a:srgbClr val="B4E5A2"/>
                </a:highlight>
                <a:latin typeface="Avenir Next"/>
              </a:rPr>
              <a:t>SHIFTING</a:t>
            </a:r>
            <a:r>
              <a:rPr lang="en-US" sz="2700" b="1">
                <a:solidFill>
                  <a:srgbClr val="002060"/>
                </a:solidFill>
                <a:latin typeface="Avenir Next"/>
              </a:rPr>
              <a:t>  </a:t>
            </a:r>
            <a:r>
              <a:rPr lang="en-US" sz="2700" b="1">
                <a:solidFill>
                  <a:srgbClr val="002060"/>
                </a:solidFill>
                <a:highlight>
                  <a:srgbClr val="B4E5A2"/>
                </a:highlight>
                <a:latin typeface="Avenir Next"/>
              </a:rPr>
              <a:t>AGENCY  </a:t>
            </a:r>
            <a:endParaRPr lang="en-US" sz="2700" b="1">
              <a:solidFill>
                <a:srgbClr val="002060"/>
              </a:solidFill>
              <a:highlight>
                <a:srgbClr val="B4E5A2"/>
              </a:highlight>
              <a:latin typeface="Avenir Next" panose="020B0503020202020204" pitchFamily="34" charset="0"/>
            </a:endParaRPr>
          </a:p>
        </p:txBody>
      </p:sp>
      <p:sp>
        <p:nvSpPr>
          <p:cNvPr id="32" name="Google Shape;198;p27">
            <a:extLst>
              <a:ext uri="{FF2B5EF4-FFF2-40B4-BE49-F238E27FC236}">
                <a16:creationId xmlns:a16="http://schemas.microsoft.com/office/drawing/2014/main" id="{B034D570-9834-4C2A-DC1F-C3DE79BB29CA}"/>
              </a:ext>
            </a:extLst>
          </p:cNvPr>
          <p:cNvSpPr txBox="1"/>
          <p:nvPr/>
        </p:nvSpPr>
        <p:spPr>
          <a:xfrm>
            <a:off x="366127" y="959353"/>
            <a:ext cx="1596335" cy="2904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002060"/>
                </a:solidFill>
                <a:latin typeface="Avenir Next Demi Bold" panose="020B0503020202020204" pitchFamily="34" charset="0"/>
              </a:rPr>
              <a:t>ENTRY POINT 1</a:t>
            </a:r>
            <a:endParaRPr lang="en-US" sz="1500">
              <a:solidFill>
                <a:srgbClr val="002060"/>
              </a:solidFill>
              <a:latin typeface="Avenir Next" panose="020B0503020202020204" pitchFamily="34" charset="0"/>
            </a:endParaRPr>
          </a:p>
        </p:txBody>
      </p:sp>
      <p:sp>
        <p:nvSpPr>
          <p:cNvPr id="6" name="Title 1">
            <a:extLst>
              <a:ext uri="{FF2B5EF4-FFF2-40B4-BE49-F238E27FC236}">
                <a16:creationId xmlns:a16="http://schemas.microsoft.com/office/drawing/2014/main" id="{2D242F31-B3FD-5FF9-D064-EA27D17DE49E}"/>
              </a:ext>
            </a:extLst>
          </p:cNvPr>
          <p:cNvSpPr txBox="1">
            <a:spLocks/>
          </p:cNvSpPr>
          <p:nvPr/>
        </p:nvSpPr>
        <p:spPr>
          <a:xfrm>
            <a:off x="3460261" y="1228207"/>
            <a:ext cx="2125613" cy="860714"/>
          </a:xfrm>
          <a:prstGeom prst="rect">
            <a:avLst/>
          </a:prstGeom>
        </p:spPr>
        <p:txBody>
          <a:bodyPr vert="horz" lIns="68580" tIns="34290" rIns="68580" bIns="34290"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2700" b="1">
                <a:solidFill>
                  <a:srgbClr val="E1D9F5"/>
                </a:solidFill>
                <a:latin typeface="Avenir Next" panose="020B0503020202020204" pitchFamily="34" charset="0"/>
              </a:rPr>
              <a:t>TAILORED EDUCATION</a:t>
            </a:r>
          </a:p>
        </p:txBody>
      </p:sp>
      <p:sp>
        <p:nvSpPr>
          <p:cNvPr id="8" name="Title 1">
            <a:extLst>
              <a:ext uri="{FF2B5EF4-FFF2-40B4-BE49-F238E27FC236}">
                <a16:creationId xmlns:a16="http://schemas.microsoft.com/office/drawing/2014/main" id="{12B6076D-1D2C-D078-65D9-B342B0AE84F5}"/>
              </a:ext>
            </a:extLst>
          </p:cNvPr>
          <p:cNvSpPr txBox="1">
            <a:spLocks/>
          </p:cNvSpPr>
          <p:nvPr/>
        </p:nvSpPr>
        <p:spPr>
          <a:xfrm>
            <a:off x="3464086" y="1235044"/>
            <a:ext cx="2125613" cy="860714"/>
          </a:xfrm>
          <a:prstGeom prst="rect">
            <a:avLst/>
          </a:prstGeom>
        </p:spPr>
        <p:txBody>
          <a:bodyPr vert="horz" lIns="68580" tIns="34290" rIns="68580" bIns="34290"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2700" b="1">
                <a:solidFill>
                  <a:srgbClr val="E1D9F5"/>
                </a:solidFill>
                <a:highlight>
                  <a:srgbClr val="C2C7D8"/>
                </a:highlight>
                <a:latin typeface="Avenir Next" panose="020B0503020202020204" pitchFamily="34" charset="0"/>
              </a:rPr>
              <a:t>TAILORED EDUCATION</a:t>
            </a:r>
          </a:p>
        </p:txBody>
      </p:sp>
      <p:sp>
        <p:nvSpPr>
          <p:cNvPr id="10" name="Title 1">
            <a:extLst>
              <a:ext uri="{FF2B5EF4-FFF2-40B4-BE49-F238E27FC236}">
                <a16:creationId xmlns:a16="http://schemas.microsoft.com/office/drawing/2014/main" id="{2F04C3D4-8A1F-1AE3-767A-5E98058FBD33}"/>
              </a:ext>
            </a:extLst>
          </p:cNvPr>
          <p:cNvSpPr>
            <a:spLocks noGrp="1"/>
          </p:cNvSpPr>
          <p:nvPr>
            <p:ph type="title"/>
          </p:nvPr>
        </p:nvSpPr>
        <p:spPr>
          <a:xfrm>
            <a:off x="3460261" y="1228207"/>
            <a:ext cx="2125613" cy="860714"/>
          </a:xfrm>
        </p:spPr>
        <p:txBody>
          <a:bodyPr anchor="t">
            <a:normAutofit fontScale="90000"/>
          </a:bodyPr>
          <a:lstStyle/>
          <a:p>
            <a:pPr>
              <a:lnSpc>
                <a:spcPct val="110000"/>
              </a:lnSpc>
            </a:pPr>
            <a:r>
              <a:rPr lang="en-US" sz="2700" b="1">
                <a:solidFill>
                  <a:srgbClr val="E1D9F5"/>
                </a:solidFill>
                <a:latin typeface="Avenir Next" panose="020B0503020202020204" pitchFamily="34" charset="0"/>
              </a:rPr>
              <a:t>TAILORED EDUCATION</a:t>
            </a:r>
          </a:p>
        </p:txBody>
      </p:sp>
      <p:sp>
        <p:nvSpPr>
          <p:cNvPr id="11" name="Title 1">
            <a:extLst>
              <a:ext uri="{FF2B5EF4-FFF2-40B4-BE49-F238E27FC236}">
                <a16:creationId xmlns:a16="http://schemas.microsoft.com/office/drawing/2014/main" id="{BCCC1E0C-CF5B-F35C-6263-20F7CFB4DC81}"/>
              </a:ext>
            </a:extLst>
          </p:cNvPr>
          <p:cNvSpPr txBox="1">
            <a:spLocks/>
          </p:cNvSpPr>
          <p:nvPr/>
        </p:nvSpPr>
        <p:spPr>
          <a:xfrm>
            <a:off x="3464086" y="1235044"/>
            <a:ext cx="2125613" cy="860714"/>
          </a:xfrm>
          <a:prstGeom prst="rect">
            <a:avLst/>
          </a:prstGeom>
        </p:spPr>
        <p:txBody>
          <a:bodyPr vert="horz" lIns="68580" tIns="34290" rIns="68580" bIns="34290"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2700" b="1">
                <a:solidFill>
                  <a:srgbClr val="E1D9F5"/>
                </a:solidFill>
                <a:highlight>
                  <a:srgbClr val="C2C7D8"/>
                </a:highlight>
                <a:latin typeface="Avenir Next" panose="020B0503020202020204" pitchFamily="34" charset="0"/>
              </a:rPr>
              <a:t>TAILORED</a:t>
            </a:r>
            <a:r>
              <a:rPr lang="en-US" sz="2700" b="1">
                <a:solidFill>
                  <a:srgbClr val="E1D9F5"/>
                </a:solidFill>
                <a:latin typeface="Avenir Next" panose="020B0503020202020204" pitchFamily="34" charset="0"/>
              </a:rPr>
              <a:t> </a:t>
            </a:r>
            <a:r>
              <a:rPr lang="en-US" sz="2700" b="1">
                <a:solidFill>
                  <a:srgbClr val="E1D9F5"/>
                </a:solidFill>
                <a:highlight>
                  <a:srgbClr val="C2C7D8"/>
                </a:highlight>
                <a:latin typeface="Avenir Next" panose="020B0503020202020204" pitchFamily="34" charset="0"/>
              </a:rPr>
              <a:t>EDUCATION</a:t>
            </a:r>
          </a:p>
        </p:txBody>
      </p:sp>
      <p:sp>
        <p:nvSpPr>
          <p:cNvPr id="16" name="Google Shape;198;p27">
            <a:extLst>
              <a:ext uri="{FF2B5EF4-FFF2-40B4-BE49-F238E27FC236}">
                <a16:creationId xmlns:a16="http://schemas.microsoft.com/office/drawing/2014/main" id="{A58B2471-FC08-542F-331A-40E3268C7FC7}"/>
              </a:ext>
            </a:extLst>
          </p:cNvPr>
          <p:cNvSpPr txBox="1"/>
          <p:nvPr/>
        </p:nvSpPr>
        <p:spPr>
          <a:xfrm>
            <a:off x="3501526" y="957083"/>
            <a:ext cx="1596335" cy="2904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C2C7D8"/>
                </a:solidFill>
                <a:latin typeface="Avenir Next Demi Bold" panose="020B0503020202020204" pitchFamily="34" charset="0"/>
              </a:rPr>
              <a:t>ENTRY POINT 2</a:t>
            </a:r>
            <a:endParaRPr lang="en-US" sz="1500">
              <a:solidFill>
                <a:srgbClr val="C2C7D8"/>
              </a:solidFill>
              <a:latin typeface="Avenir Next" panose="020B0503020202020204" pitchFamily="34" charset="0"/>
            </a:endParaRPr>
          </a:p>
        </p:txBody>
      </p:sp>
      <p:sp>
        <p:nvSpPr>
          <p:cNvPr id="18" name="Google Shape;198;p27">
            <a:extLst>
              <a:ext uri="{FF2B5EF4-FFF2-40B4-BE49-F238E27FC236}">
                <a16:creationId xmlns:a16="http://schemas.microsoft.com/office/drawing/2014/main" id="{CBC61F5C-556C-1AB6-5156-B1EE44675BA2}"/>
              </a:ext>
            </a:extLst>
          </p:cNvPr>
          <p:cNvSpPr txBox="1"/>
          <p:nvPr/>
        </p:nvSpPr>
        <p:spPr>
          <a:xfrm>
            <a:off x="370609" y="2243091"/>
            <a:ext cx="2046405" cy="231035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200" b="1" i="1">
                <a:solidFill>
                  <a:srgbClr val="002060"/>
                </a:solidFill>
                <a:latin typeface="Avenir Next"/>
                <a:ea typeface="+mn-lt"/>
                <a:cs typeface="+mn-lt"/>
              </a:rPr>
              <a:t>An evaluation tool </a:t>
            </a:r>
            <a:r>
              <a:rPr lang="es" sz="1200" i="1">
                <a:solidFill>
                  <a:srgbClr val="002060"/>
                </a:solidFill>
                <a:latin typeface="Avenir Next"/>
                <a:ea typeface="+mn-lt"/>
                <a:cs typeface="+mn-lt"/>
              </a:rPr>
              <a:t>for </a:t>
            </a:r>
            <a:endParaRPr lang="en-US" sz="1200">
              <a:solidFill>
                <a:srgbClr val="002060"/>
              </a:solidFill>
            </a:endParaRPr>
          </a:p>
          <a:p>
            <a:pPr>
              <a:defRPr/>
            </a:pPr>
            <a:r>
              <a:rPr lang="es" sz="1200" i="1">
                <a:solidFill>
                  <a:srgbClr val="002060"/>
                </a:solidFill>
                <a:latin typeface="Avenir Next"/>
                <a:ea typeface="+mn-lt"/>
                <a:cs typeface="+mn-lt"/>
              </a:rPr>
              <a:t>housing companies to </a:t>
            </a:r>
            <a:r>
              <a:rPr lang="es" sz="1200" b="1" i="1">
                <a:solidFill>
                  <a:srgbClr val="002060"/>
                </a:solidFill>
                <a:latin typeface="Avenir Next"/>
                <a:ea typeface="+mn-lt"/>
                <a:cs typeface="+mn-lt"/>
              </a:rPr>
              <a:t>assess the help they receive from property managers. </a:t>
            </a:r>
            <a:endParaRPr lang="en-US" sz="1200" b="1">
              <a:solidFill>
                <a:srgbClr val="002060"/>
              </a:solidFill>
            </a:endParaRPr>
          </a:p>
          <a:p>
            <a:pPr>
              <a:defRPr/>
            </a:pPr>
            <a:endParaRPr lang="es" sz="1200" b="1">
              <a:solidFill>
                <a:srgbClr val="002060"/>
              </a:solidFill>
              <a:latin typeface="Avenir Next" panose="020B0503020202020204" pitchFamily="34" charset="0"/>
            </a:endParaRPr>
          </a:p>
          <a:p>
            <a:pPr>
              <a:defRPr/>
            </a:pPr>
            <a:r>
              <a:rPr lang="es" sz="1200" i="1">
                <a:solidFill>
                  <a:srgbClr val="002060"/>
                </a:solidFill>
                <a:latin typeface="Avenir Next"/>
                <a:ea typeface="+mn-lt"/>
                <a:cs typeface="+mn-lt"/>
              </a:rPr>
              <a:t>Provided by the City of Helsinki in collaboration with e.g. HSY and Kiinteistöliitto.</a:t>
            </a:r>
          </a:p>
          <a:p>
            <a:pPr>
              <a:defRPr/>
            </a:pPr>
            <a:endParaRPr lang="es" sz="1200" b="1">
              <a:solidFill>
                <a:srgbClr val="002060"/>
              </a:solidFill>
              <a:latin typeface="Avenir Next" panose="020B0503020202020204" pitchFamily="34" charset="0"/>
            </a:endParaRPr>
          </a:p>
          <a:p>
            <a:pPr>
              <a:defRPr/>
            </a:pPr>
            <a:r>
              <a:rPr lang="es" sz="1200" b="1">
                <a:solidFill>
                  <a:srgbClr val="002060"/>
                </a:solidFill>
                <a:latin typeface="Avenir Next"/>
              </a:rPr>
              <a:t>HOW:</a:t>
            </a:r>
          </a:p>
          <a:p>
            <a:pPr>
              <a:defRPr/>
            </a:pPr>
            <a:r>
              <a:rPr lang="es" sz="1200" i="1">
                <a:solidFill>
                  <a:srgbClr val="002060"/>
                </a:solidFill>
                <a:latin typeface="Avenir Next"/>
                <a:ea typeface="+mn-lt"/>
                <a:cs typeface="+mn-lt"/>
              </a:rPr>
              <a:t>simplified messaging, reframing, removing friction.</a:t>
            </a:r>
          </a:p>
          <a:p>
            <a:pPr>
              <a:defRPr/>
            </a:pPr>
            <a:endParaRPr lang="es" sz="1050" i="1">
              <a:solidFill>
                <a:srgbClr val="002060"/>
              </a:solidFill>
              <a:latin typeface="Avenir Next"/>
              <a:ea typeface="+mn-lt"/>
              <a:cs typeface="+mn-lt"/>
            </a:endParaRPr>
          </a:p>
        </p:txBody>
      </p:sp>
      <p:sp>
        <p:nvSpPr>
          <p:cNvPr id="5" name="Google Shape;198;p27">
            <a:extLst>
              <a:ext uri="{FF2B5EF4-FFF2-40B4-BE49-F238E27FC236}">
                <a16:creationId xmlns:a16="http://schemas.microsoft.com/office/drawing/2014/main" id="{74447E1C-F924-BAFA-D13F-6D303C902336}"/>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2B1E4E8B-C1BB-13CA-E2BC-28862132BF9D}"/>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19</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3032401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7A8463B4-87D8-F5C5-AC90-2DAC3FDF337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1D1D929-1414-1BA5-7F56-5D90E5221E06}"/>
              </a:ext>
            </a:extLst>
          </p:cNvPr>
          <p:cNvSpPr>
            <a:spLocks noGrp="1"/>
          </p:cNvSpPr>
          <p:nvPr>
            <p:ph type="title"/>
          </p:nvPr>
        </p:nvSpPr>
        <p:spPr>
          <a:xfrm>
            <a:off x="1275519" y="1159303"/>
            <a:ext cx="6592962" cy="1264645"/>
          </a:xfrm>
        </p:spPr>
        <p:txBody>
          <a:bodyPr anchor="t">
            <a:noAutofit/>
          </a:bodyPr>
          <a:lstStyle/>
          <a:p>
            <a:pPr algn="ctr">
              <a:lnSpc>
                <a:spcPct val="110000"/>
              </a:lnSpc>
            </a:pPr>
            <a:r>
              <a:rPr lang="en-US" sz="2400" b="1">
                <a:solidFill>
                  <a:srgbClr val="E1D9F5"/>
                </a:solidFill>
                <a:latin typeface="Avenir Next"/>
              </a:rPr>
              <a:t>A PROPERTY MANAGER CAN </a:t>
            </a:r>
            <a:r>
              <a:rPr lang="en-US" sz="2400" b="1" i="1">
                <a:solidFill>
                  <a:srgbClr val="B4E4A2"/>
                </a:solidFill>
                <a:latin typeface="Avenir Next"/>
              </a:rPr>
              <a:t>MAKE OR BREAK</a:t>
            </a:r>
            <a:r>
              <a:rPr lang="en-US" sz="2400" b="1">
                <a:solidFill>
                  <a:srgbClr val="E1D9F5"/>
                </a:solidFill>
                <a:latin typeface="Avenir Next"/>
              </a:rPr>
              <a:t> A HOUSING COMPANY’S CLIMATE PREPAREDNESS</a:t>
            </a:r>
            <a:endParaRPr lang="en-US"/>
          </a:p>
        </p:txBody>
      </p:sp>
      <p:sp>
        <p:nvSpPr>
          <p:cNvPr id="18" name="Oval 17">
            <a:extLst>
              <a:ext uri="{FF2B5EF4-FFF2-40B4-BE49-F238E27FC236}">
                <a16:creationId xmlns:a16="http://schemas.microsoft.com/office/drawing/2014/main" id="{DABC10F1-C535-B4E8-809D-5EEA71433231}"/>
              </a:ext>
            </a:extLst>
          </p:cNvPr>
          <p:cNvSpPr/>
          <p:nvPr/>
        </p:nvSpPr>
        <p:spPr>
          <a:xfrm>
            <a:off x="8181394"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9" name="Oval 18">
            <a:extLst>
              <a:ext uri="{FF2B5EF4-FFF2-40B4-BE49-F238E27FC236}">
                <a16:creationId xmlns:a16="http://schemas.microsoft.com/office/drawing/2014/main" id="{3249C735-9A3F-5A87-0099-7FF746639E57}"/>
              </a:ext>
            </a:extLst>
          </p:cNvPr>
          <p:cNvSpPr/>
          <p:nvPr/>
        </p:nvSpPr>
        <p:spPr>
          <a:xfrm>
            <a:off x="8321931"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0" name="Oval 19">
            <a:extLst>
              <a:ext uri="{FF2B5EF4-FFF2-40B4-BE49-F238E27FC236}">
                <a16:creationId xmlns:a16="http://schemas.microsoft.com/office/drawing/2014/main" id="{DE4AFFAD-4472-A45C-98D5-199ED4D0BBE4}"/>
              </a:ext>
            </a:extLst>
          </p:cNvPr>
          <p:cNvSpPr/>
          <p:nvPr/>
        </p:nvSpPr>
        <p:spPr>
          <a:xfrm>
            <a:off x="8460722" y="338790"/>
            <a:ext cx="89444" cy="89444"/>
          </a:xfrm>
          <a:prstGeom prst="ellipse">
            <a:avLst/>
          </a:prstGeom>
          <a:solidFill>
            <a:srgbClr val="B4E5A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1" name="Oval 20">
            <a:extLst>
              <a:ext uri="{FF2B5EF4-FFF2-40B4-BE49-F238E27FC236}">
                <a16:creationId xmlns:a16="http://schemas.microsoft.com/office/drawing/2014/main" id="{29E4AC1B-6090-07F6-FB23-DA0A6445E04A}"/>
              </a:ext>
            </a:extLst>
          </p:cNvPr>
          <p:cNvSpPr/>
          <p:nvPr/>
        </p:nvSpPr>
        <p:spPr>
          <a:xfrm>
            <a:off x="8599513"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2" name="Oval 21">
            <a:extLst>
              <a:ext uri="{FF2B5EF4-FFF2-40B4-BE49-F238E27FC236}">
                <a16:creationId xmlns:a16="http://schemas.microsoft.com/office/drawing/2014/main" id="{3394A62B-B2FF-A40A-D221-C924E57FB2F8}"/>
              </a:ext>
            </a:extLst>
          </p:cNvPr>
          <p:cNvSpPr/>
          <p:nvPr/>
        </p:nvSpPr>
        <p:spPr>
          <a:xfrm>
            <a:off x="8738305"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4" name="Google Shape;198;p27">
            <a:extLst>
              <a:ext uri="{FF2B5EF4-FFF2-40B4-BE49-F238E27FC236}">
                <a16:creationId xmlns:a16="http://schemas.microsoft.com/office/drawing/2014/main" id="{6D328BEC-63D0-9506-466B-40EDFFA9A643}"/>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E1D9F5"/>
                </a:solidFill>
                <a:latin typeface="Avenir Next Demi Bold" panose="020B0503020202020204" pitchFamily="34" charset="0"/>
              </a:rPr>
              <a:t>PROPOSAL | </a:t>
            </a:r>
            <a:r>
              <a:rPr lang="es" sz="1050">
                <a:solidFill>
                  <a:srgbClr val="E1D9F5"/>
                </a:solidFill>
                <a:latin typeface="Avenir Next" panose="020B0503020202020204" pitchFamily="34" charset="0"/>
              </a:rPr>
              <a:t>ENTRY POINT 1 </a:t>
            </a:r>
            <a:endParaRPr lang="en-US" sz="1050">
              <a:solidFill>
                <a:srgbClr val="E1D9F5"/>
              </a:solidFill>
              <a:latin typeface="Avenir Next" panose="020B0503020202020204" pitchFamily="34" charset="0"/>
            </a:endParaRPr>
          </a:p>
        </p:txBody>
      </p:sp>
      <p:sp>
        <p:nvSpPr>
          <p:cNvPr id="4" name="Google Shape;198;p27">
            <a:extLst>
              <a:ext uri="{FF2B5EF4-FFF2-40B4-BE49-F238E27FC236}">
                <a16:creationId xmlns:a16="http://schemas.microsoft.com/office/drawing/2014/main" id="{9A2F96F2-884E-BD88-56B7-2F89FDCAD892}"/>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E1D9F5">
                    <a:alpha val="70000"/>
                  </a:srgbClr>
                </a:solidFill>
                <a:latin typeface="Avenir Next" panose="020B0503020202020204" pitchFamily="34" charset="0"/>
                <a:ea typeface="Work Sans"/>
                <a:cs typeface="Work Sans"/>
                <a:sym typeface="Work Sans"/>
              </a:rPr>
              <a:t>Creative Commons CC BY 4.0 2026 </a:t>
            </a:r>
            <a:endParaRPr lang="en-US" sz="525">
              <a:solidFill>
                <a:srgbClr val="E1D9F5">
                  <a:alpha val="70000"/>
                </a:srgbClr>
              </a:solidFill>
              <a:latin typeface="Avenir Next" panose="020B0503020202020204" pitchFamily="34" charset="0"/>
              <a:sym typeface="Work Sans"/>
            </a:endParaRPr>
          </a:p>
          <a:p>
            <a:pPr>
              <a:defRPr/>
            </a:pPr>
            <a:r>
              <a:rPr lang="en-US" sz="525">
                <a:solidFill>
                  <a:srgbClr val="E1D9F5">
                    <a:alpha val="70000"/>
                  </a:srgbClr>
                </a:solidFill>
                <a:latin typeface="Avenir Next" panose="020B0503020202020204" pitchFamily="34" charset="0"/>
                <a:sym typeface="Work Sans"/>
              </a:rPr>
              <a:t>Anna Hakola · Duc Chu · Fernanda Ordorica · Jutta </a:t>
            </a:r>
            <a:r>
              <a:rPr lang="en-US" sz="525" err="1">
                <a:solidFill>
                  <a:srgbClr val="E1D9F5">
                    <a:alpha val="70000"/>
                  </a:srgbClr>
                </a:solidFill>
                <a:latin typeface="Avenir Next" panose="020B0503020202020204" pitchFamily="34" charset="0"/>
                <a:sym typeface="Work Sans"/>
              </a:rPr>
              <a:t>Pihlamo</a:t>
            </a:r>
            <a:r>
              <a:rPr lang="en-US" sz="525">
                <a:solidFill>
                  <a:srgbClr val="E1D9F5">
                    <a:alpha val="70000"/>
                  </a:srgbClr>
                </a:solidFill>
                <a:latin typeface="Avenir Next" panose="020B0503020202020204" pitchFamily="34" charset="0"/>
                <a:sym typeface="Work Sans"/>
              </a:rPr>
              <a:t> · Kaitlin Safka · Tessa </a:t>
            </a:r>
            <a:r>
              <a:rPr lang="en-US" sz="525" err="1">
                <a:solidFill>
                  <a:srgbClr val="E1D9F5">
                    <a:alpha val="70000"/>
                  </a:srgbClr>
                </a:solidFill>
                <a:latin typeface="Avenir Next" panose="020B0503020202020204" pitchFamily="34" charset="0"/>
                <a:sym typeface="Work Sans"/>
              </a:rPr>
              <a:t>Lehmussaari</a:t>
            </a:r>
            <a:r>
              <a:rPr lang="en-US" sz="525">
                <a:solidFill>
                  <a:srgbClr val="E1D9F5">
                    <a:alpha val="70000"/>
                  </a:srgbClr>
                </a:solidFill>
                <a:latin typeface="Avenir Next" panose="020B0503020202020204" pitchFamily="34" charset="0"/>
                <a:sym typeface="Work Sans"/>
              </a:rPr>
              <a:t> </a:t>
            </a:r>
            <a:br>
              <a:rPr lang="en-US" sz="525">
                <a:latin typeface="Avenir Next" panose="020B0503020202020204" pitchFamily="34" charset="0"/>
                <a:ea typeface="Work Sans"/>
                <a:cs typeface="Work Sans"/>
              </a:rPr>
            </a:br>
            <a:r>
              <a:rPr lang="en-US" sz="525">
                <a:solidFill>
                  <a:srgbClr val="E1D9F5">
                    <a:alpha val="70000"/>
                  </a:srgbClr>
                </a:solidFill>
                <a:latin typeface="Avenir Next"/>
                <a:ea typeface="Work Sans"/>
                <a:cs typeface="Work Sans"/>
                <a:sym typeface="Work Sans"/>
              </a:rPr>
              <a:t>Design for Government course · Aalto University</a:t>
            </a:r>
            <a:endParaRPr lang="en-US" sz="975">
              <a:solidFill>
                <a:srgbClr val="E1D9F5">
                  <a:alpha val="70000"/>
                </a:srgbClr>
              </a:solidFill>
              <a:latin typeface="Avenir Next"/>
              <a:ea typeface="Work Sans"/>
              <a:cs typeface="Work Sans"/>
            </a:endParaRPr>
          </a:p>
        </p:txBody>
      </p:sp>
      <p:sp>
        <p:nvSpPr>
          <p:cNvPr id="3" name="Google Shape;198;p27">
            <a:extLst>
              <a:ext uri="{FF2B5EF4-FFF2-40B4-BE49-F238E27FC236}">
                <a16:creationId xmlns:a16="http://schemas.microsoft.com/office/drawing/2014/main" id="{4CD36F02-DDF0-0974-E4AC-84A2377C93B2}"/>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DCDEE8">
                    <a:alpha val="70000"/>
                  </a:srgbClr>
                </a:solidFill>
                <a:latin typeface="Avenir Next"/>
                <a:ea typeface="Work Sans"/>
                <a:cs typeface="Work Sans"/>
                <a:sym typeface="Work Sans"/>
              </a:rPr>
              <a:t>20</a:t>
            </a:r>
            <a:endParaRPr lang="en-US" sz="975">
              <a:solidFill>
                <a:srgbClr val="DCDEE8">
                  <a:alpha val="70000"/>
                </a:srgbClr>
              </a:solidFill>
              <a:latin typeface="Avenir Next"/>
              <a:ea typeface="Work Sans"/>
              <a:cs typeface="Work Sans"/>
            </a:endParaRPr>
          </a:p>
        </p:txBody>
      </p:sp>
    </p:spTree>
    <p:extLst>
      <p:ext uri="{BB962C8B-B14F-4D97-AF65-F5344CB8AC3E}">
        <p14:creationId xmlns:p14="http://schemas.microsoft.com/office/powerpoint/2010/main" val="1044663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C866E74C-3E90-F007-443E-FA69AF0896C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A27518D-A636-7917-C296-AC8342299569}"/>
              </a:ext>
            </a:extLst>
          </p:cNvPr>
          <p:cNvSpPr>
            <a:spLocks noGrp="1"/>
          </p:cNvSpPr>
          <p:nvPr>
            <p:ph type="title"/>
          </p:nvPr>
        </p:nvSpPr>
        <p:spPr>
          <a:xfrm>
            <a:off x="1275519" y="1159303"/>
            <a:ext cx="6592962" cy="1264645"/>
          </a:xfrm>
        </p:spPr>
        <p:txBody>
          <a:bodyPr anchor="t">
            <a:noAutofit/>
          </a:bodyPr>
          <a:lstStyle/>
          <a:p>
            <a:pPr algn="ctr">
              <a:lnSpc>
                <a:spcPct val="110000"/>
              </a:lnSpc>
            </a:pPr>
            <a:r>
              <a:rPr lang="en-US" sz="2400" b="1" strike="sngStrike">
                <a:solidFill>
                  <a:srgbClr val="E1D9F5">
                    <a:alpha val="70000"/>
                  </a:srgbClr>
                </a:solidFill>
                <a:latin typeface="Avenir Next"/>
              </a:rPr>
              <a:t>A PROPERTY MANAGER CAN </a:t>
            </a:r>
            <a:r>
              <a:rPr lang="en-US" sz="2400" b="1" i="1" strike="sngStrike">
                <a:solidFill>
                  <a:srgbClr val="B4E4A2">
                    <a:alpha val="70000"/>
                  </a:srgbClr>
                </a:solidFill>
                <a:latin typeface="Avenir Next"/>
              </a:rPr>
              <a:t>MAKE OR BREAK</a:t>
            </a:r>
            <a:r>
              <a:rPr lang="en-US" sz="2400" b="1" strike="sngStrike">
                <a:solidFill>
                  <a:srgbClr val="E1D9F5">
                    <a:alpha val="70000"/>
                  </a:srgbClr>
                </a:solidFill>
                <a:latin typeface="Avenir Next"/>
              </a:rPr>
              <a:t> A HOUSING COMPANY’S CLIMATE PREPAREDNESS</a:t>
            </a:r>
            <a:endParaRPr lang="en-US" strike="sngStrike">
              <a:solidFill>
                <a:schemeClr val="tx1">
                  <a:alpha val="70000"/>
                </a:schemeClr>
              </a:solidFill>
            </a:endParaRPr>
          </a:p>
        </p:txBody>
      </p:sp>
      <p:sp>
        <p:nvSpPr>
          <p:cNvPr id="18" name="Oval 17">
            <a:extLst>
              <a:ext uri="{FF2B5EF4-FFF2-40B4-BE49-F238E27FC236}">
                <a16:creationId xmlns:a16="http://schemas.microsoft.com/office/drawing/2014/main" id="{D9396B2F-CBBB-3B46-B2B3-E862D4099B1F}"/>
              </a:ext>
            </a:extLst>
          </p:cNvPr>
          <p:cNvSpPr/>
          <p:nvPr/>
        </p:nvSpPr>
        <p:spPr>
          <a:xfrm>
            <a:off x="8181394"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9" name="Oval 18">
            <a:extLst>
              <a:ext uri="{FF2B5EF4-FFF2-40B4-BE49-F238E27FC236}">
                <a16:creationId xmlns:a16="http://schemas.microsoft.com/office/drawing/2014/main" id="{2CEDC454-1488-B7A6-0E9B-3270C9E57DD3}"/>
              </a:ext>
            </a:extLst>
          </p:cNvPr>
          <p:cNvSpPr/>
          <p:nvPr/>
        </p:nvSpPr>
        <p:spPr>
          <a:xfrm>
            <a:off x="8321931"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0" name="Oval 19">
            <a:extLst>
              <a:ext uri="{FF2B5EF4-FFF2-40B4-BE49-F238E27FC236}">
                <a16:creationId xmlns:a16="http://schemas.microsoft.com/office/drawing/2014/main" id="{364E9423-27FC-D68D-F8AE-87666D1F0391}"/>
              </a:ext>
            </a:extLst>
          </p:cNvPr>
          <p:cNvSpPr/>
          <p:nvPr/>
        </p:nvSpPr>
        <p:spPr>
          <a:xfrm>
            <a:off x="8460722" y="338790"/>
            <a:ext cx="89444" cy="89444"/>
          </a:xfrm>
          <a:prstGeom prst="ellipse">
            <a:avLst/>
          </a:prstGeom>
          <a:solidFill>
            <a:srgbClr val="B4E5A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1" name="Oval 20">
            <a:extLst>
              <a:ext uri="{FF2B5EF4-FFF2-40B4-BE49-F238E27FC236}">
                <a16:creationId xmlns:a16="http://schemas.microsoft.com/office/drawing/2014/main" id="{00AEC9B2-0132-831E-9216-9607F4CE834B}"/>
              </a:ext>
            </a:extLst>
          </p:cNvPr>
          <p:cNvSpPr/>
          <p:nvPr/>
        </p:nvSpPr>
        <p:spPr>
          <a:xfrm>
            <a:off x="8599513"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2" name="Oval 21">
            <a:extLst>
              <a:ext uri="{FF2B5EF4-FFF2-40B4-BE49-F238E27FC236}">
                <a16:creationId xmlns:a16="http://schemas.microsoft.com/office/drawing/2014/main" id="{0F8CC607-EA4E-406D-BA9A-5ABC31CEC7C3}"/>
              </a:ext>
            </a:extLst>
          </p:cNvPr>
          <p:cNvSpPr/>
          <p:nvPr/>
        </p:nvSpPr>
        <p:spPr>
          <a:xfrm>
            <a:off x="8738305"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4" name="Google Shape;198;p27">
            <a:extLst>
              <a:ext uri="{FF2B5EF4-FFF2-40B4-BE49-F238E27FC236}">
                <a16:creationId xmlns:a16="http://schemas.microsoft.com/office/drawing/2014/main" id="{D426C9A4-4AD8-742C-FFF5-1B5E6315E071}"/>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E1D9F5"/>
                </a:solidFill>
                <a:latin typeface="Avenir Next Demi Bold" panose="020B0503020202020204" pitchFamily="34" charset="0"/>
              </a:rPr>
              <a:t>PROPOSAL | </a:t>
            </a:r>
            <a:r>
              <a:rPr lang="es" sz="1050">
                <a:solidFill>
                  <a:srgbClr val="E1D9F5"/>
                </a:solidFill>
                <a:latin typeface="Avenir Next" panose="020B0503020202020204" pitchFamily="34" charset="0"/>
              </a:rPr>
              <a:t>ENTRY POINT 1 </a:t>
            </a:r>
            <a:endParaRPr lang="en-US" sz="1050">
              <a:solidFill>
                <a:srgbClr val="E1D9F5"/>
              </a:solidFill>
              <a:latin typeface="Avenir Next" panose="020B0503020202020204" pitchFamily="34" charset="0"/>
            </a:endParaRPr>
          </a:p>
        </p:txBody>
      </p:sp>
      <p:sp>
        <p:nvSpPr>
          <p:cNvPr id="3" name="Title 1">
            <a:extLst>
              <a:ext uri="{FF2B5EF4-FFF2-40B4-BE49-F238E27FC236}">
                <a16:creationId xmlns:a16="http://schemas.microsoft.com/office/drawing/2014/main" id="{F15EC66C-08C3-545F-A302-451A07E74D69}"/>
              </a:ext>
            </a:extLst>
          </p:cNvPr>
          <p:cNvSpPr txBox="1">
            <a:spLocks/>
          </p:cNvSpPr>
          <p:nvPr/>
        </p:nvSpPr>
        <p:spPr>
          <a:xfrm>
            <a:off x="1275519" y="2571750"/>
            <a:ext cx="6592962" cy="1264645"/>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sz="2400" b="1">
                <a:solidFill>
                  <a:srgbClr val="002060"/>
                </a:solidFill>
                <a:highlight>
                  <a:srgbClr val="B4E5A2"/>
                </a:highlight>
                <a:latin typeface="Avenir Next" panose="020B0503020202020204" pitchFamily="34" charset="0"/>
              </a:rPr>
              <a:t>AN EVALUATION TOOL GIVES </a:t>
            </a:r>
            <a:r>
              <a:rPr lang="en-US" sz="2400" b="1" i="1">
                <a:solidFill>
                  <a:srgbClr val="002060"/>
                </a:solidFill>
                <a:highlight>
                  <a:srgbClr val="B4E5A2"/>
                </a:highlight>
                <a:latin typeface="Avenir Next" panose="020B0503020202020204" pitchFamily="34" charset="0"/>
              </a:rPr>
              <a:t>AGENCY </a:t>
            </a:r>
            <a:r>
              <a:rPr lang="en-US" sz="2400" b="1">
                <a:solidFill>
                  <a:srgbClr val="002060"/>
                </a:solidFill>
                <a:highlight>
                  <a:srgbClr val="B4E5A2"/>
                </a:highlight>
                <a:latin typeface="Avenir Next" panose="020B0503020202020204" pitchFamily="34" charset="0"/>
              </a:rPr>
              <a:t>TO HOUSING COMPANIES TO </a:t>
            </a:r>
            <a:r>
              <a:rPr lang="en-US" sz="2400" b="1" i="1">
                <a:solidFill>
                  <a:srgbClr val="002060"/>
                </a:solidFill>
                <a:highlight>
                  <a:srgbClr val="B4E5A2"/>
                </a:highlight>
                <a:latin typeface="Avenir Next" panose="020B0503020202020204" pitchFamily="34" charset="0"/>
              </a:rPr>
              <a:t>GET THE SUPPORT THEY NEED</a:t>
            </a:r>
          </a:p>
        </p:txBody>
      </p:sp>
      <p:sp>
        <p:nvSpPr>
          <p:cNvPr id="5" name="Google Shape;198;p27">
            <a:extLst>
              <a:ext uri="{FF2B5EF4-FFF2-40B4-BE49-F238E27FC236}">
                <a16:creationId xmlns:a16="http://schemas.microsoft.com/office/drawing/2014/main" id="{A301E866-2375-B9A5-F393-726F32604E29}"/>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E1D9F5">
                    <a:alpha val="70000"/>
                  </a:srgbClr>
                </a:solidFill>
                <a:latin typeface="Avenir Next" panose="020B0503020202020204" pitchFamily="34" charset="0"/>
                <a:ea typeface="Work Sans"/>
                <a:cs typeface="Work Sans"/>
                <a:sym typeface="Work Sans"/>
              </a:rPr>
              <a:t>Creative Commons CC BY 4.0 2026 </a:t>
            </a:r>
            <a:endParaRPr lang="en-US" sz="525">
              <a:solidFill>
                <a:srgbClr val="E1D9F5">
                  <a:alpha val="70000"/>
                </a:srgbClr>
              </a:solidFill>
              <a:latin typeface="Avenir Next" panose="020B0503020202020204" pitchFamily="34" charset="0"/>
              <a:sym typeface="Work Sans"/>
            </a:endParaRPr>
          </a:p>
          <a:p>
            <a:pPr>
              <a:defRPr/>
            </a:pPr>
            <a:r>
              <a:rPr lang="en-US" sz="525">
                <a:solidFill>
                  <a:srgbClr val="E1D9F5">
                    <a:alpha val="70000"/>
                  </a:srgbClr>
                </a:solidFill>
                <a:latin typeface="Avenir Next" panose="020B0503020202020204" pitchFamily="34" charset="0"/>
                <a:sym typeface="Work Sans"/>
              </a:rPr>
              <a:t>Anna Hakola · Duc Chu · Fernanda Ordorica · Jutta </a:t>
            </a:r>
            <a:r>
              <a:rPr lang="en-US" sz="525" err="1">
                <a:solidFill>
                  <a:srgbClr val="E1D9F5">
                    <a:alpha val="70000"/>
                  </a:srgbClr>
                </a:solidFill>
                <a:latin typeface="Avenir Next" panose="020B0503020202020204" pitchFamily="34" charset="0"/>
                <a:sym typeface="Work Sans"/>
              </a:rPr>
              <a:t>Pihlamo</a:t>
            </a:r>
            <a:r>
              <a:rPr lang="en-US" sz="525">
                <a:solidFill>
                  <a:srgbClr val="E1D9F5">
                    <a:alpha val="70000"/>
                  </a:srgbClr>
                </a:solidFill>
                <a:latin typeface="Avenir Next" panose="020B0503020202020204" pitchFamily="34" charset="0"/>
                <a:sym typeface="Work Sans"/>
              </a:rPr>
              <a:t> · Kaitlin Safka · Tessa </a:t>
            </a:r>
            <a:r>
              <a:rPr lang="en-US" sz="525" err="1">
                <a:solidFill>
                  <a:srgbClr val="E1D9F5">
                    <a:alpha val="70000"/>
                  </a:srgbClr>
                </a:solidFill>
                <a:latin typeface="Avenir Next" panose="020B0503020202020204" pitchFamily="34" charset="0"/>
                <a:sym typeface="Work Sans"/>
              </a:rPr>
              <a:t>Lehmussaari</a:t>
            </a:r>
            <a:r>
              <a:rPr lang="en-US" sz="525">
                <a:solidFill>
                  <a:srgbClr val="E1D9F5">
                    <a:alpha val="70000"/>
                  </a:srgbClr>
                </a:solidFill>
                <a:latin typeface="Avenir Next" panose="020B0503020202020204" pitchFamily="34" charset="0"/>
                <a:sym typeface="Work Sans"/>
              </a:rPr>
              <a:t> </a:t>
            </a:r>
            <a:br>
              <a:rPr lang="en-US" sz="525">
                <a:latin typeface="Avenir Next" panose="020B0503020202020204" pitchFamily="34" charset="0"/>
                <a:ea typeface="Work Sans"/>
                <a:cs typeface="Work Sans"/>
              </a:rPr>
            </a:br>
            <a:r>
              <a:rPr lang="en-US" sz="525">
                <a:solidFill>
                  <a:srgbClr val="E1D9F5">
                    <a:alpha val="70000"/>
                  </a:srgbClr>
                </a:solidFill>
                <a:latin typeface="Avenir Next"/>
                <a:ea typeface="Work Sans"/>
                <a:cs typeface="Work Sans"/>
                <a:sym typeface="Work Sans"/>
              </a:rPr>
              <a:t>Design for Government course · Aalto University</a:t>
            </a:r>
            <a:endParaRPr lang="en-US" sz="975">
              <a:solidFill>
                <a:srgbClr val="E1D9F5">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D7C430EF-D860-F8A4-BFA5-7C721E787432}"/>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DCDEE8">
                    <a:alpha val="70000"/>
                  </a:srgbClr>
                </a:solidFill>
                <a:latin typeface="Avenir Next"/>
                <a:ea typeface="Work Sans"/>
                <a:cs typeface="Work Sans"/>
                <a:sym typeface="Work Sans"/>
              </a:rPr>
              <a:t>20</a:t>
            </a:r>
            <a:endParaRPr lang="en-US" sz="975">
              <a:solidFill>
                <a:srgbClr val="DCDEE8">
                  <a:alpha val="70000"/>
                </a:srgbClr>
              </a:solidFill>
              <a:latin typeface="Avenir Next"/>
              <a:ea typeface="Work Sans"/>
              <a:cs typeface="Work Sans"/>
            </a:endParaRPr>
          </a:p>
        </p:txBody>
      </p:sp>
    </p:spTree>
    <p:extLst>
      <p:ext uri="{BB962C8B-B14F-4D97-AF65-F5344CB8AC3E}">
        <p14:creationId xmlns:p14="http://schemas.microsoft.com/office/powerpoint/2010/main" val="3074653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1D9F5"/>
        </a:solidFill>
        <a:effectLst/>
      </p:bgPr>
    </p:bg>
    <p:spTree>
      <p:nvGrpSpPr>
        <p:cNvPr id="1" name="">
          <a:extLst>
            <a:ext uri="{FF2B5EF4-FFF2-40B4-BE49-F238E27FC236}">
              <a16:creationId xmlns:a16="http://schemas.microsoft.com/office/drawing/2014/main" id="{D90B8CF2-5ED5-A931-889A-F3F6CA3CF008}"/>
            </a:ext>
          </a:extLst>
        </p:cNvPr>
        <p:cNvGrpSpPr/>
        <p:nvPr/>
      </p:nvGrpSpPr>
      <p:grpSpPr>
        <a:xfrm>
          <a:off x="0" y="0"/>
          <a:ext cx="0" cy="0"/>
          <a:chOff x="0" y="0"/>
          <a:chExt cx="0" cy="0"/>
        </a:xfrm>
      </p:grpSpPr>
      <p:sp>
        <p:nvSpPr>
          <p:cNvPr id="7" name="Google Shape;198;p27">
            <a:extLst>
              <a:ext uri="{FF2B5EF4-FFF2-40B4-BE49-F238E27FC236}">
                <a16:creationId xmlns:a16="http://schemas.microsoft.com/office/drawing/2014/main" id="{7FD38945-9768-FE5B-495E-85E0EC4F1EDD}"/>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PROPOSAL | </a:t>
            </a:r>
            <a:r>
              <a:rPr lang="es" sz="1050">
                <a:solidFill>
                  <a:srgbClr val="002060"/>
                </a:solidFill>
                <a:latin typeface="Avenir Next" panose="020B0503020202020204" pitchFamily="34" charset="0"/>
              </a:rPr>
              <a:t>ENTRY POINT 2</a:t>
            </a:r>
            <a:endParaRPr lang="en-US" sz="1050">
              <a:solidFill>
                <a:srgbClr val="002060"/>
              </a:solidFill>
              <a:latin typeface="Avenir Next" panose="020B0503020202020204" pitchFamily="34" charset="0"/>
            </a:endParaRPr>
          </a:p>
        </p:txBody>
      </p:sp>
      <p:sp>
        <p:nvSpPr>
          <p:cNvPr id="4" name="Rectangle 3">
            <a:extLst>
              <a:ext uri="{FF2B5EF4-FFF2-40B4-BE49-F238E27FC236}">
                <a16:creationId xmlns:a16="http://schemas.microsoft.com/office/drawing/2014/main" id="{78CB84EB-1F91-1CE1-F490-BE7B4D865ABC}"/>
              </a:ext>
            </a:extLst>
          </p:cNvPr>
          <p:cNvSpPr/>
          <p:nvPr/>
        </p:nvSpPr>
        <p:spPr>
          <a:xfrm flipH="1">
            <a:off x="1944294" y="1022311"/>
            <a:ext cx="1440084" cy="47590"/>
          </a:xfrm>
          <a:prstGeom prst="rect">
            <a:avLst/>
          </a:prstGeom>
          <a:solidFill>
            <a:srgbClr val="002060">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050"/>
          </a:p>
        </p:txBody>
      </p:sp>
      <p:sp>
        <p:nvSpPr>
          <p:cNvPr id="8" name="Oval 7">
            <a:extLst>
              <a:ext uri="{FF2B5EF4-FFF2-40B4-BE49-F238E27FC236}">
                <a16:creationId xmlns:a16="http://schemas.microsoft.com/office/drawing/2014/main" id="{D29C720C-0329-EEDB-B422-2928CBEC5C29}"/>
              </a:ext>
            </a:extLst>
          </p:cNvPr>
          <p:cNvSpPr/>
          <p:nvPr/>
        </p:nvSpPr>
        <p:spPr>
          <a:xfrm>
            <a:off x="8181394"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2" name="Oval 11">
            <a:extLst>
              <a:ext uri="{FF2B5EF4-FFF2-40B4-BE49-F238E27FC236}">
                <a16:creationId xmlns:a16="http://schemas.microsoft.com/office/drawing/2014/main" id="{B8A1FD5A-44FF-5AEB-B94D-7A89B546024E}"/>
              </a:ext>
            </a:extLst>
          </p:cNvPr>
          <p:cNvSpPr/>
          <p:nvPr/>
        </p:nvSpPr>
        <p:spPr>
          <a:xfrm>
            <a:off x="8321931"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3" name="Oval 12">
            <a:extLst>
              <a:ext uri="{FF2B5EF4-FFF2-40B4-BE49-F238E27FC236}">
                <a16:creationId xmlns:a16="http://schemas.microsoft.com/office/drawing/2014/main" id="{18AA7592-F13F-F56D-864F-B74C5E08AA32}"/>
              </a:ext>
            </a:extLst>
          </p:cNvPr>
          <p:cNvSpPr/>
          <p:nvPr/>
        </p:nvSpPr>
        <p:spPr>
          <a:xfrm>
            <a:off x="8460722" y="3387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4" name="Oval 13">
            <a:extLst>
              <a:ext uri="{FF2B5EF4-FFF2-40B4-BE49-F238E27FC236}">
                <a16:creationId xmlns:a16="http://schemas.microsoft.com/office/drawing/2014/main" id="{CEE94480-6CFA-DA5D-1E0D-461AD181236A}"/>
              </a:ext>
            </a:extLst>
          </p:cNvPr>
          <p:cNvSpPr/>
          <p:nvPr/>
        </p:nvSpPr>
        <p:spPr>
          <a:xfrm>
            <a:off x="8599513"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6" name="Oval 15">
            <a:extLst>
              <a:ext uri="{FF2B5EF4-FFF2-40B4-BE49-F238E27FC236}">
                <a16:creationId xmlns:a16="http://schemas.microsoft.com/office/drawing/2014/main" id="{51BF47D0-F81F-1B56-4219-D1C5A8A89126}"/>
              </a:ext>
            </a:extLst>
          </p:cNvPr>
          <p:cNvSpPr/>
          <p:nvPr/>
        </p:nvSpPr>
        <p:spPr>
          <a:xfrm>
            <a:off x="8738305"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7" name="Rectangle 16">
            <a:extLst>
              <a:ext uri="{FF2B5EF4-FFF2-40B4-BE49-F238E27FC236}">
                <a16:creationId xmlns:a16="http://schemas.microsoft.com/office/drawing/2014/main" id="{6835E6E1-9283-61E2-DCED-1E3E6719C1A8}"/>
              </a:ext>
            </a:extLst>
          </p:cNvPr>
          <p:cNvSpPr/>
          <p:nvPr/>
        </p:nvSpPr>
        <p:spPr>
          <a:xfrm>
            <a:off x="3501525" y="1651574"/>
            <a:ext cx="1898374" cy="328890"/>
          </a:xfrm>
          <a:prstGeom prst="rect">
            <a:avLst/>
          </a:prstGeom>
          <a:solidFill>
            <a:srgbClr val="B4E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050"/>
          </a:p>
        </p:txBody>
      </p:sp>
      <p:sp>
        <p:nvSpPr>
          <p:cNvPr id="18" name="Rectangle 17">
            <a:extLst>
              <a:ext uri="{FF2B5EF4-FFF2-40B4-BE49-F238E27FC236}">
                <a16:creationId xmlns:a16="http://schemas.microsoft.com/office/drawing/2014/main" id="{552E44DB-2E5F-25F7-910D-90E62FB20FFE}"/>
              </a:ext>
            </a:extLst>
          </p:cNvPr>
          <p:cNvSpPr/>
          <p:nvPr/>
        </p:nvSpPr>
        <p:spPr>
          <a:xfrm>
            <a:off x="3501526" y="1268341"/>
            <a:ext cx="1596335" cy="328890"/>
          </a:xfrm>
          <a:prstGeom prst="rect">
            <a:avLst/>
          </a:prstGeom>
          <a:solidFill>
            <a:srgbClr val="B4E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050"/>
          </a:p>
        </p:txBody>
      </p:sp>
      <p:sp>
        <p:nvSpPr>
          <p:cNvPr id="19" name="Title 1">
            <a:extLst>
              <a:ext uri="{FF2B5EF4-FFF2-40B4-BE49-F238E27FC236}">
                <a16:creationId xmlns:a16="http://schemas.microsoft.com/office/drawing/2014/main" id="{0DDFB345-AF31-E848-D017-7E2387034055}"/>
              </a:ext>
            </a:extLst>
          </p:cNvPr>
          <p:cNvSpPr txBox="1">
            <a:spLocks/>
          </p:cNvSpPr>
          <p:nvPr/>
        </p:nvSpPr>
        <p:spPr>
          <a:xfrm>
            <a:off x="3464086" y="1235044"/>
            <a:ext cx="2125613" cy="860714"/>
          </a:xfrm>
          <a:prstGeom prst="rect">
            <a:avLst/>
          </a:prstGeom>
        </p:spPr>
        <p:txBody>
          <a:bodyPr vert="horz" lIns="68580" tIns="34290" rIns="68580" bIns="34290"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2700" b="1">
                <a:solidFill>
                  <a:srgbClr val="002060"/>
                </a:solidFill>
                <a:latin typeface="Avenir Next" panose="020B0503020202020204" pitchFamily="34" charset="0"/>
              </a:rPr>
              <a:t>TAILORED EDUCATION</a:t>
            </a:r>
          </a:p>
        </p:txBody>
      </p:sp>
      <p:sp>
        <p:nvSpPr>
          <p:cNvPr id="20" name="Google Shape;198;p27">
            <a:extLst>
              <a:ext uri="{FF2B5EF4-FFF2-40B4-BE49-F238E27FC236}">
                <a16:creationId xmlns:a16="http://schemas.microsoft.com/office/drawing/2014/main" id="{757D4E44-B1CB-BD0F-D03E-C14E314C3082}"/>
              </a:ext>
            </a:extLst>
          </p:cNvPr>
          <p:cNvSpPr txBox="1"/>
          <p:nvPr/>
        </p:nvSpPr>
        <p:spPr>
          <a:xfrm>
            <a:off x="3501526" y="957083"/>
            <a:ext cx="1596335" cy="2904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002060"/>
                </a:solidFill>
                <a:latin typeface="Avenir Next Demi Bold" panose="020B0503020202020204" pitchFamily="34" charset="0"/>
              </a:rPr>
              <a:t>ENTRY POINT 2</a:t>
            </a:r>
            <a:endParaRPr lang="en-US" sz="1500">
              <a:solidFill>
                <a:srgbClr val="002060"/>
              </a:solidFill>
              <a:latin typeface="Avenir Next" panose="020B0503020202020204" pitchFamily="34" charset="0"/>
            </a:endParaRPr>
          </a:p>
        </p:txBody>
      </p:sp>
      <p:sp>
        <p:nvSpPr>
          <p:cNvPr id="46" name="Google Shape;198;p27">
            <a:extLst>
              <a:ext uri="{FF2B5EF4-FFF2-40B4-BE49-F238E27FC236}">
                <a16:creationId xmlns:a16="http://schemas.microsoft.com/office/drawing/2014/main" id="{D63A3FA3-2A4C-6D52-AE45-00E8BB294639}"/>
              </a:ext>
            </a:extLst>
          </p:cNvPr>
          <p:cNvSpPr txBox="1"/>
          <p:nvPr/>
        </p:nvSpPr>
        <p:spPr>
          <a:xfrm>
            <a:off x="3501525" y="2209714"/>
            <a:ext cx="2354152" cy="207214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200" b="1" i="1">
                <a:solidFill>
                  <a:srgbClr val="002060"/>
                </a:solidFill>
                <a:latin typeface="Avenir Next"/>
              </a:rPr>
              <a:t>Education material </a:t>
            </a:r>
            <a:r>
              <a:rPr lang="es" sz="1200" i="1">
                <a:solidFill>
                  <a:srgbClr val="002060"/>
                </a:solidFill>
                <a:latin typeface="Avenir Next"/>
              </a:rPr>
              <a:t>for residents on climate adaptation, but </a:t>
            </a:r>
            <a:r>
              <a:rPr lang="es" sz="1200" b="1" i="1">
                <a:solidFill>
                  <a:srgbClr val="002060"/>
                </a:solidFill>
                <a:latin typeface="Avenir Next"/>
              </a:rPr>
              <a:t>framed differently.</a:t>
            </a:r>
          </a:p>
          <a:p>
            <a:pPr>
              <a:defRPr/>
            </a:pPr>
            <a:endParaRPr lang="es" sz="1200" b="1" i="1">
              <a:solidFill>
                <a:srgbClr val="002060"/>
              </a:solidFill>
              <a:latin typeface="Avenir Next" panose="020B0503020202020204" pitchFamily="34" charset="0"/>
            </a:endParaRPr>
          </a:p>
          <a:p>
            <a:pPr>
              <a:defRPr/>
            </a:pPr>
            <a:r>
              <a:rPr lang="es" sz="1200" i="1">
                <a:solidFill>
                  <a:srgbClr val="002060"/>
                </a:solidFill>
                <a:latin typeface="Avenir Next"/>
              </a:rPr>
              <a:t>Offered to housing companies and interested residents by the City of Helsinki in collaboration with Työväenopisto.</a:t>
            </a:r>
          </a:p>
          <a:p>
            <a:pPr>
              <a:defRPr/>
            </a:pPr>
            <a:endParaRPr lang="es" sz="1200" b="1">
              <a:solidFill>
                <a:srgbClr val="002060"/>
              </a:solidFill>
              <a:latin typeface="Avenir Next" panose="020B0503020202020204" pitchFamily="34" charset="0"/>
            </a:endParaRPr>
          </a:p>
          <a:p>
            <a:pPr>
              <a:defRPr/>
            </a:pPr>
            <a:r>
              <a:rPr lang="es" sz="1200" b="1">
                <a:solidFill>
                  <a:srgbClr val="002060"/>
                </a:solidFill>
                <a:latin typeface="Avenir Next"/>
              </a:rPr>
              <a:t>HOW: </a:t>
            </a:r>
          </a:p>
          <a:p>
            <a:pPr>
              <a:defRPr/>
            </a:pPr>
            <a:r>
              <a:rPr lang="es" sz="1200" i="1">
                <a:solidFill>
                  <a:srgbClr val="002060"/>
                </a:solidFill>
                <a:latin typeface="Avenir Next"/>
              </a:rPr>
              <a:t>simplified messaging, reframing</a:t>
            </a:r>
            <a:r>
              <a:rPr lang="es" sz="1200">
                <a:solidFill>
                  <a:srgbClr val="002060"/>
                </a:solidFill>
                <a:latin typeface="Avenir Next"/>
              </a:rPr>
              <a:t> </a:t>
            </a:r>
            <a:endParaRPr lang="es" sz="1200" b="1">
              <a:solidFill>
                <a:srgbClr val="002060"/>
              </a:solidFill>
              <a:latin typeface="Avenir Next" panose="020B0503020202020204" pitchFamily="34" charset="0"/>
            </a:endParaRPr>
          </a:p>
        </p:txBody>
      </p:sp>
      <p:sp>
        <p:nvSpPr>
          <p:cNvPr id="2" name="Title 1">
            <a:extLst>
              <a:ext uri="{FF2B5EF4-FFF2-40B4-BE49-F238E27FC236}">
                <a16:creationId xmlns:a16="http://schemas.microsoft.com/office/drawing/2014/main" id="{69FA8662-48DB-8673-9E28-08E331DBBC75}"/>
              </a:ext>
            </a:extLst>
          </p:cNvPr>
          <p:cNvSpPr txBox="1">
            <a:spLocks/>
          </p:cNvSpPr>
          <p:nvPr/>
        </p:nvSpPr>
        <p:spPr>
          <a:xfrm>
            <a:off x="366801" y="1237313"/>
            <a:ext cx="1671020" cy="860714"/>
          </a:xfrm>
          <a:prstGeom prst="rect">
            <a:avLst/>
          </a:prstGeom>
        </p:spPr>
        <p:txBody>
          <a:bodyPr vert="horz" lIns="68580" tIns="34290" rIns="68580" bIns="3429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en-US" sz="2700" b="1">
                <a:solidFill>
                  <a:srgbClr val="E1D9F5"/>
                </a:solidFill>
                <a:latin typeface="Avenir Next" panose="020B0503020202020204" pitchFamily="34" charset="0"/>
              </a:rPr>
              <a:t>SHIFTING AGENCY</a:t>
            </a:r>
          </a:p>
        </p:txBody>
      </p:sp>
      <p:sp>
        <p:nvSpPr>
          <p:cNvPr id="5" name="Title 1">
            <a:extLst>
              <a:ext uri="{FF2B5EF4-FFF2-40B4-BE49-F238E27FC236}">
                <a16:creationId xmlns:a16="http://schemas.microsoft.com/office/drawing/2014/main" id="{21732AFC-582B-7817-25EE-13F4C30C3E57}"/>
              </a:ext>
            </a:extLst>
          </p:cNvPr>
          <p:cNvSpPr txBox="1">
            <a:spLocks/>
          </p:cNvSpPr>
          <p:nvPr/>
        </p:nvSpPr>
        <p:spPr>
          <a:xfrm>
            <a:off x="366127" y="1237313"/>
            <a:ext cx="1671020" cy="860714"/>
          </a:xfrm>
          <a:prstGeom prst="rect">
            <a:avLst/>
          </a:prstGeom>
        </p:spPr>
        <p:txBody>
          <a:bodyPr vert="horz" lIns="68580" tIns="34290" rIns="68580" bIns="3429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en-US" sz="2700" b="1">
                <a:solidFill>
                  <a:srgbClr val="E1D9F5"/>
                </a:solidFill>
                <a:highlight>
                  <a:srgbClr val="C2C7D8"/>
                </a:highlight>
                <a:latin typeface="Avenir Next" panose="020B0503020202020204" pitchFamily="34" charset="0"/>
              </a:rPr>
              <a:t>SHIFTING AGENCY</a:t>
            </a:r>
          </a:p>
        </p:txBody>
      </p:sp>
      <p:sp>
        <p:nvSpPr>
          <p:cNvPr id="9" name="Google Shape;198;p27">
            <a:extLst>
              <a:ext uri="{FF2B5EF4-FFF2-40B4-BE49-F238E27FC236}">
                <a16:creationId xmlns:a16="http://schemas.microsoft.com/office/drawing/2014/main" id="{D7F2CE65-20E3-7BF4-FA80-674AE64CBC3D}"/>
              </a:ext>
            </a:extLst>
          </p:cNvPr>
          <p:cNvSpPr txBox="1"/>
          <p:nvPr/>
        </p:nvSpPr>
        <p:spPr>
          <a:xfrm>
            <a:off x="366127" y="959353"/>
            <a:ext cx="1596335" cy="2904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C2C7D8"/>
                </a:solidFill>
                <a:latin typeface="Avenir Next Demi Bold" panose="020B0503020202020204" pitchFamily="34" charset="0"/>
              </a:rPr>
              <a:t>ENTRY POINT 1</a:t>
            </a:r>
            <a:endParaRPr lang="en-US" sz="1500">
              <a:solidFill>
                <a:srgbClr val="C2C7D8"/>
              </a:solidFill>
              <a:latin typeface="Avenir Next" panose="020B0503020202020204" pitchFamily="34" charset="0"/>
            </a:endParaRPr>
          </a:p>
        </p:txBody>
      </p:sp>
      <p:sp>
        <p:nvSpPr>
          <p:cNvPr id="10" name="Title 1">
            <a:extLst>
              <a:ext uri="{FF2B5EF4-FFF2-40B4-BE49-F238E27FC236}">
                <a16:creationId xmlns:a16="http://schemas.microsoft.com/office/drawing/2014/main" id="{2A6FDA07-9312-88C4-BE06-2ED0FAFD02A4}"/>
              </a:ext>
            </a:extLst>
          </p:cNvPr>
          <p:cNvSpPr txBox="1">
            <a:spLocks/>
          </p:cNvSpPr>
          <p:nvPr/>
        </p:nvSpPr>
        <p:spPr>
          <a:xfrm>
            <a:off x="6563613" y="1247515"/>
            <a:ext cx="1798683" cy="860714"/>
          </a:xfrm>
          <a:prstGeom prst="rect">
            <a:avLst/>
          </a:prstGeom>
        </p:spPr>
        <p:txBody>
          <a:bodyPr vert="horz" lIns="68580" tIns="34290" rIns="68580" bIns="3429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en-US" sz="2700" b="1">
                <a:solidFill>
                  <a:srgbClr val="E1D9F5"/>
                </a:solidFill>
                <a:highlight>
                  <a:srgbClr val="C2C7D8"/>
                </a:highlight>
                <a:latin typeface="Avenir Next" panose="020B0503020202020204" pitchFamily="34" charset="0"/>
              </a:rPr>
              <a:t>NETWORK BUILDING</a:t>
            </a:r>
          </a:p>
        </p:txBody>
      </p:sp>
      <p:sp>
        <p:nvSpPr>
          <p:cNvPr id="11" name="Google Shape;198;p27">
            <a:extLst>
              <a:ext uri="{FF2B5EF4-FFF2-40B4-BE49-F238E27FC236}">
                <a16:creationId xmlns:a16="http://schemas.microsoft.com/office/drawing/2014/main" id="{46DA1004-AB3D-6232-7590-3C8AF4CC0638}"/>
              </a:ext>
            </a:extLst>
          </p:cNvPr>
          <p:cNvSpPr txBox="1"/>
          <p:nvPr/>
        </p:nvSpPr>
        <p:spPr>
          <a:xfrm>
            <a:off x="6566338" y="959353"/>
            <a:ext cx="1596335" cy="2904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C2C7D8"/>
                </a:solidFill>
                <a:latin typeface="Avenir Next Demi Bold" panose="020B0503020202020204" pitchFamily="34" charset="0"/>
              </a:rPr>
              <a:t>ENTRY POINT 3</a:t>
            </a:r>
            <a:endParaRPr lang="en-US" sz="1500">
              <a:solidFill>
                <a:srgbClr val="C2C7D8"/>
              </a:solidFill>
              <a:latin typeface="Avenir Next" panose="020B0503020202020204" pitchFamily="34" charset="0"/>
            </a:endParaRPr>
          </a:p>
        </p:txBody>
      </p:sp>
      <p:sp>
        <p:nvSpPr>
          <p:cNvPr id="21" name="Google Shape;198;p27">
            <a:extLst>
              <a:ext uri="{FF2B5EF4-FFF2-40B4-BE49-F238E27FC236}">
                <a16:creationId xmlns:a16="http://schemas.microsoft.com/office/drawing/2014/main" id="{55089805-B1F6-C691-C4E3-549C2B533597}"/>
              </a:ext>
            </a:extLst>
          </p:cNvPr>
          <p:cNvSpPr txBox="1"/>
          <p:nvPr/>
        </p:nvSpPr>
        <p:spPr>
          <a:xfrm>
            <a:off x="370609" y="2243092"/>
            <a:ext cx="2046405" cy="20387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200" b="1" i="1">
                <a:solidFill>
                  <a:srgbClr val="C2C7D8"/>
                </a:solidFill>
                <a:latin typeface="Avenir Next"/>
                <a:ea typeface="+mn-lt"/>
                <a:cs typeface="+mn-lt"/>
              </a:rPr>
              <a:t>An evaluation tool </a:t>
            </a:r>
            <a:r>
              <a:rPr lang="es" sz="1200" i="1">
                <a:solidFill>
                  <a:srgbClr val="C2C7D8"/>
                </a:solidFill>
                <a:latin typeface="Avenir Next"/>
                <a:ea typeface="+mn-lt"/>
                <a:cs typeface="+mn-lt"/>
              </a:rPr>
              <a:t>for </a:t>
            </a:r>
            <a:endParaRPr lang="en-US" sz="1200">
              <a:solidFill>
                <a:srgbClr val="C2C7D8"/>
              </a:solidFill>
            </a:endParaRPr>
          </a:p>
          <a:p>
            <a:pPr>
              <a:defRPr/>
            </a:pPr>
            <a:r>
              <a:rPr lang="es" sz="1200" i="1">
                <a:solidFill>
                  <a:srgbClr val="C2C7D8"/>
                </a:solidFill>
                <a:latin typeface="Avenir Next"/>
                <a:ea typeface="+mn-lt"/>
                <a:cs typeface="+mn-lt"/>
              </a:rPr>
              <a:t>housing companies to </a:t>
            </a:r>
            <a:r>
              <a:rPr lang="es" sz="1200" b="1" i="1">
                <a:solidFill>
                  <a:srgbClr val="C2C7D8"/>
                </a:solidFill>
                <a:latin typeface="Avenir Next"/>
                <a:ea typeface="+mn-lt"/>
                <a:cs typeface="+mn-lt"/>
              </a:rPr>
              <a:t>assess property managers. </a:t>
            </a:r>
            <a:endParaRPr lang="en-US" sz="1200" b="1">
              <a:solidFill>
                <a:srgbClr val="C2C7D8"/>
              </a:solidFill>
            </a:endParaRPr>
          </a:p>
          <a:p>
            <a:pPr>
              <a:defRPr/>
            </a:pPr>
            <a:endParaRPr lang="es" sz="1200" b="1">
              <a:solidFill>
                <a:srgbClr val="C2C7D8"/>
              </a:solidFill>
              <a:latin typeface="Avenir Next" panose="020B0503020202020204" pitchFamily="34" charset="0"/>
            </a:endParaRPr>
          </a:p>
          <a:p>
            <a:pPr>
              <a:defRPr/>
            </a:pPr>
            <a:r>
              <a:rPr lang="es" sz="1200" i="1">
                <a:solidFill>
                  <a:srgbClr val="C2C7D8"/>
                </a:solidFill>
                <a:latin typeface="Avenir Next"/>
                <a:ea typeface="+mn-lt"/>
                <a:cs typeface="+mn-lt"/>
              </a:rPr>
              <a:t>Provided by the City of Helsinki in collaboration with e.g. HSY and Kiinteistöliitto.</a:t>
            </a:r>
          </a:p>
          <a:p>
            <a:pPr>
              <a:defRPr/>
            </a:pPr>
            <a:endParaRPr lang="es" sz="1200" b="1">
              <a:solidFill>
                <a:srgbClr val="C2C7D8"/>
              </a:solidFill>
              <a:latin typeface="Avenir Next" panose="020B0503020202020204" pitchFamily="34" charset="0"/>
            </a:endParaRPr>
          </a:p>
          <a:p>
            <a:pPr>
              <a:defRPr/>
            </a:pPr>
            <a:r>
              <a:rPr lang="es" sz="1200" b="1">
                <a:solidFill>
                  <a:srgbClr val="C2C7D8"/>
                </a:solidFill>
                <a:latin typeface="Avenir Next"/>
              </a:rPr>
              <a:t>HOW:</a:t>
            </a:r>
          </a:p>
          <a:p>
            <a:pPr>
              <a:defRPr/>
            </a:pPr>
            <a:r>
              <a:rPr lang="es" sz="1200" i="1">
                <a:solidFill>
                  <a:srgbClr val="C2C7D8"/>
                </a:solidFill>
                <a:latin typeface="Avenir Next"/>
                <a:ea typeface="+mn-lt"/>
                <a:cs typeface="+mn-lt"/>
              </a:rPr>
              <a:t>simplified messaging, reframing, removing friction.</a:t>
            </a:r>
          </a:p>
          <a:p>
            <a:pPr>
              <a:defRPr/>
            </a:pPr>
            <a:endParaRPr lang="es" sz="1050" i="1">
              <a:solidFill>
                <a:srgbClr val="002060"/>
              </a:solidFill>
              <a:latin typeface="Avenir Next"/>
              <a:ea typeface="+mn-lt"/>
              <a:cs typeface="+mn-lt"/>
            </a:endParaRPr>
          </a:p>
        </p:txBody>
      </p:sp>
      <p:sp>
        <p:nvSpPr>
          <p:cNvPr id="15" name="Google Shape;198;p27">
            <a:extLst>
              <a:ext uri="{FF2B5EF4-FFF2-40B4-BE49-F238E27FC236}">
                <a16:creationId xmlns:a16="http://schemas.microsoft.com/office/drawing/2014/main" id="{C3E96871-72FA-2FCB-F9A4-B4866857B116}"/>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6" name="Google Shape;198;p27">
            <a:extLst>
              <a:ext uri="{FF2B5EF4-FFF2-40B4-BE49-F238E27FC236}">
                <a16:creationId xmlns:a16="http://schemas.microsoft.com/office/drawing/2014/main" id="{76AA64DD-0E73-56C4-6346-E205CD11E8C4}"/>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21</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3541266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29E4EA63-DD41-F226-7A5F-039DD97F7596}"/>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66D16DAB-E65C-2059-5D2D-893D1E9F2CB9}"/>
              </a:ext>
            </a:extLst>
          </p:cNvPr>
          <p:cNvSpPr>
            <a:spLocks noGrp="1"/>
          </p:cNvSpPr>
          <p:nvPr>
            <p:ph type="title"/>
          </p:nvPr>
        </p:nvSpPr>
        <p:spPr>
          <a:xfrm>
            <a:off x="1275519" y="1615548"/>
            <a:ext cx="6592962" cy="1232266"/>
          </a:xfrm>
        </p:spPr>
        <p:txBody>
          <a:bodyPr anchor="t">
            <a:noAutofit/>
          </a:bodyPr>
          <a:lstStyle/>
          <a:p>
            <a:pPr algn="ctr">
              <a:lnSpc>
                <a:spcPct val="110000"/>
              </a:lnSpc>
            </a:pPr>
            <a:r>
              <a:rPr lang="en-US" sz="2400" b="1">
                <a:solidFill>
                  <a:srgbClr val="E1D9F5"/>
                </a:solidFill>
                <a:latin typeface="Avenir Next"/>
              </a:rPr>
              <a:t>HOW TO PREPARE FOR </a:t>
            </a:r>
            <a:r>
              <a:rPr lang="en-US" sz="2400" b="1" i="1">
                <a:solidFill>
                  <a:srgbClr val="B4E5A2"/>
                </a:solidFill>
                <a:latin typeface="Avenir Next"/>
              </a:rPr>
              <a:t>CLIMATE RISKS </a:t>
            </a:r>
            <a:r>
              <a:rPr lang="en-US" sz="2400" b="1">
                <a:solidFill>
                  <a:srgbClr val="E1D9F5"/>
                </a:solidFill>
                <a:latin typeface="Avenir Next"/>
              </a:rPr>
              <a:t>AND BUILD RESILIENCE?</a:t>
            </a:r>
          </a:p>
        </p:txBody>
      </p:sp>
      <p:sp>
        <p:nvSpPr>
          <p:cNvPr id="8" name="Oval 7">
            <a:extLst>
              <a:ext uri="{FF2B5EF4-FFF2-40B4-BE49-F238E27FC236}">
                <a16:creationId xmlns:a16="http://schemas.microsoft.com/office/drawing/2014/main" id="{86005327-4107-18CB-4EF2-E7C27EE6A6FB}"/>
              </a:ext>
            </a:extLst>
          </p:cNvPr>
          <p:cNvSpPr/>
          <p:nvPr/>
        </p:nvSpPr>
        <p:spPr>
          <a:xfrm>
            <a:off x="8181394"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2" name="Oval 11">
            <a:extLst>
              <a:ext uri="{FF2B5EF4-FFF2-40B4-BE49-F238E27FC236}">
                <a16:creationId xmlns:a16="http://schemas.microsoft.com/office/drawing/2014/main" id="{8EF9E215-060C-EE75-7427-21437E92B36F}"/>
              </a:ext>
            </a:extLst>
          </p:cNvPr>
          <p:cNvSpPr/>
          <p:nvPr/>
        </p:nvSpPr>
        <p:spPr>
          <a:xfrm>
            <a:off x="8321931"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3" name="Oval 12">
            <a:extLst>
              <a:ext uri="{FF2B5EF4-FFF2-40B4-BE49-F238E27FC236}">
                <a16:creationId xmlns:a16="http://schemas.microsoft.com/office/drawing/2014/main" id="{DA8B09DF-6625-A3D3-E39A-295C0DD1D37A}"/>
              </a:ext>
            </a:extLst>
          </p:cNvPr>
          <p:cNvSpPr/>
          <p:nvPr/>
        </p:nvSpPr>
        <p:spPr>
          <a:xfrm>
            <a:off x="8460722" y="338790"/>
            <a:ext cx="89444" cy="89444"/>
          </a:xfrm>
          <a:prstGeom prst="ellipse">
            <a:avLst/>
          </a:prstGeom>
          <a:solidFill>
            <a:srgbClr val="B4E5A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4" name="Oval 13">
            <a:extLst>
              <a:ext uri="{FF2B5EF4-FFF2-40B4-BE49-F238E27FC236}">
                <a16:creationId xmlns:a16="http://schemas.microsoft.com/office/drawing/2014/main" id="{6514EDBE-67BF-A80B-B95C-819E4B8E1BB0}"/>
              </a:ext>
            </a:extLst>
          </p:cNvPr>
          <p:cNvSpPr/>
          <p:nvPr/>
        </p:nvSpPr>
        <p:spPr>
          <a:xfrm>
            <a:off x="8599513"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5" name="Oval 14">
            <a:extLst>
              <a:ext uri="{FF2B5EF4-FFF2-40B4-BE49-F238E27FC236}">
                <a16:creationId xmlns:a16="http://schemas.microsoft.com/office/drawing/2014/main" id="{563FB7BE-5F56-0AA3-C04B-59E2D344937C}"/>
              </a:ext>
            </a:extLst>
          </p:cNvPr>
          <p:cNvSpPr/>
          <p:nvPr/>
        </p:nvSpPr>
        <p:spPr>
          <a:xfrm>
            <a:off x="8738305"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7" name="Google Shape;198;p27">
            <a:extLst>
              <a:ext uri="{FF2B5EF4-FFF2-40B4-BE49-F238E27FC236}">
                <a16:creationId xmlns:a16="http://schemas.microsoft.com/office/drawing/2014/main" id="{802947D1-AEC1-A9D9-2220-B02C79DE8E01}"/>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E1D9F5"/>
                </a:solidFill>
                <a:latin typeface="Avenir Next Demi Bold" panose="020B0503020202020204" pitchFamily="34" charset="0"/>
              </a:rPr>
              <a:t>PROPOSAL | </a:t>
            </a:r>
            <a:r>
              <a:rPr lang="es" sz="1050">
                <a:solidFill>
                  <a:srgbClr val="E1D9F5"/>
                </a:solidFill>
                <a:latin typeface="Avenir Next" panose="020B0503020202020204" pitchFamily="34" charset="0"/>
              </a:rPr>
              <a:t>ENTRY POINT 2 </a:t>
            </a:r>
            <a:endParaRPr lang="en-US" sz="1050">
              <a:solidFill>
                <a:srgbClr val="E1D9F5"/>
              </a:solidFill>
              <a:latin typeface="Avenir Next" panose="020B0503020202020204" pitchFamily="34" charset="0"/>
            </a:endParaRPr>
          </a:p>
        </p:txBody>
      </p:sp>
      <p:sp>
        <p:nvSpPr>
          <p:cNvPr id="4" name="Google Shape;198;p27">
            <a:extLst>
              <a:ext uri="{FF2B5EF4-FFF2-40B4-BE49-F238E27FC236}">
                <a16:creationId xmlns:a16="http://schemas.microsoft.com/office/drawing/2014/main" id="{93E362A1-7BE1-AC6A-08B3-35A2E26FBFD2}"/>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E1D9F5">
                    <a:alpha val="70000"/>
                  </a:srgbClr>
                </a:solidFill>
                <a:latin typeface="Avenir Next" panose="020B0503020202020204" pitchFamily="34" charset="0"/>
                <a:ea typeface="Work Sans"/>
                <a:cs typeface="Work Sans"/>
                <a:sym typeface="Work Sans"/>
              </a:rPr>
              <a:t>Creative Commons CC BY 4.0 2026 </a:t>
            </a:r>
            <a:endParaRPr lang="en-US" sz="525">
              <a:solidFill>
                <a:srgbClr val="E1D9F5">
                  <a:alpha val="70000"/>
                </a:srgbClr>
              </a:solidFill>
              <a:latin typeface="Avenir Next" panose="020B0503020202020204" pitchFamily="34" charset="0"/>
              <a:sym typeface="Work Sans"/>
            </a:endParaRPr>
          </a:p>
          <a:p>
            <a:pPr>
              <a:defRPr/>
            </a:pPr>
            <a:r>
              <a:rPr lang="en-US" sz="525">
                <a:solidFill>
                  <a:srgbClr val="E1D9F5">
                    <a:alpha val="70000"/>
                  </a:srgbClr>
                </a:solidFill>
                <a:latin typeface="Avenir Next" panose="020B0503020202020204" pitchFamily="34" charset="0"/>
                <a:sym typeface="Work Sans"/>
              </a:rPr>
              <a:t>Anna Hakola · Duc Chu · Fernanda Ordorica · Jutta </a:t>
            </a:r>
            <a:r>
              <a:rPr lang="en-US" sz="525" err="1">
                <a:solidFill>
                  <a:srgbClr val="E1D9F5">
                    <a:alpha val="70000"/>
                  </a:srgbClr>
                </a:solidFill>
                <a:latin typeface="Avenir Next" panose="020B0503020202020204" pitchFamily="34" charset="0"/>
                <a:sym typeface="Work Sans"/>
              </a:rPr>
              <a:t>Pihlamo</a:t>
            </a:r>
            <a:r>
              <a:rPr lang="en-US" sz="525">
                <a:solidFill>
                  <a:srgbClr val="E1D9F5">
                    <a:alpha val="70000"/>
                  </a:srgbClr>
                </a:solidFill>
                <a:latin typeface="Avenir Next" panose="020B0503020202020204" pitchFamily="34" charset="0"/>
                <a:sym typeface="Work Sans"/>
              </a:rPr>
              <a:t> · Kaitlin Safka · Tessa </a:t>
            </a:r>
            <a:r>
              <a:rPr lang="en-US" sz="525" err="1">
                <a:solidFill>
                  <a:srgbClr val="E1D9F5">
                    <a:alpha val="70000"/>
                  </a:srgbClr>
                </a:solidFill>
                <a:latin typeface="Avenir Next" panose="020B0503020202020204" pitchFamily="34" charset="0"/>
                <a:sym typeface="Work Sans"/>
              </a:rPr>
              <a:t>Lehmussaari</a:t>
            </a:r>
            <a:r>
              <a:rPr lang="en-US" sz="525">
                <a:solidFill>
                  <a:srgbClr val="E1D9F5">
                    <a:alpha val="70000"/>
                  </a:srgbClr>
                </a:solidFill>
                <a:latin typeface="Avenir Next" panose="020B0503020202020204" pitchFamily="34" charset="0"/>
                <a:sym typeface="Work Sans"/>
              </a:rPr>
              <a:t> </a:t>
            </a:r>
            <a:br>
              <a:rPr lang="en-US" sz="525">
                <a:latin typeface="Avenir Next" panose="020B0503020202020204" pitchFamily="34" charset="0"/>
                <a:ea typeface="Work Sans"/>
                <a:cs typeface="Work Sans"/>
              </a:rPr>
            </a:br>
            <a:r>
              <a:rPr lang="en-US" sz="525">
                <a:solidFill>
                  <a:srgbClr val="E1D9F5">
                    <a:alpha val="70000"/>
                  </a:srgbClr>
                </a:solidFill>
                <a:latin typeface="Avenir Next"/>
                <a:ea typeface="Work Sans"/>
                <a:cs typeface="Work Sans"/>
                <a:sym typeface="Work Sans"/>
              </a:rPr>
              <a:t>Design for Government course · Aalto University</a:t>
            </a:r>
            <a:endParaRPr lang="en-US" sz="975">
              <a:solidFill>
                <a:srgbClr val="E1D9F5">
                  <a:alpha val="70000"/>
                </a:srgbClr>
              </a:solidFill>
              <a:latin typeface="Avenir Next"/>
              <a:ea typeface="Work Sans"/>
              <a:cs typeface="Work Sans"/>
            </a:endParaRPr>
          </a:p>
        </p:txBody>
      </p:sp>
      <p:sp>
        <p:nvSpPr>
          <p:cNvPr id="3" name="Google Shape;198;p27">
            <a:extLst>
              <a:ext uri="{FF2B5EF4-FFF2-40B4-BE49-F238E27FC236}">
                <a16:creationId xmlns:a16="http://schemas.microsoft.com/office/drawing/2014/main" id="{D329D49C-586A-B993-D3AB-50C6A06C5FB6}"/>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DCDEE8">
                    <a:alpha val="70000"/>
                  </a:srgbClr>
                </a:solidFill>
                <a:latin typeface="Avenir Next"/>
                <a:ea typeface="Work Sans"/>
                <a:cs typeface="Work Sans"/>
                <a:sym typeface="Work Sans"/>
              </a:rPr>
              <a:t>22</a:t>
            </a:r>
            <a:endParaRPr lang="en-US" sz="975">
              <a:solidFill>
                <a:srgbClr val="DCDEE8">
                  <a:alpha val="70000"/>
                </a:srgbClr>
              </a:solidFill>
              <a:latin typeface="Avenir Next"/>
              <a:ea typeface="Work Sans"/>
              <a:cs typeface="Work Sans"/>
            </a:endParaRPr>
          </a:p>
        </p:txBody>
      </p:sp>
    </p:spTree>
    <p:extLst>
      <p:ext uri="{BB962C8B-B14F-4D97-AF65-F5344CB8AC3E}">
        <p14:creationId xmlns:p14="http://schemas.microsoft.com/office/powerpoint/2010/main" val="3323182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A329A355-0BF4-3247-5816-7F7D9972E92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CEC386E-1217-11DF-FA31-33042DED1897}"/>
              </a:ext>
            </a:extLst>
          </p:cNvPr>
          <p:cNvSpPr txBox="1">
            <a:spLocks/>
          </p:cNvSpPr>
          <p:nvPr/>
        </p:nvSpPr>
        <p:spPr>
          <a:xfrm>
            <a:off x="1275519" y="2712560"/>
            <a:ext cx="6592962" cy="791141"/>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400" b="1">
                <a:solidFill>
                  <a:srgbClr val="002060"/>
                </a:solidFill>
                <a:highlight>
                  <a:srgbClr val="B4E4A2"/>
                </a:highlight>
                <a:latin typeface="Avenir Next" panose="020B0503020202020204" pitchFamily="34" charset="0"/>
              </a:rPr>
              <a:t>HOW TO INCREASE PROPERTY VALUE THROUGH </a:t>
            </a:r>
            <a:r>
              <a:rPr lang="en-US" sz="2400" b="1" i="1">
                <a:solidFill>
                  <a:srgbClr val="002060"/>
                </a:solidFill>
                <a:highlight>
                  <a:srgbClr val="B4E4A2"/>
                </a:highlight>
                <a:latin typeface="Avenir Next" panose="020B0503020202020204" pitchFamily="34" charset="0"/>
              </a:rPr>
              <a:t>STRATEGIC RENOVATION?</a:t>
            </a:r>
          </a:p>
        </p:txBody>
      </p:sp>
      <p:sp>
        <p:nvSpPr>
          <p:cNvPr id="18" name="Oval 17">
            <a:extLst>
              <a:ext uri="{FF2B5EF4-FFF2-40B4-BE49-F238E27FC236}">
                <a16:creationId xmlns:a16="http://schemas.microsoft.com/office/drawing/2014/main" id="{A50DCC49-5561-BF2E-28D7-315934FCAE8F}"/>
              </a:ext>
            </a:extLst>
          </p:cNvPr>
          <p:cNvSpPr/>
          <p:nvPr/>
        </p:nvSpPr>
        <p:spPr>
          <a:xfrm>
            <a:off x="8181394"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9" name="Oval 18">
            <a:extLst>
              <a:ext uri="{FF2B5EF4-FFF2-40B4-BE49-F238E27FC236}">
                <a16:creationId xmlns:a16="http://schemas.microsoft.com/office/drawing/2014/main" id="{FA05B88B-1EFD-12F5-5E61-25328E70FE3C}"/>
              </a:ext>
            </a:extLst>
          </p:cNvPr>
          <p:cNvSpPr/>
          <p:nvPr/>
        </p:nvSpPr>
        <p:spPr>
          <a:xfrm>
            <a:off x="8321931"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0" name="Oval 19">
            <a:extLst>
              <a:ext uri="{FF2B5EF4-FFF2-40B4-BE49-F238E27FC236}">
                <a16:creationId xmlns:a16="http://schemas.microsoft.com/office/drawing/2014/main" id="{0785F733-7B8C-A527-8450-719B23453F85}"/>
              </a:ext>
            </a:extLst>
          </p:cNvPr>
          <p:cNvSpPr/>
          <p:nvPr/>
        </p:nvSpPr>
        <p:spPr>
          <a:xfrm>
            <a:off x="8460722" y="338790"/>
            <a:ext cx="89444" cy="89444"/>
          </a:xfrm>
          <a:prstGeom prst="ellipse">
            <a:avLst/>
          </a:prstGeom>
          <a:solidFill>
            <a:srgbClr val="B4E5A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1" name="Oval 20">
            <a:extLst>
              <a:ext uri="{FF2B5EF4-FFF2-40B4-BE49-F238E27FC236}">
                <a16:creationId xmlns:a16="http://schemas.microsoft.com/office/drawing/2014/main" id="{4013D28A-6670-F05C-DBE5-C6BC6C3D2A83}"/>
              </a:ext>
            </a:extLst>
          </p:cNvPr>
          <p:cNvSpPr/>
          <p:nvPr/>
        </p:nvSpPr>
        <p:spPr>
          <a:xfrm>
            <a:off x="8599513"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2" name="Oval 21">
            <a:extLst>
              <a:ext uri="{FF2B5EF4-FFF2-40B4-BE49-F238E27FC236}">
                <a16:creationId xmlns:a16="http://schemas.microsoft.com/office/drawing/2014/main" id="{2EFA7985-C519-D639-569C-862AD54E25A3}"/>
              </a:ext>
            </a:extLst>
          </p:cNvPr>
          <p:cNvSpPr/>
          <p:nvPr/>
        </p:nvSpPr>
        <p:spPr>
          <a:xfrm>
            <a:off x="8738305"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4" name="Google Shape;198;p27">
            <a:extLst>
              <a:ext uri="{FF2B5EF4-FFF2-40B4-BE49-F238E27FC236}">
                <a16:creationId xmlns:a16="http://schemas.microsoft.com/office/drawing/2014/main" id="{9B19F528-9ED3-F67E-F799-F124B1BAA226}"/>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E1D9F5"/>
                </a:solidFill>
                <a:latin typeface="Avenir Next Demi Bold" panose="020B0503020202020204" pitchFamily="34" charset="0"/>
              </a:rPr>
              <a:t>PROPOSAL | </a:t>
            </a:r>
            <a:r>
              <a:rPr lang="es" sz="1050">
                <a:solidFill>
                  <a:srgbClr val="E1D9F5"/>
                </a:solidFill>
                <a:latin typeface="Avenir Next" panose="020B0503020202020204" pitchFamily="34" charset="0"/>
              </a:rPr>
              <a:t>ENTRY POINT 2 </a:t>
            </a:r>
            <a:endParaRPr lang="en-US" sz="1050">
              <a:solidFill>
                <a:srgbClr val="E1D9F5"/>
              </a:solidFill>
              <a:latin typeface="Avenir Next" panose="020B0503020202020204" pitchFamily="34" charset="0"/>
            </a:endParaRPr>
          </a:p>
        </p:txBody>
      </p:sp>
      <p:sp>
        <p:nvSpPr>
          <p:cNvPr id="5" name="Google Shape;198;p27">
            <a:extLst>
              <a:ext uri="{FF2B5EF4-FFF2-40B4-BE49-F238E27FC236}">
                <a16:creationId xmlns:a16="http://schemas.microsoft.com/office/drawing/2014/main" id="{FF9B3C19-A106-1CCE-DFC4-7C712DCD4BAD}"/>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E1D9F5">
                    <a:alpha val="70000"/>
                  </a:srgbClr>
                </a:solidFill>
                <a:latin typeface="Avenir Next" panose="020B0503020202020204" pitchFamily="34" charset="0"/>
                <a:ea typeface="Work Sans"/>
                <a:cs typeface="Work Sans"/>
                <a:sym typeface="Work Sans"/>
              </a:rPr>
              <a:t>Creative Commons CC BY 4.0 2026 </a:t>
            </a:r>
            <a:endParaRPr lang="en-US" sz="525">
              <a:solidFill>
                <a:srgbClr val="E1D9F5">
                  <a:alpha val="70000"/>
                </a:srgbClr>
              </a:solidFill>
              <a:latin typeface="Avenir Next" panose="020B0503020202020204" pitchFamily="34" charset="0"/>
              <a:sym typeface="Work Sans"/>
            </a:endParaRPr>
          </a:p>
          <a:p>
            <a:pPr>
              <a:defRPr/>
            </a:pPr>
            <a:r>
              <a:rPr lang="en-US" sz="525">
                <a:solidFill>
                  <a:srgbClr val="E1D9F5">
                    <a:alpha val="70000"/>
                  </a:srgbClr>
                </a:solidFill>
                <a:latin typeface="Avenir Next" panose="020B0503020202020204" pitchFamily="34" charset="0"/>
                <a:sym typeface="Work Sans"/>
              </a:rPr>
              <a:t>Anna Hakola · Duc Chu · Fernanda Ordorica · Jutta </a:t>
            </a:r>
            <a:r>
              <a:rPr lang="en-US" sz="525" err="1">
                <a:solidFill>
                  <a:srgbClr val="E1D9F5">
                    <a:alpha val="70000"/>
                  </a:srgbClr>
                </a:solidFill>
                <a:latin typeface="Avenir Next" panose="020B0503020202020204" pitchFamily="34" charset="0"/>
                <a:sym typeface="Work Sans"/>
              </a:rPr>
              <a:t>Pihlamo</a:t>
            </a:r>
            <a:r>
              <a:rPr lang="en-US" sz="525">
                <a:solidFill>
                  <a:srgbClr val="E1D9F5">
                    <a:alpha val="70000"/>
                  </a:srgbClr>
                </a:solidFill>
                <a:latin typeface="Avenir Next" panose="020B0503020202020204" pitchFamily="34" charset="0"/>
                <a:sym typeface="Work Sans"/>
              </a:rPr>
              <a:t> · Kaitlin Safka · Tessa </a:t>
            </a:r>
            <a:r>
              <a:rPr lang="en-US" sz="525" err="1">
                <a:solidFill>
                  <a:srgbClr val="E1D9F5">
                    <a:alpha val="70000"/>
                  </a:srgbClr>
                </a:solidFill>
                <a:latin typeface="Avenir Next" panose="020B0503020202020204" pitchFamily="34" charset="0"/>
                <a:sym typeface="Work Sans"/>
              </a:rPr>
              <a:t>Lehmussaari</a:t>
            </a:r>
            <a:r>
              <a:rPr lang="en-US" sz="525">
                <a:solidFill>
                  <a:srgbClr val="E1D9F5">
                    <a:alpha val="70000"/>
                  </a:srgbClr>
                </a:solidFill>
                <a:latin typeface="Avenir Next" panose="020B0503020202020204" pitchFamily="34" charset="0"/>
                <a:sym typeface="Work Sans"/>
              </a:rPr>
              <a:t> </a:t>
            </a:r>
            <a:br>
              <a:rPr lang="en-US" sz="525">
                <a:latin typeface="Avenir Next" panose="020B0503020202020204" pitchFamily="34" charset="0"/>
                <a:ea typeface="Work Sans"/>
                <a:cs typeface="Work Sans"/>
              </a:rPr>
            </a:br>
            <a:r>
              <a:rPr lang="en-US" sz="525">
                <a:solidFill>
                  <a:srgbClr val="E1D9F5">
                    <a:alpha val="70000"/>
                  </a:srgbClr>
                </a:solidFill>
                <a:latin typeface="Avenir Next"/>
                <a:ea typeface="Work Sans"/>
                <a:cs typeface="Work Sans"/>
                <a:sym typeface="Work Sans"/>
              </a:rPr>
              <a:t>Design for Government course · Aalto University</a:t>
            </a:r>
            <a:endParaRPr lang="en-US" sz="975">
              <a:solidFill>
                <a:srgbClr val="E1D9F5">
                  <a:alpha val="70000"/>
                </a:srgbClr>
              </a:solidFill>
              <a:latin typeface="Avenir Next"/>
              <a:ea typeface="Work Sans"/>
              <a:cs typeface="Work Sans"/>
            </a:endParaRPr>
          </a:p>
        </p:txBody>
      </p:sp>
      <p:sp>
        <p:nvSpPr>
          <p:cNvPr id="3" name="Google Shape;198;p27">
            <a:extLst>
              <a:ext uri="{FF2B5EF4-FFF2-40B4-BE49-F238E27FC236}">
                <a16:creationId xmlns:a16="http://schemas.microsoft.com/office/drawing/2014/main" id="{8DB08EB4-BF69-4B2F-649D-424BAB867BA1}"/>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DCDEE8">
                    <a:alpha val="70000"/>
                  </a:srgbClr>
                </a:solidFill>
                <a:latin typeface="Avenir Next"/>
                <a:ea typeface="Work Sans"/>
                <a:cs typeface="Work Sans"/>
                <a:sym typeface="Work Sans"/>
              </a:rPr>
              <a:t>22</a:t>
            </a:r>
            <a:endParaRPr lang="en-US" sz="975">
              <a:solidFill>
                <a:srgbClr val="DCDEE8">
                  <a:alpha val="70000"/>
                </a:srgbClr>
              </a:solidFill>
              <a:latin typeface="Avenir Next"/>
              <a:ea typeface="Work Sans"/>
              <a:cs typeface="Work Sans"/>
            </a:endParaRPr>
          </a:p>
        </p:txBody>
      </p:sp>
      <p:sp>
        <p:nvSpPr>
          <p:cNvPr id="2" name="Title 1">
            <a:extLst>
              <a:ext uri="{FF2B5EF4-FFF2-40B4-BE49-F238E27FC236}">
                <a16:creationId xmlns:a16="http://schemas.microsoft.com/office/drawing/2014/main" id="{74450F7D-455D-1A74-3F9B-D205405C045F}"/>
              </a:ext>
            </a:extLst>
          </p:cNvPr>
          <p:cNvSpPr>
            <a:spLocks noGrp="1"/>
          </p:cNvSpPr>
          <p:nvPr>
            <p:ph type="title"/>
          </p:nvPr>
        </p:nvSpPr>
        <p:spPr>
          <a:xfrm>
            <a:off x="1275519" y="1615548"/>
            <a:ext cx="6592962" cy="1232266"/>
          </a:xfrm>
        </p:spPr>
        <p:txBody>
          <a:bodyPr anchor="t">
            <a:noAutofit/>
          </a:bodyPr>
          <a:lstStyle/>
          <a:p>
            <a:pPr algn="ctr">
              <a:lnSpc>
                <a:spcPct val="110000"/>
              </a:lnSpc>
            </a:pPr>
            <a:r>
              <a:rPr lang="en-US" sz="2400" b="1" strike="sngStrike">
                <a:solidFill>
                  <a:srgbClr val="E1D9F5">
                    <a:alpha val="40000"/>
                  </a:srgbClr>
                </a:solidFill>
                <a:latin typeface="Avenir Next"/>
              </a:rPr>
              <a:t>HOW TO PREPARE FOR </a:t>
            </a:r>
            <a:r>
              <a:rPr lang="en-US" sz="2400" b="1" i="1" strike="sngStrike">
                <a:solidFill>
                  <a:srgbClr val="B4E5A2">
                    <a:alpha val="40000"/>
                  </a:srgbClr>
                </a:solidFill>
                <a:latin typeface="Avenir Next"/>
              </a:rPr>
              <a:t>CLIMATE RISKS </a:t>
            </a:r>
            <a:r>
              <a:rPr lang="en-US" sz="2400" b="1" strike="sngStrike">
                <a:solidFill>
                  <a:srgbClr val="E1D9F5">
                    <a:alpha val="40000"/>
                  </a:srgbClr>
                </a:solidFill>
                <a:latin typeface="Avenir Next"/>
              </a:rPr>
              <a:t>AND BUILD RESILIENCE?</a:t>
            </a:r>
          </a:p>
        </p:txBody>
      </p:sp>
    </p:spTree>
    <p:extLst>
      <p:ext uri="{BB962C8B-B14F-4D97-AF65-F5344CB8AC3E}">
        <p14:creationId xmlns:p14="http://schemas.microsoft.com/office/powerpoint/2010/main" val="2311433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1D9F5"/>
        </a:solidFill>
        <a:effectLst/>
      </p:bgPr>
    </p:bg>
    <p:spTree>
      <p:nvGrpSpPr>
        <p:cNvPr id="1" name="">
          <a:extLst>
            <a:ext uri="{FF2B5EF4-FFF2-40B4-BE49-F238E27FC236}">
              <a16:creationId xmlns:a16="http://schemas.microsoft.com/office/drawing/2014/main" id="{FC577FFC-4910-3B6E-9FEF-9238729E3EE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1CB3ECA-FB84-E719-C294-E493EE5975A3}"/>
              </a:ext>
            </a:extLst>
          </p:cNvPr>
          <p:cNvSpPr>
            <a:spLocks noGrp="1"/>
          </p:cNvSpPr>
          <p:nvPr>
            <p:ph type="title"/>
          </p:nvPr>
        </p:nvSpPr>
        <p:spPr>
          <a:xfrm>
            <a:off x="3460261" y="1228207"/>
            <a:ext cx="2125613" cy="860714"/>
          </a:xfrm>
        </p:spPr>
        <p:txBody>
          <a:bodyPr anchor="t">
            <a:normAutofit fontScale="90000"/>
          </a:bodyPr>
          <a:lstStyle/>
          <a:p>
            <a:pPr>
              <a:lnSpc>
                <a:spcPct val="110000"/>
              </a:lnSpc>
            </a:pPr>
            <a:r>
              <a:rPr lang="en-US" sz="2700" b="1">
                <a:solidFill>
                  <a:srgbClr val="E1D9F5"/>
                </a:solidFill>
                <a:latin typeface="Avenir Next" panose="020B0503020202020204" pitchFamily="34" charset="0"/>
              </a:rPr>
              <a:t>TAILORED EDUCATION</a:t>
            </a:r>
          </a:p>
        </p:txBody>
      </p:sp>
      <p:sp>
        <p:nvSpPr>
          <p:cNvPr id="7" name="Google Shape;198;p27">
            <a:extLst>
              <a:ext uri="{FF2B5EF4-FFF2-40B4-BE49-F238E27FC236}">
                <a16:creationId xmlns:a16="http://schemas.microsoft.com/office/drawing/2014/main" id="{67F6070B-854A-72F9-DF00-7ED0F16D0700}"/>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PROPOSAL | </a:t>
            </a:r>
            <a:r>
              <a:rPr lang="es" sz="1050">
                <a:solidFill>
                  <a:srgbClr val="002060"/>
                </a:solidFill>
                <a:latin typeface="Avenir Next" panose="020B0503020202020204" pitchFamily="34" charset="0"/>
              </a:rPr>
              <a:t>ENTRY POINT 3</a:t>
            </a:r>
            <a:endParaRPr lang="en-US" sz="1050">
              <a:solidFill>
                <a:srgbClr val="002060"/>
              </a:solidFill>
              <a:latin typeface="Avenir Next" panose="020B0503020202020204" pitchFamily="34" charset="0"/>
            </a:endParaRPr>
          </a:p>
        </p:txBody>
      </p:sp>
      <p:sp>
        <p:nvSpPr>
          <p:cNvPr id="30" name="Title 1">
            <a:extLst>
              <a:ext uri="{FF2B5EF4-FFF2-40B4-BE49-F238E27FC236}">
                <a16:creationId xmlns:a16="http://schemas.microsoft.com/office/drawing/2014/main" id="{FE7D8B0A-4743-0B01-E2E8-5DF1A94CDF58}"/>
              </a:ext>
            </a:extLst>
          </p:cNvPr>
          <p:cNvSpPr txBox="1">
            <a:spLocks/>
          </p:cNvSpPr>
          <p:nvPr/>
        </p:nvSpPr>
        <p:spPr>
          <a:xfrm>
            <a:off x="366801" y="1237313"/>
            <a:ext cx="1671020" cy="860714"/>
          </a:xfrm>
          <a:prstGeom prst="rect">
            <a:avLst/>
          </a:prstGeom>
        </p:spPr>
        <p:txBody>
          <a:bodyPr vert="horz" lIns="68580" tIns="34290" rIns="68580" bIns="3429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en-US" sz="2700" b="1">
                <a:solidFill>
                  <a:srgbClr val="E1D9F5"/>
                </a:solidFill>
                <a:latin typeface="Avenir Next" panose="020B0503020202020204" pitchFamily="34" charset="0"/>
              </a:rPr>
              <a:t>SHIFTING AGENCY</a:t>
            </a:r>
          </a:p>
        </p:txBody>
      </p:sp>
      <p:sp>
        <p:nvSpPr>
          <p:cNvPr id="44" name="Title 1">
            <a:extLst>
              <a:ext uri="{FF2B5EF4-FFF2-40B4-BE49-F238E27FC236}">
                <a16:creationId xmlns:a16="http://schemas.microsoft.com/office/drawing/2014/main" id="{C93CE2DF-2AB1-18E6-1021-2546874CF3F9}"/>
              </a:ext>
            </a:extLst>
          </p:cNvPr>
          <p:cNvSpPr txBox="1">
            <a:spLocks/>
          </p:cNvSpPr>
          <p:nvPr/>
        </p:nvSpPr>
        <p:spPr>
          <a:xfrm>
            <a:off x="6563613" y="1247515"/>
            <a:ext cx="1798683" cy="860714"/>
          </a:xfrm>
          <a:prstGeom prst="rect">
            <a:avLst/>
          </a:prstGeom>
        </p:spPr>
        <p:txBody>
          <a:bodyPr vert="horz" lIns="68580" tIns="34290" rIns="68580" bIns="3429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en-US" sz="2700" b="1">
                <a:solidFill>
                  <a:srgbClr val="002060"/>
                </a:solidFill>
                <a:latin typeface="Avenir Next" panose="020B0503020202020204" pitchFamily="34" charset="0"/>
              </a:rPr>
              <a:t>NETWORK BUILDING</a:t>
            </a:r>
          </a:p>
        </p:txBody>
      </p:sp>
      <p:sp>
        <p:nvSpPr>
          <p:cNvPr id="4" name="Oval 3">
            <a:extLst>
              <a:ext uri="{FF2B5EF4-FFF2-40B4-BE49-F238E27FC236}">
                <a16:creationId xmlns:a16="http://schemas.microsoft.com/office/drawing/2014/main" id="{18DB640E-23F3-7070-7052-78ED1A9B379B}"/>
              </a:ext>
            </a:extLst>
          </p:cNvPr>
          <p:cNvSpPr/>
          <p:nvPr/>
        </p:nvSpPr>
        <p:spPr>
          <a:xfrm>
            <a:off x="8181394"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2" name="Oval 11">
            <a:extLst>
              <a:ext uri="{FF2B5EF4-FFF2-40B4-BE49-F238E27FC236}">
                <a16:creationId xmlns:a16="http://schemas.microsoft.com/office/drawing/2014/main" id="{0724EC70-FD6D-EFF6-A5F7-54CB7A339771}"/>
              </a:ext>
            </a:extLst>
          </p:cNvPr>
          <p:cNvSpPr/>
          <p:nvPr/>
        </p:nvSpPr>
        <p:spPr>
          <a:xfrm>
            <a:off x="8321931"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5" name="Oval 14">
            <a:extLst>
              <a:ext uri="{FF2B5EF4-FFF2-40B4-BE49-F238E27FC236}">
                <a16:creationId xmlns:a16="http://schemas.microsoft.com/office/drawing/2014/main" id="{A00AC6C6-9BA4-20F8-1729-332D79E057A8}"/>
              </a:ext>
            </a:extLst>
          </p:cNvPr>
          <p:cNvSpPr/>
          <p:nvPr/>
        </p:nvSpPr>
        <p:spPr>
          <a:xfrm>
            <a:off x="8460722" y="3387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6" name="Oval 15">
            <a:extLst>
              <a:ext uri="{FF2B5EF4-FFF2-40B4-BE49-F238E27FC236}">
                <a16:creationId xmlns:a16="http://schemas.microsoft.com/office/drawing/2014/main" id="{F7056AB4-8E52-B865-4575-7141F6525130}"/>
              </a:ext>
            </a:extLst>
          </p:cNvPr>
          <p:cNvSpPr/>
          <p:nvPr/>
        </p:nvSpPr>
        <p:spPr>
          <a:xfrm>
            <a:off x="8599513"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9" name="Oval 18">
            <a:extLst>
              <a:ext uri="{FF2B5EF4-FFF2-40B4-BE49-F238E27FC236}">
                <a16:creationId xmlns:a16="http://schemas.microsoft.com/office/drawing/2014/main" id="{D97F479F-DB7C-F0B8-0DFF-7F72B75FC260}"/>
              </a:ext>
            </a:extLst>
          </p:cNvPr>
          <p:cNvSpPr/>
          <p:nvPr/>
        </p:nvSpPr>
        <p:spPr>
          <a:xfrm>
            <a:off x="8738305"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6" name="Title 1">
            <a:extLst>
              <a:ext uri="{FF2B5EF4-FFF2-40B4-BE49-F238E27FC236}">
                <a16:creationId xmlns:a16="http://schemas.microsoft.com/office/drawing/2014/main" id="{9ECD96D6-819A-68F5-1372-0D3554E02B08}"/>
              </a:ext>
            </a:extLst>
          </p:cNvPr>
          <p:cNvSpPr txBox="1">
            <a:spLocks/>
          </p:cNvSpPr>
          <p:nvPr/>
        </p:nvSpPr>
        <p:spPr>
          <a:xfrm>
            <a:off x="6563613" y="1247515"/>
            <a:ext cx="1798683" cy="860714"/>
          </a:xfrm>
          <a:prstGeom prst="rect">
            <a:avLst/>
          </a:prstGeom>
        </p:spPr>
        <p:txBody>
          <a:bodyPr vert="horz" lIns="68580" tIns="34290" rIns="68580" bIns="3429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en-US" sz="2700" b="1">
                <a:solidFill>
                  <a:srgbClr val="002060"/>
                </a:solidFill>
                <a:highlight>
                  <a:srgbClr val="B4E5A2"/>
                </a:highlight>
                <a:latin typeface="Avenir Next" panose="020B0503020202020204" pitchFamily="34" charset="0"/>
              </a:rPr>
              <a:t>NETWORK</a:t>
            </a:r>
            <a:r>
              <a:rPr lang="en-US" sz="2700" b="1">
                <a:solidFill>
                  <a:srgbClr val="002060"/>
                </a:solidFill>
                <a:latin typeface="Avenir Next" panose="020B0503020202020204" pitchFamily="34" charset="0"/>
              </a:rPr>
              <a:t> </a:t>
            </a:r>
            <a:r>
              <a:rPr lang="en-US" sz="2700" b="1">
                <a:solidFill>
                  <a:srgbClr val="002060"/>
                </a:solidFill>
                <a:highlight>
                  <a:srgbClr val="B4E5A2"/>
                </a:highlight>
                <a:latin typeface="Avenir Next" panose="020B0503020202020204" pitchFamily="34" charset="0"/>
              </a:rPr>
              <a:t>BUILDING</a:t>
            </a:r>
          </a:p>
        </p:txBody>
      </p:sp>
      <p:sp>
        <p:nvSpPr>
          <p:cNvPr id="9" name="Google Shape;198;p27">
            <a:extLst>
              <a:ext uri="{FF2B5EF4-FFF2-40B4-BE49-F238E27FC236}">
                <a16:creationId xmlns:a16="http://schemas.microsoft.com/office/drawing/2014/main" id="{0E639839-6B13-BFFB-A126-FA4F54812165}"/>
              </a:ext>
            </a:extLst>
          </p:cNvPr>
          <p:cNvSpPr txBox="1"/>
          <p:nvPr/>
        </p:nvSpPr>
        <p:spPr>
          <a:xfrm>
            <a:off x="6566338" y="959353"/>
            <a:ext cx="1596335" cy="2904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002060"/>
                </a:solidFill>
                <a:latin typeface="Avenir Next Demi Bold" panose="020B0503020202020204" pitchFamily="34" charset="0"/>
              </a:rPr>
              <a:t>ENTRY POINT 3</a:t>
            </a:r>
            <a:endParaRPr lang="en-US" sz="1500">
              <a:solidFill>
                <a:srgbClr val="002060"/>
              </a:solidFill>
              <a:latin typeface="Avenir Next" panose="020B0503020202020204" pitchFamily="34" charset="0"/>
            </a:endParaRPr>
          </a:p>
        </p:txBody>
      </p:sp>
      <p:sp>
        <p:nvSpPr>
          <p:cNvPr id="10" name="Rectangle 9">
            <a:extLst>
              <a:ext uri="{FF2B5EF4-FFF2-40B4-BE49-F238E27FC236}">
                <a16:creationId xmlns:a16="http://schemas.microsoft.com/office/drawing/2014/main" id="{80743FA8-E721-0F5E-2853-812C83D15D36}"/>
              </a:ext>
            </a:extLst>
          </p:cNvPr>
          <p:cNvSpPr/>
          <p:nvPr/>
        </p:nvSpPr>
        <p:spPr>
          <a:xfrm flipH="1">
            <a:off x="1944294" y="1022311"/>
            <a:ext cx="1440084" cy="47590"/>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050"/>
          </a:p>
        </p:txBody>
      </p:sp>
      <p:sp>
        <p:nvSpPr>
          <p:cNvPr id="11" name="Rectangle 10">
            <a:extLst>
              <a:ext uri="{FF2B5EF4-FFF2-40B4-BE49-F238E27FC236}">
                <a16:creationId xmlns:a16="http://schemas.microsoft.com/office/drawing/2014/main" id="{82EAFCCD-D685-6D5F-6843-A6FAF6B67521}"/>
              </a:ext>
            </a:extLst>
          </p:cNvPr>
          <p:cNvSpPr/>
          <p:nvPr/>
        </p:nvSpPr>
        <p:spPr>
          <a:xfrm flipH="1">
            <a:off x="5035828" y="1022311"/>
            <a:ext cx="1440084" cy="47590"/>
          </a:xfrm>
          <a:prstGeom prst="rect">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050"/>
          </a:p>
        </p:txBody>
      </p:sp>
      <p:sp>
        <p:nvSpPr>
          <p:cNvPr id="20" name="Title 1">
            <a:extLst>
              <a:ext uri="{FF2B5EF4-FFF2-40B4-BE49-F238E27FC236}">
                <a16:creationId xmlns:a16="http://schemas.microsoft.com/office/drawing/2014/main" id="{8DEBCF7D-6CB4-F8DC-3A23-89F1B0F690A0}"/>
              </a:ext>
            </a:extLst>
          </p:cNvPr>
          <p:cNvSpPr txBox="1">
            <a:spLocks/>
          </p:cNvSpPr>
          <p:nvPr/>
        </p:nvSpPr>
        <p:spPr>
          <a:xfrm>
            <a:off x="366127" y="1237313"/>
            <a:ext cx="1671020" cy="860714"/>
          </a:xfrm>
          <a:prstGeom prst="rect">
            <a:avLst/>
          </a:prstGeom>
        </p:spPr>
        <p:txBody>
          <a:bodyPr vert="horz" lIns="68580" tIns="34290" rIns="68580" bIns="3429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en-US" sz="2700" b="1">
                <a:solidFill>
                  <a:srgbClr val="E1D9F5"/>
                </a:solidFill>
                <a:highlight>
                  <a:srgbClr val="C2C7D8"/>
                </a:highlight>
                <a:latin typeface="Avenir Next" panose="020B0503020202020204" pitchFamily="34" charset="0"/>
              </a:rPr>
              <a:t>SHIFTING</a:t>
            </a:r>
            <a:r>
              <a:rPr lang="en-US" sz="2700" b="1">
                <a:solidFill>
                  <a:srgbClr val="E1D9F5"/>
                </a:solidFill>
                <a:latin typeface="Avenir Next" panose="020B0503020202020204" pitchFamily="34" charset="0"/>
              </a:rPr>
              <a:t> </a:t>
            </a:r>
            <a:r>
              <a:rPr lang="en-US" sz="2700" b="1">
                <a:solidFill>
                  <a:srgbClr val="E1D9F5"/>
                </a:solidFill>
                <a:highlight>
                  <a:srgbClr val="C2C7D8"/>
                </a:highlight>
                <a:latin typeface="Avenir Next" panose="020B0503020202020204" pitchFamily="34" charset="0"/>
              </a:rPr>
              <a:t>AGENCY</a:t>
            </a:r>
          </a:p>
        </p:txBody>
      </p:sp>
      <p:sp>
        <p:nvSpPr>
          <p:cNvPr id="21" name="Google Shape;198;p27">
            <a:extLst>
              <a:ext uri="{FF2B5EF4-FFF2-40B4-BE49-F238E27FC236}">
                <a16:creationId xmlns:a16="http://schemas.microsoft.com/office/drawing/2014/main" id="{BFA3DA0E-ADF4-BFD5-2526-778BE5B80DB4}"/>
              </a:ext>
            </a:extLst>
          </p:cNvPr>
          <p:cNvSpPr txBox="1"/>
          <p:nvPr/>
        </p:nvSpPr>
        <p:spPr>
          <a:xfrm>
            <a:off x="366127" y="959353"/>
            <a:ext cx="1596335" cy="2904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C2C7D8"/>
                </a:solidFill>
                <a:latin typeface="Avenir Next Demi Bold" panose="020B0503020202020204" pitchFamily="34" charset="0"/>
              </a:rPr>
              <a:t>ENTRY POINT 1</a:t>
            </a:r>
            <a:endParaRPr lang="en-US" sz="1500">
              <a:solidFill>
                <a:srgbClr val="C2C7D8"/>
              </a:solidFill>
              <a:latin typeface="Avenir Next" panose="020B0503020202020204" pitchFamily="34" charset="0"/>
            </a:endParaRPr>
          </a:p>
        </p:txBody>
      </p:sp>
      <p:sp>
        <p:nvSpPr>
          <p:cNvPr id="22" name="Title 1">
            <a:extLst>
              <a:ext uri="{FF2B5EF4-FFF2-40B4-BE49-F238E27FC236}">
                <a16:creationId xmlns:a16="http://schemas.microsoft.com/office/drawing/2014/main" id="{BA322879-E7F5-7BC4-1C8F-51B203668B52}"/>
              </a:ext>
            </a:extLst>
          </p:cNvPr>
          <p:cNvSpPr txBox="1">
            <a:spLocks/>
          </p:cNvSpPr>
          <p:nvPr/>
        </p:nvSpPr>
        <p:spPr>
          <a:xfrm>
            <a:off x="3464086" y="1235044"/>
            <a:ext cx="2125613" cy="860714"/>
          </a:xfrm>
          <a:prstGeom prst="rect">
            <a:avLst/>
          </a:prstGeom>
        </p:spPr>
        <p:txBody>
          <a:bodyPr vert="horz" lIns="68580" tIns="34290" rIns="68580" bIns="34290"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2700" b="1">
                <a:solidFill>
                  <a:srgbClr val="E1D9F5"/>
                </a:solidFill>
                <a:highlight>
                  <a:srgbClr val="C2C7D8"/>
                </a:highlight>
                <a:latin typeface="Avenir Next" panose="020B0503020202020204" pitchFamily="34" charset="0"/>
              </a:rPr>
              <a:t>TAILORED</a:t>
            </a:r>
            <a:r>
              <a:rPr lang="en-US" sz="2700" b="1">
                <a:solidFill>
                  <a:srgbClr val="E1D9F5"/>
                </a:solidFill>
                <a:latin typeface="Avenir Next" panose="020B0503020202020204" pitchFamily="34" charset="0"/>
              </a:rPr>
              <a:t> </a:t>
            </a:r>
            <a:r>
              <a:rPr lang="en-US" sz="2700" b="1">
                <a:solidFill>
                  <a:srgbClr val="E1D9F5"/>
                </a:solidFill>
                <a:highlight>
                  <a:srgbClr val="C2C7D8"/>
                </a:highlight>
                <a:latin typeface="Avenir Next" panose="020B0503020202020204" pitchFamily="34" charset="0"/>
              </a:rPr>
              <a:t>EDUCATION</a:t>
            </a:r>
          </a:p>
        </p:txBody>
      </p:sp>
      <p:sp>
        <p:nvSpPr>
          <p:cNvPr id="23" name="Google Shape;198;p27">
            <a:extLst>
              <a:ext uri="{FF2B5EF4-FFF2-40B4-BE49-F238E27FC236}">
                <a16:creationId xmlns:a16="http://schemas.microsoft.com/office/drawing/2014/main" id="{4B945666-37A6-A461-9BA7-4919C90C695C}"/>
              </a:ext>
            </a:extLst>
          </p:cNvPr>
          <p:cNvSpPr txBox="1"/>
          <p:nvPr/>
        </p:nvSpPr>
        <p:spPr>
          <a:xfrm>
            <a:off x="3501526" y="957083"/>
            <a:ext cx="1596335" cy="2904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C2C7D8"/>
                </a:solidFill>
                <a:latin typeface="Avenir Next Demi Bold" panose="020B0503020202020204" pitchFamily="34" charset="0"/>
              </a:rPr>
              <a:t>ENTRY POINT 2</a:t>
            </a:r>
            <a:endParaRPr lang="en-US" sz="1500">
              <a:solidFill>
                <a:srgbClr val="C2C7D8"/>
              </a:solidFill>
              <a:latin typeface="Avenir Next" panose="020B0503020202020204" pitchFamily="34" charset="0"/>
            </a:endParaRPr>
          </a:p>
        </p:txBody>
      </p:sp>
      <p:sp>
        <p:nvSpPr>
          <p:cNvPr id="25" name="Google Shape;198;p27">
            <a:extLst>
              <a:ext uri="{FF2B5EF4-FFF2-40B4-BE49-F238E27FC236}">
                <a16:creationId xmlns:a16="http://schemas.microsoft.com/office/drawing/2014/main" id="{08504745-CCCB-3AA7-C55C-83B58607454C}"/>
              </a:ext>
            </a:extLst>
          </p:cNvPr>
          <p:cNvSpPr txBox="1"/>
          <p:nvPr/>
        </p:nvSpPr>
        <p:spPr>
          <a:xfrm>
            <a:off x="370609" y="2243092"/>
            <a:ext cx="2046405" cy="20387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200" b="1" i="1">
                <a:solidFill>
                  <a:srgbClr val="C2C7D8"/>
                </a:solidFill>
                <a:latin typeface="Avenir Next"/>
                <a:ea typeface="+mn-lt"/>
                <a:cs typeface="+mn-lt"/>
              </a:rPr>
              <a:t>An evaluation tool </a:t>
            </a:r>
            <a:r>
              <a:rPr lang="es" sz="1200" i="1">
                <a:solidFill>
                  <a:srgbClr val="C2C7D8"/>
                </a:solidFill>
                <a:latin typeface="Avenir Next"/>
                <a:ea typeface="+mn-lt"/>
                <a:cs typeface="+mn-lt"/>
              </a:rPr>
              <a:t>for </a:t>
            </a:r>
            <a:endParaRPr lang="en-US" sz="1200">
              <a:solidFill>
                <a:srgbClr val="C2C7D8"/>
              </a:solidFill>
            </a:endParaRPr>
          </a:p>
          <a:p>
            <a:pPr>
              <a:defRPr/>
            </a:pPr>
            <a:r>
              <a:rPr lang="es" sz="1200" i="1">
                <a:solidFill>
                  <a:srgbClr val="C2C7D8"/>
                </a:solidFill>
                <a:latin typeface="Avenir Next"/>
                <a:ea typeface="+mn-lt"/>
                <a:cs typeface="+mn-lt"/>
              </a:rPr>
              <a:t>housing companies to </a:t>
            </a:r>
            <a:r>
              <a:rPr lang="es" sz="1200" b="1" i="1">
                <a:solidFill>
                  <a:srgbClr val="C2C7D8"/>
                </a:solidFill>
                <a:latin typeface="Avenir Next"/>
                <a:ea typeface="+mn-lt"/>
                <a:cs typeface="+mn-lt"/>
              </a:rPr>
              <a:t>assess property managers. </a:t>
            </a:r>
            <a:endParaRPr lang="en-US" sz="1200" b="1">
              <a:solidFill>
                <a:srgbClr val="C2C7D8"/>
              </a:solidFill>
            </a:endParaRPr>
          </a:p>
          <a:p>
            <a:pPr>
              <a:defRPr/>
            </a:pPr>
            <a:endParaRPr lang="es" sz="1200" b="1">
              <a:solidFill>
                <a:srgbClr val="C2C7D8"/>
              </a:solidFill>
              <a:latin typeface="Avenir Next" panose="020B0503020202020204" pitchFamily="34" charset="0"/>
            </a:endParaRPr>
          </a:p>
          <a:p>
            <a:pPr>
              <a:defRPr/>
            </a:pPr>
            <a:r>
              <a:rPr lang="es" sz="1200" i="1">
                <a:solidFill>
                  <a:srgbClr val="C2C7D8"/>
                </a:solidFill>
                <a:latin typeface="Avenir Next"/>
                <a:ea typeface="+mn-lt"/>
                <a:cs typeface="+mn-lt"/>
              </a:rPr>
              <a:t>Provided by the ER Team in collaboration with e.g. HSY and Kiinteistöliitto.</a:t>
            </a:r>
          </a:p>
          <a:p>
            <a:pPr>
              <a:defRPr/>
            </a:pPr>
            <a:endParaRPr lang="es" sz="1200" b="1">
              <a:solidFill>
                <a:srgbClr val="C2C7D8"/>
              </a:solidFill>
              <a:latin typeface="Avenir Next" panose="020B0503020202020204" pitchFamily="34" charset="0"/>
            </a:endParaRPr>
          </a:p>
          <a:p>
            <a:pPr>
              <a:defRPr/>
            </a:pPr>
            <a:r>
              <a:rPr lang="es" sz="1200" b="1" i="1">
                <a:solidFill>
                  <a:srgbClr val="C2C7D8"/>
                </a:solidFill>
                <a:latin typeface="Avenir Next"/>
              </a:rPr>
              <a:t>HOW:</a:t>
            </a:r>
          </a:p>
          <a:p>
            <a:pPr>
              <a:defRPr/>
            </a:pPr>
            <a:r>
              <a:rPr lang="es" sz="1200" i="1">
                <a:solidFill>
                  <a:srgbClr val="C2C7D8"/>
                </a:solidFill>
                <a:latin typeface="Avenir Next"/>
                <a:ea typeface="+mn-lt"/>
                <a:cs typeface="+mn-lt"/>
              </a:rPr>
              <a:t>simplified messaging, reframing, removing friction. </a:t>
            </a:r>
          </a:p>
          <a:p>
            <a:pPr>
              <a:defRPr/>
            </a:pPr>
            <a:endParaRPr lang="es" sz="1050" i="1">
              <a:solidFill>
                <a:srgbClr val="002060"/>
              </a:solidFill>
              <a:latin typeface="Avenir Next"/>
              <a:ea typeface="+mn-lt"/>
              <a:cs typeface="+mn-lt"/>
            </a:endParaRPr>
          </a:p>
        </p:txBody>
      </p:sp>
      <p:sp>
        <p:nvSpPr>
          <p:cNvPr id="28" name="Google Shape;198;p27">
            <a:extLst>
              <a:ext uri="{FF2B5EF4-FFF2-40B4-BE49-F238E27FC236}">
                <a16:creationId xmlns:a16="http://schemas.microsoft.com/office/drawing/2014/main" id="{3FFB5863-50E7-54B6-F86A-3AE120A3F60D}"/>
              </a:ext>
            </a:extLst>
          </p:cNvPr>
          <p:cNvSpPr txBox="1"/>
          <p:nvPr/>
        </p:nvSpPr>
        <p:spPr>
          <a:xfrm>
            <a:off x="3501525" y="2209714"/>
            <a:ext cx="2354152" cy="207214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200" b="1" i="1">
                <a:solidFill>
                  <a:srgbClr val="C2C7D8"/>
                </a:solidFill>
                <a:latin typeface="Avenir Next"/>
              </a:rPr>
              <a:t>Education material </a:t>
            </a:r>
            <a:r>
              <a:rPr lang="es" sz="1200" i="1">
                <a:solidFill>
                  <a:srgbClr val="C2C7D8"/>
                </a:solidFill>
                <a:latin typeface="Avenir Next"/>
              </a:rPr>
              <a:t>for residents on climate adaptation, but </a:t>
            </a:r>
            <a:r>
              <a:rPr lang="es" sz="1200" b="1" i="1">
                <a:solidFill>
                  <a:srgbClr val="C2C7D8"/>
                </a:solidFill>
                <a:latin typeface="Avenir Next"/>
              </a:rPr>
              <a:t>framed differently.</a:t>
            </a:r>
          </a:p>
          <a:p>
            <a:pPr>
              <a:defRPr/>
            </a:pPr>
            <a:endParaRPr lang="es" sz="1200" b="1" i="1">
              <a:solidFill>
                <a:srgbClr val="C2C7D8"/>
              </a:solidFill>
              <a:latin typeface="Avenir Next" panose="020B0503020202020204" pitchFamily="34" charset="0"/>
            </a:endParaRPr>
          </a:p>
          <a:p>
            <a:pPr>
              <a:defRPr/>
            </a:pPr>
            <a:r>
              <a:rPr lang="es" sz="1200" i="1">
                <a:solidFill>
                  <a:srgbClr val="C2C7D8"/>
                </a:solidFill>
                <a:latin typeface="Avenir Next"/>
              </a:rPr>
              <a:t>Offered to housing companies and interested residents by the City of Helsinki e.g. in collaboration with työväenopisto.</a:t>
            </a:r>
          </a:p>
          <a:p>
            <a:pPr>
              <a:defRPr/>
            </a:pPr>
            <a:endParaRPr lang="es" sz="1200" b="1">
              <a:solidFill>
                <a:srgbClr val="C2C7D8"/>
              </a:solidFill>
              <a:latin typeface="Avenir Next" panose="020B0503020202020204" pitchFamily="34" charset="0"/>
            </a:endParaRPr>
          </a:p>
          <a:p>
            <a:pPr>
              <a:defRPr/>
            </a:pPr>
            <a:r>
              <a:rPr lang="es" sz="1200" b="1" i="1">
                <a:solidFill>
                  <a:srgbClr val="C2C7D8"/>
                </a:solidFill>
                <a:latin typeface="Avenir Next"/>
              </a:rPr>
              <a:t>HOW: </a:t>
            </a:r>
          </a:p>
          <a:p>
            <a:pPr>
              <a:defRPr/>
            </a:pPr>
            <a:r>
              <a:rPr lang="es" sz="1200" i="1">
                <a:solidFill>
                  <a:srgbClr val="C2C7D8"/>
                </a:solidFill>
                <a:latin typeface="Avenir Next"/>
              </a:rPr>
              <a:t>simplified messaging, reframing</a:t>
            </a:r>
            <a:r>
              <a:rPr lang="es" sz="1200">
                <a:solidFill>
                  <a:srgbClr val="C2C7D8"/>
                </a:solidFill>
                <a:latin typeface="Avenir Next"/>
              </a:rPr>
              <a:t> </a:t>
            </a:r>
            <a:endParaRPr lang="es" sz="1200" b="1">
              <a:solidFill>
                <a:srgbClr val="C2C7D8"/>
              </a:solidFill>
              <a:latin typeface="Avenir Next" panose="020B0503020202020204" pitchFamily="34" charset="0"/>
            </a:endParaRPr>
          </a:p>
        </p:txBody>
      </p:sp>
      <p:sp>
        <p:nvSpPr>
          <p:cNvPr id="5" name="Google Shape;198;p27">
            <a:extLst>
              <a:ext uri="{FF2B5EF4-FFF2-40B4-BE49-F238E27FC236}">
                <a16:creationId xmlns:a16="http://schemas.microsoft.com/office/drawing/2014/main" id="{1F50FE47-9C1C-55B4-AB44-919D6F6C60E1}"/>
              </a:ext>
            </a:extLst>
          </p:cNvPr>
          <p:cNvSpPr txBox="1"/>
          <p:nvPr/>
        </p:nvSpPr>
        <p:spPr>
          <a:xfrm>
            <a:off x="6562349" y="2215267"/>
            <a:ext cx="2354152" cy="2654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200" b="1" i="1">
                <a:solidFill>
                  <a:srgbClr val="002060"/>
                </a:solidFill>
                <a:latin typeface="Avenir Next"/>
              </a:rPr>
              <a:t>Pooling renovations</a:t>
            </a:r>
            <a:r>
              <a:rPr lang="es" sz="1200" i="1">
                <a:solidFill>
                  <a:srgbClr val="002060"/>
                </a:solidFill>
                <a:latin typeface="Avenir Next"/>
              </a:rPr>
              <a:t> and establishing </a:t>
            </a:r>
            <a:r>
              <a:rPr lang="es" sz="1200" b="1" i="1">
                <a:solidFill>
                  <a:srgbClr val="002060"/>
                </a:solidFill>
                <a:latin typeface="Avenir Next"/>
              </a:rPr>
              <a:t>climate ambassadors</a:t>
            </a:r>
            <a:r>
              <a:rPr lang="es" sz="1200" i="1">
                <a:solidFill>
                  <a:srgbClr val="002060"/>
                </a:solidFill>
                <a:latin typeface="Avenir Next"/>
              </a:rPr>
              <a:t> to strengthen community networks.</a:t>
            </a:r>
            <a:endParaRPr lang="es" sz="1200" i="1">
              <a:solidFill>
                <a:srgbClr val="002060"/>
              </a:solidFill>
              <a:latin typeface="Avenir Next" panose="020B0503020202020204" pitchFamily="34" charset="0"/>
            </a:endParaRPr>
          </a:p>
          <a:p>
            <a:pPr>
              <a:defRPr/>
            </a:pPr>
            <a:endParaRPr lang="es" sz="1200" b="1" i="1">
              <a:solidFill>
                <a:srgbClr val="002060"/>
              </a:solidFill>
              <a:latin typeface="Avenir Next" panose="020B0503020202020204" pitchFamily="34" charset="0"/>
            </a:endParaRPr>
          </a:p>
          <a:p>
            <a:pPr>
              <a:defRPr/>
            </a:pPr>
            <a:r>
              <a:rPr lang="es" sz="1200" i="1">
                <a:solidFill>
                  <a:srgbClr val="002060"/>
                </a:solidFill>
                <a:latin typeface="Avenir Next"/>
              </a:rPr>
              <a:t>Facilitated by the City of Helsinki e.g. Energy Advisory Team, with the help of Kiinteistöliitto and neighborhood organizations.</a:t>
            </a:r>
          </a:p>
          <a:p>
            <a:pPr>
              <a:defRPr/>
            </a:pPr>
            <a:endParaRPr lang="es" sz="1200" b="1" i="1">
              <a:solidFill>
                <a:srgbClr val="002060"/>
              </a:solidFill>
              <a:latin typeface="Avenir Next" panose="020B0503020202020204" pitchFamily="34" charset="0"/>
            </a:endParaRPr>
          </a:p>
          <a:p>
            <a:pPr>
              <a:defRPr/>
            </a:pPr>
            <a:r>
              <a:rPr lang="es" sz="1200" b="1" i="1">
                <a:solidFill>
                  <a:srgbClr val="002060"/>
                </a:solidFill>
                <a:latin typeface="Avenir Next"/>
              </a:rPr>
              <a:t>HOW:</a:t>
            </a:r>
            <a:endParaRPr lang="es" sz="1200" i="1">
              <a:solidFill>
                <a:srgbClr val="002060"/>
              </a:solidFill>
              <a:latin typeface="Avenir Next"/>
            </a:endParaRPr>
          </a:p>
          <a:p>
            <a:pPr>
              <a:defRPr/>
            </a:pPr>
            <a:r>
              <a:rPr lang="es" sz="1200" i="1">
                <a:solidFill>
                  <a:srgbClr val="002060"/>
                </a:solidFill>
                <a:latin typeface="Avenir Next"/>
              </a:rPr>
              <a:t>social proof, social norms, activating social identities, reciprocity</a:t>
            </a:r>
          </a:p>
          <a:p>
            <a:pPr>
              <a:defRPr/>
            </a:pPr>
            <a:endParaRPr lang="es" sz="1200" b="1">
              <a:solidFill>
                <a:srgbClr val="002060"/>
              </a:solidFill>
              <a:latin typeface="Avenir Next" panose="020B0503020202020204" pitchFamily="34" charset="0"/>
            </a:endParaRPr>
          </a:p>
          <a:p>
            <a:pPr>
              <a:defRPr/>
            </a:pPr>
            <a:endParaRPr lang="es" sz="1200" b="1">
              <a:solidFill>
                <a:srgbClr val="002060"/>
              </a:solidFill>
              <a:latin typeface="Avenir Next"/>
            </a:endParaRPr>
          </a:p>
        </p:txBody>
      </p:sp>
      <p:sp>
        <p:nvSpPr>
          <p:cNvPr id="13" name="Google Shape;198;p27">
            <a:extLst>
              <a:ext uri="{FF2B5EF4-FFF2-40B4-BE49-F238E27FC236}">
                <a16:creationId xmlns:a16="http://schemas.microsoft.com/office/drawing/2014/main" id="{29139A2C-B8B6-133B-6C4E-ABD7EADB7F6A}"/>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C833F66C-30B4-CA8D-A9AB-07B0DA4CCDD4}"/>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23</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3718079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7271B60E-6574-EEF2-3A1B-79749EF56C0F}"/>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033401A8-8342-6B5A-54D4-AE38D6EED1AA}"/>
              </a:ext>
            </a:extLst>
          </p:cNvPr>
          <p:cNvSpPr/>
          <p:nvPr/>
        </p:nvSpPr>
        <p:spPr>
          <a:xfrm>
            <a:off x="8181394"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2" name="Oval 11">
            <a:extLst>
              <a:ext uri="{FF2B5EF4-FFF2-40B4-BE49-F238E27FC236}">
                <a16:creationId xmlns:a16="http://schemas.microsoft.com/office/drawing/2014/main" id="{EDFC6C44-A5A7-0BD0-2410-E8A47BD4FF59}"/>
              </a:ext>
            </a:extLst>
          </p:cNvPr>
          <p:cNvSpPr/>
          <p:nvPr/>
        </p:nvSpPr>
        <p:spPr>
          <a:xfrm>
            <a:off x="8321931"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3" name="Oval 12">
            <a:extLst>
              <a:ext uri="{FF2B5EF4-FFF2-40B4-BE49-F238E27FC236}">
                <a16:creationId xmlns:a16="http://schemas.microsoft.com/office/drawing/2014/main" id="{AF005A99-E2B2-72AD-C840-4B2E7E64AF67}"/>
              </a:ext>
            </a:extLst>
          </p:cNvPr>
          <p:cNvSpPr/>
          <p:nvPr/>
        </p:nvSpPr>
        <p:spPr>
          <a:xfrm>
            <a:off x="8460722" y="338790"/>
            <a:ext cx="89444" cy="89444"/>
          </a:xfrm>
          <a:prstGeom prst="ellipse">
            <a:avLst/>
          </a:prstGeom>
          <a:solidFill>
            <a:srgbClr val="B4E5A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4" name="Oval 13">
            <a:extLst>
              <a:ext uri="{FF2B5EF4-FFF2-40B4-BE49-F238E27FC236}">
                <a16:creationId xmlns:a16="http://schemas.microsoft.com/office/drawing/2014/main" id="{D8947131-A218-83B9-6740-070A3DAD4FEA}"/>
              </a:ext>
            </a:extLst>
          </p:cNvPr>
          <p:cNvSpPr/>
          <p:nvPr/>
        </p:nvSpPr>
        <p:spPr>
          <a:xfrm>
            <a:off x="8599513"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5" name="Oval 14">
            <a:extLst>
              <a:ext uri="{FF2B5EF4-FFF2-40B4-BE49-F238E27FC236}">
                <a16:creationId xmlns:a16="http://schemas.microsoft.com/office/drawing/2014/main" id="{FF44B1EB-9590-5A0E-E11B-6E0855FF140D}"/>
              </a:ext>
            </a:extLst>
          </p:cNvPr>
          <p:cNvSpPr/>
          <p:nvPr/>
        </p:nvSpPr>
        <p:spPr>
          <a:xfrm>
            <a:off x="8738305"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7" name="Google Shape;198;p27">
            <a:extLst>
              <a:ext uri="{FF2B5EF4-FFF2-40B4-BE49-F238E27FC236}">
                <a16:creationId xmlns:a16="http://schemas.microsoft.com/office/drawing/2014/main" id="{4A2A1549-7757-7EC9-6A93-711D35DD450F}"/>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E1D9F5"/>
                </a:solidFill>
                <a:latin typeface="Avenir Next Demi Bold" panose="020B0503020202020204" pitchFamily="34" charset="0"/>
              </a:rPr>
              <a:t>PROPOSAL | </a:t>
            </a:r>
            <a:r>
              <a:rPr lang="es" sz="1050">
                <a:solidFill>
                  <a:srgbClr val="E1D9F5"/>
                </a:solidFill>
                <a:latin typeface="Avenir Next" panose="020B0503020202020204" pitchFamily="34" charset="0"/>
              </a:rPr>
              <a:t>ENTRY POINT 3 </a:t>
            </a:r>
            <a:endParaRPr lang="en-US" sz="1050">
              <a:solidFill>
                <a:srgbClr val="E1D9F5"/>
              </a:solidFill>
              <a:latin typeface="Avenir Next" panose="020B0503020202020204" pitchFamily="34" charset="0"/>
            </a:endParaRPr>
          </a:p>
        </p:txBody>
      </p:sp>
      <p:sp>
        <p:nvSpPr>
          <p:cNvPr id="5" name="Title 1">
            <a:extLst>
              <a:ext uri="{FF2B5EF4-FFF2-40B4-BE49-F238E27FC236}">
                <a16:creationId xmlns:a16="http://schemas.microsoft.com/office/drawing/2014/main" id="{688BFFAE-0884-29BB-0ECA-409CDA79345C}"/>
              </a:ext>
            </a:extLst>
          </p:cNvPr>
          <p:cNvSpPr>
            <a:spLocks noGrp="1"/>
          </p:cNvSpPr>
          <p:nvPr>
            <p:ph type="title"/>
          </p:nvPr>
        </p:nvSpPr>
        <p:spPr>
          <a:xfrm>
            <a:off x="1275519" y="1242418"/>
            <a:ext cx="6592962" cy="395570"/>
          </a:xfrm>
        </p:spPr>
        <p:txBody>
          <a:bodyPr anchor="t">
            <a:noAutofit/>
          </a:bodyPr>
          <a:lstStyle/>
          <a:p>
            <a:pPr algn="ctr">
              <a:lnSpc>
                <a:spcPct val="110000"/>
              </a:lnSpc>
            </a:pPr>
            <a:r>
              <a:rPr lang="en-US" sz="2400" b="1" i="1">
                <a:solidFill>
                  <a:srgbClr val="B4E5A2"/>
                </a:solidFill>
                <a:latin typeface="Avenir Next" panose="020B0503020202020204" pitchFamily="34" charset="0"/>
              </a:rPr>
              <a:t>SUPERSTARS</a:t>
            </a:r>
            <a:r>
              <a:rPr lang="en-US" sz="2400" b="1">
                <a:solidFill>
                  <a:srgbClr val="E1D9F5"/>
                </a:solidFill>
                <a:latin typeface="Avenir Next" panose="020B0503020202020204" pitchFamily="34" charset="0"/>
              </a:rPr>
              <a:t> ACT ALONE</a:t>
            </a:r>
          </a:p>
        </p:txBody>
      </p:sp>
      <p:sp>
        <p:nvSpPr>
          <p:cNvPr id="4" name="Google Shape;198;p27">
            <a:extLst>
              <a:ext uri="{FF2B5EF4-FFF2-40B4-BE49-F238E27FC236}">
                <a16:creationId xmlns:a16="http://schemas.microsoft.com/office/drawing/2014/main" id="{ED8162DA-1B7B-CB15-FAC0-4A51BE44A81A}"/>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E1D9F5">
                    <a:alpha val="70000"/>
                  </a:srgbClr>
                </a:solidFill>
                <a:latin typeface="Avenir Next" panose="020B0503020202020204" pitchFamily="34" charset="0"/>
                <a:ea typeface="Work Sans"/>
                <a:cs typeface="Work Sans"/>
                <a:sym typeface="Work Sans"/>
              </a:rPr>
              <a:t>Creative Commons CC BY 4.0 2026 </a:t>
            </a:r>
            <a:endParaRPr lang="en-US" sz="525">
              <a:solidFill>
                <a:srgbClr val="E1D9F5">
                  <a:alpha val="70000"/>
                </a:srgbClr>
              </a:solidFill>
              <a:latin typeface="Avenir Next" panose="020B0503020202020204" pitchFamily="34" charset="0"/>
              <a:sym typeface="Work Sans"/>
            </a:endParaRPr>
          </a:p>
          <a:p>
            <a:pPr>
              <a:defRPr/>
            </a:pPr>
            <a:r>
              <a:rPr lang="en-US" sz="525">
                <a:solidFill>
                  <a:srgbClr val="E1D9F5">
                    <a:alpha val="70000"/>
                  </a:srgbClr>
                </a:solidFill>
                <a:latin typeface="Avenir Next" panose="020B0503020202020204" pitchFamily="34" charset="0"/>
                <a:sym typeface="Work Sans"/>
              </a:rPr>
              <a:t>Anna Hakola · Duc Chu · Fernanda Ordorica · Jutta </a:t>
            </a:r>
            <a:r>
              <a:rPr lang="en-US" sz="525" err="1">
                <a:solidFill>
                  <a:srgbClr val="E1D9F5">
                    <a:alpha val="70000"/>
                  </a:srgbClr>
                </a:solidFill>
                <a:latin typeface="Avenir Next" panose="020B0503020202020204" pitchFamily="34" charset="0"/>
                <a:sym typeface="Work Sans"/>
              </a:rPr>
              <a:t>Pihlamo</a:t>
            </a:r>
            <a:r>
              <a:rPr lang="en-US" sz="525">
                <a:solidFill>
                  <a:srgbClr val="E1D9F5">
                    <a:alpha val="70000"/>
                  </a:srgbClr>
                </a:solidFill>
                <a:latin typeface="Avenir Next" panose="020B0503020202020204" pitchFamily="34" charset="0"/>
                <a:sym typeface="Work Sans"/>
              </a:rPr>
              <a:t> · Kaitlin Safka · Tessa </a:t>
            </a:r>
            <a:r>
              <a:rPr lang="en-US" sz="525" err="1">
                <a:solidFill>
                  <a:srgbClr val="E1D9F5">
                    <a:alpha val="70000"/>
                  </a:srgbClr>
                </a:solidFill>
                <a:latin typeface="Avenir Next" panose="020B0503020202020204" pitchFamily="34" charset="0"/>
                <a:sym typeface="Work Sans"/>
              </a:rPr>
              <a:t>Lehmussaari</a:t>
            </a:r>
            <a:r>
              <a:rPr lang="en-US" sz="525">
                <a:solidFill>
                  <a:srgbClr val="E1D9F5">
                    <a:alpha val="70000"/>
                  </a:srgbClr>
                </a:solidFill>
                <a:latin typeface="Avenir Next" panose="020B0503020202020204" pitchFamily="34" charset="0"/>
                <a:sym typeface="Work Sans"/>
              </a:rPr>
              <a:t> </a:t>
            </a:r>
            <a:br>
              <a:rPr lang="en-US" sz="525">
                <a:latin typeface="Avenir Next" panose="020B0503020202020204" pitchFamily="34" charset="0"/>
                <a:ea typeface="Work Sans"/>
                <a:cs typeface="Work Sans"/>
              </a:rPr>
            </a:br>
            <a:r>
              <a:rPr lang="en-US" sz="525">
                <a:solidFill>
                  <a:srgbClr val="E1D9F5">
                    <a:alpha val="70000"/>
                  </a:srgbClr>
                </a:solidFill>
                <a:latin typeface="Avenir Next"/>
                <a:ea typeface="Work Sans"/>
                <a:cs typeface="Work Sans"/>
                <a:sym typeface="Work Sans"/>
              </a:rPr>
              <a:t>Design for Government course · Aalto University</a:t>
            </a:r>
            <a:endParaRPr lang="en-US" sz="975">
              <a:solidFill>
                <a:srgbClr val="E1D9F5">
                  <a:alpha val="70000"/>
                </a:srgbClr>
              </a:solidFill>
              <a:latin typeface="Avenir Next"/>
              <a:ea typeface="Work Sans"/>
              <a:cs typeface="Work Sans"/>
            </a:endParaRPr>
          </a:p>
        </p:txBody>
      </p:sp>
      <p:sp>
        <p:nvSpPr>
          <p:cNvPr id="3" name="Google Shape;198;p27">
            <a:extLst>
              <a:ext uri="{FF2B5EF4-FFF2-40B4-BE49-F238E27FC236}">
                <a16:creationId xmlns:a16="http://schemas.microsoft.com/office/drawing/2014/main" id="{F848853A-09FE-059C-9AAB-E872C9477C81}"/>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DCDEE8">
                    <a:alpha val="70000"/>
                  </a:srgbClr>
                </a:solidFill>
                <a:latin typeface="Avenir Next"/>
                <a:ea typeface="Work Sans"/>
                <a:cs typeface="Work Sans"/>
                <a:sym typeface="Work Sans"/>
              </a:rPr>
              <a:t>24</a:t>
            </a:r>
            <a:endParaRPr lang="en-US" sz="975">
              <a:solidFill>
                <a:srgbClr val="DCDEE8">
                  <a:alpha val="70000"/>
                </a:srgbClr>
              </a:solidFill>
              <a:latin typeface="Avenir Next"/>
              <a:ea typeface="Work Sans"/>
              <a:cs typeface="Work Sans"/>
            </a:endParaRPr>
          </a:p>
        </p:txBody>
      </p:sp>
    </p:spTree>
    <p:extLst>
      <p:ext uri="{BB962C8B-B14F-4D97-AF65-F5344CB8AC3E}">
        <p14:creationId xmlns:p14="http://schemas.microsoft.com/office/powerpoint/2010/main" val="16453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75CE5-4DB5-5439-9EB8-3EE3A23D02A7}"/>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FD6AE500-8BC3-E663-3D3C-CB373BF23336}"/>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 name="Oval 2">
            <a:extLst>
              <a:ext uri="{FF2B5EF4-FFF2-40B4-BE49-F238E27FC236}">
                <a16:creationId xmlns:a16="http://schemas.microsoft.com/office/drawing/2014/main" id="{96173F18-FF3B-74E7-5861-027179537EE1}"/>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4" name="Oval 3">
            <a:extLst>
              <a:ext uri="{FF2B5EF4-FFF2-40B4-BE49-F238E27FC236}">
                <a16:creationId xmlns:a16="http://schemas.microsoft.com/office/drawing/2014/main" id="{9F016AA9-35C6-0157-FEA3-A7E51451405A}"/>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5" name="Oval 4">
            <a:extLst>
              <a:ext uri="{FF2B5EF4-FFF2-40B4-BE49-F238E27FC236}">
                <a16:creationId xmlns:a16="http://schemas.microsoft.com/office/drawing/2014/main" id="{E9E9EF47-E023-4B6B-92B8-78D250FDB10A}"/>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6" name="Oval 5">
            <a:extLst>
              <a:ext uri="{FF2B5EF4-FFF2-40B4-BE49-F238E27FC236}">
                <a16:creationId xmlns:a16="http://schemas.microsoft.com/office/drawing/2014/main" id="{91E616F0-7D1C-B1D4-F9C3-C9A22C51EDD4}"/>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9" name="Google Shape;198;p27">
            <a:extLst>
              <a:ext uri="{FF2B5EF4-FFF2-40B4-BE49-F238E27FC236}">
                <a16:creationId xmlns:a16="http://schemas.microsoft.com/office/drawing/2014/main" id="{4F50447A-3F68-CCE5-AFC4-4E54842B44D8}"/>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a:rPr>
              <a:t>INTRODUCTION | </a:t>
            </a:r>
            <a:r>
              <a:rPr lang="es" sz="1050">
                <a:solidFill>
                  <a:srgbClr val="002060"/>
                </a:solidFill>
                <a:latin typeface="Avenir Next"/>
              </a:rPr>
              <a:t>OPTIMISM BIAS</a:t>
            </a:r>
            <a:endParaRPr lang="en-US" sz="1050">
              <a:solidFill>
                <a:srgbClr val="002060"/>
              </a:solidFill>
              <a:latin typeface="Avenir Next"/>
            </a:endParaRPr>
          </a:p>
        </p:txBody>
      </p:sp>
      <p:pic>
        <p:nvPicPr>
          <p:cNvPr id="10" name="Picture 9">
            <a:extLst>
              <a:ext uri="{FF2B5EF4-FFF2-40B4-BE49-F238E27FC236}">
                <a16:creationId xmlns:a16="http://schemas.microsoft.com/office/drawing/2014/main" id="{713FED5A-277F-E8D9-A845-498589BFFA0C}"/>
              </a:ext>
            </a:extLst>
          </p:cNvPr>
          <p:cNvPicPr>
            <a:picLocks noChangeAspect="1"/>
          </p:cNvPicPr>
          <p:nvPr/>
        </p:nvPicPr>
        <p:blipFill>
          <a:blip r:embed="rId3"/>
          <a:stretch>
            <a:fillRect/>
          </a:stretch>
        </p:blipFill>
        <p:spPr>
          <a:xfrm>
            <a:off x="3756822" y="24534"/>
            <a:ext cx="3855743" cy="5117523"/>
          </a:xfrm>
          <a:prstGeom prst="rect">
            <a:avLst/>
          </a:prstGeom>
        </p:spPr>
      </p:pic>
      <p:sp>
        <p:nvSpPr>
          <p:cNvPr id="8" name="Google Shape;198;p27">
            <a:extLst>
              <a:ext uri="{FF2B5EF4-FFF2-40B4-BE49-F238E27FC236}">
                <a16:creationId xmlns:a16="http://schemas.microsoft.com/office/drawing/2014/main" id="{FB030836-128C-D0CC-2490-A3CBB93456CF}"/>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7" name="Google Shape;198;p27">
            <a:extLst>
              <a:ext uri="{FF2B5EF4-FFF2-40B4-BE49-F238E27FC236}">
                <a16:creationId xmlns:a16="http://schemas.microsoft.com/office/drawing/2014/main" id="{BD5A1B02-CE41-AE87-0F22-B9BC55C69003}"/>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3</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912087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AD6CC087-915C-621B-DF7E-52F6262256C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882F480-09F8-5B8A-88BA-92D10E04E5A5}"/>
              </a:ext>
            </a:extLst>
          </p:cNvPr>
          <p:cNvSpPr txBox="1">
            <a:spLocks/>
          </p:cNvSpPr>
          <p:nvPr/>
        </p:nvSpPr>
        <p:spPr>
          <a:xfrm>
            <a:off x="778069" y="3020379"/>
            <a:ext cx="7588583" cy="791141"/>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400" b="1" i="1">
                <a:solidFill>
                  <a:srgbClr val="002060"/>
                </a:solidFill>
                <a:highlight>
                  <a:srgbClr val="B4E4A2"/>
                </a:highlight>
                <a:latin typeface="Avenir Next"/>
              </a:rPr>
              <a:t>“YOUR NEIGHBOURS ARE STARTING ENERGY RENOVATIONS. WOULD YOU LIKE TO JOIN?”</a:t>
            </a:r>
          </a:p>
        </p:txBody>
      </p:sp>
      <p:sp>
        <p:nvSpPr>
          <p:cNvPr id="18" name="Oval 17">
            <a:extLst>
              <a:ext uri="{FF2B5EF4-FFF2-40B4-BE49-F238E27FC236}">
                <a16:creationId xmlns:a16="http://schemas.microsoft.com/office/drawing/2014/main" id="{3F81591F-FE9F-6968-69E4-4F524A6B345F}"/>
              </a:ext>
            </a:extLst>
          </p:cNvPr>
          <p:cNvSpPr/>
          <p:nvPr/>
        </p:nvSpPr>
        <p:spPr>
          <a:xfrm>
            <a:off x="8181394"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9" name="Oval 18">
            <a:extLst>
              <a:ext uri="{FF2B5EF4-FFF2-40B4-BE49-F238E27FC236}">
                <a16:creationId xmlns:a16="http://schemas.microsoft.com/office/drawing/2014/main" id="{67DAB4B6-C5C3-A4D6-057C-E96D27446549}"/>
              </a:ext>
            </a:extLst>
          </p:cNvPr>
          <p:cNvSpPr/>
          <p:nvPr/>
        </p:nvSpPr>
        <p:spPr>
          <a:xfrm>
            <a:off x="8321931"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0" name="Oval 19">
            <a:extLst>
              <a:ext uri="{FF2B5EF4-FFF2-40B4-BE49-F238E27FC236}">
                <a16:creationId xmlns:a16="http://schemas.microsoft.com/office/drawing/2014/main" id="{578230AF-BA62-B8C4-BB25-809ED99A92A6}"/>
              </a:ext>
            </a:extLst>
          </p:cNvPr>
          <p:cNvSpPr/>
          <p:nvPr/>
        </p:nvSpPr>
        <p:spPr>
          <a:xfrm>
            <a:off x="8460722" y="338790"/>
            <a:ext cx="89444" cy="89444"/>
          </a:xfrm>
          <a:prstGeom prst="ellipse">
            <a:avLst/>
          </a:prstGeom>
          <a:solidFill>
            <a:srgbClr val="B4E5A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1" name="Oval 20">
            <a:extLst>
              <a:ext uri="{FF2B5EF4-FFF2-40B4-BE49-F238E27FC236}">
                <a16:creationId xmlns:a16="http://schemas.microsoft.com/office/drawing/2014/main" id="{30FCF3B7-4E34-F8A0-267D-52FDDAC386F8}"/>
              </a:ext>
            </a:extLst>
          </p:cNvPr>
          <p:cNvSpPr/>
          <p:nvPr/>
        </p:nvSpPr>
        <p:spPr>
          <a:xfrm>
            <a:off x="8599513"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2" name="Oval 21">
            <a:extLst>
              <a:ext uri="{FF2B5EF4-FFF2-40B4-BE49-F238E27FC236}">
                <a16:creationId xmlns:a16="http://schemas.microsoft.com/office/drawing/2014/main" id="{62EEA982-15C9-ABA0-B98D-C5651C91DFFA}"/>
              </a:ext>
            </a:extLst>
          </p:cNvPr>
          <p:cNvSpPr/>
          <p:nvPr/>
        </p:nvSpPr>
        <p:spPr>
          <a:xfrm>
            <a:off x="8738305" y="338790"/>
            <a:ext cx="89444" cy="89444"/>
          </a:xfrm>
          <a:prstGeom prst="ellipse">
            <a:avLst/>
          </a:prstGeom>
          <a:solidFill>
            <a:srgbClr val="B4E5A2">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4" name="Google Shape;198;p27">
            <a:extLst>
              <a:ext uri="{FF2B5EF4-FFF2-40B4-BE49-F238E27FC236}">
                <a16:creationId xmlns:a16="http://schemas.microsoft.com/office/drawing/2014/main" id="{3AC651F6-694F-54B4-4771-D4B233B1D4E2}"/>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E1D9F5"/>
                </a:solidFill>
                <a:latin typeface="Avenir Next Demi Bold" panose="020B0503020202020204" pitchFamily="34" charset="0"/>
              </a:rPr>
              <a:t>PROPOSAL | </a:t>
            </a:r>
            <a:r>
              <a:rPr lang="es" sz="1050">
                <a:solidFill>
                  <a:srgbClr val="E1D9F5"/>
                </a:solidFill>
                <a:latin typeface="Avenir Next" panose="020B0503020202020204" pitchFamily="34" charset="0"/>
              </a:rPr>
              <a:t>ENTRY POINT 3 </a:t>
            </a:r>
            <a:endParaRPr lang="en-US" sz="1050">
              <a:solidFill>
                <a:srgbClr val="E1D9F5"/>
              </a:solidFill>
              <a:latin typeface="Avenir Next" panose="020B0503020202020204" pitchFamily="34" charset="0"/>
            </a:endParaRPr>
          </a:p>
        </p:txBody>
      </p:sp>
      <p:sp>
        <p:nvSpPr>
          <p:cNvPr id="9" name="Title 1">
            <a:extLst>
              <a:ext uri="{FF2B5EF4-FFF2-40B4-BE49-F238E27FC236}">
                <a16:creationId xmlns:a16="http://schemas.microsoft.com/office/drawing/2014/main" id="{C00B3592-8ED7-F427-B433-451ACE821EFA}"/>
              </a:ext>
            </a:extLst>
          </p:cNvPr>
          <p:cNvSpPr>
            <a:spLocks noGrp="1"/>
          </p:cNvSpPr>
          <p:nvPr>
            <p:ph type="title"/>
          </p:nvPr>
        </p:nvSpPr>
        <p:spPr>
          <a:xfrm>
            <a:off x="1275519" y="1242418"/>
            <a:ext cx="6592962" cy="395570"/>
          </a:xfrm>
        </p:spPr>
        <p:txBody>
          <a:bodyPr anchor="t">
            <a:noAutofit/>
          </a:bodyPr>
          <a:lstStyle/>
          <a:p>
            <a:pPr algn="ctr">
              <a:lnSpc>
                <a:spcPct val="110000"/>
              </a:lnSpc>
            </a:pPr>
            <a:r>
              <a:rPr lang="en-US" sz="2400" b="1" i="1" strike="sngStrike">
                <a:solidFill>
                  <a:srgbClr val="B4E5A2">
                    <a:alpha val="40000"/>
                  </a:srgbClr>
                </a:solidFill>
                <a:latin typeface="Avenir Next"/>
              </a:rPr>
              <a:t>SUPERSTARS</a:t>
            </a:r>
            <a:r>
              <a:rPr lang="en-US" sz="2400" b="1" strike="sngStrike">
                <a:solidFill>
                  <a:srgbClr val="6C79A7"/>
                </a:solidFill>
                <a:latin typeface="Avenir Next"/>
              </a:rPr>
              <a:t> ACT ALONE</a:t>
            </a:r>
          </a:p>
        </p:txBody>
      </p:sp>
      <p:sp>
        <p:nvSpPr>
          <p:cNvPr id="10" name="Title 1">
            <a:extLst>
              <a:ext uri="{FF2B5EF4-FFF2-40B4-BE49-F238E27FC236}">
                <a16:creationId xmlns:a16="http://schemas.microsoft.com/office/drawing/2014/main" id="{37252CA1-6E4E-36FC-0C0B-229A6169B163}"/>
              </a:ext>
            </a:extLst>
          </p:cNvPr>
          <p:cNvSpPr txBox="1">
            <a:spLocks/>
          </p:cNvSpPr>
          <p:nvPr/>
        </p:nvSpPr>
        <p:spPr>
          <a:xfrm>
            <a:off x="1275519" y="2176180"/>
            <a:ext cx="6592962" cy="791141"/>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sz="2400" b="1">
                <a:solidFill>
                  <a:srgbClr val="E1D9F5"/>
                </a:solidFill>
                <a:latin typeface="Avenir Next" panose="020B0503020202020204" pitchFamily="34" charset="0"/>
              </a:rPr>
              <a:t>WITH </a:t>
            </a:r>
            <a:r>
              <a:rPr lang="en-US" sz="2400" b="1" i="1">
                <a:solidFill>
                  <a:srgbClr val="E1D9F5"/>
                </a:solidFill>
                <a:latin typeface="Avenir Next" panose="020B0503020202020204" pitchFamily="34" charset="0"/>
              </a:rPr>
              <a:t>CLIMATE AMBASSADORS</a:t>
            </a:r>
            <a:r>
              <a:rPr lang="en-US" sz="2400" b="1">
                <a:solidFill>
                  <a:srgbClr val="E1D9F5"/>
                </a:solidFill>
                <a:latin typeface="Avenir Next" panose="020B0503020202020204" pitchFamily="34" charset="0"/>
              </a:rPr>
              <a:t>, </a:t>
            </a:r>
            <a:br>
              <a:rPr lang="en-US" sz="2400" b="1">
                <a:solidFill>
                  <a:srgbClr val="E1D9F5"/>
                </a:solidFill>
                <a:latin typeface="Avenir Next" panose="020B0503020202020204" pitchFamily="34" charset="0"/>
              </a:rPr>
            </a:br>
            <a:r>
              <a:rPr lang="en-US" sz="2400" b="1">
                <a:solidFill>
                  <a:srgbClr val="E1D9F5"/>
                </a:solidFill>
                <a:latin typeface="Avenir Next" panose="020B0503020202020204" pitchFamily="34" charset="0"/>
              </a:rPr>
              <a:t>ACTION BECOMES THE NORM</a:t>
            </a:r>
          </a:p>
        </p:txBody>
      </p:sp>
      <p:sp>
        <p:nvSpPr>
          <p:cNvPr id="5" name="Google Shape;198;p27">
            <a:extLst>
              <a:ext uri="{FF2B5EF4-FFF2-40B4-BE49-F238E27FC236}">
                <a16:creationId xmlns:a16="http://schemas.microsoft.com/office/drawing/2014/main" id="{C3CAD7C7-767D-4DD2-DE29-20128DF4BC15}"/>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E1D9F5">
                    <a:alpha val="70000"/>
                  </a:srgbClr>
                </a:solidFill>
                <a:latin typeface="Avenir Next" panose="020B0503020202020204" pitchFamily="34" charset="0"/>
                <a:ea typeface="Work Sans"/>
                <a:cs typeface="Work Sans"/>
                <a:sym typeface="Work Sans"/>
              </a:rPr>
              <a:t>Creative Commons CC BY 4.0 2026 </a:t>
            </a:r>
            <a:endParaRPr lang="en-US" sz="525">
              <a:solidFill>
                <a:srgbClr val="E1D9F5">
                  <a:alpha val="70000"/>
                </a:srgbClr>
              </a:solidFill>
              <a:latin typeface="Avenir Next" panose="020B0503020202020204" pitchFamily="34" charset="0"/>
              <a:sym typeface="Work Sans"/>
            </a:endParaRPr>
          </a:p>
          <a:p>
            <a:pPr>
              <a:defRPr/>
            </a:pPr>
            <a:r>
              <a:rPr lang="en-US" sz="525">
                <a:solidFill>
                  <a:srgbClr val="E1D9F5">
                    <a:alpha val="70000"/>
                  </a:srgbClr>
                </a:solidFill>
                <a:latin typeface="Avenir Next" panose="020B0503020202020204" pitchFamily="34" charset="0"/>
                <a:sym typeface="Work Sans"/>
              </a:rPr>
              <a:t>Anna Hakola · Duc Chu · Fernanda Ordorica · Jutta </a:t>
            </a:r>
            <a:r>
              <a:rPr lang="en-US" sz="525" err="1">
                <a:solidFill>
                  <a:srgbClr val="E1D9F5">
                    <a:alpha val="70000"/>
                  </a:srgbClr>
                </a:solidFill>
                <a:latin typeface="Avenir Next" panose="020B0503020202020204" pitchFamily="34" charset="0"/>
                <a:sym typeface="Work Sans"/>
              </a:rPr>
              <a:t>Pihlamo</a:t>
            </a:r>
            <a:r>
              <a:rPr lang="en-US" sz="525">
                <a:solidFill>
                  <a:srgbClr val="E1D9F5">
                    <a:alpha val="70000"/>
                  </a:srgbClr>
                </a:solidFill>
                <a:latin typeface="Avenir Next" panose="020B0503020202020204" pitchFamily="34" charset="0"/>
                <a:sym typeface="Work Sans"/>
              </a:rPr>
              <a:t> · Kaitlin Safka · Tessa </a:t>
            </a:r>
            <a:r>
              <a:rPr lang="en-US" sz="525" err="1">
                <a:solidFill>
                  <a:srgbClr val="E1D9F5">
                    <a:alpha val="70000"/>
                  </a:srgbClr>
                </a:solidFill>
                <a:latin typeface="Avenir Next" panose="020B0503020202020204" pitchFamily="34" charset="0"/>
                <a:sym typeface="Work Sans"/>
              </a:rPr>
              <a:t>Lehmussaari</a:t>
            </a:r>
            <a:r>
              <a:rPr lang="en-US" sz="525">
                <a:solidFill>
                  <a:srgbClr val="E1D9F5">
                    <a:alpha val="70000"/>
                  </a:srgbClr>
                </a:solidFill>
                <a:latin typeface="Avenir Next" panose="020B0503020202020204" pitchFamily="34" charset="0"/>
                <a:sym typeface="Work Sans"/>
              </a:rPr>
              <a:t> </a:t>
            </a:r>
            <a:br>
              <a:rPr lang="en-US" sz="525">
                <a:latin typeface="Avenir Next" panose="020B0503020202020204" pitchFamily="34" charset="0"/>
                <a:ea typeface="Work Sans"/>
                <a:cs typeface="Work Sans"/>
              </a:rPr>
            </a:br>
            <a:r>
              <a:rPr lang="en-US" sz="525">
                <a:solidFill>
                  <a:srgbClr val="E1D9F5">
                    <a:alpha val="70000"/>
                  </a:srgbClr>
                </a:solidFill>
                <a:latin typeface="Avenir Next"/>
                <a:ea typeface="Work Sans"/>
                <a:cs typeface="Work Sans"/>
                <a:sym typeface="Work Sans"/>
              </a:rPr>
              <a:t>Design for Government course · Aalto University</a:t>
            </a:r>
            <a:endParaRPr lang="en-US" sz="975">
              <a:solidFill>
                <a:srgbClr val="E1D9F5">
                  <a:alpha val="70000"/>
                </a:srgbClr>
              </a:solidFill>
              <a:latin typeface="Avenir Next"/>
              <a:ea typeface="Work Sans"/>
              <a:cs typeface="Work Sans"/>
            </a:endParaRPr>
          </a:p>
        </p:txBody>
      </p:sp>
      <p:sp>
        <p:nvSpPr>
          <p:cNvPr id="3" name="Google Shape;198;p27">
            <a:extLst>
              <a:ext uri="{FF2B5EF4-FFF2-40B4-BE49-F238E27FC236}">
                <a16:creationId xmlns:a16="http://schemas.microsoft.com/office/drawing/2014/main" id="{F511D8D5-D89D-CAB8-94DA-8A3DB01A742A}"/>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DCDEE8">
                    <a:alpha val="70000"/>
                  </a:srgbClr>
                </a:solidFill>
                <a:latin typeface="Avenir Next"/>
                <a:ea typeface="Work Sans"/>
                <a:cs typeface="Work Sans"/>
                <a:sym typeface="Work Sans"/>
              </a:rPr>
              <a:t>24</a:t>
            </a:r>
            <a:endParaRPr lang="en-US" sz="975">
              <a:solidFill>
                <a:srgbClr val="DCDEE8">
                  <a:alpha val="70000"/>
                </a:srgbClr>
              </a:solidFill>
              <a:latin typeface="Avenir Next"/>
              <a:ea typeface="Work Sans"/>
              <a:cs typeface="Work Sans"/>
            </a:endParaRPr>
          </a:p>
        </p:txBody>
      </p:sp>
    </p:spTree>
    <p:extLst>
      <p:ext uri="{BB962C8B-B14F-4D97-AF65-F5344CB8AC3E}">
        <p14:creationId xmlns:p14="http://schemas.microsoft.com/office/powerpoint/2010/main" val="1453418349"/>
      </p:ext>
    </p:extLst>
  </p:cSld>
  <p:clrMapOvr>
    <a:masterClrMapping/>
  </p:clrMapOvr>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1D9F5"/>
        </a:solidFill>
        <a:effectLst/>
      </p:bgPr>
    </p:bg>
    <p:spTree>
      <p:nvGrpSpPr>
        <p:cNvPr id="1" name="">
          <a:extLst>
            <a:ext uri="{FF2B5EF4-FFF2-40B4-BE49-F238E27FC236}">
              <a16:creationId xmlns:a16="http://schemas.microsoft.com/office/drawing/2014/main" id="{0165FF0B-03EF-ADE2-04A9-353A9E5B7395}"/>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EDDB4C71-F819-E4A9-48D3-1EECEA9B0296}"/>
              </a:ext>
            </a:extLst>
          </p:cNvPr>
          <p:cNvSpPr txBox="1">
            <a:spLocks/>
          </p:cNvSpPr>
          <p:nvPr/>
        </p:nvSpPr>
        <p:spPr>
          <a:xfrm>
            <a:off x="6563613" y="1247515"/>
            <a:ext cx="1798683" cy="860714"/>
          </a:xfrm>
          <a:prstGeom prst="rect">
            <a:avLst/>
          </a:prstGeom>
        </p:spPr>
        <p:txBody>
          <a:bodyPr vert="horz" lIns="68580" tIns="34290" rIns="68580" bIns="3429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en-US" sz="2700" b="1">
                <a:solidFill>
                  <a:srgbClr val="002060"/>
                </a:solidFill>
                <a:highlight>
                  <a:srgbClr val="B4E5A2"/>
                </a:highlight>
                <a:latin typeface="Avenir Next" panose="020B0503020202020204" pitchFamily="34" charset="0"/>
              </a:rPr>
              <a:t>NETWORK BUILDING</a:t>
            </a:r>
          </a:p>
        </p:txBody>
      </p:sp>
      <p:sp>
        <p:nvSpPr>
          <p:cNvPr id="7" name="Google Shape;198;p27">
            <a:extLst>
              <a:ext uri="{FF2B5EF4-FFF2-40B4-BE49-F238E27FC236}">
                <a16:creationId xmlns:a16="http://schemas.microsoft.com/office/drawing/2014/main" id="{5BB27BFE-88AE-9493-5895-F1262AD92E0C}"/>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PROPOSAL | </a:t>
            </a:r>
            <a:r>
              <a:rPr lang="es" sz="1050">
                <a:solidFill>
                  <a:srgbClr val="002060"/>
                </a:solidFill>
                <a:latin typeface="Avenir Next" panose="020B0503020202020204" pitchFamily="34" charset="0"/>
              </a:rPr>
              <a:t>OVERVIEW</a:t>
            </a:r>
            <a:endParaRPr lang="en-US" sz="1050">
              <a:solidFill>
                <a:srgbClr val="002060"/>
              </a:solidFill>
              <a:latin typeface="Avenir Next" panose="020B0503020202020204" pitchFamily="34" charset="0"/>
            </a:endParaRPr>
          </a:p>
        </p:txBody>
      </p:sp>
      <p:sp>
        <p:nvSpPr>
          <p:cNvPr id="37" name="Google Shape;198;p27">
            <a:extLst>
              <a:ext uri="{FF2B5EF4-FFF2-40B4-BE49-F238E27FC236}">
                <a16:creationId xmlns:a16="http://schemas.microsoft.com/office/drawing/2014/main" id="{E1ED3352-41B4-3FE8-F904-58E793157461}"/>
              </a:ext>
            </a:extLst>
          </p:cNvPr>
          <p:cNvSpPr txBox="1"/>
          <p:nvPr/>
        </p:nvSpPr>
        <p:spPr>
          <a:xfrm>
            <a:off x="6566338" y="959353"/>
            <a:ext cx="1596335" cy="2904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002060"/>
                </a:solidFill>
                <a:latin typeface="Avenir Next Demi Bold" panose="020B0503020202020204" pitchFamily="34" charset="0"/>
              </a:rPr>
              <a:t>ENTRY POINT 3</a:t>
            </a:r>
            <a:endParaRPr lang="en-US" sz="1500">
              <a:solidFill>
                <a:srgbClr val="002060"/>
              </a:solidFill>
              <a:latin typeface="Avenir Next" panose="020B0503020202020204" pitchFamily="34" charset="0"/>
            </a:endParaRPr>
          </a:p>
        </p:txBody>
      </p:sp>
      <p:sp>
        <p:nvSpPr>
          <p:cNvPr id="4" name="Rectangle 3">
            <a:extLst>
              <a:ext uri="{FF2B5EF4-FFF2-40B4-BE49-F238E27FC236}">
                <a16:creationId xmlns:a16="http://schemas.microsoft.com/office/drawing/2014/main" id="{6DB4B7B9-2ED4-A57C-6827-304858A4F0DA}"/>
              </a:ext>
            </a:extLst>
          </p:cNvPr>
          <p:cNvSpPr/>
          <p:nvPr/>
        </p:nvSpPr>
        <p:spPr>
          <a:xfrm flipH="1">
            <a:off x="1944294" y="1022311"/>
            <a:ext cx="1440084" cy="47590"/>
          </a:xfrm>
          <a:prstGeom prst="rect">
            <a:avLst/>
          </a:prstGeom>
          <a:solidFill>
            <a:srgbClr val="002060">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050"/>
          </a:p>
        </p:txBody>
      </p:sp>
      <p:sp>
        <p:nvSpPr>
          <p:cNvPr id="12" name="Rectangle 11">
            <a:extLst>
              <a:ext uri="{FF2B5EF4-FFF2-40B4-BE49-F238E27FC236}">
                <a16:creationId xmlns:a16="http://schemas.microsoft.com/office/drawing/2014/main" id="{66C8264C-6F4A-F68B-1A0F-29DF2CB6DA6E}"/>
              </a:ext>
            </a:extLst>
          </p:cNvPr>
          <p:cNvSpPr/>
          <p:nvPr/>
        </p:nvSpPr>
        <p:spPr>
          <a:xfrm flipH="1">
            <a:off x="5035828" y="1022311"/>
            <a:ext cx="1440084" cy="47590"/>
          </a:xfrm>
          <a:prstGeom prst="rect">
            <a:avLst/>
          </a:prstGeom>
          <a:solidFill>
            <a:srgbClr val="002060">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050"/>
          </a:p>
        </p:txBody>
      </p:sp>
      <p:sp>
        <p:nvSpPr>
          <p:cNvPr id="19" name="Oval 18">
            <a:extLst>
              <a:ext uri="{FF2B5EF4-FFF2-40B4-BE49-F238E27FC236}">
                <a16:creationId xmlns:a16="http://schemas.microsoft.com/office/drawing/2014/main" id="{FD98E9A8-8AD2-28E6-6B4C-460BC9E08681}"/>
              </a:ext>
            </a:extLst>
          </p:cNvPr>
          <p:cNvSpPr/>
          <p:nvPr/>
        </p:nvSpPr>
        <p:spPr>
          <a:xfrm>
            <a:off x="8181394"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0" name="Oval 19">
            <a:extLst>
              <a:ext uri="{FF2B5EF4-FFF2-40B4-BE49-F238E27FC236}">
                <a16:creationId xmlns:a16="http://schemas.microsoft.com/office/drawing/2014/main" id="{CD6885B2-D9A1-672C-F1E7-6A933AD5E4A0}"/>
              </a:ext>
            </a:extLst>
          </p:cNvPr>
          <p:cNvSpPr/>
          <p:nvPr/>
        </p:nvSpPr>
        <p:spPr>
          <a:xfrm>
            <a:off x="8321931"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2" name="Oval 21">
            <a:extLst>
              <a:ext uri="{FF2B5EF4-FFF2-40B4-BE49-F238E27FC236}">
                <a16:creationId xmlns:a16="http://schemas.microsoft.com/office/drawing/2014/main" id="{855EFC67-CE78-7486-5A72-FAFCB299FF65}"/>
              </a:ext>
            </a:extLst>
          </p:cNvPr>
          <p:cNvSpPr/>
          <p:nvPr/>
        </p:nvSpPr>
        <p:spPr>
          <a:xfrm>
            <a:off x="8460722" y="3387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3" name="Oval 22">
            <a:extLst>
              <a:ext uri="{FF2B5EF4-FFF2-40B4-BE49-F238E27FC236}">
                <a16:creationId xmlns:a16="http://schemas.microsoft.com/office/drawing/2014/main" id="{5C665261-E708-056B-DDFB-2477707AD8C6}"/>
              </a:ext>
            </a:extLst>
          </p:cNvPr>
          <p:cNvSpPr/>
          <p:nvPr/>
        </p:nvSpPr>
        <p:spPr>
          <a:xfrm>
            <a:off x="8599513"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24" name="Oval 23">
            <a:extLst>
              <a:ext uri="{FF2B5EF4-FFF2-40B4-BE49-F238E27FC236}">
                <a16:creationId xmlns:a16="http://schemas.microsoft.com/office/drawing/2014/main" id="{DC8DF67D-1EBC-190B-C019-30404ADEABE6}"/>
              </a:ext>
            </a:extLst>
          </p:cNvPr>
          <p:cNvSpPr/>
          <p:nvPr/>
        </p:nvSpPr>
        <p:spPr>
          <a:xfrm>
            <a:off x="8738305"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32" name="Title 1">
            <a:extLst>
              <a:ext uri="{FF2B5EF4-FFF2-40B4-BE49-F238E27FC236}">
                <a16:creationId xmlns:a16="http://schemas.microsoft.com/office/drawing/2014/main" id="{7862E833-AEF4-3CF4-DE39-4F3907C6C015}"/>
              </a:ext>
            </a:extLst>
          </p:cNvPr>
          <p:cNvSpPr txBox="1">
            <a:spLocks/>
          </p:cNvSpPr>
          <p:nvPr/>
        </p:nvSpPr>
        <p:spPr>
          <a:xfrm>
            <a:off x="366127" y="1237313"/>
            <a:ext cx="1671020" cy="860714"/>
          </a:xfrm>
          <a:prstGeom prst="rect">
            <a:avLst/>
          </a:prstGeom>
        </p:spPr>
        <p:txBody>
          <a:bodyPr vert="horz" lIns="68580" tIns="34290" rIns="68580" bIns="3429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en-US" sz="2700" b="1">
                <a:solidFill>
                  <a:srgbClr val="002060"/>
                </a:solidFill>
                <a:highlight>
                  <a:srgbClr val="B4E5A2"/>
                </a:highlight>
                <a:latin typeface="Avenir Next" panose="020B0503020202020204" pitchFamily="34" charset="0"/>
              </a:rPr>
              <a:t>SHIFTING AGENCY</a:t>
            </a:r>
          </a:p>
        </p:txBody>
      </p:sp>
      <p:sp>
        <p:nvSpPr>
          <p:cNvPr id="33" name="Google Shape;198;p27">
            <a:extLst>
              <a:ext uri="{FF2B5EF4-FFF2-40B4-BE49-F238E27FC236}">
                <a16:creationId xmlns:a16="http://schemas.microsoft.com/office/drawing/2014/main" id="{0484CD0D-B7B3-BCC0-ED51-121A674699EF}"/>
              </a:ext>
            </a:extLst>
          </p:cNvPr>
          <p:cNvSpPr txBox="1"/>
          <p:nvPr/>
        </p:nvSpPr>
        <p:spPr>
          <a:xfrm>
            <a:off x="366127" y="959353"/>
            <a:ext cx="1596335" cy="2904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002060"/>
                </a:solidFill>
                <a:latin typeface="Avenir Next Demi Bold" panose="020B0503020202020204" pitchFamily="34" charset="0"/>
              </a:rPr>
              <a:t>ENTRY POINT 1</a:t>
            </a:r>
            <a:endParaRPr lang="en-US" sz="1500">
              <a:solidFill>
                <a:srgbClr val="002060"/>
              </a:solidFill>
              <a:latin typeface="Avenir Next" panose="020B0503020202020204" pitchFamily="34" charset="0"/>
            </a:endParaRPr>
          </a:p>
        </p:txBody>
      </p:sp>
      <p:sp>
        <p:nvSpPr>
          <p:cNvPr id="41" name="Title 1">
            <a:extLst>
              <a:ext uri="{FF2B5EF4-FFF2-40B4-BE49-F238E27FC236}">
                <a16:creationId xmlns:a16="http://schemas.microsoft.com/office/drawing/2014/main" id="{6EE2FA10-4FE4-FA9E-79C1-CDF3AB2B332E}"/>
              </a:ext>
            </a:extLst>
          </p:cNvPr>
          <p:cNvSpPr txBox="1">
            <a:spLocks/>
          </p:cNvSpPr>
          <p:nvPr/>
        </p:nvSpPr>
        <p:spPr>
          <a:xfrm>
            <a:off x="3464086" y="1235044"/>
            <a:ext cx="2125613" cy="860714"/>
          </a:xfrm>
          <a:prstGeom prst="rect">
            <a:avLst/>
          </a:prstGeom>
        </p:spPr>
        <p:txBody>
          <a:bodyPr vert="horz" lIns="68580" tIns="34290" rIns="68580" bIns="34290"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2700" b="1">
                <a:solidFill>
                  <a:srgbClr val="002060"/>
                </a:solidFill>
                <a:highlight>
                  <a:srgbClr val="B4E5A2"/>
                </a:highlight>
                <a:latin typeface="Avenir Next" panose="020B0503020202020204" pitchFamily="34" charset="0"/>
              </a:rPr>
              <a:t>TAILORED EDUCATION</a:t>
            </a:r>
          </a:p>
        </p:txBody>
      </p:sp>
      <p:sp>
        <p:nvSpPr>
          <p:cNvPr id="42" name="Google Shape;198;p27">
            <a:extLst>
              <a:ext uri="{FF2B5EF4-FFF2-40B4-BE49-F238E27FC236}">
                <a16:creationId xmlns:a16="http://schemas.microsoft.com/office/drawing/2014/main" id="{948FD13F-5056-A3F3-63E9-93207263CB78}"/>
              </a:ext>
            </a:extLst>
          </p:cNvPr>
          <p:cNvSpPr txBox="1"/>
          <p:nvPr/>
        </p:nvSpPr>
        <p:spPr>
          <a:xfrm>
            <a:off x="3501526" y="957083"/>
            <a:ext cx="1596335" cy="2904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002060"/>
                </a:solidFill>
                <a:latin typeface="Avenir Next Demi Bold" panose="020B0503020202020204" pitchFamily="34" charset="0"/>
              </a:rPr>
              <a:t>ENTRY POINT 2</a:t>
            </a:r>
            <a:endParaRPr lang="en-US" sz="1500">
              <a:solidFill>
                <a:srgbClr val="002060"/>
              </a:solidFill>
              <a:latin typeface="Avenir Next" panose="020B0503020202020204" pitchFamily="34" charset="0"/>
            </a:endParaRPr>
          </a:p>
        </p:txBody>
      </p:sp>
      <p:sp>
        <p:nvSpPr>
          <p:cNvPr id="8" name="Google Shape;198;p27">
            <a:extLst>
              <a:ext uri="{FF2B5EF4-FFF2-40B4-BE49-F238E27FC236}">
                <a16:creationId xmlns:a16="http://schemas.microsoft.com/office/drawing/2014/main" id="{38D3591C-2CA2-C51D-9BB8-3DF7176455CC}"/>
              </a:ext>
            </a:extLst>
          </p:cNvPr>
          <p:cNvSpPr txBox="1"/>
          <p:nvPr/>
        </p:nvSpPr>
        <p:spPr>
          <a:xfrm>
            <a:off x="370609" y="2243092"/>
            <a:ext cx="2046405" cy="20387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200" b="1" i="1">
                <a:solidFill>
                  <a:srgbClr val="002060"/>
                </a:solidFill>
                <a:latin typeface="Avenir Next"/>
                <a:ea typeface="+mn-lt"/>
                <a:cs typeface="+mn-lt"/>
              </a:rPr>
              <a:t>An evaluation tool </a:t>
            </a:r>
            <a:r>
              <a:rPr lang="es" sz="1200" i="1">
                <a:solidFill>
                  <a:srgbClr val="002060"/>
                </a:solidFill>
                <a:latin typeface="Avenir Next"/>
                <a:ea typeface="+mn-lt"/>
                <a:cs typeface="+mn-lt"/>
              </a:rPr>
              <a:t>for </a:t>
            </a:r>
            <a:endParaRPr lang="en-US" sz="1200">
              <a:solidFill>
                <a:srgbClr val="002060"/>
              </a:solidFill>
            </a:endParaRPr>
          </a:p>
          <a:p>
            <a:pPr>
              <a:defRPr/>
            </a:pPr>
            <a:r>
              <a:rPr lang="es" sz="1200" i="1">
                <a:solidFill>
                  <a:srgbClr val="002060"/>
                </a:solidFill>
                <a:latin typeface="Avenir Next"/>
                <a:ea typeface="+mn-lt"/>
                <a:cs typeface="+mn-lt"/>
              </a:rPr>
              <a:t>housing companies to </a:t>
            </a:r>
            <a:r>
              <a:rPr lang="es" sz="1200" b="1" i="1">
                <a:solidFill>
                  <a:srgbClr val="002060"/>
                </a:solidFill>
                <a:latin typeface="Avenir Next"/>
                <a:ea typeface="+mn-lt"/>
                <a:cs typeface="+mn-lt"/>
              </a:rPr>
              <a:t>assess property managers. </a:t>
            </a:r>
            <a:endParaRPr lang="en-US" sz="1200" b="1">
              <a:solidFill>
                <a:srgbClr val="002060"/>
              </a:solidFill>
            </a:endParaRPr>
          </a:p>
          <a:p>
            <a:pPr>
              <a:defRPr/>
            </a:pPr>
            <a:endParaRPr lang="es" sz="1200" b="1">
              <a:solidFill>
                <a:srgbClr val="002060"/>
              </a:solidFill>
              <a:latin typeface="Avenir Next" panose="020B0503020202020204" pitchFamily="34" charset="0"/>
            </a:endParaRPr>
          </a:p>
          <a:p>
            <a:pPr>
              <a:defRPr/>
            </a:pPr>
            <a:r>
              <a:rPr lang="es" sz="1200" i="1">
                <a:solidFill>
                  <a:srgbClr val="002060"/>
                </a:solidFill>
                <a:latin typeface="Avenir Next"/>
                <a:ea typeface="+mn-lt"/>
                <a:cs typeface="+mn-lt"/>
              </a:rPr>
              <a:t>Provided by the City of Helsinki in collaboration with e.g. HSY and Kiinteistöliitto.</a:t>
            </a:r>
          </a:p>
          <a:p>
            <a:pPr>
              <a:defRPr/>
            </a:pPr>
            <a:endParaRPr lang="es" sz="1200" b="1">
              <a:solidFill>
                <a:srgbClr val="002060"/>
              </a:solidFill>
              <a:latin typeface="Avenir Next" panose="020B0503020202020204" pitchFamily="34" charset="0"/>
            </a:endParaRPr>
          </a:p>
          <a:p>
            <a:pPr>
              <a:defRPr/>
            </a:pPr>
            <a:r>
              <a:rPr lang="es" sz="1200" b="1">
                <a:solidFill>
                  <a:srgbClr val="002060"/>
                </a:solidFill>
                <a:latin typeface="Avenir Next"/>
              </a:rPr>
              <a:t>HOW:</a:t>
            </a:r>
          </a:p>
          <a:p>
            <a:pPr>
              <a:defRPr/>
            </a:pPr>
            <a:r>
              <a:rPr lang="es" sz="1200" i="1">
                <a:solidFill>
                  <a:srgbClr val="002060"/>
                </a:solidFill>
                <a:latin typeface="Avenir Next"/>
                <a:ea typeface="+mn-lt"/>
                <a:cs typeface="+mn-lt"/>
              </a:rPr>
              <a:t>simplified messaging, reframing, removing friction.</a:t>
            </a:r>
          </a:p>
          <a:p>
            <a:pPr>
              <a:defRPr/>
            </a:pPr>
            <a:endParaRPr lang="es" sz="1050" i="1">
              <a:solidFill>
                <a:srgbClr val="002060"/>
              </a:solidFill>
              <a:latin typeface="Avenir Next"/>
              <a:ea typeface="+mn-lt"/>
              <a:cs typeface="+mn-lt"/>
            </a:endParaRPr>
          </a:p>
        </p:txBody>
      </p:sp>
      <p:sp>
        <p:nvSpPr>
          <p:cNvPr id="9" name="Google Shape;198;p27">
            <a:extLst>
              <a:ext uri="{FF2B5EF4-FFF2-40B4-BE49-F238E27FC236}">
                <a16:creationId xmlns:a16="http://schemas.microsoft.com/office/drawing/2014/main" id="{67ECB617-20E2-F9D8-3BE0-4658DA895578}"/>
              </a:ext>
            </a:extLst>
          </p:cNvPr>
          <p:cNvSpPr txBox="1"/>
          <p:nvPr/>
        </p:nvSpPr>
        <p:spPr>
          <a:xfrm>
            <a:off x="3501525" y="2209714"/>
            <a:ext cx="2354152" cy="207214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200" b="1" i="1">
                <a:solidFill>
                  <a:srgbClr val="002060"/>
                </a:solidFill>
                <a:latin typeface="Avenir Next"/>
              </a:rPr>
              <a:t>Education material </a:t>
            </a:r>
            <a:r>
              <a:rPr lang="es" sz="1200" i="1">
                <a:solidFill>
                  <a:srgbClr val="002060"/>
                </a:solidFill>
                <a:latin typeface="Avenir Next"/>
              </a:rPr>
              <a:t>for residents on climate adaptation, but </a:t>
            </a:r>
            <a:r>
              <a:rPr lang="es" sz="1200" b="1" i="1">
                <a:solidFill>
                  <a:srgbClr val="002060"/>
                </a:solidFill>
                <a:latin typeface="Avenir Next"/>
              </a:rPr>
              <a:t>framed differently.</a:t>
            </a:r>
          </a:p>
          <a:p>
            <a:pPr>
              <a:defRPr/>
            </a:pPr>
            <a:endParaRPr lang="es" sz="1200" b="1" i="1">
              <a:solidFill>
                <a:srgbClr val="002060"/>
              </a:solidFill>
              <a:latin typeface="Avenir Next" panose="020B0503020202020204" pitchFamily="34" charset="0"/>
            </a:endParaRPr>
          </a:p>
          <a:p>
            <a:pPr>
              <a:defRPr/>
            </a:pPr>
            <a:r>
              <a:rPr lang="es" sz="1200" i="1">
                <a:solidFill>
                  <a:srgbClr val="002060"/>
                </a:solidFill>
                <a:latin typeface="Avenir Next"/>
              </a:rPr>
              <a:t>Offered to housing companies and interested residents by the City of Helsinki in collaboration with työväenopisto.</a:t>
            </a:r>
          </a:p>
          <a:p>
            <a:pPr>
              <a:defRPr/>
            </a:pPr>
            <a:endParaRPr lang="es" sz="1200" b="1">
              <a:solidFill>
                <a:srgbClr val="002060"/>
              </a:solidFill>
              <a:latin typeface="Avenir Next" panose="020B0503020202020204" pitchFamily="34" charset="0"/>
            </a:endParaRPr>
          </a:p>
          <a:p>
            <a:pPr>
              <a:defRPr/>
            </a:pPr>
            <a:r>
              <a:rPr lang="es" sz="1200" b="1">
                <a:solidFill>
                  <a:srgbClr val="002060"/>
                </a:solidFill>
                <a:latin typeface="Avenir Next"/>
              </a:rPr>
              <a:t>HOW: </a:t>
            </a:r>
          </a:p>
          <a:p>
            <a:pPr>
              <a:defRPr/>
            </a:pPr>
            <a:r>
              <a:rPr lang="es" sz="1200" i="1">
                <a:solidFill>
                  <a:srgbClr val="002060"/>
                </a:solidFill>
                <a:latin typeface="Avenir Next"/>
              </a:rPr>
              <a:t>simplified messaging, reframing.</a:t>
            </a:r>
            <a:r>
              <a:rPr lang="es" sz="1200">
                <a:solidFill>
                  <a:srgbClr val="002060"/>
                </a:solidFill>
                <a:latin typeface="Avenir Next"/>
              </a:rPr>
              <a:t> </a:t>
            </a:r>
            <a:endParaRPr lang="es" sz="1200" b="1">
              <a:solidFill>
                <a:srgbClr val="002060"/>
              </a:solidFill>
              <a:latin typeface="Avenir Next" panose="020B0503020202020204" pitchFamily="34" charset="0"/>
            </a:endParaRPr>
          </a:p>
        </p:txBody>
      </p:sp>
      <p:sp>
        <p:nvSpPr>
          <p:cNvPr id="13" name="Google Shape;198;p27">
            <a:extLst>
              <a:ext uri="{FF2B5EF4-FFF2-40B4-BE49-F238E27FC236}">
                <a16:creationId xmlns:a16="http://schemas.microsoft.com/office/drawing/2014/main" id="{920C8956-F62B-9E13-D570-858E9E0922C9}"/>
              </a:ext>
            </a:extLst>
          </p:cNvPr>
          <p:cNvSpPr txBox="1"/>
          <p:nvPr/>
        </p:nvSpPr>
        <p:spPr>
          <a:xfrm>
            <a:off x="6562349" y="2215267"/>
            <a:ext cx="2354152" cy="23431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200" b="1" i="1">
                <a:solidFill>
                  <a:srgbClr val="002060"/>
                </a:solidFill>
                <a:latin typeface="Avenir Next"/>
              </a:rPr>
              <a:t>Pooling renovations</a:t>
            </a:r>
            <a:r>
              <a:rPr lang="es" sz="1200" i="1">
                <a:solidFill>
                  <a:srgbClr val="002060"/>
                </a:solidFill>
                <a:latin typeface="Avenir Next"/>
              </a:rPr>
              <a:t> and establishing </a:t>
            </a:r>
            <a:r>
              <a:rPr lang="es" sz="1200" b="1" i="1">
                <a:solidFill>
                  <a:srgbClr val="002060"/>
                </a:solidFill>
                <a:latin typeface="Avenir Next"/>
              </a:rPr>
              <a:t>climate ambassadors</a:t>
            </a:r>
            <a:r>
              <a:rPr lang="es" sz="1200" i="1">
                <a:solidFill>
                  <a:srgbClr val="002060"/>
                </a:solidFill>
                <a:latin typeface="Avenir Next"/>
              </a:rPr>
              <a:t> to strengthen community networks.</a:t>
            </a:r>
            <a:endParaRPr lang="es" sz="1200" i="1">
              <a:solidFill>
                <a:srgbClr val="002060"/>
              </a:solidFill>
              <a:latin typeface="Avenir Next" panose="020B0503020202020204" pitchFamily="34" charset="0"/>
            </a:endParaRPr>
          </a:p>
          <a:p>
            <a:pPr>
              <a:defRPr/>
            </a:pPr>
            <a:endParaRPr lang="es" sz="1200" b="1" i="1">
              <a:solidFill>
                <a:srgbClr val="002060"/>
              </a:solidFill>
              <a:latin typeface="Avenir Next" panose="020B0503020202020204" pitchFamily="34" charset="0"/>
            </a:endParaRPr>
          </a:p>
          <a:p>
            <a:pPr>
              <a:defRPr/>
            </a:pPr>
            <a:r>
              <a:rPr lang="es" sz="1200" i="1">
                <a:solidFill>
                  <a:srgbClr val="002060"/>
                </a:solidFill>
                <a:latin typeface="Avenir Next"/>
              </a:rPr>
              <a:t>Facilitated by the City of Helsinki e.g. Energy Advisory Team, with the help of Kiinteistöliitto and neighborhood organizations.</a:t>
            </a:r>
          </a:p>
          <a:p>
            <a:pPr>
              <a:defRPr/>
            </a:pPr>
            <a:endParaRPr lang="es" sz="1200" b="1" i="1">
              <a:solidFill>
                <a:srgbClr val="002060"/>
              </a:solidFill>
              <a:latin typeface="Avenir Next" panose="020B0503020202020204" pitchFamily="34" charset="0"/>
            </a:endParaRPr>
          </a:p>
          <a:p>
            <a:pPr>
              <a:defRPr/>
            </a:pPr>
            <a:r>
              <a:rPr lang="es" sz="1200" b="1" i="1">
                <a:solidFill>
                  <a:srgbClr val="002060"/>
                </a:solidFill>
                <a:latin typeface="Avenir Next"/>
              </a:rPr>
              <a:t>HOW:</a:t>
            </a:r>
            <a:endParaRPr lang="es" sz="1200" i="1">
              <a:solidFill>
                <a:srgbClr val="002060"/>
              </a:solidFill>
              <a:latin typeface="Avenir Next"/>
            </a:endParaRPr>
          </a:p>
          <a:p>
            <a:pPr>
              <a:defRPr/>
            </a:pPr>
            <a:r>
              <a:rPr lang="es" sz="1200" i="1">
                <a:solidFill>
                  <a:srgbClr val="002060"/>
                </a:solidFill>
                <a:latin typeface="Avenir Next"/>
              </a:rPr>
              <a:t>social proof, social norms, activating social identities, reciprocity</a:t>
            </a:r>
          </a:p>
          <a:p>
            <a:pPr>
              <a:defRPr/>
            </a:pPr>
            <a:endParaRPr lang="es" sz="1200" b="1">
              <a:solidFill>
                <a:srgbClr val="002060"/>
              </a:solidFill>
              <a:latin typeface="Avenir Next" panose="020B0503020202020204" pitchFamily="34" charset="0"/>
            </a:endParaRPr>
          </a:p>
          <a:p>
            <a:pPr>
              <a:defRPr/>
            </a:pPr>
            <a:endParaRPr lang="es" sz="1200" b="1">
              <a:solidFill>
                <a:srgbClr val="002060"/>
              </a:solidFill>
              <a:latin typeface="Avenir Next"/>
            </a:endParaRPr>
          </a:p>
        </p:txBody>
      </p:sp>
      <p:sp>
        <p:nvSpPr>
          <p:cNvPr id="5" name="Google Shape;198;p27">
            <a:extLst>
              <a:ext uri="{FF2B5EF4-FFF2-40B4-BE49-F238E27FC236}">
                <a16:creationId xmlns:a16="http://schemas.microsoft.com/office/drawing/2014/main" id="{605FE3D2-C5E9-394C-51E6-8BDBC9BEB2C8}"/>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E1AA0E46-BED3-2E40-E2BF-98583391109A}"/>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25</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2015857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1D9F5"/>
        </a:solidFill>
        <a:effectLst/>
      </p:bgPr>
    </p:bg>
    <p:spTree>
      <p:nvGrpSpPr>
        <p:cNvPr id="1" name="">
          <a:extLst>
            <a:ext uri="{FF2B5EF4-FFF2-40B4-BE49-F238E27FC236}">
              <a16:creationId xmlns:a16="http://schemas.microsoft.com/office/drawing/2014/main" id="{FE6FCC75-BB68-E27E-C356-A71B4BC5C9A2}"/>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47" name="Ink 46">
                <a:extLst>
                  <a:ext uri="{FF2B5EF4-FFF2-40B4-BE49-F238E27FC236}">
                    <a16:creationId xmlns:a16="http://schemas.microsoft.com/office/drawing/2014/main" id="{C517E5C0-0082-1486-4455-3E32FB3041FC}"/>
                  </a:ext>
                </a:extLst>
              </p14:cNvPr>
              <p14:cNvContentPartPr/>
              <p14:nvPr/>
            </p14:nvContentPartPr>
            <p14:xfrm>
              <a:off x="1458968" y="-892963"/>
              <a:ext cx="270" cy="270"/>
            </p14:xfrm>
          </p:contentPart>
        </mc:Choice>
        <mc:Fallback xmlns="">
          <p:pic>
            <p:nvPicPr>
              <p:cNvPr id="47" name="Ink 46">
                <a:extLst>
                  <a:ext uri="{FF2B5EF4-FFF2-40B4-BE49-F238E27FC236}">
                    <a16:creationId xmlns:a16="http://schemas.microsoft.com/office/drawing/2014/main" id="{C517E5C0-0082-1486-4455-3E32FB3041FC}"/>
                  </a:ext>
                </a:extLst>
              </p:cNvPr>
              <p:cNvPicPr/>
              <p:nvPr/>
            </p:nvPicPr>
            <p:blipFill>
              <a:blip r:embed="rId4"/>
              <a:stretch>
                <a:fillRect/>
              </a:stretch>
            </p:blipFill>
            <p:spPr>
              <a:xfrm>
                <a:off x="1454378" y="-897553"/>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8" name="Ink 47">
                <a:extLst>
                  <a:ext uri="{FF2B5EF4-FFF2-40B4-BE49-F238E27FC236}">
                    <a16:creationId xmlns:a16="http://schemas.microsoft.com/office/drawing/2014/main" id="{BBEDA7F3-F55F-ADD6-259B-874F43E74C88}"/>
                  </a:ext>
                </a:extLst>
              </p14:cNvPr>
              <p14:cNvContentPartPr/>
              <p14:nvPr/>
            </p14:nvContentPartPr>
            <p14:xfrm>
              <a:off x="691898" y="-415063"/>
              <a:ext cx="270" cy="270"/>
            </p14:xfrm>
          </p:contentPart>
        </mc:Choice>
        <mc:Fallback xmlns="">
          <p:pic>
            <p:nvPicPr>
              <p:cNvPr id="48" name="Ink 47">
                <a:extLst>
                  <a:ext uri="{FF2B5EF4-FFF2-40B4-BE49-F238E27FC236}">
                    <a16:creationId xmlns:a16="http://schemas.microsoft.com/office/drawing/2014/main" id="{BBEDA7F3-F55F-ADD6-259B-874F43E74C88}"/>
                  </a:ext>
                </a:extLst>
              </p:cNvPr>
              <p:cNvPicPr/>
              <p:nvPr/>
            </p:nvPicPr>
            <p:blipFill>
              <a:blip r:embed="rId4"/>
              <a:stretch>
                <a:fillRect/>
              </a:stretch>
            </p:blipFill>
            <p:spPr>
              <a:xfrm>
                <a:off x="687308" y="-419653"/>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9" name="Ink 48">
                <a:extLst>
                  <a:ext uri="{FF2B5EF4-FFF2-40B4-BE49-F238E27FC236}">
                    <a16:creationId xmlns:a16="http://schemas.microsoft.com/office/drawing/2014/main" id="{F7C0AE4C-0C73-8129-0900-B0991D393EA8}"/>
                  </a:ext>
                </a:extLst>
              </p14:cNvPr>
              <p14:cNvContentPartPr/>
              <p14:nvPr/>
            </p14:nvContentPartPr>
            <p14:xfrm>
              <a:off x="954608" y="-857053"/>
              <a:ext cx="270" cy="270"/>
            </p14:xfrm>
          </p:contentPart>
        </mc:Choice>
        <mc:Fallback xmlns="">
          <p:pic>
            <p:nvPicPr>
              <p:cNvPr id="49" name="Ink 48">
                <a:extLst>
                  <a:ext uri="{FF2B5EF4-FFF2-40B4-BE49-F238E27FC236}">
                    <a16:creationId xmlns:a16="http://schemas.microsoft.com/office/drawing/2014/main" id="{F7C0AE4C-0C73-8129-0900-B0991D393EA8}"/>
                  </a:ext>
                </a:extLst>
              </p:cNvPr>
              <p:cNvPicPr/>
              <p:nvPr/>
            </p:nvPicPr>
            <p:blipFill>
              <a:blip r:embed="rId4"/>
              <a:stretch>
                <a:fillRect/>
              </a:stretch>
            </p:blipFill>
            <p:spPr>
              <a:xfrm>
                <a:off x="950018" y="-861643"/>
                <a:ext cx="9450" cy="9450"/>
              </a:xfrm>
              <a:prstGeom prst="rect">
                <a:avLst/>
              </a:prstGeom>
            </p:spPr>
          </p:pic>
        </mc:Fallback>
      </mc:AlternateContent>
      <p:sp>
        <p:nvSpPr>
          <p:cNvPr id="43" name="Google Shape;198;p27">
            <a:extLst>
              <a:ext uri="{FF2B5EF4-FFF2-40B4-BE49-F238E27FC236}">
                <a16:creationId xmlns:a16="http://schemas.microsoft.com/office/drawing/2014/main" id="{8649D511-FEB1-3395-A994-02E1288555A6}"/>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LIMITATIONS  | </a:t>
            </a:r>
            <a:r>
              <a:rPr lang="es" sz="1050">
                <a:solidFill>
                  <a:srgbClr val="002060"/>
                </a:solidFill>
                <a:latin typeface="Avenir Next" panose="020B0503020202020204" pitchFamily="34" charset="0"/>
              </a:rPr>
              <a:t>OVERVIEW</a:t>
            </a:r>
            <a:endParaRPr lang="en-US" sz="1050">
              <a:solidFill>
                <a:srgbClr val="002060"/>
              </a:solidFill>
              <a:latin typeface="Avenir Next" panose="020B0503020202020204" pitchFamily="34" charset="0"/>
            </a:endParaRPr>
          </a:p>
        </p:txBody>
      </p:sp>
      <p:sp>
        <p:nvSpPr>
          <p:cNvPr id="3" name="Oval 2">
            <a:extLst>
              <a:ext uri="{FF2B5EF4-FFF2-40B4-BE49-F238E27FC236}">
                <a16:creationId xmlns:a16="http://schemas.microsoft.com/office/drawing/2014/main" id="{04C163EB-4099-8640-A83E-4038E89EF650}"/>
              </a:ext>
            </a:extLst>
          </p:cNvPr>
          <p:cNvSpPr/>
          <p:nvPr/>
        </p:nvSpPr>
        <p:spPr>
          <a:xfrm>
            <a:off x="8181394"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7" name="Oval 6">
            <a:extLst>
              <a:ext uri="{FF2B5EF4-FFF2-40B4-BE49-F238E27FC236}">
                <a16:creationId xmlns:a16="http://schemas.microsoft.com/office/drawing/2014/main" id="{54F2352B-61F7-6951-E67D-D3BE6E0D2848}"/>
              </a:ext>
            </a:extLst>
          </p:cNvPr>
          <p:cNvSpPr/>
          <p:nvPr/>
        </p:nvSpPr>
        <p:spPr>
          <a:xfrm>
            <a:off x="8321931"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1" name="Oval 10">
            <a:extLst>
              <a:ext uri="{FF2B5EF4-FFF2-40B4-BE49-F238E27FC236}">
                <a16:creationId xmlns:a16="http://schemas.microsoft.com/office/drawing/2014/main" id="{5E995D9C-B02C-325E-E34C-FACB9ABC2E14}"/>
              </a:ext>
            </a:extLst>
          </p:cNvPr>
          <p:cNvSpPr/>
          <p:nvPr/>
        </p:nvSpPr>
        <p:spPr>
          <a:xfrm>
            <a:off x="8460722"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2" name="Oval 11">
            <a:extLst>
              <a:ext uri="{FF2B5EF4-FFF2-40B4-BE49-F238E27FC236}">
                <a16:creationId xmlns:a16="http://schemas.microsoft.com/office/drawing/2014/main" id="{CCECF6D7-AA0B-2316-45BF-42C73A27A5D0}"/>
              </a:ext>
            </a:extLst>
          </p:cNvPr>
          <p:cNvSpPr/>
          <p:nvPr/>
        </p:nvSpPr>
        <p:spPr>
          <a:xfrm>
            <a:off x="8599513" y="3387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3" name="Oval 12">
            <a:extLst>
              <a:ext uri="{FF2B5EF4-FFF2-40B4-BE49-F238E27FC236}">
                <a16:creationId xmlns:a16="http://schemas.microsoft.com/office/drawing/2014/main" id="{88C9A64D-3D1A-C5C8-4ADD-D219055C5CA9}"/>
              </a:ext>
            </a:extLst>
          </p:cNvPr>
          <p:cNvSpPr/>
          <p:nvPr/>
        </p:nvSpPr>
        <p:spPr>
          <a:xfrm>
            <a:off x="8738305"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4" name="Rectangle 3">
            <a:extLst>
              <a:ext uri="{FF2B5EF4-FFF2-40B4-BE49-F238E27FC236}">
                <a16:creationId xmlns:a16="http://schemas.microsoft.com/office/drawing/2014/main" id="{63946662-5BBD-3DE1-0A40-5E0B46BBAA2D}"/>
              </a:ext>
            </a:extLst>
          </p:cNvPr>
          <p:cNvSpPr/>
          <p:nvPr/>
        </p:nvSpPr>
        <p:spPr>
          <a:xfrm flipH="1">
            <a:off x="382295" y="3958961"/>
            <a:ext cx="8100000" cy="47590"/>
          </a:xfrm>
          <a:prstGeom prst="rect">
            <a:avLst/>
          </a:prstGeom>
          <a:solidFill>
            <a:srgbClr val="002060">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050"/>
          </a:p>
        </p:txBody>
      </p:sp>
      <p:sp>
        <p:nvSpPr>
          <p:cNvPr id="5" name="Google Shape;198;p27">
            <a:extLst>
              <a:ext uri="{FF2B5EF4-FFF2-40B4-BE49-F238E27FC236}">
                <a16:creationId xmlns:a16="http://schemas.microsoft.com/office/drawing/2014/main" id="{317A32DD-7F32-203C-1967-451695150B68}"/>
              </a:ext>
            </a:extLst>
          </p:cNvPr>
          <p:cNvSpPr txBox="1"/>
          <p:nvPr/>
        </p:nvSpPr>
        <p:spPr>
          <a:xfrm>
            <a:off x="691899" y="2609276"/>
            <a:ext cx="1596335" cy="4915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200" b="1">
                <a:solidFill>
                  <a:srgbClr val="002060"/>
                </a:solidFill>
                <a:highlight>
                  <a:srgbClr val="B4E5A2"/>
                </a:highlight>
                <a:latin typeface="Avenir Next Demi Bold" panose="020B0503020202020204" pitchFamily="34" charset="0"/>
              </a:rPr>
              <a:t>ENTRY POINT 1:</a:t>
            </a:r>
          </a:p>
          <a:p>
            <a:pPr>
              <a:defRPr/>
            </a:pPr>
            <a:r>
              <a:rPr lang="es" sz="1200" b="1">
                <a:solidFill>
                  <a:srgbClr val="002060"/>
                </a:solidFill>
                <a:latin typeface="Avenir Next Demi Bold" panose="020B0503020202020204" pitchFamily="34" charset="0"/>
              </a:rPr>
              <a:t>SHIFTING AGENCY</a:t>
            </a:r>
            <a:endParaRPr lang="en-US" sz="1200">
              <a:solidFill>
                <a:srgbClr val="002060"/>
              </a:solidFill>
              <a:latin typeface="Avenir Next" panose="020B0503020202020204" pitchFamily="34" charset="0"/>
            </a:endParaRPr>
          </a:p>
        </p:txBody>
      </p:sp>
      <p:sp>
        <p:nvSpPr>
          <p:cNvPr id="10" name="Google Shape;198;p27">
            <a:extLst>
              <a:ext uri="{FF2B5EF4-FFF2-40B4-BE49-F238E27FC236}">
                <a16:creationId xmlns:a16="http://schemas.microsoft.com/office/drawing/2014/main" id="{840E70DC-1FA2-1FC9-E335-9531751A59F3}"/>
              </a:ext>
            </a:extLst>
          </p:cNvPr>
          <p:cNvSpPr txBox="1"/>
          <p:nvPr/>
        </p:nvSpPr>
        <p:spPr>
          <a:xfrm>
            <a:off x="4612946" y="2596072"/>
            <a:ext cx="1596335" cy="4556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200" b="1">
                <a:solidFill>
                  <a:srgbClr val="002060"/>
                </a:solidFill>
                <a:highlight>
                  <a:srgbClr val="B4E5A2"/>
                </a:highlight>
                <a:latin typeface="Avenir Next Demi Bold" panose="020B0503020202020204" pitchFamily="34" charset="0"/>
              </a:rPr>
              <a:t>ENTRY POINT 3:</a:t>
            </a:r>
          </a:p>
          <a:p>
            <a:pPr>
              <a:defRPr/>
            </a:pPr>
            <a:r>
              <a:rPr lang="es" sz="1200" b="1">
                <a:solidFill>
                  <a:srgbClr val="002060"/>
                </a:solidFill>
                <a:latin typeface="Avenir Next Demi Bold" panose="020B0503020202020204" pitchFamily="34" charset="0"/>
              </a:rPr>
              <a:t>NETWORK BUILDING</a:t>
            </a:r>
            <a:endParaRPr lang="en-US" sz="1200">
              <a:solidFill>
                <a:srgbClr val="002060"/>
              </a:solidFill>
              <a:latin typeface="Avenir Next" panose="020B0503020202020204" pitchFamily="34" charset="0"/>
            </a:endParaRPr>
          </a:p>
        </p:txBody>
      </p:sp>
      <p:sp>
        <p:nvSpPr>
          <p:cNvPr id="14" name="Google Shape;198;p27">
            <a:extLst>
              <a:ext uri="{FF2B5EF4-FFF2-40B4-BE49-F238E27FC236}">
                <a16:creationId xmlns:a16="http://schemas.microsoft.com/office/drawing/2014/main" id="{5E893DDA-9F22-5798-AA26-9FF16C549DA2}"/>
              </a:ext>
            </a:extLst>
          </p:cNvPr>
          <p:cNvSpPr txBox="1"/>
          <p:nvPr/>
        </p:nvSpPr>
        <p:spPr>
          <a:xfrm>
            <a:off x="6876469" y="858700"/>
            <a:ext cx="1859465" cy="7195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002060"/>
                </a:solidFill>
                <a:latin typeface="Avenir Next Demi Bold" panose="020B0503020202020204" pitchFamily="34" charset="0"/>
              </a:rPr>
              <a:t>LONG-TERM</a:t>
            </a:r>
          </a:p>
          <a:p>
            <a:pPr>
              <a:defRPr/>
            </a:pPr>
            <a:r>
              <a:rPr lang="es" sz="1500" b="1">
                <a:solidFill>
                  <a:srgbClr val="002060"/>
                </a:solidFill>
                <a:latin typeface="Avenir Next Demi Bold" panose="020B0503020202020204" pitchFamily="34" charset="0"/>
              </a:rPr>
              <a:t>POLICY CHANGE &amp; SUPPORT SYSTEM</a:t>
            </a:r>
            <a:endParaRPr lang="en-US" sz="1500">
              <a:solidFill>
                <a:srgbClr val="002060"/>
              </a:solidFill>
              <a:latin typeface="Avenir Next" panose="020B0503020202020204" pitchFamily="34" charset="0"/>
            </a:endParaRPr>
          </a:p>
        </p:txBody>
      </p:sp>
      <p:sp>
        <p:nvSpPr>
          <p:cNvPr id="15" name="Google Shape;198;p27">
            <a:extLst>
              <a:ext uri="{FF2B5EF4-FFF2-40B4-BE49-F238E27FC236}">
                <a16:creationId xmlns:a16="http://schemas.microsoft.com/office/drawing/2014/main" id="{51C93D80-226B-92BC-966B-28F4B1CF0580}"/>
              </a:ext>
            </a:extLst>
          </p:cNvPr>
          <p:cNvSpPr txBox="1"/>
          <p:nvPr/>
        </p:nvSpPr>
        <p:spPr>
          <a:xfrm>
            <a:off x="531769" y="807988"/>
            <a:ext cx="1377139" cy="4915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500" b="1">
                <a:solidFill>
                  <a:srgbClr val="002060"/>
                </a:solidFill>
                <a:latin typeface="Avenir Next Demi Bold" panose="020B0503020202020204" pitchFamily="34" charset="0"/>
              </a:rPr>
              <a:t>SHORT-TERM NUDGING &amp; SOFT POWER</a:t>
            </a:r>
            <a:endParaRPr lang="en-US" sz="1500">
              <a:solidFill>
                <a:srgbClr val="002060"/>
              </a:solidFill>
              <a:latin typeface="Avenir Next" panose="020B0503020202020204" pitchFamily="34" charset="0"/>
            </a:endParaRPr>
          </a:p>
        </p:txBody>
      </p:sp>
      <p:sp>
        <p:nvSpPr>
          <p:cNvPr id="17" name="Google Shape;198;p27">
            <a:extLst>
              <a:ext uri="{FF2B5EF4-FFF2-40B4-BE49-F238E27FC236}">
                <a16:creationId xmlns:a16="http://schemas.microsoft.com/office/drawing/2014/main" id="{6358113A-63CD-8240-FA67-CD0FCDA8E1E3}"/>
              </a:ext>
            </a:extLst>
          </p:cNvPr>
          <p:cNvSpPr txBox="1"/>
          <p:nvPr/>
        </p:nvSpPr>
        <p:spPr>
          <a:xfrm>
            <a:off x="531769" y="1607037"/>
            <a:ext cx="1737989" cy="4915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defRPr/>
            </a:pPr>
            <a:r>
              <a:rPr lang="en-US" sz="1500" i="1">
                <a:solidFill>
                  <a:srgbClr val="002060"/>
                </a:solidFill>
                <a:latin typeface="Avenir Next" panose="020B0503020202020204" pitchFamily="34" charset="0"/>
              </a:rPr>
              <a:t>a</a:t>
            </a:r>
            <a:r>
              <a:rPr lang="es" sz="1500" i="1">
                <a:solidFill>
                  <a:srgbClr val="002060"/>
                </a:solidFill>
                <a:latin typeface="Avenir Next" panose="020B0503020202020204" pitchFamily="34" charset="0"/>
              </a:rPr>
              <a:t>s initiation strategy</a:t>
            </a:r>
            <a:endParaRPr lang="en-US" sz="1500" i="1">
              <a:solidFill>
                <a:srgbClr val="002060"/>
              </a:solidFill>
              <a:latin typeface="Avenir Next" panose="020B0503020202020204" pitchFamily="34" charset="0"/>
            </a:endParaRPr>
          </a:p>
        </p:txBody>
      </p:sp>
      <p:sp>
        <p:nvSpPr>
          <p:cNvPr id="18" name="Google Shape;198;p27">
            <a:extLst>
              <a:ext uri="{FF2B5EF4-FFF2-40B4-BE49-F238E27FC236}">
                <a16:creationId xmlns:a16="http://schemas.microsoft.com/office/drawing/2014/main" id="{79E09A85-2DA4-59A0-A775-B2CE3D108DE5}"/>
              </a:ext>
            </a:extLst>
          </p:cNvPr>
          <p:cNvSpPr txBox="1"/>
          <p:nvPr/>
        </p:nvSpPr>
        <p:spPr>
          <a:xfrm>
            <a:off x="6871932" y="1641095"/>
            <a:ext cx="1727581" cy="4915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defRPr/>
            </a:pPr>
            <a:r>
              <a:rPr lang="es-419" sz="1500" i="1">
                <a:solidFill>
                  <a:srgbClr val="002060"/>
                </a:solidFill>
                <a:latin typeface="Avenir Next"/>
              </a:rPr>
              <a:t>before nudging loses effectiveness</a:t>
            </a:r>
            <a:endParaRPr lang="en-US" sz="1500" i="1">
              <a:solidFill>
                <a:srgbClr val="002060"/>
              </a:solidFill>
              <a:latin typeface="Avenir Next"/>
            </a:endParaRPr>
          </a:p>
        </p:txBody>
      </p:sp>
      <p:sp>
        <p:nvSpPr>
          <p:cNvPr id="19" name="Google Shape;198;p27">
            <a:extLst>
              <a:ext uri="{FF2B5EF4-FFF2-40B4-BE49-F238E27FC236}">
                <a16:creationId xmlns:a16="http://schemas.microsoft.com/office/drawing/2014/main" id="{442A6D1D-398D-F324-8A87-FF90035596B4}"/>
              </a:ext>
            </a:extLst>
          </p:cNvPr>
          <p:cNvSpPr txBox="1"/>
          <p:nvPr/>
        </p:nvSpPr>
        <p:spPr>
          <a:xfrm>
            <a:off x="691899" y="3020918"/>
            <a:ext cx="1596335" cy="4874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i="1">
                <a:solidFill>
                  <a:srgbClr val="002060"/>
                </a:solidFill>
                <a:latin typeface="Avenir Next"/>
                <a:ea typeface="+mn-lt"/>
                <a:cs typeface="+mn-lt"/>
              </a:rPr>
              <a:t>simplified messaging, reframing, removing friction</a:t>
            </a:r>
          </a:p>
        </p:txBody>
      </p:sp>
      <p:sp>
        <p:nvSpPr>
          <p:cNvPr id="20" name="Google Shape;198;p27">
            <a:extLst>
              <a:ext uri="{FF2B5EF4-FFF2-40B4-BE49-F238E27FC236}">
                <a16:creationId xmlns:a16="http://schemas.microsoft.com/office/drawing/2014/main" id="{F072F342-7202-89A4-12E6-DD06299A68D0}"/>
              </a:ext>
            </a:extLst>
          </p:cNvPr>
          <p:cNvSpPr txBox="1"/>
          <p:nvPr/>
        </p:nvSpPr>
        <p:spPr>
          <a:xfrm>
            <a:off x="2518035" y="2604262"/>
            <a:ext cx="1744169" cy="4556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200" b="1">
                <a:solidFill>
                  <a:srgbClr val="002060"/>
                </a:solidFill>
                <a:highlight>
                  <a:srgbClr val="B4E5A2"/>
                </a:highlight>
                <a:latin typeface="Avenir Next Demi Bold" panose="020B0503020202020204" pitchFamily="34" charset="0"/>
              </a:rPr>
              <a:t>ENTRY POINT 2:</a:t>
            </a:r>
          </a:p>
          <a:p>
            <a:pPr>
              <a:defRPr/>
            </a:pPr>
            <a:r>
              <a:rPr lang="es" sz="1200" b="1">
                <a:solidFill>
                  <a:srgbClr val="002060"/>
                </a:solidFill>
                <a:latin typeface="Avenir Next Demi Bold" panose="020B0503020202020204" pitchFamily="34" charset="0"/>
              </a:rPr>
              <a:t>TAILORED EDUCATION</a:t>
            </a:r>
            <a:endParaRPr lang="en-US" sz="1200">
              <a:solidFill>
                <a:srgbClr val="002060"/>
              </a:solidFill>
              <a:latin typeface="Avenir Next" panose="020B0503020202020204" pitchFamily="34" charset="0"/>
            </a:endParaRPr>
          </a:p>
        </p:txBody>
      </p:sp>
      <p:sp>
        <p:nvSpPr>
          <p:cNvPr id="21" name="Google Shape;198;p27">
            <a:extLst>
              <a:ext uri="{FF2B5EF4-FFF2-40B4-BE49-F238E27FC236}">
                <a16:creationId xmlns:a16="http://schemas.microsoft.com/office/drawing/2014/main" id="{5579DFAC-F6CC-13CC-3CBC-65C8A59717C7}"/>
              </a:ext>
            </a:extLst>
          </p:cNvPr>
          <p:cNvSpPr txBox="1"/>
          <p:nvPr/>
        </p:nvSpPr>
        <p:spPr>
          <a:xfrm>
            <a:off x="2511651" y="3016776"/>
            <a:ext cx="1596335" cy="4915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i="1">
                <a:solidFill>
                  <a:srgbClr val="002060"/>
                </a:solidFill>
                <a:latin typeface="Avenir Next"/>
              </a:rPr>
              <a:t>simplified messaging, reframing</a:t>
            </a:r>
            <a:endParaRPr lang="es" sz="1050" b="1">
              <a:solidFill>
                <a:srgbClr val="002060"/>
              </a:solidFill>
              <a:latin typeface="Avenir Next" panose="020B0503020202020204" pitchFamily="34" charset="0"/>
            </a:endParaRPr>
          </a:p>
        </p:txBody>
      </p:sp>
      <p:sp>
        <p:nvSpPr>
          <p:cNvPr id="22" name="Google Shape;198;p27">
            <a:extLst>
              <a:ext uri="{FF2B5EF4-FFF2-40B4-BE49-F238E27FC236}">
                <a16:creationId xmlns:a16="http://schemas.microsoft.com/office/drawing/2014/main" id="{847473AD-2162-A842-5184-B7D0031941C1}"/>
              </a:ext>
            </a:extLst>
          </p:cNvPr>
          <p:cNvSpPr txBox="1"/>
          <p:nvPr/>
        </p:nvSpPr>
        <p:spPr>
          <a:xfrm>
            <a:off x="4608790" y="3016776"/>
            <a:ext cx="1823537" cy="4915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i="1">
                <a:solidFill>
                  <a:srgbClr val="002060"/>
                </a:solidFill>
                <a:latin typeface="Avenir Next"/>
              </a:rPr>
              <a:t>social proof, social norms, activating social identities, reciprocity</a:t>
            </a:r>
          </a:p>
        </p:txBody>
      </p:sp>
      <p:sp>
        <p:nvSpPr>
          <p:cNvPr id="24" name="Google Shape;198;p27">
            <a:extLst>
              <a:ext uri="{FF2B5EF4-FFF2-40B4-BE49-F238E27FC236}">
                <a16:creationId xmlns:a16="http://schemas.microsoft.com/office/drawing/2014/main" id="{F885410B-A666-835F-19A7-5AFA7232D82A}"/>
              </a:ext>
            </a:extLst>
          </p:cNvPr>
          <p:cNvSpPr txBox="1"/>
          <p:nvPr/>
        </p:nvSpPr>
        <p:spPr>
          <a:xfrm>
            <a:off x="7453624" y="4153338"/>
            <a:ext cx="1744169" cy="2055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200" b="1">
                <a:solidFill>
                  <a:srgbClr val="002060"/>
                </a:solidFill>
                <a:latin typeface="Avenir Next Demi Bold" panose="020B0503020202020204" pitchFamily="34" charset="0"/>
              </a:rPr>
              <a:t>OUR VISION</a:t>
            </a:r>
            <a:endParaRPr lang="en-US" sz="1200">
              <a:solidFill>
                <a:srgbClr val="002060"/>
              </a:solidFill>
              <a:latin typeface="Avenir Next" panose="020B0503020202020204" pitchFamily="34" charset="0"/>
            </a:endParaRPr>
          </a:p>
        </p:txBody>
      </p:sp>
      <p:sp>
        <p:nvSpPr>
          <p:cNvPr id="25" name="Triangle 24">
            <a:extLst>
              <a:ext uri="{FF2B5EF4-FFF2-40B4-BE49-F238E27FC236}">
                <a16:creationId xmlns:a16="http://schemas.microsoft.com/office/drawing/2014/main" id="{61A8E51E-EFE5-C0D8-1B03-64DFE4B43D77}"/>
              </a:ext>
            </a:extLst>
          </p:cNvPr>
          <p:cNvSpPr/>
          <p:nvPr/>
        </p:nvSpPr>
        <p:spPr>
          <a:xfrm rot="5400000">
            <a:off x="8461640" y="3857560"/>
            <a:ext cx="297158" cy="256170"/>
          </a:xfrm>
          <a:prstGeom prst="triangle">
            <a:avLst/>
          </a:prstGeom>
          <a:solidFill>
            <a:srgbClr val="00206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050"/>
          </a:p>
        </p:txBody>
      </p:sp>
      <p:cxnSp>
        <p:nvCxnSpPr>
          <p:cNvPr id="26" name="Straight Connector 25">
            <a:extLst>
              <a:ext uri="{FF2B5EF4-FFF2-40B4-BE49-F238E27FC236}">
                <a16:creationId xmlns:a16="http://schemas.microsoft.com/office/drawing/2014/main" id="{ADA3CC28-FB34-D094-FA88-6DC0583D0A36}"/>
              </a:ext>
            </a:extLst>
          </p:cNvPr>
          <p:cNvCxnSpPr>
            <a:cxnSpLocks/>
          </p:cNvCxnSpPr>
          <p:nvPr/>
        </p:nvCxnSpPr>
        <p:spPr>
          <a:xfrm flipV="1">
            <a:off x="570106" y="2609277"/>
            <a:ext cx="0" cy="1349684"/>
          </a:xfrm>
          <a:prstGeom prst="line">
            <a:avLst/>
          </a:prstGeom>
          <a:ln w="12700">
            <a:solidFill>
              <a:srgbClr val="304383"/>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1CB9B15-0F35-D51A-90C8-D3825CF08416}"/>
              </a:ext>
            </a:extLst>
          </p:cNvPr>
          <p:cNvCxnSpPr>
            <a:cxnSpLocks/>
          </p:cNvCxnSpPr>
          <p:nvPr/>
        </p:nvCxnSpPr>
        <p:spPr>
          <a:xfrm flipV="1">
            <a:off x="2422790" y="2609277"/>
            <a:ext cx="0" cy="1349684"/>
          </a:xfrm>
          <a:prstGeom prst="line">
            <a:avLst/>
          </a:prstGeom>
          <a:ln w="12700">
            <a:solidFill>
              <a:srgbClr val="304383"/>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7213DDF-4CE0-2AAD-DCCD-B59B20438D5C}"/>
              </a:ext>
            </a:extLst>
          </p:cNvPr>
          <p:cNvCxnSpPr>
            <a:cxnSpLocks/>
          </p:cNvCxnSpPr>
          <p:nvPr/>
        </p:nvCxnSpPr>
        <p:spPr>
          <a:xfrm flipV="1">
            <a:off x="4500661" y="2609277"/>
            <a:ext cx="0" cy="1349684"/>
          </a:xfrm>
          <a:prstGeom prst="line">
            <a:avLst/>
          </a:prstGeom>
          <a:ln w="12700">
            <a:solidFill>
              <a:srgbClr val="304383"/>
            </a:solidFill>
            <a:prstDash val="dash"/>
          </a:ln>
        </p:spPr>
        <p:style>
          <a:lnRef idx="2">
            <a:schemeClr val="accent1"/>
          </a:lnRef>
          <a:fillRef idx="0">
            <a:schemeClr val="accent1"/>
          </a:fillRef>
          <a:effectRef idx="1">
            <a:schemeClr val="accent1"/>
          </a:effectRef>
          <a:fontRef idx="minor">
            <a:schemeClr val="tx1"/>
          </a:fontRef>
        </p:style>
      </p:cxnSp>
      <p:sp>
        <p:nvSpPr>
          <p:cNvPr id="6" name="Google Shape;198;p27">
            <a:extLst>
              <a:ext uri="{FF2B5EF4-FFF2-40B4-BE49-F238E27FC236}">
                <a16:creationId xmlns:a16="http://schemas.microsoft.com/office/drawing/2014/main" id="{BAD3B913-B18B-FBC4-DD8B-5F9F13B0DBDA}"/>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3D4A178F-65DE-6962-2E9A-FDC62AA24125}"/>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26</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2381990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1D9F5"/>
        </a:solidFill>
        <a:effectLst/>
      </p:bgPr>
    </p:bg>
    <p:spTree>
      <p:nvGrpSpPr>
        <p:cNvPr id="1" name="">
          <a:extLst>
            <a:ext uri="{FF2B5EF4-FFF2-40B4-BE49-F238E27FC236}">
              <a16:creationId xmlns:a16="http://schemas.microsoft.com/office/drawing/2014/main" id="{3E23F82D-1529-C890-08F2-DC849B2D58EF}"/>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47" name="Ink 46">
                <a:extLst>
                  <a:ext uri="{FF2B5EF4-FFF2-40B4-BE49-F238E27FC236}">
                    <a16:creationId xmlns:a16="http://schemas.microsoft.com/office/drawing/2014/main" id="{0F0847FE-FECD-317A-35D9-198AA8CFDCEB}"/>
                  </a:ext>
                </a:extLst>
              </p14:cNvPr>
              <p14:cNvContentPartPr/>
              <p14:nvPr/>
            </p14:nvContentPartPr>
            <p14:xfrm>
              <a:off x="1458968" y="-892963"/>
              <a:ext cx="270" cy="270"/>
            </p14:xfrm>
          </p:contentPart>
        </mc:Choice>
        <mc:Fallback xmlns="">
          <p:pic>
            <p:nvPicPr>
              <p:cNvPr id="47" name="Ink 46">
                <a:extLst>
                  <a:ext uri="{FF2B5EF4-FFF2-40B4-BE49-F238E27FC236}">
                    <a16:creationId xmlns:a16="http://schemas.microsoft.com/office/drawing/2014/main" id="{0F0847FE-FECD-317A-35D9-198AA8CFDCEB}"/>
                  </a:ext>
                </a:extLst>
              </p:cNvPr>
              <p:cNvPicPr/>
              <p:nvPr/>
            </p:nvPicPr>
            <p:blipFill>
              <a:blip r:embed="rId4"/>
              <a:stretch>
                <a:fillRect/>
              </a:stretch>
            </p:blipFill>
            <p:spPr>
              <a:xfrm>
                <a:off x="1454378" y="-897553"/>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8" name="Ink 47">
                <a:extLst>
                  <a:ext uri="{FF2B5EF4-FFF2-40B4-BE49-F238E27FC236}">
                    <a16:creationId xmlns:a16="http://schemas.microsoft.com/office/drawing/2014/main" id="{BE6477E5-5688-EC02-75E5-D432323ECE2E}"/>
                  </a:ext>
                </a:extLst>
              </p14:cNvPr>
              <p14:cNvContentPartPr/>
              <p14:nvPr/>
            </p14:nvContentPartPr>
            <p14:xfrm>
              <a:off x="691898" y="-415063"/>
              <a:ext cx="270" cy="270"/>
            </p14:xfrm>
          </p:contentPart>
        </mc:Choice>
        <mc:Fallback xmlns="">
          <p:pic>
            <p:nvPicPr>
              <p:cNvPr id="48" name="Ink 47">
                <a:extLst>
                  <a:ext uri="{FF2B5EF4-FFF2-40B4-BE49-F238E27FC236}">
                    <a16:creationId xmlns:a16="http://schemas.microsoft.com/office/drawing/2014/main" id="{BE6477E5-5688-EC02-75E5-D432323ECE2E}"/>
                  </a:ext>
                </a:extLst>
              </p:cNvPr>
              <p:cNvPicPr/>
              <p:nvPr/>
            </p:nvPicPr>
            <p:blipFill>
              <a:blip r:embed="rId4"/>
              <a:stretch>
                <a:fillRect/>
              </a:stretch>
            </p:blipFill>
            <p:spPr>
              <a:xfrm>
                <a:off x="687308" y="-419653"/>
                <a:ext cx="9450" cy="945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9" name="Ink 48">
                <a:extLst>
                  <a:ext uri="{FF2B5EF4-FFF2-40B4-BE49-F238E27FC236}">
                    <a16:creationId xmlns:a16="http://schemas.microsoft.com/office/drawing/2014/main" id="{E6D52ECE-D94C-29B0-B5DF-C6173FDCE71F}"/>
                  </a:ext>
                </a:extLst>
              </p14:cNvPr>
              <p14:cNvContentPartPr/>
              <p14:nvPr/>
            </p14:nvContentPartPr>
            <p14:xfrm>
              <a:off x="954608" y="-857053"/>
              <a:ext cx="270" cy="270"/>
            </p14:xfrm>
          </p:contentPart>
        </mc:Choice>
        <mc:Fallback xmlns="">
          <p:pic>
            <p:nvPicPr>
              <p:cNvPr id="49" name="Ink 48">
                <a:extLst>
                  <a:ext uri="{FF2B5EF4-FFF2-40B4-BE49-F238E27FC236}">
                    <a16:creationId xmlns:a16="http://schemas.microsoft.com/office/drawing/2014/main" id="{E6D52ECE-D94C-29B0-B5DF-C6173FDCE71F}"/>
                  </a:ext>
                </a:extLst>
              </p:cNvPr>
              <p:cNvPicPr/>
              <p:nvPr/>
            </p:nvPicPr>
            <p:blipFill>
              <a:blip r:embed="rId4"/>
              <a:stretch>
                <a:fillRect/>
              </a:stretch>
            </p:blipFill>
            <p:spPr>
              <a:xfrm>
                <a:off x="950018" y="-861643"/>
                <a:ext cx="9450" cy="9450"/>
              </a:xfrm>
              <a:prstGeom prst="rect">
                <a:avLst/>
              </a:prstGeom>
            </p:spPr>
          </p:pic>
        </mc:Fallback>
      </mc:AlternateContent>
      <p:sp>
        <p:nvSpPr>
          <p:cNvPr id="43" name="Google Shape;198;p27">
            <a:extLst>
              <a:ext uri="{FF2B5EF4-FFF2-40B4-BE49-F238E27FC236}">
                <a16:creationId xmlns:a16="http://schemas.microsoft.com/office/drawing/2014/main" id="{FD9F2809-C57F-E23B-6DF8-7C89081B31B3}"/>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panose="020B0503020202020204" pitchFamily="34" charset="0"/>
              </a:rPr>
              <a:t>FUTURE OPPORTUNITIES | </a:t>
            </a:r>
            <a:r>
              <a:rPr lang="es" sz="1050">
                <a:solidFill>
                  <a:srgbClr val="002060"/>
                </a:solidFill>
                <a:latin typeface="Avenir Next" panose="020B0503020202020204" pitchFamily="34" charset="0"/>
              </a:rPr>
              <a:t>OVERVIEW</a:t>
            </a:r>
            <a:endParaRPr lang="en-US" sz="1050">
              <a:solidFill>
                <a:srgbClr val="002060"/>
              </a:solidFill>
              <a:latin typeface="Avenir Next" panose="020B0503020202020204" pitchFamily="34" charset="0"/>
            </a:endParaRPr>
          </a:p>
        </p:txBody>
      </p:sp>
      <p:sp>
        <p:nvSpPr>
          <p:cNvPr id="7" name="Oval 6">
            <a:extLst>
              <a:ext uri="{FF2B5EF4-FFF2-40B4-BE49-F238E27FC236}">
                <a16:creationId xmlns:a16="http://schemas.microsoft.com/office/drawing/2014/main" id="{C58D76B6-A8F8-A570-F77D-6CEBA3BAEE41}"/>
              </a:ext>
            </a:extLst>
          </p:cNvPr>
          <p:cNvSpPr/>
          <p:nvPr/>
        </p:nvSpPr>
        <p:spPr>
          <a:xfrm>
            <a:off x="8181394"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1" name="Oval 10">
            <a:extLst>
              <a:ext uri="{FF2B5EF4-FFF2-40B4-BE49-F238E27FC236}">
                <a16:creationId xmlns:a16="http://schemas.microsoft.com/office/drawing/2014/main" id="{A833ADE1-A135-D77F-342B-A82BDEA40060}"/>
              </a:ext>
            </a:extLst>
          </p:cNvPr>
          <p:cNvSpPr/>
          <p:nvPr/>
        </p:nvSpPr>
        <p:spPr>
          <a:xfrm>
            <a:off x="8321931"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2" name="Oval 11">
            <a:extLst>
              <a:ext uri="{FF2B5EF4-FFF2-40B4-BE49-F238E27FC236}">
                <a16:creationId xmlns:a16="http://schemas.microsoft.com/office/drawing/2014/main" id="{1D9D5402-A0E8-484C-6118-C8774D25AD56}"/>
              </a:ext>
            </a:extLst>
          </p:cNvPr>
          <p:cNvSpPr/>
          <p:nvPr/>
        </p:nvSpPr>
        <p:spPr>
          <a:xfrm>
            <a:off x="8460722"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3" name="Oval 12">
            <a:extLst>
              <a:ext uri="{FF2B5EF4-FFF2-40B4-BE49-F238E27FC236}">
                <a16:creationId xmlns:a16="http://schemas.microsoft.com/office/drawing/2014/main" id="{B50508DA-A570-7A9D-258B-2962F988978B}"/>
              </a:ext>
            </a:extLst>
          </p:cNvPr>
          <p:cNvSpPr/>
          <p:nvPr/>
        </p:nvSpPr>
        <p:spPr>
          <a:xfrm>
            <a:off x="8599513" y="3387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4" name="Oval 13">
            <a:extLst>
              <a:ext uri="{FF2B5EF4-FFF2-40B4-BE49-F238E27FC236}">
                <a16:creationId xmlns:a16="http://schemas.microsoft.com/office/drawing/2014/main" id="{D64811A5-198E-8786-4514-97149A5E3F8D}"/>
              </a:ext>
            </a:extLst>
          </p:cNvPr>
          <p:cNvSpPr/>
          <p:nvPr/>
        </p:nvSpPr>
        <p:spPr>
          <a:xfrm>
            <a:off x="8738305" y="3387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chemeClr val="accent2">
                  <a:lumMod val="20000"/>
                  <a:lumOff val="80000"/>
                </a:schemeClr>
              </a:solidFill>
            </a:endParaRPr>
          </a:p>
        </p:txBody>
      </p:sp>
      <p:sp>
        <p:nvSpPr>
          <p:cNvPr id="15" name="Title 1">
            <a:extLst>
              <a:ext uri="{FF2B5EF4-FFF2-40B4-BE49-F238E27FC236}">
                <a16:creationId xmlns:a16="http://schemas.microsoft.com/office/drawing/2014/main" id="{76BECE05-2F69-4C69-CAA7-F6651FCA8FF3}"/>
              </a:ext>
            </a:extLst>
          </p:cNvPr>
          <p:cNvSpPr txBox="1">
            <a:spLocks/>
          </p:cNvSpPr>
          <p:nvPr/>
        </p:nvSpPr>
        <p:spPr>
          <a:xfrm>
            <a:off x="3280065" y="699595"/>
            <a:ext cx="2180731" cy="935561"/>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sz="2400" b="1">
                <a:solidFill>
                  <a:srgbClr val="002060"/>
                </a:solidFill>
                <a:latin typeface="Avenir Next" panose="020B0503020202020204" pitchFamily="34" charset="0"/>
              </a:rPr>
              <a:t>SAFETY</a:t>
            </a:r>
          </a:p>
        </p:txBody>
      </p:sp>
      <p:sp>
        <p:nvSpPr>
          <p:cNvPr id="16" name="Title 1">
            <a:extLst>
              <a:ext uri="{FF2B5EF4-FFF2-40B4-BE49-F238E27FC236}">
                <a16:creationId xmlns:a16="http://schemas.microsoft.com/office/drawing/2014/main" id="{427531A4-7857-42A4-CD59-372B7592B101}"/>
              </a:ext>
            </a:extLst>
          </p:cNvPr>
          <p:cNvSpPr txBox="1">
            <a:spLocks/>
          </p:cNvSpPr>
          <p:nvPr/>
        </p:nvSpPr>
        <p:spPr>
          <a:xfrm>
            <a:off x="5250026" y="1065917"/>
            <a:ext cx="2180731" cy="935561"/>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sz="2400" b="1">
                <a:solidFill>
                  <a:srgbClr val="002060"/>
                </a:solidFill>
                <a:latin typeface="Avenir Next" panose="020B0503020202020204" pitchFamily="34" charset="0"/>
              </a:rPr>
              <a:t>WELL-BEING</a:t>
            </a:r>
          </a:p>
        </p:txBody>
      </p:sp>
      <p:sp>
        <p:nvSpPr>
          <p:cNvPr id="18" name="Title 1">
            <a:extLst>
              <a:ext uri="{FF2B5EF4-FFF2-40B4-BE49-F238E27FC236}">
                <a16:creationId xmlns:a16="http://schemas.microsoft.com/office/drawing/2014/main" id="{7B6BCECA-19BE-3373-4139-1F25C497E901}"/>
              </a:ext>
            </a:extLst>
          </p:cNvPr>
          <p:cNvSpPr txBox="1">
            <a:spLocks/>
          </p:cNvSpPr>
          <p:nvPr/>
        </p:nvSpPr>
        <p:spPr>
          <a:xfrm>
            <a:off x="4951058" y="1906516"/>
            <a:ext cx="3554385" cy="452865"/>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sz="1500" b="1">
                <a:solidFill>
                  <a:srgbClr val="002060"/>
                </a:solidFill>
                <a:latin typeface="Avenir Next" panose="020B0503020202020204" pitchFamily="34" charset="0"/>
              </a:rPr>
              <a:t>AN ADAPTIVE SYSTEM OF</a:t>
            </a:r>
          </a:p>
          <a:p>
            <a:pPr algn="ctr">
              <a:lnSpc>
                <a:spcPct val="110000"/>
              </a:lnSpc>
            </a:pPr>
            <a:r>
              <a:rPr lang="en-US" sz="2400" b="1">
                <a:solidFill>
                  <a:srgbClr val="002060"/>
                </a:solidFill>
                <a:latin typeface="Avenir Next" panose="020B0503020202020204" pitchFamily="34" charset="0"/>
              </a:rPr>
              <a:t>KNOWLEDGE</a:t>
            </a:r>
          </a:p>
        </p:txBody>
      </p:sp>
      <p:sp>
        <p:nvSpPr>
          <p:cNvPr id="20" name="Title 1">
            <a:extLst>
              <a:ext uri="{FF2B5EF4-FFF2-40B4-BE49-F238E27FC236}">
                <a16:creationId xmlns:a16="http://schemas.microsoft.com/office/drawing/2014/main" id="{A41C052C-F19C-51AE-0365-1CF9F4702DB7}"/>
              </a:ext>
            </a:extLst>
          </p:cNvPr>
          <p:cNvSpPr txBox="1">
            <a:spLocks/>
          </p:cNvSpPr>
          <p:nvPr/>
        </p:nvSpPr>
        <p:spPr>
          <a:xfrm>
            <a:off x="4982015" y="3831875"/>
            <a:ext cx="2869212" cy="935561"/>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sz="2400" b="1">
                <a:solidFill>
                  <a:srgbClr val="002060"/>
                </a:solidFill>
                <a:latin typeface="Avenir Next" panose="020B0503020202020204" pitchFamily="34" charset="0"/>
              </a:rPr>
              <a:t>INTERSECTIONAL</a:t>
            </a:r>
          </a:p>
        </p:txBody>
      </p:sp>
      <p:sp>
        <p:nvSpPr>
          <p:cNvPr id="21" name="Title 1">
            <a:extLst>
              <a:ext uri="{FF2B5EF4-FFF2-40B4-BE49-F238E27FC236}">
                <a16:creationId xmlns:a16="http://schemas.microsoft.com/office/drawing/2014/main" id="{8AFB3296-F85F-7DA9-15E4-6E4F8CF1F25E}"/>
              </a:ext>
            </a:extLst>
          </p:cNvPr>
          <p:cNvSpPr txBox="1">
            <a:spLocks/>
          </p:cNvSpPr>
          <p:nvPr/>
        </p:nvSpPr>
        <p:spPr>
          <a:xfrm>
            <a:off x="4369896" y="2886901"/>
            <a:ext cx="2180731" cy="935561"/>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sz="2400" b="1">
                <a:solidFill>
                  <a:srgbClr val="002060"/>
                </a:solidFill>
                <a:latin typeface="Avenir Next" panose="020B0503020202020204" pitchFamily="34" charset="0"/>
              </a:rPr>
              <a:t>RESILIENCE</a:t>
            </a:r>
          </a:p>
        </p:txBody>
      </p:sp>
      <p:cxnSp>
        <p:nvCxnSpPr>
          <p:cNvPr id="23" name="Straight Connector 22">
            <a:extLst>
              <a:ext uri="{FF2B5EF4-FFF2-40B4-BE49-F238E27FC236}">
                <a16:creationId xmlns:a16="http://schemas.microsoft.com/office/drawing/2014/main" id="{25AA4588-6857-2A65-19CD-7F6EF7AD3B09}"/>
              </a:ext>
            </a:extLst>
          </p:cNvPr>
          <p:cNvCxnSpPr>
            <a:cxnSpLocks/>
            <a:stCxn id="10" idx="6"/>
          </p:cNvCxnSpPr>
          <p:nvPr/>
        </p:nvCxnSpPr>
        <p:spPr>
          <a:xfrm flipV="1">
            <a:off x="3069295" y="2294329"/>
            <a:ext cx="2602271" cy="215441"/>
          </a:xfrm>
          <a:prstGeom prst="line">
            <a:avLst/>
          </a:prstGeom>
          <a:ln w="12700">
            <a:solidFill>
              <a:srgbClr val="304383"/>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6BC09F4-B983-A5BF-2580-6C3BA4DCE191}"/>
              </a:ext>
            </a:extLst>
          </p:cNvPr>
          <p:cNvCxnSpPr>
            <a:cxnSpLocks/>
          </p:cNvCxnSpPr>
          <p:nvPr/>
        </p:nvCxnSpPr>
        <p:spPr>
          <a:xfrm flipV="1">
            <a:off x="2968183" y="1359177"/>
            <a:ext cx="2438423" cy="681995"/>
          </a:xfrm>
          <a:prstGeom prst="line">
            <a:avLst/>
          </a:prstGeom>
          <a:ln w="12700">
            <a:solidFill>
              <a:srgbClr val="304383"/>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E7A8E63-3515-147F-B501-716FD46E48B8}"/>
              </a:ext>
            </a:extLst>
          </p:cNvPr>
          <p:cNvCxnSpPr>
            <a:cxnSpLocks/>
          </p:cNvCxnSpPr>
          <p:nvPr/>
        </p:nvCxnSpPr>
        <p:spPr>
          <a:xfrm flipV="1">
            <a:off x="2687651" y="1050157"/>
            <a:ext cx="1085243" cy="764274"/>
          </a:xfrm>
          <a:prstGeom prst="line">
            <a:avLst/>
          </a:prstGeom>
          <a:ln w="12700">
            <a:solidFill>
              <a:srgbClr val="304383"/>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34E8136-B659-5D16-E2B4-7D5DEBB34168}"/>
              </a:ext>
            </a:extLst>
          </p:cNvPr>
          <p:cNvCxnSpPr>
            <a:cxnSpLocks/>
          </p:cNvCxnSpPr>
          <p:nvPr/>
        </p:nvCxnSpPr>
        <p:spPr>
          <a:xfrm>
            <a:off x="2781193" y="3205110"/>
            <a:ext cx="2308037" cy="805157"/>
          </a:xfrm>
          <a:prstGeom prst="line">
            <a:avLst/>
          </a:prstGeom>
          <a:ln w="12700">
            <a:solidFill>
              <a:srgbClr val="304383"/>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87EB7234-1FBC-FAFE-83BB-C2A07AFE0E61}"/>
              </a:ext>
            </a:extLst>
          </p:cNvPr>
          <p:cNvCxnSpPr>
            <a:cxnSpLocks/>
          </p:cNvCxnSpPr>
          <p:nvPr/>
        </p:nvCxnSpPr>
        <p:spPr>
          <a:xfrm>
            <a:off x="2956763" y="2925600"/>
            <a:ext cx="1531151" cy="163628"/>
          </a:xfrm>
          <a:prstGeom prst="line">
            <a:avLst/>
          </a:prstGeom>
          <a:ln w="12700">
            <a:solidFill>
              <a:srgbClr val="304383"/>
            </a:solidFill>
            <a:prstDash val="dash"/>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F9CCE8B1-6543-2049-45DA-BAFDDE32F802}"/>
              </a:ext>
            </a:extLst>
          </p:cNvPr>
          <p:cNvSpPr/>
          <p:nvPr/>
        </p:nvSpPr>
        <p:spPr>
          <a:xfrm>
            <a:off x="686341" y="1318293"/>
            <a:ext cx="2382954" cy="2382954"/>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sz="1050"/>
          </a:p>
        </p:txBody>
      </p:sp>
      <p:sp>
        <p:nvSpPr>
          <p:cNvPr id="50" name="Title 1">
            <a:extLst>
              <a:ext uri="{FF2B5EF4-FFF2-40B4-BE49-F238E27FC236}">
                <a16:creationId xmlns:a16="http://schemas.microsoft.com/office/drawing/2014/main" id="{2514F929-6EB5-BE90-BC02-448EDEBE190C}"/>
              </a:ext>
            </a:extLst>
          </p:cNvPr>
          <p:cNvSpPr>
            <a:spLocks noGrp="1"/>
          </p:cNvSpPr>
          <p:nvPr>
            <p:ph type="title"/>
          </p:nvPr>
        </p:nvSpPr>
        <p:spPr>
          <a:xfrm>
            <a:off x="787452" y="2041990"/>
            <a:ext cx="2180731" cy="935561"/>
          </a:xfrm>
        </p:spPr>
        <p:txBody>
          <a:bodyPr anchor="t">
            <a:normAutofit fontScale="90000"/>
          </a:bodyPr>
          <a:lstStyle/>
          <a:p>
            <a:pPr algn="ctr">
              <a:lnSpc>
                <a:spcPct val="110000"/>
              </a:lnSpc>
            </a:pPr>
            <a:r>
              <a:rPr lang="en-US" sz="2400" b="1">
                <a:solidFill>
                  <a:srgbClr val="B4E5A2"/>
                </a:solidFill>
                <a:latin typeface="Avenir Next" panose="020B0503020202020204" pitchFamily="34" charset="0"/>
              </a:rPr>
              <a:t>CLIMATE ADAPTATION</a:t>
            </a:r>
          </a:p>
        </p:txBody>
      </p:sp>
      <p:sp>
        <p:nvSpPr>
          <p:cNvPr id="3" name="Google Shape;198;p27">
            <a:extLst>
              <a:ext uri="{FF2B5EF4-FFF2-40B4-BE49-F238E27FC236}">
                <a16:creationId xmlns:a16="http://schemas.microsoft.com/office/drawing/2014/main" id="{84CF30FE-07B7-BCDD-A22E-56F1BF8238CF}"/>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6C04757B-201B-333F-50BC-A8641D00DBB9}"/>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27</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2465044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BEA2EF04-BB82-ABAA-1F06-E97749063A4F}"/>
            </a:ext>
          </a:extLst>
        </p:cNvPr>
        <p:cNvGrpSpPr/>
        <p:nvPr/>
      </p:nvGrpSpPr>
      <p:grpSpPr>
        <a:xfrm>
          <a:off x="0" y="0"/>
          <a:ext cx="0" cy="0"/>
          <a:chOff x="0" y="0"/>
          <a:chExt cx="0" cy="0"/>
        </a:xfrm>
      </p:grpSpPr>
      <p:sp>
        <p:nvSpPr>
          <p:cNvPr id="54" name="TextBox 53">
            <a:extLst>
              <a:ext uri="{FF2B5EF4-FFF2-40B4-BE49-F238E27FC236}">
                <a16:creationId xmlns:a16="http://schemas.microsoft.com/office/drawing/2014/main" id="{C4E314B8-CA2D-BFD0-BDA5-022D728A0450}"/>
              </a:ext>
            </a:extLst>
          </p:cNvPr>
          <p:cNvSpPr txBox="1"/>
          <p:nvPr/>
        </p:nvSpPr>
        <p:spPr>
          <a:xfrm>
            <a:off x="316251" y="3108472"/>
            <a:ext cx="425575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100" b="1" i="1" baseline="30000">
                <a:solidFill>
                  <a:srgbClr val="E1D9F5"/>
                </a:solidFill>
                <a:latin typeface="Avenir Next Demi Bold"/>
              </a:rPr>
              <a:t>- Housing Company Board Member</a:t>
            </a:r>
            <a:endParaRPr lang="en-US" sz="2100" b="1" i="1">
              <a:solidFill>
                <a:srgbClr val="E1D9F5"/>
              </a:solidFill>
              <a:latin typeface="Avenir Next Demi Bold" panose="020B0503020202020204" pitchFamily="34" charset="0"/>
            </a:endParaRPr>
          </a:p>
        </p:txBody>
      </p:sp>
      <p:sp>
        <p:nvSpPr>
          <p:cNvPr id="18" name="Title 1">
            <a:extLst>
              <a:ext uri="{FF2B5EF4-FFF2-40B4-BE49-F238E27FC236}">
                <a16:creationId xmlns:a16="http://schemas.microsoft.com/office/drawing/2014/main" id="{DF334857-0713-E143-060C-A5048AFCB877}"/>
              </a:ext>
            </a:extLst>
          </p:cNvPr>
          <p:cNvSpPr>
            <a:spLocks noGrp="1"/>
          </p:cNvSpPr>
          <p:nvPr/>
        </p:nvSpPr>
        <p:spPr>
          <a:xfrm>
            <a:off x="217614" y="1654731"/>
            <a:ext cx="8243097" cy="142574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4050" b="1">
                <a:solidFill>
                  <a:srgbClr val="002060"/>
                </a:solidFill>
                <a:highlight>
                  <a:srgbClr val="B4E5A2"/>
                </a:highlight>
                <a:latin typeface="Avenir Next" panose="020B0503020202020204" pitchFamily="34" charset="0"/>
                <a:ea typeface="Hiragino Kaku Gothic StdN W8" panose="020B0800000000000000" pitchFamily="34" charset="-128"/>
                <a:cs typeface="ADLaM Display" panose="02010000000000000000" pitchFamily="2" charset="77"/>
              </a:rPr>
              <a:t>IF YOU WANT TO WALK TOMORROW, WALK TODAY.</a:t>
            </a:r>
            <a:r>
              <a:rPr lang="en-US" sz="4050" b="1">
                <a:solidFill>
                  <a:srgbClr val="B4E5A2"/>
                </a:solidFill>
                <a:highlight>
                  <a:srgbClr val="B4E5A2"/>
                </a:highlight>
                <a:latin typeface="Avenir Next" panose="020B0503020202020204" pitchFamily="34" charset="0"/>
                <a:ea typeface="Hiragino Kaku Gothic StdN W8" panose="020B0800000000000000" pitchFamily="34" charset="-128"/>
                <a:cs typeface="ADLaM Display" panose="02010000000000000000" pitchFamily="2" charset="77"/>
              </a:rPr>
              <a:t>,,,</a:t>
            </a:r>
          </a:p>
        </p:txBody>
      </p:sp>
      <p:sp>
        <p:nvSpPr>
          <p:cNvPr id="19" name="Title 1">
            <a:extLst>
              <a:ext uri="{FF2B5EF4-FFF2-40B4-BE49-F238E27FC236}">
                <a16:creationId xmlns:a16="http://schemas.microsoft.com/office/drawing/2014/main" id="{8447A361-B081-CB77-E64F-CEDF2C8D0D9D}"/>
              </a:ext>
            </a:extLst>
          </p:cNvPr>
          <p:cNvSpPr>
            <a:spLocks noGrp="1"/>
          </p:cNvSpPr>
          <p:nvPr/>
        </p:nvSpPr>
        <p:spPr>
          <a:xfrm>
            <a:off x="113360" y="261728"/>
            <a:ext cx="1519605" cy="125189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18750" b="1">
                <a:solidFill>
                  <a:srgbClr val="B4E5A2"/>
                </a:solidFill>
                <a:latin typeface="Helvetica" pitchFamily="2" charset="0"/>
                <a:ea typeface="Hiragino Kaku Gothic StdN W8" panose="020B0800000000000000" pitchFamily="34" charset="-128"/>
                <a:cs typeface="ADLaM Display" panose="02010000000000000000" pitchFamily="2" charset="77"/>
              </a:rPr>
              <a:t>“</a:t>
            </a:r>
          </a:p>
        </p:txBody>
      </p:sp>
      <p:sp>
        <p:nvSpPr>
          <p:cNvPr id="20" name="Title 1">
            <a:extLst>
              <a:ext uri="{FF2B5EF4-FFF2-40B4-BE49-F238E27FC236}">
                <a16:creationId xmlns:a16="http://schemas.microsoft.com/office/drawing/2014/main" id="{2A005F80-98C6-9924-00C1-ADF1CD5ED52F}"/>
              </a:ext>
            </a:extLst>
          </p:cNvPr>
          <p:cNvSpPr>
            <a:spLocks noGrp="1"/>
          </p:cNvSpPr>
          <p:nvPr/>
        </p:nvSpPr>
        <p:spPr>
          <a:xfrm rot="10800000">
            <a:off x="2781701" y="2501746"/>
            <a:ext cx="1519605" cy="125189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6000" b="1">
                <a:solidFill>
                  <a:srgbClr val="002060"/>
                </a:solidFill>
                <a:latin typeface="Helvetica" pitchFamily="2" charset="0"/>
                <a:ea typeface="Hiragino Kaku Gothic StdN W8" panose="020B0800000000000000" pitchFamily="34" charset="-128"/>
                <a:cs typeface="ADLaM Display" panose="02010000000000000000" pitchFamily="2" charset="77"/>
              </a:rPr>
              <a:t>“</a:t>
            </a:r>
          </a:p>
        </p:txBody>
      </p:sp>
      <p:sp>
        <p:nvSpPr>
          <p:cNvPr id="4" name="Title 1">
            <a:extLst>
              <a:ext uri="{FF2B5EF4-FFF2-40B4-BE49-F238E27FC236}">
                <a16:creationId xmlns:a16="http://schemas.microsoft.com/office/drawing/2014/main" id="{504D659B-9AC5-AA95-EC36-F6A720498436}"/>
              </a:ext>
            </a:extLst>
          </p:cNvPr>
          <p:cNvSpPr>
            <a:spLocks noGrp="1"/>
          </p:cNvSpPr>
          <p:nvPr/>
        </p:nvSpPr>
        <p:spPr>
          <a:xfrm rot="10800000">
            <a:off x="7128858" y="2109222"/>
            <a:ext cx="737978" cy="68426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6000" b="1">
                <a:solidFill>
                  <a:srgbClr val="002060"/>
                </a:solidFill>
                <a:latin typeface="Helvetica" pitchFamily="2" charset="0"/>
                <a:ea typeface="Hiragino Kaku Gothic StdN W8" panose="020B0800000000000000" pitchFamily="34" charset="-128"/>
                <a:cs typeface="ADLaM Display" panose="02010000000000000000" pitchFamily="2" charset="77"/>
              </a:rPr>
              <a:t>“</a:t>
            </a:r>
          </a:p>
        </p:txBody>
      </p:sp>
      <p:sp>
        <p:nvSpPr>
          <p:cNvPr id="3" name="Google Shape;198;p27">
            <a:extLst>
              <a:ext uri="{FF2B5EF4-FFF2-40B4-BE49-F238E27FC236}">
                <a16:creationId xmlns:a16="http://schemas.microsoft.com/office/drawing/2014/main" id="{6707A78F-7A79-0F82-775F-14F3CC2A1EB5}"/>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E1D9F5">
                    <a:alpha val="70000"/>
                  </a:srgbClr>
                </a:solidFill>
                <a:latin typeface="Avenir Next" panose="020B0503020202020204" pitchFamily="34" charset="0"/>
                <a:ea typeface="Work Sans"/>
                <a:cs typeface="Work Sans"/>
                <a:sym typeface="Work Sans"/>
              </a:rPr>
              <a:t>Creative Commons CC BY 4.0 2026 </a:t>
            </a:r>
            <a:endParaRPr lang="en-US" sz="525">
              <a:solidFill>
                <a:srgbClr val="E1D9F5">
                  <a:alpha val="70000"/>
                </a:srgbClr>
              </a:solidFill>
              <a:latin typeface="Avenir Next" panose="020B0503020202020204" pitchFamily="34" charset="0"/>
              <a:sym typeface="Work Sans"/>
            </a:endParaRPr>
          </a:p>
          <a:p>
            <a:pPr>
              <a:defRPr/>
            </a:pPr>
            <a:r>
              <a:rPr lang="en-US" sz="525">
                <a:solidFill>
                  <a:srgbClr val="E1D9F5">
                    <a:alpha val="70000"/>
                  </a:srgbClr>
                </a:solidFill>
                <a:latin typeface="Avenir Next" panose="020B0503020202020204" pitchFamily="34" charset="0"/>
                <a:sym typeface="Work Sans"/>
              </a:rPr>
              <a:t>Anna Hakola · Duc Chu · Fernanda Ordorica · Jutta </a:t>
            </a:r>
            <a:r>
              <a:rPr lang="en-US" sz="525" err="1">
                <a:solidFill>
                  <a:srgbClr val="E1D9F5">
                    <a:alpha val="70000"/>
                  </a:srgbClr>
                </a:solidFill>
                <a:latin typeface="Avenir Next" panose="020B0503020202020204" pitchFamily="34" charset="0"/>
                <a:sym typeface="Work Sans"/>
              </a:rPr>
              <a:t>Pihlamo</a:t>
            </a:r>
            <a:r>
              <a:rPr lang="en-US" sz="525">
                <a:solidFill>
                  <a:srgbClr val="E1D9F5">
                    <a:alpha val="70000"/>
                  </a:srgbClr>
                </a:solidFill>
                <a:latin typeface="Avenir Next" panose="020B0503020202020204" pitchFamily="34" charset="0"/>
                <a:sym typeface="Work Sans"/>
              </a:rPr>
              <a:t> · Kaitlin Safka · Tessa </a:t>
            </a:r>
            <a:r>
              <a:rPr lang="en-US" sz="525" err="1">
                <a:solidFill>
                  <a:srgbClr val="E1D9F5">
                    <a:alpha val="70000"/>
                  </a:srgbClr>
                </a:solidFill>
                <a:latin typeface="Avenir Next" panose="020B0503020202020204" pitchFamily="34" charset="0"/>
                <a:sym typeface="Work Sans"/>
              </a:rPr>
              <a:t>Lehmussaari</a:t>
            </a:r>
            <a:r>
              <a:rPr lang="en-US" sz="525">
                <a:solidFill>
                  <a:srgbClr val="E1D9F5">
                    <a:alpha val="70000"/>
                  </a:srgbClr>
                </a:solidFill>
                <a:latin typeface="Avenir Next" panose="020B0503020202020204" pitchFamily="34" charset="0"/>
                <a:sym typeface="Work Sans"/>
              </a:rPr>
              <a:t> </a:t>
            </a:r>
            <a:br>
              <a:rPr lang="en-US" sz="525">
                <a:latin typeface="Avenir Next" panose="020B0503020202020204" pitchFamily="34" charset="0"/>
                <a:ea typeface="Work Sans"/>
                <a:cs typeface="Work Sans"/>
              </a:rPr>
            </a:br>
            <a:r>
              <a:rPr lang="en-US" sz="525">
                <a:solidFill>
                  <a:srgbClr val="E1D9F5">
                    <a:alpha val="70000"/>
                  </a:srgbClr>
                </a:solidFill>
                <a:latin typeface="Avenir Next"/>
                <a:ea typeface="Work Sans"/>
                <a:cs typeface="Work Sans"/>
                <a:sym typeface="Work Sans"/>
              </a:rPr>
              <a:t>Design for Government course · Aalto University</a:t>
            </a:r>
            <a:endParaRPr lang="en-US" sz="975">
              <a:solidFill>
                <a:srgbClr val="E1D9F5">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4DE2F98D-31D4-04C5-8825-FBBC86AA0D6E}"/>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DCDEE8">
                    <a:alpha val="70000"/>
                  </a:srgbClr>
                </a:solidFill>
                <a:latin typeface="Avenir Next"/>
                <a:ea typeface="Work Sans"/>
                <a:cs typeface="Work Sans"/>
                <a:sym typeface="Work Sans"/>
              </a:rPr>
              <a:t>28</a:t>
            </a:r>
            <a:endParaRPr lang="en-US" sz="975">
              <a:solidFill>
                <a:srgbClr val="DCDEE8">
                  <a:alpha val="70000"/>
                </a:srgbClr>
              </a:solidFill>
              <a:latin typeface="Avenir Next"/>
              <a:ea typeface="Work Sans"/>
              <a:cs typeface="Work Sans"/>
            </a:endParaRPr>
          </a:p>
        </p:txBody>
      </p:sp>
    </p:spTree>
    <p:extLst>
      <p:ext uri="{BB962C8B-B14F-4D97-AF65-F5344CB8AC3E}">
        <p14:creationId xmlns:p14="http://schemas.microsoft.com/office/powerpoint/2010/main" val="3718252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74F1DAD4-92B6-0DB3-4CC7-3735B37E9BF9}"/>
            </a:ext>
          </a:extLst>
        </p:cNvPr>
        <p:cNvGrpSpPr/>
        <p:nvPr/>
      </p:nvGrpSpPr>
      <p:grpSpPr>
        <a:xfrm>
          <a:off x="0" y="0"/>
          <a:ext cx="0" cy="0"/>
          <a:chOff x="0" y="0"/>
          <a:chExt cx="0" cy="0"/>
        </a:xfrm>
      </p:grpSpPr>
      <p:sp>
        <p:nvSpPr>
          <p:cNvPr id="17" name="Google Shape;198;p27">
            <a:extLst>
              <a:ext uri="{FF2B5EF4-FFF2-40B4-BE49-F238E27FC236}">
                <a16:creationId xmlns:a16="http://schemas.microsoft.com/office/drawing/2014/main" id="{3A9D0AAB-5F59-968F-25C2-0A965BFCAC30}"/>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E1D9F5"/>
                </a:solidFill>
                <a:latin typeface="Avenir Next Demi Bold" panose="020B0503020202020204" pitchFamily="34" charset="0"/>
              </a:rPr>
              <a:t>REFERENCES</a:t>
            </a:r>
            <a:endParaRPr lang="en-US" sz="1050">
              <a:solidFill>
                <a:srgbClr val="E1D9F5"/>
              </a:solidFill>
              <a:latin typeface="Avenir Next" panose="020B0503020202020204" pitchFamily="34" charset="0"/>
            </a:endParaRPr>
          </a:p>
        </p:txBody>
      </p:sp>
      <p:sp>
        <p:nvSpPr>
          <p:cNvPr id="5" name="TextBox 2">
            <a:extLst>
              <a:ext uri="{FF2B5EF4-FFF2-40B4-BE49-F238E27FC236}">
                <a16:creationId xmlns:a16="http://schemas.microsoft.com/office/drawing/2014/main" id="{82F63478-8E57-9C73-B9B6-331941979767}"/>
              </a:ext>
            </a:extLst>
          </p:cNvPr>
          <p:cNvSpPr txBox="1"/>
          <p:nvPr/>
        </p:nvSpPr>
        <p:spPr>
          <a:xfrm>
            <a:off x="360126" y="715782"/>
            <a:ext cx="2715584" cy="3254737"/>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rgbClr val="E1D9F5">
                    <a:alpha val="90000"/>
                  </a:srgbClr>
                </a:solidFill>
                <a:latin typeface="Avenir Next" panose="020B0503020202020204" pitchFamily="34" charset="0"/>
                <a:ea typeface="+mn-lt"/>
                <a:cs typeface="+mn-lt"/>
              </a:rPr>
              <a:t>Brandon, C., Kratzer, B., Aggarwal, A. &amp; </a:t>
            </a:r>
            <a:r>
              <a:rPr lang="en-US" sz="900" err="1">
                <a:solidFill>
                  <a:srgbClr val="E1D9F5">
                    <a:alpha val="90000"/>
                  </a:srgbClr>
                </a:solidFill>
                <a:latin typeface="Avenir Next" panose="020B0503020202020204" pitchFamily="34" charset="0"/>
                <a:ea typeface="+mn-lt"/>
                <a:cs typeface="+mn-lt"/>
              </a:rPr>
              <a:t>Heubaum</a:t>
            </a:r>
            <a:r>
              <a:rPr lang="en-US" sz="900">
                <a:solidFill>
                  <a:srgbClr val="E1D9F5">
                    <a:alpha val="90000"/>
                  </a:srgbClr>
                </a:solidFill>
                <a:latin typeface="Avenir Next" panose="020B0503020202020204" pitchFamily="34" charset="0"/>
                <a:ea typeface="+mn-lt"/>
                <a:cs typeface="+mn-lt"/>
              </a:rPr>
              <a:t>, H. (2025). </a:t>
            </a:r>
            <a:r>
              <a:rPr lang="en-US" sz="900" i="1">
                <a:solidFill>
                  <a:srgbClr val="E1D9F5">
                    <a:alpha val="90000"/>
                  </a:srgbClr>
                </a:solidFill>
                <a:latin typeface="Avenir Next" panose="020B0503020202020204" pitchFamily="34" charset="0"/>
                <a:ea typeface="+mn-lt"/>
                <a:cs typeface="+mn-lt"/>
              </a:rPr>
              <a:t>Strengthening the investment case for climate adaptation: A triple dividend approach. </a:t>
            </a:r>
            <a:r>
              <a:rPr lang="en-US" sz="900">
                <a:solidFill>
                  <a:srgbClr val="E1D9F5">
                    <a:alpha val="90000"/>
                  </a:srgbClr>
                </a:solidFill>
                <a:latin typeface="Avenir Next" panose="020B0503020202020204" pitchFamily="34" charset="0"/>
                <a:ea typeface="+mn-lt"/>
                <a:cs typeface="+mn-lt"/>
              </a:rPr>
              <a:t>Working Paper. Washington, DC: World Resources Institute. Available online at </a:t>
            </a:r>
            <a:r>
              <a:rPr lang="en-US" sz="900" err="1">
                <a:solidFill>
                  <a:srgbClr val="E1D9F5">
                    <a:alpha val="90000"/>
                  </a:srgbClr>
                </a:solidFill>
                <a:latin typeface="Avenir Next" panose="020B0503020202020204" pitchFamily="34" charset="0"/>
                <a:ea typeface="+mn-lt"/>
                <a:cs typeface="+mn-lt"/>
              </a:rPr>
              <a:t>doi.org</a:t>
            </a:r>
            <a:r>
              <a:rPr lang="en-US" sz="900">
                <a:solidFill>
                  <a:srgbClr val="E1D9F5">
                    <a:alpha val="90000"/>
                  </a:srgbClr>
                </a:solidFill>
                <a:latin typeface="Avenir Next" panose="020B0503020202020204" pitchFamily="34" charset="0"/>
                <a:ea typeface="+mn-lt"/>
                <a:cs typeface="+mn-lt"/>
              </a:rPr>
              <a:t>/10.46830/wriwp.25.00019.</a:t>
            </a:r>
            <a:endParaRPr lang="en-US" sz="900">
              <a:solidFill>
                <a:srgbClr val="E1D9F5">
                  <a:alpha val="90000"/>
                </a:srgbClr>
              </a:solidFill>
              <a:latin typeface="Avenir Next" panose="020B0503020202020204" pitchFamily="34" charset="0"/>
            </a:endParaRPr>
          </a:p>
          <a:p>
            <a:endParaRPr lang="en-US" sz="900">
              <a:solidFill>
                <a:srgbClr val="E1D9F5">
                  <a:alpha val="90000"/>
                </a:srgbClr>
              </a:solidFill>
              <a:latin typeface="Avenir Next" panose="020B0503020202020204" pitchFamily="34" charset="0"/>
            </a:endParaRPr>
          </a:p>
          <a:p>
            <a:r>
              <a:rPr lang="en-US" sz="900">
                <a:solidFill>
                  <a:schemeClr val="bg1">
                    <a:alpha val="90000"/>
                  </a:schemeClr>
                </a:solidFill>
                <a:latin typeface="Avenir Next" panose="020B0503020202020204"/>
              </a:rPr>
              <a:t>Finnish Meteorological Institute. (2024, November 13). </a:t>
            </a:r>
            <a:r>
              <a:rPr lang="en-US" sz="900" i="1">
                <a:solidFill>
                  <a:schemeClr val="bg1">
                    <a:alpha val="90000"/>
                  </a:schemeClr>
                </a:solidFill>
                <a:latin typeface="Avenir Next" panose="020B0503020202020204"/>
              </a:rPr>
              <a:t>Heavy rainfall events will become more severe in Finland as the climate warms</a:t>
            </a:r>
            <a:r>
              <a:rPr lang="en-US" sz="900">
                <a:solidFill>
                  <a:schemeClr val="bg1">
                    <a:alpha val="90000"/>
                  </a:schemeClr>
                </a:solidFill>
                <a:latin typeface="Avenir Next" panose="020B0503020202020204"/>
              </a:rPr>
              <a:t>. </a:t>
            </a:r>
            <a:r>
              <a:rPr lang="en-US" sz="900">
                <a:solidFill>
                  <a:schemeClr val="bg1">
                    <a:alpha val="90000"/>
                  </a:schemeClr>
                </a:solidFill>
                <a:latin typeface="Avenir Next" panose="020B0503020202020204"/>
                <a:hlinkClick r:id="rId3">
                  <a:extLst>
                    <a:ext uri="{A12FA001-AC4F-418D-AE19-62706E023703}">
                      <ahyp:hlinkClr xmlns:ahyp="http://schemas.microsoft.com/office/drawing/2018/hyperlinkcolor" val="tx"/>
                    </a:ext>
                  </a:extLst>
                </a:hlinkClick>
              </a:rPr>
              <a:t>https://en.ilmatieteenlaitos.fi/press-release/2mV6FGVh8kkpwJG9DfKjTL</a:t>
            </a:r>
            <a:endParaRPr lang="en-US" sz="900">
              <a:solidFill>
                <a:schemeClr val="bg1">
                  <a:alpha val="90000"/>
                </a:schemeClr>
              </a:solidFill>
              <a:latin typeface="Avenir Next" panose="020B0503020202020204"/>
            </a:endParaRPr>
          </a:p>
          <a:p>
            <a:endParaRPr lang="en-US" sz="900">
              <a:solidFill>
                <a:srgbClr val="E1D9F5">
                  <a:alpha val="90000"/>
                </a:srgbClr>
              </a:solidFill>
              <a:latin typeface="Avenir Next" panose="020B0503020202020204" pitchFamily="34" charset="0"/>
            </a:endParaRPr>
          </a:p>
          <a:p>
            <a:r>
              <a:rPr lang="en-US" sz="900">
                <a:solidFill>
                  <a:srgbClr val="E1D9F5">
                    <a:alpha val="90000"/>
                  </a:srgbClr>
                </a:solidFill>
                <a:latin typeface="Avenir Next" panose="020B0503020202020204" pitchFamily="34" charset="0"/>
              </a:rPr>
              <a:t>Laakkonen, T. (2025). </a:t>
            </a:r>
            <a:r>
              <a:rPr lang="en-US" sz="900" i="1">
                <a:solidFill>
                  <a:srgbClr val="E1D9F5">
                    <a:alpha val="90000"/>
                  </a:srgbClr>
                </a:solidFill>
                <a:latin typeface="Avenir Next" panose="020B0503020202020204" pitchFamily="34" charset="0"/>
              </a:rPr>
              <a:t>The Roof Is on Fire - </a:t>
            </a:r>
            <a:r>
              <a:rPr lang="en-US" sz="900" i="1">
                <a:solidFill>
                  <a:srgbClr val="E1D9F5">
                    <a:alpha val="90000"/>
                  </a:srgbClr>
                </a:solidFill>
                <a:latin typeface="Avenir Next" panose="020B0503020202020204" pitchFamily="34" charset="0"/>
                <a:ea typeface="+mn-lt"/>
                <a:cs typeface="+mn-lt"/>
              </a:rPr>
              <a:t>Housing Companies' Motivation for Adapting to Climate Change. </a:t>
            </a:r>
            <a:r>
              <a:rPr lang="en-US" sz="900">
                <a:solidFill>
                  <a:srgbClr val="E1D9F5">
                    <a:alpha val="90000"/>
                  </a:srgbClr>
                </a:solidFill>
                <a:latin typeface="Avenir Next" panose="020B0503020202020204" pitchFamily="34" charset="0"/>
                <a:ea typeface="+mn-lt"/>
                <a:cs typeface="+mn-lt"/>
              </a:rPr>
              <a:t>Aalto University, Master's thesis. </a:t>
            </a:r>
          </a:p>
          <a:p>
            <a:endParaRPr lang="en-US" sz="900">
              <a:solidFill>
                <a:srgbClr val="E1D9F5">
                  <a:alpha val="90000"/>
                </a:srgbClr>
              </a:solidFill>
              <a:latin typeface="Avenir Next" panose="020B0503020202020204" pitchFamily="34" charset="0"/>
            </a:endParaRPr>
          </a:p>
          <a:p>
            <a:r>
              <a:rPr lang="en-US" sz="900">
                <a:solidFill>
                  <a:srgbClr val="E1D9F5">
                    <a:alpha val="90000"/>
                  </a:srgbClr>
                </a:solidFill>
                <a:latin typeface="Avenir Next" panose="020B0503020202020204" pitchFamily="34" charset="0"/>
              </a:rPr>
              <a:t>Marttila-Tornio, M. (2024). TALVI-</a:t>
            </a:r>
            <a:r>
              <a:rPr lang="en-US" sz="900" err="1">
                <a:solidFill>
                  <a:srgbClr val="E1D9F5">
                    <a:alpha val="90000"/>
                  </a:srgbClr>
                </a:solidFill>
                <a:latin typeface="Avenir Next" panose="020B0503020202020204" pitchFamily="34" charset="0"/>
              </a:rPr>
              <a:t>hankkeen</a:t>
            </a:r>
            <a:r>
              <a:rPr lang="en-US" sz="900">
                <a:solidFill>
                  <a:srgbClr val="E1D9F5">
                    <a:alpha val="90000"/>
                  </a:srgbClr>
                </a:solidFill>
                <a:latin typeface="Avenir Next" panose="020B0503020202020204" pitchFamily="34" charset="0"/>
              </a:rPr>
              <a:t> </a:t>
            </a:r>
            <a:r>
              <a:rPr lang="en-US" sz="900" err="1">
                <a:solidFill>
                  <a:srgbClr val="E1D9F5">
                    <a:alpha val="90000"/>
                  </a:srgbClr>
                </a:solidFill>
                <a:latin typeface="Avenir Next" panose="020B0503020202020204" pitchFamily="34" charset="0"/>
              </a:rPr>
              <a:t>alkukartoituskyselyn</a:t>
            </a:r>
            <a:r>
              <a:rPr lang="en-US" sz="900">
                <a:solidFill>
                  <a:srgbClr val="E1D9F5">
                    <a:alpha val="90000"/>
                  </a:srgbClr>
                </a:solidFill>
                <a:latin typeface="Avenir Next" panose="020B0503020202020204" pitchFamily="34" charset="0"/>
              </a:rPr>
              <a:t> </a:t>
            </a:r>
            <a:r>
              <a:rPr lang="en-US" sz="900" err="1">
                <a:solidFill>
                  <a:srgbClr val="E1D9F5">
                    <a:alpha val="90000"/>
                  </a:srgbClr>
                </a:solidFill>
                <a:latin typeface="Avenir Next" panose="020B0503020202020204" pitchFamily="34" charset="0"/>
              </a:rPr>
              <a:t>raportti</a:t>
            </a:r>
            <a:r>
              <a:rPr lang="en-US" sz="900">
                <a:solidFill>
                  <a:srgbClr val="E1D9F5">
                    <a:alpha val="90000"/>
                  </a:srgbClr>
                </a:solidFill>
                <a:latin typeface="Avenir Next" panose="020B0503020202020204" pitchFamily="34" charset="0"/>
              </a:rPr>
              <a:t>. Accessed 18.5.2026 in </a:t>
            </a:r>
            <a:r>
              <a:rPr lang="en-US" sz="900">
                <a:solidFill>
                  <a:srgbClr val="E1D9F5">
                    <a:alpha val="90000"/>
                  </a:srgbClr>
                </a:solidFill>
                <a:latin typeface="Avenir Next" panose="020B0503020202020204" pitchFamily="34" charset="0"/>
                <a:ea typeface="+mn-lt"/>
                <a:cs typeface="+mn-lt"/>
                <a:hlinkClick r:id="rId4">
                  <a:extLst>
                    <a:ext uri="{A12FA001-AC4F-418D-AE19-62706E023703}">
                      <ahyp:hlinkClr xmlns:ahyp="http://schemas.microsoft.com/office/drawing/2018/hyperlinkcolor" val="tx"/>
                    </a:ext>
                  </a:extLst>
                </a:hlinkClick>
              </a:rPr>
              <a:t>https://www.hsy.fi/4ab27d/globalassets/hsy/projektisivustot-ja-hanke-esittelyt/tiedostot/talvi-hankkeen-alkukartoitusraportti.pdf</a:t>
            </a:r>
            <a:r>
              <a:rPr lang="en-US" sz="900">
                <a:solidFill>
                  <a:srgbClr val="E1D9F5">
                    <a:alpha val="90000"/>
                  </a:srgbClr>
                </a:solidFill>
                <a:latin typeface="Avenir Next" panose="020B0503020202020204" pitchFamily="34" charset="0"/>
                <a:ea typeface="+mn-lt"/>
                <a:cs typeface="+mn-lt"/>
              </a:rPr>
              <a:t> </a:t>
            </a:r>
          </a:p>
        </p:txBody>
      </p:sp>
      <p:sp>
        <p:nvSpPr>
          <p:cNvPr id="7" name="TextBox 4">
            <a:extLst>
              <a:ext uri="{FF2B5EF4-FFF2-40B4-BE49-F238E27FC236}">
                <a16:creationId xmlns:a16="http://schemas.microsoft.com/office/drawing/2014/main" id="{E6FB84F4-8353-32AD-3EFF-C254E135DA05}"/>
              </a:ext>
            </a:extLst>
          </p:cNvPr>
          <p:cNvSpPr txBox="1"/>
          <p:nvPr/>
        </p:nvSpPr>
        <p:spPr>
          <a:xfrm>
            <a:off x="3497115" y="667920"/>
            <a:ext cx="2397500" cy="380873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rgbClr val="E1D9F5">
                    <a:alpha val="90000"/>
                  </a:srgbClr>
                </a:solidFill>
                <a:latin typeface="Avenir Next"/>
              </a:rPr>
              <a:t>Pahl, S., Sheppard, S., Boomsma, C., &amp; Groves, C. (2014). Perceptions of time in relation to climate change. WIREs Climate Change, 5(3), 375–388. https://</a:t>
            </a:r>
            <a:r>
              <a:rPr lang="en-US" sz="900" err="1">
                <a:solidFill>
                  <a:srgbClr val="E1D9F5">
                    <a:alpha val="90000"/>
                  </a:srgbClr>
                </a:solidFill>
                <a:latin typeface="Avenir Next"/>
              </a:rPr>
              <a:t>doi.org</a:t>
            </a:r>
            <a:r>
              <a:rPr lang="en-US" sz="900">
                <a:solidFill>
                  <a:srgbClr val="E1D9F5">
                    <a:alpha val="90000"/>
                  </a:srgbClr>
                </a:solidFill>
                <a:latin typeface="Avenir Next"/>
              </a:rPr>
              <a:t>/10.1002/wcc.272</a:t>
            </a:r>
          </a:p>
          <a:p>
            <a:endParaRPr lang="en-US" sz="900">
              <a:solidFill>
                <a:srgbClr val="E1D9F5">
                  <a:alpha val="90000"/>
                </a:srgbClr>
              </a:solidFill>
              <a:latin typeface="Avenir Next" panose="020B0503020202020204" pitchFamily="34" charset="0"/>
            </a:endParaRPr>
          </a:p>
          <a:p>
            <a:r>
              <a:rPr lang="en-US" sz="900">
                <a:solidFill>
                  <a:srgbClr val="E1D9F5">
                    <a:alpha val="90000"/>
                  </a:srgbClr>
                </a:solidFill>
                <a:latin typeface="Avenir Next"/>
              </a:rPr>
              <a:t>Pilat, D., &amp; Krastev, S. (2021). Optimism Bias. The Decision Lab. Retrieved May 20, 2026, from https://</a:t>
            </a:r>
            <a:r>
              <a:rPr lang="en-US" sz="900" err="1">
                <a:solidFill>
                  <a:srgbClr val="E1D9F5">
                    <a:alpha val="90000"/>
                  </a:srgbClr>
                </a:solidFill>
                <a:latin typeface="Avenir Next"/>
              </a:rPr>
              <a:t>thedecisionlab.com</a:t>
            </a:r>
            <a:r>
              <a:rPr lang="en-US" sz="900">
                <a:solidFill>
                  <a:srgbClr val="E1D9F5">
                    <a:alpha val="90000"/>
                  </a:srgbClr>
                </a:solidFill>
                <a:latin typeface="Avenir Next"/>
              </a:rPr>
              <a:t>/biases/optimism-bias </a:t>
            </a:r>
          </a:p>
          <a:p>
            <a:endParaRPr lang="en-US" sz="900">
              <a:solidFill>
                <a:srgbClr val="E1D9F5">
                  <a:alpha val="90000"/>
                </a:srgbClr>
              </a:solidFill>
              <a:latin typeface="Avenir Next"/>
            </a:endParaRPr>
          </a:p>
          <a:p>
            <a:r>
              <a:rPr lang="en-US" sz="900">
                <a:solidFill>
                  <a:srgbClr val="E1D9F5">
                    <a:alpha val="90000"/>
                  </a:srgbClr>
                </a:solidFill>
                <a:latin typeface="Aptos"/>
                <a:ea typeface="+mn-lt"/>
                <a:cs typeface="+mn-lt"/>
              </a:rPr>
              <a:t>Sharot</a:t>
            </a:r>
            <a:r>
              <a:rPr lang="en-US" sz="900">
                <a:solidFill>
                  <a:srgbClr val="E1D9F5">
                    <a:alpha val="90000"/>
                  </a:srgbClr>
                </a:solidFill>
                <a:ea typeface="+mn-lt"/>
                <a:cs typeface="+mn-lt"/>
              </a:rPr>
              <a:t>, T. (2011). The optimism bias. Current biology, 21(23), R941-R945. </a:t>
            </a:r>
            <a:endParaRPr lang="en-US" sz="1350">
              <a:solidFill>
                <a:schemeClr val="tx1">
                  <a:alpha val="90000"/>
                </a:schemeClr>
              </a:solidFill>
            </a:endParaRPr>
          </a:p>
          <a:p>
            <a:endParaRPr lang="en-US" sz="900">
              <a:solidFill>
                <a:srgbClr val="E1D9F5">
                  <a:alpha val="90000"/>
                </a:srgbClr>
              </a:solidFill>
              <a:latin typeface="Avenir Next"/>
            </a:endParaRPr>
          </a:p>
          <a:p>
            <a:endParaRPr lang="en-US" sz="900">
              <a:solidFill>
                <a:srgbClr val="E1D9F5">
                  <a:alpha val="90000"/>
                </a:srgbClr>
              </a:solidFill>
              <a:latin typeface="Avenir Next" panose="020B0503020202020204" pitchFamily="34" charset="0"/>
            </a:endParaRPr>
          </a:p>
          <a:p>
            <a:r>
              <a:rPr lang="en-MX" sz="900">
                <a:solidFill>
                  <a:srgbClr val="E1D9F5">
                    <a:alpha val="90000"/>
                  </a:srgbClr>
                </a:solidFill>
                <a:latin typeface="Avenir Next" panose="020B0503020202020204" pitchFamily="34" charset="0"/>
              </a:rPr>
              <a:t>Thaler, R. H., &amp; Sunstein, C. R. (2009). Nudge. Penguin.</a:t>
            </a:r>
          </a:p>
          <a:p>
            <a:endParaRPr lang="en-MX" sz="900">
              <a:solidFill>
                <a:srgbClr val="E1D9F5">
                  <a:alpha val="90000"/>
                </a:srgbClr>
              </a:solidFill>
              <a:latin typeface="Avenir Next" panose="020B0503020202020204" pitchFamily="34" charset="0"/>
              <a:ea typeface="+mn-lt"/>
              <a:cs typeface="+mn-lt"/>
            </a:endParaRPr>
          </a:p>
          <a:p>
            <a:r>
              <a:rPr lang="en-US" sz="900">
                <a:solidFill>
                  <a:srgbClr val="E1D9F5">
                    <a:alpha val="90000"/>
                  </a:srgbClr>
                </a:solidFill>
                <a:latin typeface="Avenir Next"/>
                <a:ea typeface="+mn-lt"/>
                <a:cs typeface="+mn-lt"/>
              </a:rPr>
              <a:t>Valonia. (2024). </a:t>
            </a:r>
            <a:r>
              <a:rPr lang="en-US" sz="900" err="1">
                <a:solidFill>
                  <a:srgbClr val="E1D9F5">
                    <a:alpha val="90000"/>
                  </a:srgbClr>
                </a:solidFill>
                <a:latin typeface="Avenir Next"/>
                <a:ea typeface="+mn-lt"/>
                <a:cs typeface="+mn-lt"/>
              </a:rPr>
              <a:t>Ilmastosopeutuminen</a:t>
            </a:r>
            <a:r>
              <a:rPr lang="en-US" sz="900">
                <a:solidFill>
                  <a:srgbClr val="E1D9F5">
                    <a:alpha val="90000"/>
                  </a:srgbClr>
                </a:solidFill>
                <a:latin typeface="Avenir Next"/>
                <a:ea typeface="+mn-lt"/>
                <a:cs typeface="+mn-lt"/>
              </a:rPr>
              <a:t> </a:t>
            </a:r>
            <a:r>
              <a:rPr lang="en-US" sz="900" err="1">
                <a:solidFill>
                  <a:srgbClr val="E1D9F5">
                    <a:alpha val="90000"/>
                  </a:srgbClr>
                </a:solidFill>
                <a:latin typeface="Avenir Next"/>
                <a:ea typeface="+mn-lt"/>
                <a:cs typeface="+mn-lt"/>
              </a:rPr>
              <a:t>asuntoosakeyhtiöiden</a:t>
            </a:r>
            <a:r>
              <a:rPr lang="en-US" sz="900">
                <a:solidFill>
                  <a:srgbClr val="E1D9F5">
                    <a:alpha val="90000"/>
                  </a:srgbClr>
                </a:solidFill>
                <a:latin typeface="Avenir Next"/>
                <a:ea typeface="+mn-lt"/>
                <a:cs typeface="+mn-lt"/>
              </a:rPr>
              <a:t> </a:t>
            </a:r>
            <a:r>
              <a:rPr lang="en-US" sz="900" err="1">
                <a:solidFill>
                  <a:srgbClr val="E1D9F5">
                    <a:alpha val="90000"/>
                  </a:srgbClr>
                </a:solidFill>
                <a:latin typeface="Avenir Next"/>
                <a:ea typeface="+mn-lt"/>
                <a:cs typeface="+mn-lt"/>
              </a:rPr>
              <a:t>kuntoarvioinnissa</a:t>
            </a:r>
            <a:r>
              <a:rPr lang="en-US" sz="900">
                <a:solidFill>
                  <a:srgbClr val="E1D9F5">
                    <a:alpha val="90000"/>
                  </a:srgbClr>
                </a:solidFill>
                <a:latin typeface="Avenir Next"/>
                <a:ea typeface="+mn-lt"/>
                <a:cs typeface="+mn-lt"/>
              </a:rPr>
              <a:t> ja </a:t>
            </a:r>
            <a:r>
              <a:rPr lang="en-US" sz="900" err="1">
                <a:solidFill>
                  <a:srgbClr val="E1D9F5">
                    <a:alpha val="90000"/>
                  </a:srgbClr>
                </a:solidFill>
                <a:latin typeface="Avenir Next"/>
                <a:ea typeface="+mn-lt"/>
                <a:cs typeface="+mn-lt"/>
              </a:rPr>
              <a:t>korjausrakentamisessa</a:t>
            </a:r>
            <a:r>
              <a:rPr lang="en-US" sz="900">
                <a:solidFill>
                  <a:srgbClr val="E1D9F5">
                    <a:alpha val="90000"/>
                  </a:srgbClr>
                </a:solidFill>
                <a:latin typeface="Avenir Next"/>
                <a:ea typeface="+mn-lt"/>
                <a:cs typeface="+mn-lt"/>
              </a:rPr>
              <a:t> – </a:t>
            </a:r>
            <a:r>
              <a:rPr lang="en-US" sz="900" err="1">
                <a:solidFill>
                  <a:srgbClr val="E1D9F5">
                    <a:alpha val="90000"/>
                  </a:srgbClr>
                </a:solidFill>
                <a:latin typeface="Avenir Next"/>
                <a:ea typeface="+mn-lt"/>
                <a:cs typeface="+mn-lt"/>
              </a:rPr>
              <a:t>kartoitus</a:t>
            </a:r>
            <a:r>
              <a:rPr lang="en-US" sz="900">
                <a:solidFill>
                  <a:srgbClr val="E1D9F5">
                    <a:alpha val="90000"/>
                  </a:srgbClr>
                </a:solidFill>
                <a:latin typeface="Avenir Next"/>
                <a:ea typeface="+mn-lt"/>
                <a:cs typeface="+mn-lt"/>
              </a:rPr>
              <a:t> </a:t>
            </a:r>
            <a:r>
              <a:rPr lang="en-US" sz="900" err="1">
                <a:solidFill>
                  <a:srgbClr val="E1D9F5">
                    <a:alpha val="90000"/>
                  </a:srgbClr>
                </a:solidFill>
                <a:latin typeface="Avenir Next"/>
                <a:ea typeface="+mn-lt"/>
                <a:cs typeface="+mn-lt"/>
              </a:rPr>
              <a:t>nykytilasta</a:t>
            </a:r>
            <a:r>
              <a:rPr lang="en-US" sz="900">
                <a:solidFill>
                  <a:srgbClr val="E1D9F5">
                    <a:alpha val="90000"/>
                  </a:srgbClr>
                </a:solidFill>
                <a:latin typeface="Avenir Next"/>
                <a:ea typeface="+mn-lt"/>
                <a:cs typeface="+mn-lt"/>
              </a:rPr>
              <a:t> ja </a:t>
            </a:r>
            <a:r>
              <a:rPr lang="en-US" sz="900" err="1">
                <a:solidFill>
                  <a:srgbClr val="E1D9F5">
                    <a:alpha val="90000"/>
                  </a:srgbClr>
                </a:solidFill>
                <a:latin typeface="Avenir Next"/>
                <a:ea typeface="+mn-lt"/>
                <a:cs typeface="+mn-lt"/>
              </a:rPr>
              <a:t>kehitystarpeista</a:t>
            </a:r>
            <a:r>
              <a:rPr lang="en-US" sz="900">
                <a:solidFill>
                  <a:srgbClr val="E1D9F5">
                    <a:alpha val="90000"/>
                  </a:srgbClr>
                </a:solidFill>
                <a:latin typeface="Avenir Next"/>
                <a:ea typeface="+mn-lt"/>
                <a:cs typeface="+mn-lt"/>
              </a:rPr>
              <a:t>. Accessed 18.5.2026 in </a:t>
            </a:r>
            <a:r>
              <a:rPr lang="en-US" sz="900">
                <a:solidFill>
                  <a:srgbClr val="E1D9F5">
                    <a:alpha val="90000"/>
                  </a:srgbClr>
                </a:solidFill>
                <a:latin typeface="Avenir Next"/>
                <a:ea typeface="+mn-lt"/>
                <a:cs typeface="+mn-lt"/>
                <a:hlinkClick r:id="rId5">
                  <a:extLst>
                    <a:ext uri="{A12FA001-AC4F-418D-AE19-62706E023703}">
                      <ahyp:hlinkClr xmlns:ahyp="http://schemas.microsoft.com/office/drawing/2018/hyperlinkcolor" val="tx"/>
                    </a:ext>
                  </a:extLst>
                </a:hlinkClick>
              </a:rPr>
              <a:t>https://valonia.fi/wp-content/uploads/2025/09/TP-3.2.-Raportti.pdf</a:t>
            </a:r>
            <a:r>
              <a:rPr lang="en-US" sz="900">
                <a:solidFill>
                  <a:srgbClr val="E1D9F5">
                    <a:alpha val="90000"/>
                  </a:srgbClr>
                </a:solidFill>
                <a:latin typeface="Avenir Next"/>
                <a:ea typeface="+mn-lt"/>
                <a:cs typeface="+mn-lt"/>
              </a:rPr>
              <a:t> </a:t>
            </a:r>
          </a:p>
          <a:p>
            <a:endParaRPr lang="en-US" sz="900">
              <a:solidFill>
                <a:srgbClr val="E1D9F5">
                  <a:alpha val="90000"/>
                </a:srgbClr>
              </a:solidFill>
              <a:latin typeface="Avenir Next" panose="020B0503020202020204" pitchFamily="34" charset="0"/>
              <a:ea typeface="+mn-lt"/>
              <a:cs typeface="+mn-lt"/>
            </a:endParaRPr>
          </a:p>
        </p:txBody>
      </p:sp>
      <p:sp>
        <p:nvSpPr>
          <p:cNvPr id="4" name="Google Shape;198;p27">
            <a:extLst>
              <a:ext uri="{FF2B5EF4-FFF2-40B4-BE49-F238E27FC236}">
                <a16:creationId xmlns:a16="http://schemas.microsoft.com/office/drawing/2014/main" id="{414EAC84-0D4A-178A-B35C-E83734C99043}"/>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E1D9F5">
                    <a:alpha val="70000"/>
                  </a:srgbClr>
                </a:solidFill>
                <a:latin typeface="Avenir Next" panose="020B0503020202020204" pitchFamily="34" charset="0"/>
                <a:ea typeface="Work Sans"/>
                <a:cs typeface="Work Sans"/>
                <a:sym typeface="Work Sans"/>
              </a:rPr>
              <a:t>Creative Commons CC BY 4.0 2026 </a:t>
            </a:r>
            <a:endParaRPr lang="en-US" sz="525">
              <a:solidFill>
                <a:srgbClr val="E1D9F5">
                  <a:alpha val="70000"/>
                </a:srgbClr>
              </a:solidFill>
              <a:latin typeface="Avenir Next" panose="020B0503020202020204" pitchFamily="34" charset="0"/>
              <a:sym typeface="Work Sans"/>
            </a:endParaRPr>
          </a:p>
          <a:p>
            <a:pPr>
              <a:defRPr/>
            </a:pPr>
            <a:r>
              <a:rPr lang="en-US" sz="525">
                <a:solidFill>
                  <a:srgbClr val="E1D9F5">
                    <a:alpha val="70000"/>
                  </a:srgbClr>
                </a:solidFill>
                <a:latin typeface="Avenir Next" panose="020B0503020202020204" pitchFamily="34" charset="0"/>
                <a:sym typeface="Work Sans"/>
              </a:rPr>
              <a:t>Anna Hakola · Duc Chu · Fernanda Ordorica · Jutta </a:t>
            </a:r>
            <a:r>
              <a:rPr lang="en-US" sz="525" err="1">
                <a:solidFill>
                  <a:srgbClr val="E1D9F5">
                    <a:alpha val="70000"/>
                  </a:srgbClr>
                </a:solidFill>
                <a:latin typeface="Avenir Next" panose="020B0503020202020204" pitchFamily="34" charset="0"/>
                <a:sym typeface="Work Sans"/>
              </a:rPr>
              <a:t>Pihlamo</a:t>
            </a:r>
            <a:r>
              <a:rPr lang="en-US" sz="525">
                <a:solidFill>
                  <a:srgbClr val="E1D9F5">
                    <a:alpha val="70000"/>
                  </a:srgbClr>
                </a:solidFill>
                <a:latin typeface="Avenir Next" panose="020B0503020202020204" pitchFamily="34" charset="0"/>
                <a:sym typeface="Work Sans"/>
              </a:rPr>
              <a:t> · Kaitlin Safka · Tessa </a:t>
            </a:r>
            <a:r>
              <a:rPr lang="en-US" sz="525" err="1">
                <a:solidFill>
                  <a:srgbClr val="E1D9F5">
                    <a:alpha val="70000"/>
                  </a:srgbClr>
                </a:solidFill>
                <a:latin typeface="Avenir Next" panose="020B0503020202020204" pitchFamily="34" charset="0"/>
                <a:sym typeface="Work Sans"/>
              </a:rPr>
              <a:t>Lehmussaari</a:t>
            </a:r>
            <a:r>
              <a:rPr lang="en-US" sz="525">
                <a:solidFill>
                  <a:srgbClr val="E1D9F5">
                    <a:alpha val="70000"/>
                  </a:srgbClr>
                </a:solidFill>
                <a:latin typeface="Avenir Next" panose="020B0503020202020204" pitchFamily="34" charset="0"/>
                <a:sym typeface="Work Sans"/>
              </a:rPr>
              <a:t> </a:t>
            </a:r>
            <a:br>
              <a:rPr lang="en-US" sz="525">
                <a:latin typeface="Avenir Next" panose="020B0503020202020204" pitchFamily="34" charset="0"/>
                <a:ea typeface="Work Sans"/>
                <a:cs typeface="Work Sans"/>
              </a:rPr>
            </a:br>
            <a:r>
              <a:rPr lang="en-US" sz="525">
                <a:solidFill>
                  <a:srgbClr val="E1D9F5">
                    <a:alpha val="70000"/>
                  </a:srgbClr>
                </a:solidFill>
                <a:latin typeface="Avenir Next"/>
                <a:ea typeface="Work Sans"/>
                <a:cs typeface="Work Sans"/>
                <a:sym typeface="Work Sans"/>
              </a:rPr>
              <a:t>Design for Government course · Aalto University</a:t>
            </a:r>
            <a:endParaRPr lang="en-US" sz="975">
              <a:solidFill>
                <a:srgbClr val="E1D9F5">
                  <a:alpha val="70000"/>
                </a:srgbClr>
              </a:solidFill>
              <a:latin typeface="Avenir Next"/>
              <a:ea typeface="Work Sans"/>
              <a:cs typeface="Work Sans"/>
            </a:endParaRPr>
          </a:p>
        </p:txBody>
      </p:sp>
      <p:sp>
        <p:nvSpPr>
          <p:cNvPr id="3" name="Google Shape;198;p27">
            <a:extLst>
              <a:ext uri="{FF2B5EF4-FFF2-40B4-BE49-F238E27FC236}">
                <a16:creationId xmlns:a16="http://schemas.microsoft.com/office/drawing/2014/main" id="{865987F5-AAB0-1F8A-9161-89A58569BC22}"/>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DCDEE8">
                    <a:alpha val="70000"/>
                  </a:srgbClr>
                </a:solidFill>
                <a:latin typeface="Avenir Next"/>
                <a:ea typeface="Work Sans"/>
                <a:cs typeface="Work Sans"/>
                <a:sym typeface="Work Sans"/>
              </a:rPr>
              <a:t>29</a:t>
            </a:r>
            <a:endParaRPr lang="en-US" sz="975">
              <a:solidFill>
                <a:srgbClr val="DCDEE8">
                  <a:alpha val="70000"/>
                </a:srgbClr>
              </a:solidFill>
              <a:latin typeface="Avenir Next"/>
              <a:ea typeface="Work Sans"/>
              <a:cs typeface="Work Sans"/>
            </a:endParaRPr>
          </a:p>
        </p:txBody>
      </p:sp>
    </p:spTree>
    <p:extLst>
      <p:ext uri="{BB962C8B-B14F-4D97-AF65-F5344CB8AC3E}">
        <p14:creationId xmlns:p14="http://schemas.microsoft.com/office/powerpoint/2010/main" val="131498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73CD-55E6-A0EF-1B8A-DBC354EBCC92}"/>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6155AEE3-BB7C-23A5-7DB3-64C51B02F77F}"/>
              </a:ext>
            </a:extLst>
          </p:cNvPr>
          <p:cNvSpPr txBox="1"/>
          <p:nvPr/>
        </p:nvSpPr>
        <p:spPr>
          <a:xfrm>
            <a:off x="2282023" y="974169"/>
            <a:ext cx="4573937" cy="253916"/>
          </a:xfrm>
          <a:prstGeom prst="rect">
            <a:avLst/>
          </a:prstGeom>
          <a:noFill/>
        </p:spPr>
        <p:txBody>
          <a:bodyPr wrap="square">
            <a:spAutoFit/>
          </a:bodyPr>
          <a:lstStyle/>
          <a:p>
            <a:endParaRPr lang="en-MX" sz="1050"/>
          </a:p>
        </p:txBody>
      </p:sp>
      <p:sp>
        <p:nvSpPr>
          <p:cNvPr id="2" name="Oval 1">
            <a:extLst>
              <a:ext uri="{FF2B5EF4-FFF2-40B4-BE49-F238E27FC236}">
                <a16:creationId xmlns:a16="http://schemas.microsoft.com/office/drawing/2014/main" id="{B5D7C9A9-FDA2-DD76-9C66-8897C49E8989}"/>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4" name="Oval 3">
            <a:extLst>
              <a:ext uri="{FF2B5EF4-FFF2-40B4-BE49-F238E27FC236}">
                <a16:creationId xmlns:a16="http://schemas.microsoft.com/office/drawing/2014/main" id="{A0B892BB-9944-84E1-3495-7B96D7C68D3B}"/>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5" name="Oval 4">
            <a:extLst>
              <a:ext uri="{FF2B5EF4-FFF2-40B4-BE49-F238E27FC236}">
                <a16:creationId xmlns:a16="http://schemas.microsoft.com/office/drawing/2014/main" id="{D5F9BF3C-C672-C968-36EE-339BA63C0BA6}"/>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6" name="Oval 5">
            <a:extLst>
              <a:ext uri="{FF2B5EF4-FFF2-40B4-BE49-F238E27FC236}">
                <a16:creationId xmlns:a16="http://schemas.microsoft.com/office/drawing/2014/main" id="{352AB2B2-9AAA-AF5A-B3D5-EF17005EC0F0}"/>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7" name="Oval 6">
            <a:extLst>
              <a:ext uri="{FF2B5EF4-FFF2-40B4-BE49-F238E27FC236}">
                <a16:creationId xmlns:a16="http://schemas.microsoft.com/office/drawing/2014/main" id="{7561E783-BB48-6B0E-9751-1B4E8E09BEFC}"/>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1" name="Google Shape;198;p27">
            <a:extLst>
              <a:ext uri="{FF2B5EF4-FFF2-40B4-BE49-F238E27FC236}">
                <a16:creationId xmlns:a16="http://schemas.microsoft.com/office/drawing/2014/main" id="{D2BC199B-2307-940B-E61A-18E9B721AE88}"/>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a:rPr>
              <a:t>INTRODUCTION | </a:t>
            </a:r>
            <a:r>
              <a:rPr lang="es" sz="1050">
                <a:solidFill>
                  <a:srgbClr val="002060"/>
                </a:solidFill>
                <a:latin typeface="Avenir Next"/>
              </a:rPr>
              <a:t>OPTIMISM BIAS</a:t>
            </a:r>
            <a:endParaRPr lang="en-US" sz="1050">
              <a:solidFill>
                <a:srgbClr val="002060"/>
              </a:solidFill>
              <a:latin typeface="Avenir Next"/>
            </a:endParaRPr>
          </a:p>
        </p:txBody>
      </p:sp>
      <p:pic>
        <p:nvPicPr>
          <p:cNvPr id="9" name="Picture 8">
            <a:extLst>
              <a:ext uri="{FF2B5EF4-FFF2-40B4-BE49-F238E27FC236}">
                <a16:creationId xmlns:a16="http://schemas.microsoft.com/office/drawing/2014/main" id="{F5838511-F2D9-CF4A-45BE-54120C199192}"/>
              </a:ext>
            </a:extLst>
          </p:cNvPr>
          <p:cNvPicPr>
            <a:picLocks noChangeAspect="1"/>
          </p:cNvPicPr>
          <p:nvPr/>
        </p:nvPicPr>
        <p:blipFill>
          <a:blip r:embed="rId3"/>
          <a:stretch>
            <a:fillRect/>
          </a:stretch>
        </p:blipFill>
        <p:spPr>
          <a:xfrm>
            <a:off x="3759419" y="25978"/>
            <a:ext cx="3855743" cy="5117522"/>
          </a:xfrm>
          <a:prstGeom prst="rect">
            <a:avLst/>
          </a:prstGeom>
        </p:spPr>
      </p:pic>
      <p:sp>
        <p:nvSpPr>
          <p:cNvPr id="8" name="Google Shape;198;p27">
            <a:extLst>
              <a:ext uri="{FF2B5EF4-FFF2-40B4-BE49-F238E27FC236}">
                <a16:creationId xmlns:a16="http://schemas.microsoft.com/office/drawing/2014/main" id="{43AACAE9-A44B-4546-E42D-0DFC95722358}"/>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3" name="Google Shape;198;p27">
            <a:extLst>
              <a:ext uri="{FF2B5EF4-FFF2-40B4-BE49-F238E27FC236}">
                <a16:creationId xmlns:a16="http://schemas.microsoft.com/office/drawing/2014/main" id="{36ABB986-ACBD-3A9C-AD78-420C51033791}"/>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3</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367691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D9665-C78F-9443-E91E-AE6BBCA6C85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3A67E33-2BE6-711B-66FF-359078A368FD}"/>
              </a:ext>
            </a:extLst>
          </p:cNvPr>
          <p:cNvPicPr>
            <a:picLocks noChangeAspect="1"/>
          </p:cNvPicPr>
          <p:nvPr/>
        </p:nvPicPr>
        <p:blipFill>
          <a:blip r:embed="rId3">
            <a:extLst>
              <a:ext uri="{28A0092B-C50C-407E-A947-70E740481C1C}">
                <a14:useLocalDpi xmlns:a14="http://schemas.microsoft.com/office/drawing/2010/main" val="0"/>
              </a:ext>
            </a:extLst>
          </a:blip>
          <a:srcRect b="33602"/>
          <a:stretch>
            <a:fillRect/>
          </a:stretch>
        </p:blipFill>
        <p:spPr>
          <a:xfrm>
            <a:off x="6155903" y="3637946"/>
            <a:ext cx="2600899" cy="692893"/>
          </a:xfrm>
          <a:prstGeom prst="rect">
            <a:avLst/>
          </a:prstGeom>
        </p:spPr>
      </p:pic>
      <p:pic>
        <p:nvPicPr>
          <p:cNvPr id="8" name="Picture 7">
            <a:extLst>
              <a:ext uri="{FF2B5EF4-FFF2-40B4-BE49-F238E27FC236}">
                <a16:creationId xmlns:a16="http://schemas.microsoft.com/office/drawing/2014/main" id="{8A438931-18C7-5C03-4DA2-9249D43990E7}"/>
              </a:ext>
            </a:extLst>
          </p:cNvPr>
          <p:cNvPicPr>
            <a:picLocks noChangeAspect="1"/>
          </p:cNvPicPr>
          <p:nvPr/>
        </p:nvPicPr>
        <p:blipFill>
          <a:blip r:embed="rId4"/>
          <a:srcRect l="-67" t="8674" r="65359" b="8593"/>
          <a:stretch>
            <a:fillRect/>
          </a:stretch>
        </p:blipFill>
        <p:spPr>
          <a:xfrm>
            <a:off x="522861" y="1168608"/>
            <a:ext cx="2298201" cy="3051533"/>
          </a:xfrm>
          <a:prstGeom prst="rect">
            <a:avLst/>
          </a:prstGeom>
        </p:spPr>
      </p:pic>
      <p:pic>
        <p:nvPicPr>
          <p:cNvPr id="15" name="Picture 14">
            <a:extLst>
              <a:ext uri="{FF2B5EF4-FFF2-40B4-BE49-F238E27FC236}">
                <a16:creationId xmlns:a16="http://schemas.microsoft.com/office/drawing/2014/main" id="{D9F72D0F-6C90-3D5E-94F5-59B7D98B5603}"/>
              </a:ext>
            </a:extLst>
          </p:cNvPr>
          <p:cNvPicPr>
            <a:picLocks noChangeAspect="1"/>
          </p:cNvPicPr>
          <p:nvPr/>
        </p:nvPicPr>
        <p:blipFill>
          <a:blip r:embed="rId5"/>
          <a:srcRect l="2564" t="37405" r="266" b="31789"/>
          <a:stretch>
            <a:fillRect/>
          </a:stretch>
        </p:blipFill>
        <p:spPr>
          <a:xfrm>
            <a:off x="2385887" y="1471794"/>
            <a:ext cx="5800079" cy="1029799"/>
          </a:xfrm>
          <a:prstGeom prst="rect">
            <a:avLst/>
          </a:prstGeom>
        </p:spPr>
      </p:pic>
      <p:sp>
        <p:nvSpPr>
          <p:cNvPr id="2" name="TextBox 1">
            <a:extLst>
              <a:ext uri="{FF2B5EF4-FFF2-40B4-BE49-F238E27FC236}">
                <a16:creationId xmlns:a16="http://schemas.microsoft.com/office/drawing/2014/main" id="{6D2B0E52-ABBA-9564-C13B-F13CCDCF4FA5}"/>
              </a:ext>
            </a:extLst>
          </p:cNvPr>
          <p:cNvSpPr txBox="1"/>
          <p:nvPr/>
        </p:nvSpPr>
        <p:spPr>
          <a:xfrm>
            <a:off x="2551339" y="2571750"/>
            <a:ext cx="2173741" cy="11772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7200" b="1">
                <a:solidFill>
                  <a:srgbClr val="002060"/>
                </a:solidFill>
                <a:latin typeface="Avenir Next"/>
              </a:rPr>
              <a:t>80%</a:t>
            </a:r>
          </a:p>
        </p:txBody>
      </p:sp>
      <p:sp>
        <p:nvSpPr>
          <p:cNvPr id="16" name="Oval 15">
            <a:extLst>
              <a:ext uri="{FF2B5EF4-FFF2-40B4-BE49-F238E27FC236}">
                <a16:creationId xmlns:a16="http://schemas.microsoft.com/office/drawing/2014/main" id="{2567D9E4-E2F9-29A6-D1B4-D75E07B76D30}"/>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7" name="Oval 16">
            <a:extLst>
              <a:ext uri="{FF2B5EF4-FFF2-40B4-BE49-F238E27FC236}">
                <a16:creationId xmlns:a16="http://schemas.microsoft.com/office/drawing/2014/main" id="{F82FF66E-5307-99C7-26B5-11975DFAD462}"/>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8" name="Oval 17">
            <a:extLst>
              <a:ext uri="{FF2B5EF4-FFF2-40B4-BE49-F238E27FC236}">
                <a16:creationId xmlns:a16="http://schemas.microsoft.com/office/drawing/2014/main" id="{29199B41-F7E3-3E18-7CF5-A346663A0193}"/>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9" name="Oval 18">
            <a:extLst>
              <a:ext uri="{FF2B5EF4-FFF2-40B4-BE49-F238E27FC236}">
                <a16:creationId xmlns:a16="http://schemas.microsoft.com/office/drawing/2014/main" id="{F4F8D0A2-9251-1CD9-E348-235A623B3A88}"/>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0" name="Oval 19">
            <a:extLst>
              <a:ext uri="{FF2B5EF4-FFF2-40B4-BE49-F238E27FC236}">
                <a16:creationId xmlns:a16="http://schemas.microsoft.com/office/drawing/2014/main" id="{59186303-5BFD-7426-F917-ECEFC039C48D}"/>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6" name="Google Shape;198;p27">
            <a:extLst>
              <a:ext uri="{FF2B5EF4-FFF2-40B4-BE49-F238E27FC236}">
                <a16:creationId xmlns:a16="http://schemas.microsoft.com/office/drawing/2014/main" id="{506EAD66-7227-270A-3F3D-83F6EFD798DA}"/>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a:rPr>
              <a:t>INTRODUCTION | </a:t>
            </a:r>
            <a:r>
              <a:rPr lang="es" sz="1050">
                <a:solidFill>
                  <a:srgbClr val="002060"/>
                </a:solidFill>
                <a:latin typeface="Avenir Next"/>
              </a:rPr>
              <a:t>OPTIMISM BIAS</a:t>
            </a:r>
            <a:endParaRPr lang="en-US" sz="1050">
              <a:solidFill>
                <a:srgbClr val="002060"/>
              </a:solidFill>
              <a:latin typeface="Avenir Next"/>
            </a:endParaRPr>
          </a:p>
        </p:txBody>
      </p:sp>
      <p:sp>
        <p:nvSpPr>
          <p:cNvPr id="5" name="Google Shape;198;p27">
            <a:extLst>
              <a:ext uri="{FF2B5EF4-FFF2-40B4-BE49-F238E27FC236}">
                <a16:creationId xmlns:a16="http://schemas.microsoft.com/office/drawing/2014/main" id="{C104C33A-61BE-977D-4788-A4A6C52646E5}"/>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3" name="Google Shape;198;p27">
            <a:extLst>
              <a:ext uri="{FF2B5EF4-FFF2-40B4-BE49-F238E27FC236}">
                <a16:creationId xmlns:a16="http://schemas.microsoft.com/office/drawing/2014/main" id="{B6B63DE8-E074-645F-C76D-69A85ECE1E90}"/>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4</a:t>
            </a:r>
            <a:endParaRPr lang="en-US" sz="975">
              <a:solidFill>
                <a:srgbClr val="002060">
                  <a:alpha val="70000"/>
                </a:srgbClr>
              </a:solidFill>
              <a:latin typeface="Avenir Next"/>
              <a:ea typeface="Work Sans"/>
              <a:cs typeface="Work Sans"/>
            </a:endParaRPr>
          </a:p>
        </p:txBody>
      </p:sp>
      <p:sp>
        <p:nvSpPr>
          <p:cNvPr id="4" name="Google Shape;198;p27">
            <a:extLst>
              <a:ext uri="{FF2B5EF4-FFF2-40B4-BE49-F238E27FC236}">
                <a16:creationId xmlns:a16="http://schemas.microsoft.com/office/drawing/2014/main" id="{E1A0132E-6A35-A3B3-712B-7C56E37E1587}"/>
              </a:ext>
            </a:extLst>
          </p:cNvPr>
          <p:cNvSpPr txBox="1"/>
          <p:nvPr/>
        </p:nvSpPr>
        <p:spPr>
          <a:xfrm>
            <a:off x="6604167" y="4349659"/>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800">
                <a:solidFill>
                  <a:srgbClr val="002060"/>
                </a:solidFill>
                <a:latin typeface="Avenir Next Medium" panose="020B0503020202020204" pitchFamily="34" charset="0"/>
              </a:rPr>
              <a:t>– Housing Company Board Member</a:t>
            </a:r>
            <a:endParaRPr lang="en-US" sz="800">
              <a:solidFill>
                <a:srgbClr val="002060"/>
              </a:solidFill>
              <a:latin typeface="Avenir Next Medium" panose="020B0503020202020204" pitchFamily="34" charset="0"/>
            </a:endParaRPr>
          </a:p>
        </p:txBody>
      </p:sp>
    </p:spTree>
    <p:extLst>
      <p:ext uri="{BB962C8B-B14F-4D97-AF65-F5344CB8AC3E}">
        <p14:creationId xmlns:p14="http://schemas.microsoft.com/office/powerpoint/2010/main" val="372392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ED6DB-871E-CCF7-BB50-3DC78E6A887A}"/>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CBDF2943-B124-CE01-8869-D347C9A4968C}"/>
              </a:ext>
            </a:extLst>
          </p:cNvPr>
          <p:cNvPicPr>
            <a:picLocks noChangeAspect="1"/>
          </p:cNvPicPr>
          <p:nvPr/>
        </p:nvPicPr>
        <p:blipFill>
          <a:blip r:embed="rId3">
            <a:alphaModFix/>
          </a:blip>
          <a:srcRect l="47655" t="6829" r="21701" b="10488"/>
          <a:stretch>
            <a:fillRect/>
          </a:stretch>
        </p:blipFill>
        <p:spPr>
          <a:xfrm>
            <a:off x="486383" y="1107811"/>
            <a:ext cx="2029144" cy="3049721"/>
          </a:xfrm>
          <a:prstGeom prst="rect">
            <a:avLst/>
          </a:prstGeom>
        </p:spPr>
      </p:pic>
      <p:pic>
        <p:nvPicPr>
          <p:cNvPr id="15" name="Picture 14">
            <a:extLst>
              <a:ext uri="{FF2B5EF4-FFF2-40B4-BE49-F238E27FC236}">
                <a16:creationId xmlns:a16="http://schemas.microsoft.com/office/drawing/2014/main" id="{C0529F8E-6BE8-E2CC-3F77-1EC8A5298B2D}"/>
              </a:ext>
            </a:extLst>
          </p:cNvPr>
          <p:cNvPicPr>
            <a:picLocks noChangeAspect="1"/>
          </p:cNvPicPr>
          <p:nvPr/>
        </p:nvPicPr>
        <p:blipFill>
          <a:blip r:embed="rId4">
            <a:alphaModFix/>
          </a:blip>
          <a:stretch>
            <a:fillRect/>
          </a:stretch>
        </p:blipFill>
        <p:spPr>
          <a:xfrm>
            <a:off x="2485197" y="1534396"/>
            <a:ext cx="5556926" cy="1024151"/>
          </a:xfrm>
          <a:prstGeom prst="rect">
            <a:avLst/>
          </a:prstGeom>
        </p:spPr>
      </p:pic>
      <p:sp>
        <p:nvSpPr>
          <p:cNvPr id="18" name="TextBox 17">
            <a:extLst>
              <a:ext uri="{FF2B5EF4-FFF2-40B4-BE49-F238E27FC236}">
                <a16:creationId xmlns:a16="http://schemas.microsoft.com/office/drawing/2014/main" id="{51C7BEBF-2A91-6106-6073-351130303E01}"/>
              </a:ext>
            </a:extLst>
          </p:cNvPr>
          <p:cNvSpPr txBox="1"/>
          <p:nvPr/>
        </p:nvSpPr>
        <p:spPr>
          <a:xfrm>
            <a:off x="2551339" y="2571750"/>
            <a:ext cx="2173741" cy="11772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7200" b="1">
                <a:solidFill>
                  <a:srgbClr val="002060"/>
                </a:solidFill>
                <a:latin typeface="Avenir Next"/>
              </a:rPr>
              <a:t>80%</a:t>
            </a:r>
          </a:p>
        </p:txBody>
      </p:sp>
      <p:sp>
        <p:nvSpPr>
          <p:cNvPr id="19" name="Oval 18">
            <a:extLst>
              <a:ext uri="{FF2B5EF4-FFF2-40B4-BE49-F238E27FC236}">
                <a16:creationId xmlns:a16="http://schemas.microsoft.com/office/drawing/2014/main" id="{0A9C32EE-DD20-B9E2-6D19-8FA42A15FF37}"/>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0" name="Oval 19">
            <a:extLst>
              <a:ext uri="{FF2B5EF4-FFF2-40B4-BE49-F238E27FC236}">
                <a16:creationId xmlns:a16="http://schemas.microsoft.com/office/drawing/2014/main" id="{39832355-3160-DE3D-569B-5ED3E9BE4C80}"/>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1" name="Oval 20">
            <a:extLst>
              <a:ext uri="{FF2B5EF4-FFF2-40B4-BE49-F238E27FC236}">
                <a16:creationId xmlns:a16="http://schemas.microsoft.com/office/drawing/2014/main" id="{2836DC72-D2C3-2895-2D7A-32E4B517768E}"/>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2" name="Oval 21">
            <a:extLst>
              <a:ext uri="{FF2B5EF4-FFF2-40B4-BE49-F238E27FC236}">
                <a16:creationId xmlns:a16="http://schemas.microsoft.com/office/drawing/2014/main" id="{2232F9D3-328B-6E36-4F05-2226DC7B0CD8}"/>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3" name="Oval 22">
            <a:extLst>
              <a:ext uri="{FF2B5EF4-FFF2-40B4-BE49-F238E27FC236}">
                <a16:creationId xmlns:a16="http://schemas.microsoft.com/office/drawing/2014/main" id="{98CDEFE4-90EF-448E-ACFC-878A08B39C54}"/>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5" name="Google Shape;198;p27">
            <a:extLst>
              <a:ext uri="{FF2B5EF4-FFF2-40B4-BE49-F238E27FC236}">
                <a16:creationId xmlns:a16="http://schemas.microsoft.com/office/drawing/2014/main" id="{E62B8348-1AA8-496C-8DF3-E240AA88680D}"/>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a:rPr>
              <a:t>INTRODUCTION | </a:t>
            </a:r>
            <a:r>
              <a:rPr lang="es" sz="1050">
                <a:solidFill>
                  <a:srgbClr val="002060"/>
                </a:solidFill>
                <a:latin typeface="Avenir Next"/>
              </a:rPr>
              <a:t>OPTIMISM BIAS</a:t>
            </a:r>
            <a:endParaRPr lang="en-US" sz="1050">
              <a:solidFill>
                <a:srgbClr val="002060"/>
              </a:solidFill>
              <a:latin typeface="Avenir Next"/>
            </a:endParaRPr>
          </a:p>
        </p:txBody>
      </p:sp>
      <p:pic>
        <p:nvPicPr>
          <p:cNvPr id="7" name="Picture 6">
            <a:extLst>
              <a:ext uri="{FF2B5EF4-FFF2-40B4-BE49-F238E27FC236}">
                <a16:creationId xmlns:a16="http://schemas.microsoft.com/office/drawing/2014/main" id="{7CC06E01-6D24-442B-23F2-403E6383CB0A}"/>
              </a:ext>
            </a:extLst>
          </p:cNvPr>
          <p:cNvPicPr>
            <a:picLocks noChangeAspect="1"/>
          </p:cNvPicPr>
          <p:nvPr/>
        </p:nvPicPr>
        <p:blipFill>
          <a:blip r:embed="rId5">
            <a:extLst>
              <a:ext uri="{28A0092B-C50C-407E-A947-70E740481C1C}">
                <a14:useLocalDpi xmlns:a14="http://schemas.microsoft.com/office/drawing/2010/main" val="0"/>
              </a:ext>
            </a:extLst>
          </a:blip>
          <a:srcRect b="39996"/>
          <a:stretch>
            <a:fillRect/>
          </a:stretch>
        </p:blipFill>
        <p:spPr>
          <a:xfrm>
            <a:off x="6182976" y="3652786"/>
            <a:ext cx="2555328" cy="668006"/>
          </a:xfrm>
          <a:prstGeom prst="rect">
            <a:avLst/>
          </a:prstGeom>
        </p:spPr>
      </p:pic>
      <p:sp>
        <p:nvSpPr>
          <p:cNvPr id="3" name="Google Shape;198;p27">
            <a:extLst>
              <a:ext uri="{FF2B5EF4-FFF2-40B4-BE49-F238E27FC236}">
                <a16:creationId xmlns:a16="http://schemas.microsoft.com/office/drawing/2014/main" id="{BBAF9EDD-6229-7452-22E5-74B5C9E9AF33}"/>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CA018FCD-BBFF-424F-EDB1-71B322FA01FC}"/>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4</a:t>
            </a:r>
            <a:endParaRPr lang="en-US" sz="975">
              <a:solidFill>
                <a:srgbClr val="002060">
                  <a:alpha val="70000"/>
                </a:srgbClr>
              </a:solidFill>
              <a:latin typeface="Avenir Next"/>
              <a:ea typeface="Work Sans"/>
              <a:cs typeface="Work Sans"/>
            </a:endParaRPr>
          </a:p>
        </p:txBody>
      </p:sp>
      <p:sp>
        <p:nvSpPr>
          <p:cNvPr id="4" name="Google Shape;198;p27">
            <a:extLst>
              <a:ext uri="{FF2B5EF4-FFF2-40B4-BE49-F238E27FC236}">
                <a16:creationId xmlns:a16="http://schemas.microsoft.com/office/drawing/2014/main" id="{09A01CC8-8D07-0947-6F7A-77DD68B10806}"/>
              </a:ext>
            </a:extLst>
          </p:cNvPr>
          <p:cNvSpPr txBox="1"/>
          <p:nvPr/>
        </p:nvSpPr>
        <p:spPr>
          <a:xfrm>
            <a:off x="6604167" y="4349659"/>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800">
                <a:solidFill>
                  <a:srgbClr val="002060"/>
                </a:solidFill>
                <a:latin typeface="Avenir Next Medium" panose="020B0503020202020204" pitchFamily="34" charset="0"/>
              </a:rPr>
              <a:t>– Housing Company Board Member</a:t>
            </a:r>
            <a:endParaRPr lang="en-US" sz="800">
              <a:solidFill>
                <a:srgbClr val="002060"/>
              </a:solidFill>
              <a:latin typeface="Avenir Next Medium" panose="020B0503020202020204" pitchFamily="34" charset="0"/>
            </a:endParaRPr>
          </a:p>
        </p:txBody>
      </p:sp>
    </p:spTree>
    <p:extLst>
      <p:ext uri="{BB962C8B-B14F-4D97-AF65-F5344CB8AC3E}">
        <p14:creationId xmlns:p14="http://schemas.microsoft.com/office/powerpoint/2010/main" val="28445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B0D00-423D-2079-7B67-709B7A7078E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271F9B-5F14-4487-B0D3-6594738DFA7D}"/>
              </a:ext>
            </a:extLst>
          </p:cNvPr>
          <p:cNvPicPr>
            <a:picLocks noChangeAspect="1"/>
          </p:cNvPicPr>
          <p:nvPr/>
        </p:nvPicPr>
        <p:blipFill>
          <a:blip r:embed="rId3"/>
          <a:srcRect/>
          <a:stretch>
            <a:fillRect/>
          </a:stretch>
        </p:blipFill>
        <p:spPr>
          <a:xfrm>
            <a:off x="-562465" y="178546"/>
            <a:ext cx="6516568" cy="4885040"/>
          </a:xfrm>
          <a:prstGeom prst="rect">
            <a:avLst/>
          </a:prstGeom>
        </p:spPr>
      </p:pic>
      <p:sp>
        <p:nvSpPr>
          <p:cNvPr id="32" name="Title 1">
            <a:extLst>
              <a:ext uri="{FF2B5EF4-FFF2-40B4-BE49-F238E27FC236}">
                <a16:creationId xmlns:a16="http://schemas.microsoft.com/office/drawing/2014/main" id="{3DC0EC21-0898-E12A-A8BD-A46EC5842DAA}"/>
              </a:ext>
            </a:extLst>
          </p:cNvPr>
          <p:cNvSpPr txBox="1">
            <a:spLocks/>
          </p:cNvSpPr>
          <p:nvPr/>
        </p:nvSpPr>
        <p:spPr>
          <a:xfrm>
            <a:off x="4967766" y="906808"/>
            <a:ext cx="2309041" cy="401891"/>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a:solidFill>
                  <a:srgbClr val="002060"/>
                </a:solidFill>
                <a:latin typeface="Avenir Next"/>
              </a:rPr>
              <a:t>perception</a:t>
            </a:r>
          </a:p>
        </p:txBody>
      </p:sp>
      <p:sp>
        <p:nvSpPr>
          <p:cNvPr id="19" name="Google Shape;198;p27">
            <a:extLst>
              <a:ext uri="{FF2B5EF4-FFF2-40B4-BE49-F238E27FC236}">
                <a16:creationId xmlns:a16="http://schemas.microsoft.com/office/drawing/2014/main" id="{B2DBE8BD-7ED0-8311-4CB1-EBF9969B691D}"/>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a:rPr>
              <a:t>INTRODUCTION | </a:t>
            </a:r>
            <a:r>
              <a:rPr lang="es" sz="1050">
                <a:solidFill>
                  <a:srgbClr val="002060"/>
                </a:solidFill>
                <a:latin typeface="Avenir Next"/>
              </a:rPr>
              <a:t>OPTIMISM BIAS</a:t>
            </a:r>
            <a:endParaRPr lang="en-US" sz="1050">
              <a:solidFill>
                <a:srgbClr val="002060"/>
              </a:solidFill>
              <a:latin typeface="Avenir Next"/>
            </a:endParaRPr>
          </a:p>
        </p:txBody>
      </p:sp>
      <p:sp>
        <p:nvSpPr>
          <p:cNvPr id="21" name="Oval 20">
            <a:extLst>
              <a:ext uri="{FF2B5EF4-FFF2-40B4-BE49-F238E27FC236}">
                <a16:creationId xmlns:a16="http://schemas.microsoft.com/office/drawing/2014/main" id="{389215D0-FAF1-3F53-4B1E-81820D9A4CCC}"/>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5" name="Oval 24">
            <a:extLst>
              <a:ext uri="{FF2B5EF4-FFF2-40B4-BE49-F238E27FC236}">
                <a16:creationId xmlns:a16="http://schemas.microsoft.com/office/drawing/2014/main" id="{95684741-E366-0BE1-29E3-AA2A1C0865DC}"/>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9" name="Oval 28">
            <a:extLst>
              <a:ext uri="{FF2B5EF4-FFF2-40B4-BE49-F238E27FC236}">
                <a16:creationId xmlns:a16="http://schemas.microsoft.com/office/drawing/2014/main" id="{7E0672A2-F192-CD25-C3C5-8CC0DAFF1797}"/>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6" name="Oval 35">
            <a:extLst>
              <a:ext uri="{FF2B5EF4-FFF2-40B4-BE49-F238E27FC236}">
                <a16:creationId xmlns:a16="http://schemas.microsoft.com/office/drawing/2014/main" id="{42426C6A-87F4-2663-A807-BF7F690CD62C}"/>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37" name="Oval 36">
            <a:extLst>
              <a:ext uri="{FF2B5EF4-FFF2-40B4-BE49-F238E27FC236}">
                <a16:creationId xmlns:a16="http://schemas.microsoft.com/office/drawing/2014/main" id="{5D1D3523-FBAD-F7E0-B3AB-105CC98C1666}"/>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2" name="Content Placeholder 2">
            <a:extLst>
              <a:ext uri="{FF2B5EF4-FFF2-40B4-BE49-F238E27FC236}">
                <a16:creationId xmlns:a16="http://schemas.microsoft.com/office/drawing/2014/main" id="{44B0B9F1-7CA6-F392-11E1-12BF40A8CA75}"/>
              </a:ext>
            </a:extLst>
          </p:cNvPr>
          <p:cNvSpPr txBox="1">
            <a:spLocks/>
          </p:cNvSpPr>
          <p:nvPr/>
        </p:nvSpPr>
        <p:spPr>
          <a:xfrm>
            <a:off x="331466" y="4209217"/>
            <a:ext cx="4497084" cy="32834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25">
                <a:solidFill>
                  <a:srgbClr val="002060">
                    <a:alpha val="40000"/>
                  </a:srgbClr>
                </a:solidFill>
                <a:latin typeface="Avenir Next" panose="020B0503020202020204" pitchFamily="34" charset="0"/>
                <a:ea typeface="+mn-lt"/>
                <a:cs typeface="+mn-lt"/>
              </a:rPr>
              <a:t>(Sharot, 2011) </a:t>
            </a:r>
            <a:endParaRPr lang="en-US" sz="2100">
              <a:latin typeface="Avenir Next" panose="020B0503020202020204" pitchFamily="34" charset="0"/>
            </a:endParaRPr>
          </a:p>
        </p:txBody>
      </p:sp>
      <p:sp>
        <p:nvSpPr>
          <p:cNvPr id="3" name="Google Shape;198;p27">
            <a:extLst>
              <a:ext uri="{FF2B5EF4-FFF2-40B4-BE49-F238E27FC236}">
                <a16:creationId xmlns:a16="http://schemas.microsoft.com/office/drawing/2014/main" id="{714DB75E-BE88-FCAC-345C-FB92D6D20355}"/>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A7F39754-C4C9-5C6C-539A-67CDD7526B55}"/>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5</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144827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86A1A-78C8-C977-3C0E-93E8D573AE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D8662F1-F5FE-CC0E-4C4F-0955A4B19B03}"/>
              </a:ext>
            </a:extLst>
          </p:cNvPr>
          <p:cNvPicPr>
            <a:picLocks noChangeAspect="1"/>
          </p:cNvPicPr>
          <p:nvPr/>
        </p:nvPicPr>
        <p:blipFill>
          <a:blip r:embed="rId3"/>
          <a:srcRect b="-1636"/>
          <a:stretch>
            <a:fillRect/>
          </a:stretch>
        </p:blipFill>
        <p:spPr>
          <a:xfrm>
            <a:off x="-562465" y="178546"/>
            <a:ext cx="6516568" cy="4964954"/>
          </a:xfrm>
          <a:prstGeom prst="rect">
            <a:avLst/>
          </a:prstGeom>
        </p:spPr>
      </p:pic>
      <p:sp>
        <p:nvSpPr>
          <p:cNvPr id="19" name="Google Shape;198;p27">
            <a:extLst>
              <a:ext uri="{FF2B5EF4-FFF2-40B4-BE49-F238E27FC236}">
                <a16:creationId xmlns:a16="http://schemas.microsoft.com/office/drawing/2014/main" id="{EE1DD984-4456-C8A2-DC04-2F09C6CDCFD3}"/>
              </a:ext>
            </a:extLst>
          </p:cNvPr>
          <p:cNvSpPr txBox="1"/>
          <p:nvPr/>
        </p:nvSpPr>
        <p:spPr>
          <a:xfrm>
            <a:off x="366127" y="335627"/>
            <a:ext cx="3941181" cy="1648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s" sz="1050" b="1">
                <a:solidFill>
                  <a:srgbClr val="002060"/>
                </a:solidFill>
                <a:latin typeface="Avenir Next Demi Bold"/>
              </a:rPr>
              <a:t>INTRODUCTION | </a:t>
            </a:r>
            <a:r>
              <a:rPr lang="es" sz="1050">
                <a:solidFill>
                  <a:srgbClr val="002060"/>
                </a:solidFill>
                <a:latin typeface="Avenir Next"/>
              </a:rPr>
              <a:t>OPTIMISM BIAS</a:t>
            </a:r>
            <a:endParaRPr lang="en-US" sz="1050">
              <a:solidFill>
                <a:srgbClr val="002060"/>
              </a:solidFill>
              <a:latin typeface="Avenir Next"/>
            </a:endParaRPr>
          </a:p>
        </p:txBody>
      </p:sp>
      <p:sp>
        <p:nvSpPr>
          <p:cNvPr id="6" name="Oval 5">
            <a:extLst>
              <a:ext uri="{FF2B5EF4-FFF2-40B4-BE49-F238E27FC236}">
                <a16:creationId xmlns:a16="http://schemas.microsoft.com/office/drawing/2014/main" id="{4A16CCD6-DAB3-6DC8-D28A-33D6EE262010}"/>
              </a:ext>
            </a:extLst>
          </p:cNvPr>
          <p:cNvSpPr/>
          <p:nvPr/>
        </p:nvSpPr>
        <p:spPr>
          <a:xfrm>
            <a:off x="8181394" y="313390"/>
            <a:ext cx="89444" cy="89444"/>
          </a:xfrm>
          <a:prstGeom prst="ellipse">
            <a:avLst/>
          </a:prstGeom>
          <a:solidFill>
            <a:srgbClr val="00206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8" name="Oval 7">
            <a:extLst>
              <a:ext uri="{FF2B5EF4-FFF2-40B4-BE49-F238E27FC236}">
                <a16:creationId xmlns:a16="http://schemas.microsoft.com/office/drawing/2014/main" id="{76B41E88-4E7F-8965-486C-3B7B14D3F65A}"/>
              </a:ext>
            </a:extLst>
          </p:cNvPr>
          <p:cNvSpPr/>
          <p:nvPr/>
        </p:nvSpPr>
        <p:spPr>
          <a:xfrm>
            <a:off x="8321931"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10" name="Oval 9">
            <a:extLst>
              <a:ext uri="{FF2B5EF4-FFF2-40B4-BE49-F238E27FC236}">
                <a16:creationId xmlns:a16="http://schemas.microsoft.com/office/drawing/2014/main" id="{9FC3F039-9650-6539-4F5A-9F49C350A72A}"/>
              </a:ext>
            </a:extLst>
          </p:cNvPr>
          <p:cNvSpPr/>
          <p:nvPr/>
        </p:nvSpPr>
        <p:spPr>
          <a:xfrm>
            <a:off x="8460722"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0" name="Oval 19">
            <a:extLst>
              <a:ext uri="{FF2B5EF4-FFF2-40B4-BE49-F238E27FC236}">
                <a16:creationId xmlns:a16="http://schemas.microsoft.com/office/drawing/2014/main" id="{84891E4E-8C82-3855-3C03-486B8B78155D}"/>
              </a:ext>
            </a:extLst>
          </p:cNvPr>
          <p:cNvSpPr/>
          <p:nvPr/>
        </p:nvSpPr>
        <p:spPr>
          <a:xfrm>
            <a:off x="8599513"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22" name="Oval 21">
            <a:extLst>
              <a:ext uri="{FF2B5EF4-FFF2-40B4-BE49-F238E27FC236}">
                <a16:creationId xmlns:a16="http://schemas.microsoft.com/office/drawing/2014/main" id="{D2194045-1F47-6B99-77ED-E69EDE9CFFDB}"/>
              </a:ext>
            </a:extLst>
          </p:cNvPr>
          <p:cNvSpPr/>
          <p:nvPr/>
        </p:nvSpPr>
        <p:spPr>
          <a:xfrm>
            <a:off x="8738305" y="313390"/>
            <a:ext cx="89444" cy="89444"/>
          </a:xfrm>
          <a:prstGeom prst="ellipse">
            <a:avLst/>
          </a:prstGeom>
          <a:solidFill>
            <a:srgbClr val="002060">
              <a:alpha val="20000"/>
            </a:srgb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MX" sz="1050">
              <a:solidFill>
                <a:srgbClr val="002060"/>
              </a:solidFill>
            </a:endParaRPr>
          </a:p>
        </p:txBody>
      </p:sp>
      <p:sp>
        <p:nvSpPr>
          <p:cNvPr id="7" name="Title 1">
            <a:extLst>
              <a:ext uri="{FF2B5EF4-FFF2-40B4-BE49-F238E27FC236}">
                <a16:creationId xmlns:a16="http://schemas.microsoft.com/office/drawing/2014/main" id="{D0E674BE-B036-2264-B29A-0423A32DAF05}"/>
              </a:ext>
            </a:extLst>
          </p:cNvPr>
          <p:cNvSpPr txBox="1">
            <a:spLocks/>
          </p:cNvSpPr>
          <p:nvPr/>
        </p:nvSpPr>
        <p:spPr>
          <a:xfrm>
            <a:off x="4967766" y="3732475"/>
            <a:ext cx="2314236" cy="396695"/>
          </a:xfrm>
          <a:prstGeom prst="rect">
            <a:avLst/>
          </a:prstGeom>
        </p:spPr>
        <p:txBody>
          <a:bodyPr vert="horz" lIns="68580" tIns="34290" rIns="68580" bIns="34290" rtlCol="0" anchor="ctr">
            <a:normAutofit fontScale="97500"/>
          </a:bodyPr>
          <a:lstStyle>
            <a:defPPr>
              <a:defRPr lang="fi-FI"/>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a:solidFill>
                  <a:srgbClr val="B4E5A2"/>
                </a:solidFill>
                <a:latin typeface="Avenir Next"/>
              </a:rPr>
              <a:t>reality</a:t>
            </a:r>
          </a:p>
        </p:txBody>
      </p:sp>
      <p:sp>
        <p:nvSpPr>
          <p:cNvPr id="13" name="Content Placeholder 2">
            <a:extLst>
              <a:ext uri="{FF2B5EF4-FFF2-40B4-BE49-F238E27FC236}">
                <a16:creationId xmlns:a16="http://schemas.microsoft.com/office/drawing/2014/main" id="{F4C71529-48AA-C874-BDA6-A0540D8DB4E7}"/>
              </a:ext>
            </a:extLst>
          </p:cNvPr>
          <p:cNvSpPr txBox="1">
            <a:spLocks/>
          </p:cNvSpPr>
          <p:nvPr/>
        </p:nvSpPr>
        <p:spPr>
          <a:xfrm>
            <a:off x="331466" y="4209217"/>
            <a:ext cx="4497084" cy="32834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25">
                <a:solidFill>
                  <a:srgbClr val="002060">
                    <a:alpha val="40000"/>
                  </a:srgbClr>
                </a:solidFill>
                <a:latin typeface="Avenir Next" panose="020B0503020202020204" pitchFamily="34" charset="0"/>
                <a:ea typeface="+mn-lt"/>
                <a:cs typeface="+mn-lt"/>
              </a:rPr>
              <a:t>(Sharot, 2011) </a:t>
            </a:r>
            <a:endParaRPr lang="en-US" sz="2100">
              <a:latin typeface="Avenir Next" panose="020B0503020202020204" pitchFamily="34" charset="0"/>
            </a:endParaRPr>
          </a:p>
        </p:txBody>
      </p:sp>
      <p:sp>
        <p:nvSpPr>
          <p:cNvPr id="17" name="Title 1">
            <a:extLst>
              <a:ext uri="{FF2B5EF4-FFF2-40B4-BE49-F238E27FC236}">
                <a16:creationId xmlns:a16="http://schemas.microsoft.com/office/drawing/2014/main" id="{55815E02-E04F-FD29-81F0-7A40598B0435}"/>
              </a:ext>
            </a:extLst>
          </p:cNvPr>
          <p:cNvSpPr txBox="1">
            <a:spLocks/>
          </p:cNvSpPr>
          <p:nvPr/>
        </p:nvSpPr>
        <p:spPr>
          <a:xfrm>
            <a:off x="4967766" y="906808"/>
            <a:ext cx="2309041" cy="401891"/>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a:solidFill>
                  <a:srgbClr val="002060">
                    <a:alpha val="20000"/>
                  </a:srgbClr>
                </a:solidFill>
                <a:latin typeface="Avenir Next"/>
              </a:rPr>
              <a:t>perception</a:t>
            </a:r>
          </a:p>
        </p:txBody>
      </p:sp>
      <p:sp>
        <p:nvSpPr>
          <p:cNvPr id="3" name="Google Shape;198;p27">
            <a:extLst>
              <a:ext uri="{FF2B5EF4-FFF2-40B4-BE49-F238E27FC236}">
                <a16:creationId xmlns:a16="http://schemas.microsoft.com/office/drawing/2014/main" id="{F2E74C7E-E45F-1DDC-F05B-C9BD562625FB}"/>
              </a:ext>
            </a:extLst>
          </p:cNvPr>
          <p:cNvSpPr txBox="1"/>
          <p:nvPr/>
        </p:nvSpPr>
        <p:spPr>
          <a:xfrm>
            <a:off x="360125" y="4553443"/>
            <a:ext cx="3941181"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525">
                <a:solidFill>
                  <a:srgbClr val="002060">
                    <a:alpha val="70000"/>
                  </a:srgbClr>
                </a:solidFill>
                <a:latin typeface="Avenir Next"/>
                <a:ea typeface="Work Sans"/>
                <a:cs typeface="Work Sans"/>
                <a:sym typeface="Work Sans"/>
              </a:rPr>
              <a:t>Creative Commons CC BY 4.0 2026 </a:t>
            </a:r>
            <a:endParaRPr lang="en-US" sz="525">
              <a:solidFill>
                <a:srgbClr val="002060">
                  <a:alpha val="70000"/>
                </a:srgbClr>
              </a:solidFill>
              <a:latin typeface="Avenir Next"/>
            </a:endParaRPr>
          </a:p>
          <a:p>
            <a:pPr>
              <a:defRPr/>
            </a:pPr>
            <a:r>
              <a:rPr lang="en-US" sz="525">
                <a:solidFill>
                  <a:srgbClr val="002060">
                    <a:alpha val="70000"/>
                  </a:srgbClr>
                </a:solidFill>
                <a:latin typeface="Avenir Next"/>
                <a:sym typeface="Work Sans"/>
              </a:rPr>
              <a:t>Anna Hakola · Duc Chu · Fernanda Ordorica · Jutta </a:t>
            </a:r>
            <a:r>
              <a:rPr lang="en-US" sz="525" err="1">
                <a:solidFill>
                  <a:srgbClr val="002060">
                    <a:alpha val="70000"/>
                  </a:srgbClr>
                </a:solidFill>
                <a:latin typeface="Avenir Next"/>
                <a:sym typeface="Work Sans"/>
              </a:rPr>
              <a:t>Pihlamo</a:t>
            </a:r>
            <a:r>
              <a:rPr lang="en-US" sz="525">
                <a:solidFill>
                  <a:srgbClr val="002060">
                    <a:alpha val="70000"/>
                  </a:srgbClr>
                </a:solidFill>
                <a:latin typeface="Avenir Next"/>
                <a:sym typeface="Work Sans"/>
              </a:rPr>
              <a:t> · Kaitlin Safka · Tessa </a:t>
            </a:r>
            <a:r>
              <a:rPr lang="en-US" sz="525" err="1">
                <a:solidFill>
                  <a:srgbClr val="002060">
                    <a:alpha val="70000"/>
                  </a:srgbClr>
                </a:solidFill>
                <a:latin typeface="Avenir Next"/>
                <a:sym typeface="Work Sans"/>
              </a:rPr>
              <a:t>Lehmussaari</a:t>
            </a:r>
            <a:r>
              <a:rPr lang="en-US" sz="525">
                <a:solidFill>
                  <a:srgbClr val="002060">
                    <a:alpha val="70000"/>
                  </a:srgbClr>
                </a:solidFill>
                <a:latin typeface="Avenir Next"/>
                <a:sym typeface="Work Sans"/>
              </a:rPr>
              <a:t> </a:t>
            </a:r>
            <a:br>
              <a:rPr lang="en-US" sz="525">
                <a:solidFill>
                  <a:srgbClr val="002060"/>
                </a:solidFill>
                <a:latin typeface="Avenir Next" panose="020B0503020202020204" pitchFamily="34" charset="0"/>
                <a:ea typeface="Work Sans"/>
                <a:cs typeface="Work Sans"/>
              </a:rPr>
            </a:br>
            <a:r>
              <a:rPr lang="en-US" sz="525">
                <a:solidFill>
                  <a:srgbClr val="002060">
                    <a:alpha val="70000"/>
                  </a:srgbClr>
                </a:solidFill>
                <a:latin typeface="Avenir Next"/>
                <a:ea typeface="Work Sans"/>
                <a:cs typeface="Work Sans"/>
                <a:sym typeface="Work Sans"/>
              </a:rPr>
              <a:t>Design for Government course · Aalto University</a:t>
            </a:r>
            <a:endParaRPr lang="en-US" sz="975">
              <a:solidFill>
                <a:srgbClr val="002060">
                  <a:alpha val="70000"/>
                </a:srgbClr>
              </a:solidFill>
              <a:latin typeface="Avenir Next"/>
              <a:ea typeface="Work Sans"/>
              <a:cs typeface="Work Sans"/>
            </a:endParaRPr>
          </a:p>
        </p:txBody>
      </p:sp>
      <p:sp>
        <p:nvSpPr>
          <p:cNvPr id="2" name="Google Shape;198;p27">
            <a:extLst>
              <a:ext uri="{FF2B5EF4-FFF2-40B4-BE49-F238E27FC236}">
                <a16:creationId xmlns:a16="http://schemas.microsoft.com/office/drawing/2014/main" id="{147D3137-4938-48D9-A4A6-B8D539625E15}"/>
              </a:ext>
            </a:extLst>
          </p:cNvPr>
          <p:cNvSpPr txBox="1"/>
          <p:nvPr/>
        </p:nvSpPr>
        <p:spPr>
          <a:xfrm>
            <a:off x="8321930" y="4553443"/>
            <a:ext cx="505656" cy="3161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en-US" sz="525">
                <a:solidFill>
                  <a:srgbClr val="002060">
                    <a:alpha val="70000"/>
                  </a:srgbClr>
                </a:solidFill>
                <a:latin typeface="Avenir Next"/>
                <a:ea typeface="Work Sans"/>
                <a:cs typeface="Work Sans"/>
                <a:sym typeface="Work Sans"/>
              </a:rPr>
              <a:t>5</a:t>
            </a:r>
            <a:endParaRPr lang="en-US" sz="975">
              <a:solidFill>
                <a:srgbClr val="002060">
                  <a:alpha val="70000"/>
                </a:srgbClr>
              </a:solidFill>
              <a:latin typeface="Avenir Next"/>
              <a:ea typeface="Work Sans"/>
              <a:cs typeface="Work Sans"/>
            </a:endParaRPr>
          </a:p>
        </p:txBody>
      </p:sp>
    </p:spTree>
    <p:extLst>
      <p:ext uri="{BB962C8B-B14F-4D97-AF65-F5344CB8AC3E}">
        <p14:creationId xmlns:p14="http://schemas.microsoft.com/office/powerpoint/2010/main" val="166127464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d0d49b0-fe7b-4407-a951-9da3f53cf9ba" xsi:nil="true"/>
    <lcf76f155ced4ddcb4097134ff3c332f xmlns="40826b53-9a7a-4372-8485-202665ae53c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E4E3DE50F6304B997D9AF2D8146904" ma:contentTypeVersion="22" ma:contentTypeDescription="Create a new document." ma:contentTypeScope="" ma:versionID="c90ee1de155253238d403a31f74a7fc8">
  <xsd:schema xmlns:xsd="http://www.w3.org/2001/XMLSchema" xmlns:xs="http://www.w3.org/2001/XMLSchema" xmlns:p="http://schemas.microsoft.com/office/2006/metadata/properties" xmlns:ns2="40826b53-9a7a-4372-8485-202665ae53c0" xmlns:ns3="cd0d49b0-fe7b-4407-a951-9da3f53cf9ba" targetNamespace="http://schemas.microsoft.com/office/2006/metadata/properties" ma:root="true" ma:fieldsID="792e4697c8e7f41659bc0c2ca978cc8e" ns2:_="" ns3:_="">
    <xsd:import namespace="40826b53-9a7a-4372-8485-202665ae53c0"/>
    <xsd:import namespace="cd0d49b0-fe7b-4407-a951-9da3f53cf9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26b53-9a7a-4372-8485-202665ae53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d49b0-fe7b-4407-a951-9da3f53cf9b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6859f7f-185b-44be-bad4-01bb6e8a0675}" ma:internalName="TaxCatchAll" ma:showField="CatchAllData" ma:web="cd0d49b0-fe7b-4407-a951-9da3f53cf9ba">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8E1D04-D6E5-462F-8F83-E112691EECA5}">
  <ds:schemaRef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cd0d49b0-fe7b-4407-a951-9da3f53cf9ba"/>
    <ds:schemaRef ds:uri="40826b53-9a7a-4372-8485-202665ae53c0"/>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59AFB3B7-964C-4CCD-8325-AE737756F142}">
  <ds:schemaRefs>
    <ds:schemaRef ds:uri="http://schemas.microsoft.com/sharepoint/v3/contenttype/forms"/>
  </ds:schemaRefs>
</ds:datastoreItem>
</file>

<file path=customXml/itemProps3.xml><?xml version="1.0" encoding="utf-8"?>
<ds:datastoreItem xmlns:ds="http://schemas.openxmlformats.org/officeDocument/2006/customXml" ds:itemID="{9C72B644-A836-48E4-B409-3AF23C300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826b53-9a7a-4372-8485-202665ae53c0"/>
    <ds:schemaRef ds:uri="cd0d49b0-fe7b-4407-a951-9da3f53cf9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DfG 26 Final Show</Template>
  <TotalTime>1</TotalTime>
  <Words>5562</Words>
  <Application>Microsoft Office PowerPoint</Application>
  <PresentationFormat>On-screen Show (16:9)</PresentationFormat>
  <Paragraphs>506</Paragraphs>
  <Slides>45</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Garamond</vt:lpstr>
      <vt:lpstr>Avenir Next Demi Bold</vt:lpstr>
      <vt:lpstr>Calibri</vt:lpstr>
      <vt:lpstr>Avenir Next Medium</vt:lpstr>
      <vt:lpstr>Aptos Display</vt:lpstr>
      <vt:lpstr>Helvetica Neue</vt:lpstr>
      <vt:lpstr>Aptos</vt:lpstr>
      <vt:lpstr>Avenir Next</vt:lpstr>
      <vt:lpstr>Arial</vt:lpstr>
      <vt:lpstr>Helvetica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OPTIMISM BIAS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with our biases, not against them</vt:lpstr>
      <vt:lpstr>tailored education that reaches its audience effectively. </vt:lpstr>
      <vt:lpstr>from “you do it tomorrow,”  to “we do it today.” </vt:lpstr>
      <vt:lpstr>PowerPoint Presentation</vt:lpstr>
      <vt:lpstr>PowerPoint Presentation</vt:lpstr>
      <vt:lpstr>PowerPoint Presentation</vt:lpstr>
      <vt:lpstr>PowerPoint Presentation</vt:lpstr>
      <vt:lpstr>PowerPoint Presentation</vt:lpstr>
      <vt:lpstr>NUDGING STRATEGIES</vt:lpstr>
      <vt:lpstr>THEN, WHERE DO WE START?</vt:lpstr>
      <vt:lpstr>TAILORED EDUCATION</vt:lpstr>
      <vt:lpstr>A PROPERTY MANAGER CAN MAKE OR BREAK A HOUSING COMPANY’S CLIMATE PREPAREDNESS</vt:lpstr>
      <vt:lpstr>A PROPERTY MANAGER CAN MAKE OR BREAK A HOUSING COMPANY’S CLIMATE PREPAREDNESS</vt:lpstr>
      <vt:lpstr>PowerPoint Presentation</vt:lpstr>
      <vt:lpstr>HOW TO PREPARE FOR CLIMATE RISKS AND BUILD RESILIENCE?</vt:lpstr>
      <vt:lpstr>HOW TO PREPARE FOR CLIMATE RISKS AND BUILD RESILIENCE?</vt:lpstr>
      <vt:lpstr>TAILORED EDUCATION</vt:lpstr>
      <vt:lpstr>SUPERSTARS ACT ALONE</vt:lpstr>
      <vt:lpstr>SUPERSTARS ACT ALONE</vt:lpstr>
      <vt:lpstr>PowerPoint Presentation</vt:lpstr>
      <vt:lpstr>PowerPoint Presentation</vt:lpstr>
      <vt:lpstr>CLIMATE ADAPTATION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Grandchamp Paul</dc:creator>
  <cp:lastModifiedBy>Grandchamp Paul</cp:lastModifiedBy>
  <cp:revision>1</cp:revision>
  <dcterms:created xsi:type="dcterms:W3CDTF">2026-06-06T13:06:30Z</dcterms:created>
  <dcterms:modified xsi:type="dcterms:W3CDTF">2026-06-06T13:08:13Z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0x0101007CE4E3DE50F6304B997D9AF2D8146904</vt:lpwstr>
  </property>
  <property fmtid="{D5CDD505-2E9C-101B-9397-08002B2CF9AE}" pid="3" name="MediaServiceImageTags">
    <vt:lpwstr/>
  </property>
</Properties>
</file>