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7" r:id="rId4"/>
  </p:sldMasterIdLst>
  <p:notesMasterIdLst>
    <p:notesMasterId r:id="rId47"/>
  </p:notesMasterIdLst>
  <p:sldIdLst>
    <p:sldId id="762" r:id="rId5"/>
    <p:sldId id="300" r:id="rId6"/>
    <p:sldId id="763" r:id="rId7"/>
    <p:sldId id="764" r:id="rId8"/>
    <p:sldId id="259" r:id="rId9"/>
    <p:sldId id="308" r:id="rId10"/>
    <p:sldId id="307" r:id="rId11"/>
    <p:sldId id="306" r:id="rId12"/>
    <p:sldId id="323" r:id="rId13"/>
    <p:sldId id="765" r:id="rId14"/>
    <p:sldId id="290" r:id="rId15"/>
    <p:sldId id="301" r:id="rId16"/>
    <p:sldId id="766" r:id="rId17"/>
    <p:sldId id="298" r:id="rId18"/>
    <p:sldId id="291" r:id="rId19"/>
    <p:sldId id="266" r:id="rId20"/>
    <p:sldId id="274" r:id="rId21"/>
    <p:sldId id="767" r:id="rId22"/>
    <p:sldId id="768" r:id="rId23"/>
    <p:sldId id="769" r:id="rId24"/>
    <p:sldId id="295" r:id="rId25"/>
    <p:sldId id="770" r:id="rId26"/>
    <p:sldId id="771" r:id="rId27"/>
    <p:sldId id="311" r:id="rId28"/>
    <p:sldId id="772" r:id="rId29"/>
    <p:sldId id="773" r:id="rId30"/>
    <p:sldId id="774" r:id="rId31"/>
    <p:sldId id="314" r:id="rId32"/>
    <p:sldId id="775" r:id="rId33"/>
    <p:sldId id="313" r:id="rId34"/>
    <p:sldId id="315" r:id="rId35"/>
    <p:sldId id="776" r:id="rId36"/>
    <p:sldId id="777" r:id="rId37"/>
    <p:sldId id="316" r:id="rId38"/>
    <p:sldId id="296" r:id="rId39"/>
    <p:sldId id="779" r:id="rId40"/>
    <p:sldId id="286" r:id="rId41"/>
    <p:sldId id="287" r:id="rId42"/>
    <p:sldId id="297" r:id="rId43"/>
    <p:sldId id="780" r:id="rId44"/>
    <p:sldId id="781" r:id="rId45"/>
    <p:sldId id="289" r:id="rId46"/>
  </p:sldIdLst>
  <p:sldSz cx="9144000" cy="5143500" type="screen16x9"/>
  <p:notesSz cx="6858000" cy="9144000"/>
  <p:embeddedFontLst>
    <p:embeddedFont>
      <p:font typeface="Franklin Gothic Book" panose="020B0503020102020204" pitchFamily="34" charset="0"/>
      <p:regular r:id="rId48"/>
      <p:italic r:id="rId49"/>
    </p:embeddedFont>
    <p:embeddedFont>
      <p:font typeface="Franklin Gothic Demi" panose="020B0703020102020204" pitchFamily="34" charset="0"/>
      <p:regular r:id="rId50"/>
      <p:bold r:id="rId51"/>
      <p:italic r:id="rId52"/>
      <p:boldItalic r:id="rId53"/>
    </p:embeddedFont>
    <p:embeddedFont>
      <p:font typeface="Franklin Gothic Demi Cond" panose="020B0706030402020204" pitchFamily="34" charset="0"/>
      <p:regular r:id="rId54"/>
      <p:bold r:id="rId55"/>
    </p:embeddedFont>
    <p:embeddedFont>
      <p:font typeface="Franklin Gothic Heavy" panose="020B0903020102020204" pitchFamily="34" charset="0"/>
      <p:regular r:id="rId56"/>
      <p:bold r:id="rId57"/>
      <p:italic r:id="rId58"/>
      <p:boldItalic r:id="rId59"/>
    </p:embeddedFont>
    <p:embeddedFont>
      <p:font typeface="Franklin Gothic Medium" panose="020B0603020102020204" pitchFamily="34" charset="0"/>
      <p:regular r:id="rId60"/>
      <p:italic r:id="rId61"/>
    </p:embeddedFont>
    <p:embeddedFont>
      <p:font typeface="Franklin Gothic Medium Cond" panose="020B0606030402020204" pitchFamily="34" charset="0"/>
      <p:regular r:id="rId62"/>
    </p:embeddedFont>
    <p:embeddedFont>
      <p:font typeface="Garamond" panose="02020404030301010803" pitchFamily="18" charset="0"/>
      <p:regular r:id="rId63"/>
      <p:bold r:id="rId64"/>
      <p:italic r:id="rId65"/>
      <p:boldItalic r:id="rId66"/>
    </p:embeddedFont>
    <p:embeddedFont>
      <p:font typeface="Helvetica Neue" panose="020B0604020202020204" charset="0"/>
      <p:regular r:id="rId67"/>
      <p:bold r:id="rId68"/>
      <p:italic r:id="rId69"/>
      <p:boldItalic r:id="rId70"/>
    </p:embeddedFont>
    <p:embeddedFont>
      <p:font typeface="Work Sans" pitchFamily="2"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44" userDrawn="1">
          <p15:clr>
            <a:srgbClr val="747775"/>
          </p15:clr>
        </p15:guide>
        <p15:guide id="2" pos="2880">
          <p15:clr>
            <a:srgbClr val="747775"/>
          </p15:clr>
        </p15:guide>
        <p15:guide id="3" pos="1769" userDrawn="1">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7E8313-8B8D-9F19-C041-5835C1321840}" name="Ligaj Marta" initials="LM" userId="S::marta.ligaj@aalto.fi::33e36c1b-1d19-4264-986d-28f54024c4c2" providerId="AD"/>
  <p188:author id="{3783B81F-63DC-5660-17BD-55F7F8B1A6E8}" name="Jalali Hesamoddin" initials="JH" userId="S::hesamoddin.jalali@aalto.fi::7b57cc2b-b078-44db-b7cb-c99c383311ea" providerId="AD"/>
  <p188:author id="{D3408228-BCB2-8E8B-D06C-F18BA8A20B28}" name="Mohamed Warda" initials="MW" userId="S::warda.mohamed@aalto.fi::8b5bbfa6-85af-4910-a35e-816b36714fc2" providerId="AD"/>
  <p188:author id="{46DCCE2A-10B0-1A36-34CD-FD8E4D5F21F4}" name="Maukonen Sara" initials="MS" userId="S::sara.maukonen@aalto.fi::c6d20d9e-4325-48fe-bd53-bbb8a5b14753" providerId="AD"/>
  <p188:author id="{4889D52A-176D-82FB-F958-C1408A17939F}" name="Pihlamo Jutta" initials="PJ" userId="S::jutta.pihlamo@aalto.fi::01631254-20c2-400b-b7da-689d436b7be3" providerId="AD"/>
  <p188:author id="{8A0BDE30-F3C7-8371-F05C-908F04C0440A}" name="Solsona Caba Nuria" initials="SCN" userId="S::nuria.solsona@aalto.fi::258ab1fe-ac5c-4b92-acf3-9f585c514fd2" providerId="AD"/>
  <p188:author id="{D362743F-C6A7-D5C8-2D72-878D15D9959A}" name="Lehmussaari Tessa" initials="LT" userId="S::tessa.lehmussaari@aalto.fi::91e586a5-0676-4991-b5c4-f932024a8fbe" providerId="AD"/>
  <p188:author id="{26374B54-618E-E959-EC5A-63974613236F}" name="Paolillo Chiara" initials="PC" userId="S::chiara.paolillo@aalto.fi::0e418bd8-b5f7-4dc9-846a-acbbd97885ee" providerId="AD"/>
  <p188:author id="{57045B5C-B133-9910-0CAC-68E83D556362}" name="Huang Xuan" initials="HX" userId="S::xuan.huang@aalto.fi::937a4dc9-3712-4494-a969-934311075900" providerId="AD"/>
  <p188:author id="{35306587-BBCB-6F8E-09E5-7DD8FB6C913D}" name="Hakola Anna" initials="HA" userId="S::anna.hakola@aalto.fi::e9e34b37-35bb-4ecb-97f1-93e0b6dedd14" providerId="AD"/>
  <p188:author id="{A5B2399F-D258-1334-C92D-544F448EC10F}" name="Wahrenberg Clara" initials="WC" userId="S::clara.wahrenberg@aalto.fi::55919f44-d3f2-426a-a4a1-fc65aece5ec0" providerId="AD"/>
  <p188:author id="{712F06A6-FDA1-1A3E-AF54-1FACF60BB74C}" name="Nova Cazares Valeria" initials="NV" userId="S::valeria.novacazares@aalto.fi::7d82b06d-f439-4396-919a-7cf4679ac9a0" providerId="AD"/>
  <p188:author id="{1FAC20B3-0271-FD92-4D29-02CE9910B8DD}" name="Charlu Sushmita" initials="CS" userId="S::sushmita.charlu@aalto.fi::395a1a7a-e483-4e07-98c7-eecbc38987c3" providerId="AD"/>
  <p188:author id="{9055ABB8-F4F0-B90E-9DD7-BF5C1BA18E9E}" name="Punjabi Sanjana" initials="" userId="S::sanjana.punjabi@aalto.fi::45396026-a0f8-417d-9dce-bf1042a94770" providerId="AD"/>
  <p188:author id="{CC6C10C0-AB46-2F91-5728-47C29A0B08D7}" name="Kyrö Henna" initials="HK" userId="S::henna.kyro@aalto.fi::13b93c64-67fe-487f-b4bd-4565994090ca" providerId="AD"/>
  <p188:author id="{8AAC87C3-E4EC-5011-D612-27BA486C1B18}" name="Chu Duc" initials="CD" userId="S::duc.chu@aalto.fi::383a58e3-bd38-49ce-809f-c803b2eb2dc8" providerId="AD"/>
  <p188:author id="{3E7D4AC8-EC9B-A4CD-8184-3BF09C01513E}" name="Hämäläinen Emma" initials="HE" userId="S::emma.hamalainen@aalto.fi::25ab20c6-325c-460a-bdf3-af43bac1ccd0" providerId="AD"/>
  <p188:author id="{D81FDFCE-0935-04BE-1897-F71460D622C9}" name="Ordorica Bechelany Fernanda" initials="OBF" userId="S::fernanda.ordoricabechelany@aalto.fi::ae0ec9be-bc88-42b0-93e0-b0cc7d9b1606" providerId="AD"/>
  <p188:author id="{C6E50CE1-CE57-FF71-7BE1-1D6F9F6A8F6A}" name="Safka Kaitlin" initials="SK" userId="S::kaitlin.safka@aalto.fi::3b692ab2-997a-4e74-8684-e0796334245d" providerId="AD"/>
  <p188:author id="{D53562E1-89BD-3686-2A8E-CAAA694B7194}" name="Parkkinen Kerttu" initials="PK" userId="S::kerttu.parkkinen@aalto.fi::bb8894dc-78fe-4bbf-bb7e-0eb258fcb25f" providerId="AD"/>
  <p188:author id="{8EF128E2-0E14-E2BD-3A4C-2D9E9168F99C}" name="Villaman Natalia" initials="VN" userId="S::natalia.villaman@aalto.fi::1f3e183a-38ff-4061-b2ae-2063398eff50" providerId="AD"/>
  <p188:author id="{A4AFF2E4-EB6C-7607-9D2C-A3E9A43F9524}" name="Grandchamp Paul" initials="GP" userId="S::paul.grandchamp@aalto.fi::bd3b989a-9e9e-4a47-9d06-ecd4d15d9063" providerId="AD"/>
  <p188:author id="{977B26E9-0460-E87C-6E5F-A31E6AF8EFB6}" name="Karvonen Jenna" initials="KJ" userId="S::jenna.karvonen@aalto.fi::5d79dbec-269a-4182-8495-984c50cc3932" providerId="AD"/>
  <p188:author id="{0BE94DF5-28FD-C7A0-5F9A-A5013145A182}" name="Zelißen Thalia" initials="TZ" userId="S::thalia.zelissen@aalto.fi::d5566d30-98f2-449f-8aa1-9df33ea01524" providerId="AD"/>
  <p188:author id="{F753B4FD-8583-0044-CF4D-ACC270287E47}" name="Bianchi Schlotfeld Daniela" initials="BD" userId="S::daniela.bianchischlotfeld@aalto.fi::9de0efb6-a5d3-49fc-b5ba-b1b02718f73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10E6F"/>
    <a:srgbClr val="DEDFE2"/>
    <a:srgbClr val="F5A4C8"/>
    <a:srgbClr val="EA7131"/>
    <a:srgbClr val="F6F0E4"/>
    <a:srgbClr val="7D0138"/>
    <a:srgbClr val="B4E5A2"/>
    <a:srgbClr val="E1DAF6"/>
    <a:srgbClr val="E1D9F5"/>
    <a:srgbClr val="027D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0"/>
    <p:restoredTop sz="94673"/>
  </p:normalViewPr>
  <p:slideViewPr>
    <p:cSldViewPr snapToGrid="0">
      <p:cViewPr varScale="1">
        <p:scale>
          <a:sx n="145" d="100"/>
          <a:sy n="145" d="100"/>
        </p:scale>
        <p:origin x="252" y="114"/>
      </p:cViewPr>
      <p:guideLst>
        <p:guide orient="horz" pos="1144"/>
        <p:guide pos="2880"/>
        <p:guide pos="17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font" Target="fonts/font27.fntdata"/><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4.fntdata"/><Relationship Id="rId72" Type="http://schemas.openxmlformats.org/officeDocument/2006/relationships/font" Target="fonts/font25.fntdata"/><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24.fntdata"/><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ndchamp Paul" userId="bd3b989a-9e9e-4a47-9d06-ecd4d15d9063" providerId="ADAL" clId="{BB4DB02E-F22B-4A9E-9A4D-4DC30B5B4B6D}"/>
    <pc:docChg chg="delSld delMainMaster">
      <pc:chgData name="Grandchamp Paul" userId="bd3b989a-9e9e-4a47-9d06-ecd4d15d9063" providerId="ADAL" clId="{BB4DB02E-F22B-4A9E-9A4D-4DC30B5B4B6D}" dt="2026-06-06T13:03:11.468" v="1" actId="47"/>
      <pc:docMkLst>
        <pc:docMk/>
      </pc:docMkLst>
      <pc:sldChg chg="del">
        <pc:chgData name="Grandchamp Paul" userId="bd3b989a-9e9e-4a47-9d06-ecd4d15d9063" providerId="ADAL" clId="{BB4DB02E-F22B-4A9E-9A4D-4DC30B5B4B6D}" dt="2026-06-06T13:03:11.468" v="1" actId="47"/>
        <pc:sldMkLst>
          <pc:docMk/>
          <pc:sldMk cId="0" sldId="256"/>
        </pc:sldMkLst>
      </pc:sldChg>
      <pc:sldChg chg="del">
        <pc:chgData name="Grandchamp Paul" userId="bd3b989a-9e9e-4a47-9d06-ecd4d15d9063" providerId="ADAL" clId="{BB4DB02E-F22B-4A9E-9A4D-4DC30B5B4B6D}" dt="2026-06-06T13:03:01.669" v="0" actId="47"/>
        <pc:sldMkLst>
          <pc:docMk/>
          <pc:sldMk cId="2784965854" sldId="257"/>
        </pc:sldMkLst>
      </pc:sldChg>
      <pc:sldChg chg="del">
        <pc:chgData name="Grandchamp Paul" userId="bd3b989a-9e9e-4a47-9d06-ecd4d15d9063" providerId="ADAL" clId="{BB4DB02E-F22B-4A9E-9A4D-4DC30B5B4B6D}" dt="2026-06-06T13:03:11.468" v="1" actId="47"/>
        <pc:sldMkLst>
          <pc:docMk/>
          <pc:sldMk cId="0" sldId="258"/>
        </pc:sldMkLst>
      </pc:sldChg>
      <pc:sldChg chg="del">
        <pc:chgData name="Grandchamp Paul" userId="bd3b989a-9e9e-4a47-9d06-ecd4d15d9063" providerId="ADAL" clId="{BB4DB02E-F22B-4A9E-9A4D-4DC30B5B4B6D}" dt="2026-06-06T13:03:01.669" v="0" actId="47"/>
        <pc:sldMkLst>
          <pc:docMk/>
          <pc:sldMk cId="650750070" sldId="260"/>
        </pc:sldMkLst>
      </pc:sldChg>
      <pc:sldChg chg="del">
        <pc:chgData name="Grandchamp Paul" userId="bd3b989a-9e9e-4a47-9d06-ecd4d15d9063" providerId="ADAL" clId="{BB4DB02E-F22B-4A9E-9A4D-4DC30B5B4B6D}" dt="2026-06-06T13:03:01.669" v="0" actId="47"/>
        <pc:sldMkLst>
          <pc:docMk/>
          <pc:sldMk cId="800091667" sldId="265"/>
        </pc:sldMkLst>
      </pc:sldChg>
      <pc:sldChg chg="del">
        <pc:chgData name="Grandchamp Paul" userId="bd3b989a-9e9e-4a47-9d06-ecd4d15d9063" providerId="ADAL" clId="{BB4DB02E-F22B-4A9E-9A4D-4DC30B5B4B6D}" dt="2026-06-06T13:03:01.669" v="0" actId="47"/>
        <pc:sldMkLst>
          <pc:docMk/>
          <pc:sldMk cId="2111199034" sldId="267"/>
        </pc:sldMkLst>
      </pc:sldChg>
      <pc:sldChg chg="del">
        <pc:chgData name="Grandchamp Paul" userId="bd3b989a-9e9e-4a47-9d06-ecd4d15d9063" providerId="ADAL" clId="{BB4DB02E-F22B-4A9E-9A4D-4DC30B5B4B6D}" dt="2026-06-06T13:03:01.669" v="0" actId="47"/>
        <pc:sldMkLst>
          <pc:docMk/>
          <pc:sldMk cId="912087542" sldId="268"/>
        </pc:sldMkLst>
      </pc:sldChg>
      <pc:sldChg chg="del">
        <pc:chgData name="Grandchamp Paul" userId="bd3b989a-9e9e-4a47-9d06-ecd4d15d9063" providerId="ADAL" clId="{BB4DB02E-F22B-4A9E-9A4D-4DC30B5B4B6D}" dt="2026-06-06T13:03:01.669" v="0" actId="47"/>
        <pc:sldMkLst>
          <pc:docMk/>
          <pc:sldMk cId="3676914806" sldId="269"/>
        </pc:sldMkLst>
      </pc:sldChg>
      <pc:sldChg chg="del">
        <pc:chgData name="Grandchamp Paul" userId="bd3b989a-9e9e-4a47-9d06-ecd4d15d9063" providerId="ADAL" clId="{BB4DB02E-F22B-4A9E-9A4D-4DC30B5B4B6D}" dt="2026-06-06T13:03:01.669" v="0" actId="47"/>
        <pc:sldMkLst>
          <pc:docMk/>
          <pc:sldMk cId="750847938" sldId="270"/>
        </pc:sldMkLst>
      </pc:sldChg>
      <pc:sldChg chg="del">
        <pc:chgData name="Grandchamp Paul" userId="bd3b989a-9e9e-4a47-9d06-ecd4d15d9063" providerId="ADAL" clId="{BB4DB02E-F22B-4A9E-9A4D-4DC30B5B4B6D}" dt="2026-06-06T13:03:11.468" v="1" actId="47"/>
        <pc:sldMkLst>
          <pc:docMk/>
          <pc:sldMk cId="0" sldId="271"/>
        </pc:sldMkLst>
      </pc:sldChg>
      <pc:sldChg chg="del">
        <pc:chgData name="Grandchamp Paul" userId="bd3b989a-9e9e-4a47-9d06-ecd4d15d9063" providerId="ADAL" clId="{BB4DB02E-F22B-4A9E-9A4D-4DC30B5B4B6D}" dt="2026-06-06T13:03:01.669" v="0" actId="47"/>
        <pc:sldMkLst>
          <pc:docMk/>
          <pc:sldMk cId="2568641332" sldId="273"/>
        </pc:sldMkLst>
      </pc:sldChg>
      <pc:sldChg chg="del">
        <pc:chgData name="Grandchamp Paul" userId="bd3b989a-9e9e-4a47-9d06-ecd4d15d9063" providerId="ADAL" clId="{BB4DB02E-F22B-4A9E-9A4D-4DC30B5B4B6D}" dt="2026-06-06T13:03:01.669" v="0" actId="47"/>
        <pc:sldMkLst>
          <pc:docMk/>
          <pc:sldMk cId="3764308532" sldId="275"/>
        </pc:sldMkLst>
      </pc:sldChg>
      <pc:sldChg chg="del">
        <pc:chgData name="Grandchamp Paul" userId="bd3b989a-9e9e-4a47-9d06-ecd4d15d9063" providerId="ADAL" clId="{BB4DB02E-F22B-4A9E-9A4D-4DC30B5B4B6D}" dt="2026-06-06T13:03:01.669" v="0" actId="47"/>
        <pc:sldMkLst>
          <pc:docMk/>
          <pc:sldMk cId="150692081" sldId="276"/>
        </pc:sldMkLst>
      </pc:sldChg>
      <pc:sldChg chg="del">
        <pc:chgData name="Grandchamp Paul" userId="bd3b989a-9e9e-4a47-9d06-ecd4d15d9063" providerId="ADAL" clId="{BB4DB02E-F22B-4A9E-9A4D-4DC30B5B4B6D}" dt="2026-06-06T13:03:01.669" v="0" actId="47"/>
        <pc:sldMkLst>
          <pc:docMk/>
          <pc:sldMk cId="1922788694" sldId="277"/>
        </pc:sldMkLst>
      </pc:sldChg>
      <pc:sldChg chg="del">
        <pc:chgData name="Grandchamp Paul" userId="bd3b989a-9e9e-4a47-9d06-ecd4d15d9063" providerId="ADAL" clId="{BB4DB02E-F22B-4A9E-9A4D-4DC30B5B4B6D}" dt="2026-06-06T13:03:01.669" v="0" actId="47"/>
        <pc:sldMkLst>
          <pc:docMk/>
          <pc:sldMk cId="2784034261" sldId="280"/>
        </pc:sldMkLst>
      </pc:sldChg>
      <pc:sldChg chg="del">
        <pc:chgData name="Grandchamp Paul" userId="bd3b989a-9e9e-4a47-9d06-ecd4d15d9063" providerId="ADAL" clId="{BB4DB02E-F22B-4A9E-9A4D-4DC30B5B4B6D}" dt="2026-06-06T13:03:01.669" v="0" actId="47"/>
        <pc:sldMkLst>
          <pc:docMk/>
          <pc:sldMk cId="3986948967" sldId="281"/>
        </pc:sldMkLst>
      </pc:sldChg>
      <pc:sldChg chg="del">
        <pc:chgData name="Grandchamp Paul" userId="bd3b989a-9e9e-4a47-9d06-ecd4d15d9063" providerId="ADAL" clId="{BB4DB02E-F22B-4A9E-9A4D-4DC30B5B4B6D}" dt="2026-06-06T13:03:01.669" v="0" actId="47"/>
        <pc:sldMkLst>
          <pc:docMk/>
          <pc:sldMk cId="1289069257" sldId="285"/>
        </pc:sldMkLst>
      </pc:sldChg>
      <pc:sldChg chg="del">
        <pc:chgData name="Grandchamp Paul" userId="bd3b989a-9e9e-4a47-9d06-ecd4d15d9063" providerId="ADAL" clId="{BB4DB02E-F22B-4A9E-9A4D-4DC30B5B4B6D}" dt="2026-06-06T13:03:01.669" v="0" actId="47"/>
        <pc:sldMkLst>
          <pc:docMk/>
          <pc:sldMk cId="2913735793" sldId="292"/>
        </pc:sldMkLst>
      </pc:sldChg>
      <pc:sldChg chg="del">
        <pc:chgData name="Grandchamp Paul" userId="bd3b989a-9e9e-4a47-9d06-ecd4d15d9063" providerId="ADAL" clId="{BB4DB02E-F22B-4A9E-9A4D-4DC30B5B4B6D}" dt="2026-06-06T13:03:01.669" v="0" actId="47"/>
        <pc:sldMkLst>
          <pc:docMk/>
          <pc:sldMk cId="3016871771" sldId="302"/>
        </pc:sldMkLst>
      </pc:sldChg>
      <pc:sldChg chg="del">
        <pc:chgData name="Grandchamp Paul" userId="bd3b989a-9e9e-4a47-9d06-ecd4d15d9063" providerId="ADAL" clId="{BB4DB02E-F22B-4A9E-9A4D-4DC30B5B4B6D}" dt="2026-06-06T13:03:01.669" v="0" actId="47"/>
        <pc:sldMkLst>
          <pc:docMk/>
          <pc:sldMk cId="4257005281" sldId="303"/>
        </pc:sldMkLst>
      </pc:sldChg>
      <pc:sldChg chg="del">
        <pc:chgData name="Grandchamp Paul" userId="bd3b989a-9e9e-4a47-9d06-ecd4d15d9063" providerId="ADAL" clId="{BB4DB02E-F22B-4A9E-9A4D-4DC30B5B4B6D}" dt="2026-06-06T13:03:01.669" v="0" actId="47"/>
        <pc:sldMkLst>
          <pc:docMk/>
          <pc:sldMk cId="1442478022" sldId="304"/>
        </pc:sldMkLst>
      </pc:sldChg>
      <pc:sldChg chg="del">
        <pc:chgData name="Grandchamp Paul" userId="bd3b989a-9e9e-4a47-9d06-ecd4d15d9063" providerId="ADAL" clId="{BB4DB02E-F22B-4A9E-9A4D-4DC30B5B4B6D}" dt="2026-06-06T13:03:01.669" v="0" actId="47"/>
        <pc:sldMkLst>
          <pc:docMk/>
          <pc:sldMk cId="4143692849" sldId="305"/>
        </pc:sldMkLst>
      </pc:sldChg>
      <pc:sldChg chg="del">
        <pc:chgData name="Grandchamp Paul" userId="bd3b989a-9e9e-4a47-9d06-ecd4d15d9063" providerId="ADAL" clId="{BB4DB02E-F22B-4A9E-9A4D-4DC30B5B4B6D}" dt="2026-06-06T13:03:01.669" v="0" actId="47"/>
        <pc:sldMkLst>
          <pc:docMk/>
          <pc:sldMk cId="3319278331" sldId="309"/>
        </pc:sldMkLst>
      </pc:sldChg>
      <pc:sldChg chg="del">
        <pc:chgData name="Grandchamp Paul" userId="bd3b989a-9e9e-4a47-9d06-ecd4d15d9063" providerId="ADAL" clId="{BB4DB02E-F22B-4A9E-9A4D-4DC30B5B4B6D}" dt="2026-06-06T13:03:01.669" v="0" actId="47"/>
        <pc:sldMkLst>
          <pc:docMk/>
          <pc:sldMk cId="2947879849" sldId="317"/>
        </pc:sldMkLst>
      </pc:sldChg>
      <pc:sldChg chg="del">
        <pc:chgData name="Grandchamp Paul" userId="bd3b989a-9e9e-4a47-9d06-ecd4d15d9063" providerId="ADAL" clId="{BB4DB02E-F22B-4A9E-9A4D-4DC30B5B4B6D}" dt="2026-06-06T13:03:01.669" v="0" actId="47"/>
        <pc:sldMkLst>
          <pc:docMk/>
          <pc:sldMk cId="594003496" sldId="318"/>
        </pc:sldMkLst>
      </pc:sldChg>
      <pc:sldChg chg="del">
        <pc:chgData name="Grandchamp Paul" userId="bd3b989a-9e9e-4a47-9d06-ecd4d15d9063" providerId="ADAL" clId="{BB4DB02E-F22B-4A9E-9A4D-4DC30B5B4B6D}" dt="2026-06-06T13:03:01.669" v="0" actId="47"/>
        <pc:sldMkLst>
          <pc:docMk/>
          <pc:sldMk cId="3541266035" sldId="319"/>
        </pc:sldMkLst>
      </pc:sldChg>
      <pc:sldChg chg="del">
        <pc:chgData name="Grandchamp Paul" userId="bd3b989a-9e9e-4a47-9d06-ecd4d15d9063" providerId="ADAL" clId="{BB4DB02E-F22B-4A9E-9A4D-4DC30B5B4B6D}" dt="2026-06-06T13:03:01.669" v="0" actId="47"/>
        <pc:sldMkLst>
          <pc:docMk/>
          <pc:sldMk cId="3323182065" sldId="320"/>
        </pc:sldMkLst>
      </pc:sldChg>
      <pc:sldChg chg="del">
        <pc:chgData name="Grandchamp Paul" userId="bd3b989a-9e9e-4a47-9d06-ecd4d15d9063" providerId="ADAL" clId="{BB4DB02E-F22B-4A9E-9A4D-4DC30B5B4B6D}" dt="2026-06-06T13:03:01.669" v="0" actId="47"/>
        <pc:sldMkLst>
          <pc:docMk/>
          <pc:sldMk cId="2311433794" sldId="321"/>
        </pc:sldMkLst>
      </pc:sldChg>
      <pc:sldChg chg="del">
        <pc:chgData name="Grandchamp Paul" userId="bd3b989a-9e9e-4a47-9d06-ecd4d15d9063" providerId="ADAL" clId="{BB4DB02E-F22B-4A9E-9A4D-4DC30B5B4B6D}" dt="2026-06-06T13:03:01.669" v="0" actId="47"/>
        <pc:sldMkLst>
          <pc:docMk/>
          <pc:sldMk cId="3718079177" sldId="322"/>
        </pc:sldMkLst>
      </pc:sldChg>
      <pc:sldChg chg="del">
        <pc:chgData name="Grandchamp Paul" userId="bd3b989a-9e9e-4a47-9d06-ecd4d15d9063" providerId="ADAL" clId="{BB4DB02E-F22B-4A9E-9A4D-4DC30B5B4B6D}" dt="2026-06-06T13:03:01.669" v="0" actId="47"/>
        <pc:sldMkLst>
          <pc:docMk/>
          <pc:sldMk cId="1453418349" sldId="324"/>
        </pc:sldMkLst>
      </pc:sldChg>
      <pc:sldChg chg="del">
        <pc:chgData name="Grandchamp Paul" userId="bd3b989a-9e9e-4a47-9d06-ecd4d15d9063" providerId="ADAL" clId="{BB4DB02E-F22B-4A9E-9A4D-4DC30B5B4B6D}" dt="2026-06-06T13:03:01.669" v="0" actId="47"/>
        <pc:sldMkLst>
          <pc:docMk/>
          <pc:sldMk cId="2015857125" sldId="325"/>
        </pc:sldMkLst>
      </pc:sldChg>
      <pc:sldChg chg="del">
        <pc:chgData name="Grandchamp Paul" userId="bd3b989a-9e9e-4a47-9d06-ecd4d15d9063" providerId="ADAL" clId="{BB4DB02E-F22B-4A9E-9A4D-4DC30B5B4B6D}" dt="2026-06-06T13:03:01.669" v="0" actId="47"/>
        <pc:sldMkLst>
          <pc:docMk/>
          <pc:sldMk cId="1324484460" sldId="327"/>
        </pc:sldMkLst>
      </pc:sldChg>
      <pc:sldChg chg="del">
        <pc:chgData name="Grandchamp Paul" userId="bd3b989a-9e9e-4a47-9d06-ecd4d15d9063" providerId="ADAL" clId="{BB4DB02E-F22B-4A9E-9A4D-4DC30B5B4B6D}" dt="2026-06-06T13:03:01.669" v="0" actId="47"/>
        <pc:sldMkLst>
          <pc:docMk/>
          <pc:sldMk cId="2381990971" sldId="328"/>
        </pc:sldMkLst>
      </pc:sldChg>
      <pc:sldChg chg="del">
        <pc:chgData name="Grandchamp Paul" userId="bd3b989a-9e9e-4a47-9d06-ecd4d15d9063" providerId="ADAL" clId="{BB4DB02E-F22B-4A9E-9A4D-4DC30B5B4B6D}" dt="2026-06-06T13:03:01.669" v="0" actId="47"/>
        <pc:sldMkLst>
          <pc:docMk/>
          <pc:sldMk cId="1314987008" sldId="329"/>
        </pc:sldMkLst>
      </pc:sldChg>
      <pc:sldChg chg="del">
        <pc:chgData name="Grandchamp Paul" userId="bd3b989a-9e9e-4a47-9d06-ecd4d15d9063" providerId="ADAL" clId="{BB4DB02E-F22B-4A9E-9A4D-4DC30B5B4B6D}" dt="2026-06-06T13:03:01.669" v="0" actId="47"/>
        <pc:sldMkLst>
          <pc:docMk/>
          <pc:sldMk cId="1885491803" sldId="330"/>
        </pc:sldMkLst>
      </pc:sldChg>
      <pc:sldChg chg="del">
        <pc:chgData name="Grandchamp Paul" userId="bd3b989a-9e9e-4a47-9d06-ecd4d15d9063" providerId="ADAL" clId="{BB4DB02E-F22B-4A9E-9A4D-4DC30B5B4B6D}" dt="2026-06-06T13:03:01.669" v="0" actId="47"/>
        <pc:sldMkLst>
          <pc:docMk/>
          <pc:sldMk cId="1661274649" sldId="331"/>
        </pc:sldMkLst>
      </pc:sldChg>
      <pc:sldChg chg="del">
        <pc:chgData name="Grandchamp Paul" userId="bd3b989a-9e9e-4a47-9d06-ecd4d15d9063" providerId="ADAL" clId="{BB4DB02E-F22B-4A9E-9A4D-4DC30B5B4B6D}" dt="2026-06-06T13:03:01.669" v="0" actId="47"/>
        <pc:sldMkLst>
          <pc:docMk/>
          <pc:sldMk cId="3723921447" sldId="332"/>
        </pc:sldMkLst>
      </pc:sldChg>
      <pc:sldChg chg="del">
        <pc:chgData name="Grandchamp Paul" userId="bd3b989a-9e9e-4a47-9d06-ecd4d15d9063" providerId="ADAL" clId="{BB4DB02E-F22B-4A9E-9A4D-4DC30B5B4B6D}" dt="2026-06-06T13:03:01.669" v="0" actId="47"/>
        <pc:sldMkLst>
          <pc:docMk/>
          <pc:sldMk cId="2465044955" sldId="333"/>
        </pc:sldMkLst>
      </pc:sldChg>
      <pc:sldChg chg="del">
        <pc:chgData name="Grandchamp Paul" userId="bd3b989a-9e9e-4a47-9d06-ecd4d15d9063" providerId="ADAL" clId="{BB4DB02E-F22B-4A9E-9A4D-4DC30B5B4B6D}" dt="2026-06-06T13:03:01.669" v="0" actId="47"/>
        <pc:sldMkLst>
          <pc:docMk/>
          <pc:sldMk cId="4111505090" sldId="334"/>
        </pc:sldMkLst>
      </pc:sldChg>
      <pc:sldChg chg="del">
        <pc:chgData name="Grandchamp Paul" userId="bd3b989a-9e9e-4a47-9d06-ecd4d15d9063" providerId="ADAL" clId="{BB4DB02E-F22B-4A9E-9A4D-4DC30B5B4B6D}" dt="2026-06-06T13:03:01.669" v="0" actId="47"/>
        <pc:sldMkLst>
          <pc:docMk/>
          <pc:sldMk cId="3718252579" sldId="335"/>
        </pc:sldMkLst>
      </pc:sldChg>
      <pc:sldChg chg="del">
        <pc:chgData name="Grandchamp Paul" userId="bd3b989a-9e9e-4a47-9d06-ecd4d15d9063" providerId="ADAL" clId="{BB4DB02E-F22B-4A9E-9A4D-4DC30B5B4B6D}" dt="2026-06-06T13:03:01.669" v="0" actId="47"/>
        <pc:sldMkLst>
          <pc:docMk/>
          <pc:sldMk cId="681421761" sldId="336"/>
        </pc:sldMkLst>
      </pc:sldChg>
      <pc:sldChg chg="del">
        <pc:chgData name="Grandchamp Paul" userId="bd3b989a-9e9e-4a47-9d06-ecd4d15d9063" providerId="ADAL" clId="{BB4DB02E-F22B-4A9E-9A4D-4DC30B5B4B6D}" dt="2026-06-06T13:03:01.669" v="0" actId="47"/>
        <pc:sldMkLst>
          <pc:docMk/>
          <pc:sldMk cId="284459839" sldId="337"/>
        </pc:sldMkLst>
      </pc:sldChg>
      <pc:sldChg chg="del">
        <pc:chgData name="Grandchamp Paul" userId="bd3b989a-9e9e-4a47-9d06-ecd4d15d9063" providerId="ADAL" clId="{BB4DB02E-F22B-4A9E-9A4D-4DC30B5B4B6D}" dt="2026-06-06T13:03:01.669" v="0" actId="47"/>
        <pc:sldMkLst>
          <pc:docMk/>
          <pc:sldMk cId="640595389" sldId="338"/>
        </pc:sldMkLst>
      </pc:sldChg>
      <pc:sldChg chg="del">
        <pc:chgData name="Grandchamp Paul" userId="bd3b989a-9e9e-4a47-9d06-ecd4d15d9063" providerId="ADAL" clId="{BB4DB02E-F22B-4A9E-9A4D-4DC30B5B4B6D}" dt="2026-06-06T13:03:01.669" v="0" actId="47"/>
        <pc:sldMkLst>
          <pc:docMk/>
          <pc:sldMk cId="478799247" sldId="339"/>
        </pc:sldMkLst>
      </pc:sldChg>
      <pc:sldChg chg="del">
        <pc:chgData name="Grandchamp Paul" userId="bd3b989a-9e9e-4a47-9d06-ecd4d15d9063" providerId="ADAL" clId="{BB4DB02E-F22B-4A9E-9A4D-4DC30B5B4B6D}" dt="2026-06-06T13:03:01.669" v="0" actId="47"/>
        <pc:sldMkLst>
          <pc:docMk/>
          <pc:sldMk cId="2056175503" sldId="340"/>
        </pc:sldMkLst>
      </pc:sldChg>
      <pc:sldChg chg="del">
        <pc:chgData name="Grandchamp Paul" userId="bd3b989a-9e9e-4a47-9d06-ecd4d15d9063" providerId="ADAL" clId="{BB4DB02E-F22B-4A9E-9A4D-4DC30B5B4B6D}" dt="2026-06-06T13:03:01.669" v="0" actId="47"/>
        <pc:sldMkLst>
          <pc:docMk/>
          <pc:sldMk cId="3967401932" sldId="341"/>
        </pc:sldMkLst>
      </pc:sldChg>
      <pc:sldChg chg="del">
        <pc:chgData name="Grandchamp Paul" userId="bd3b989a-9e9e-4a47-9d06-ecd4d15d9063" providerId="ADAL" clId="{BB4DB02E-F22B-4A9E-9A4D-4DC30B5B4B6D}" dt="2026-06-06T13:03:01.669" v="0" actId="47"/>
        <pc:sldMkLst>
          <pc:docMk/>
          <pc:sldMk cId="2740578608" sldId="342"/>
        </pc:sldMkLst>
      </pc:sldChg>
      <pc:sldChg chg="del">
        <pc:chgData name="Grandchamp Paul" userId="bd3b989a-9e9e-4a47-9d06-ecd4d15d9063" providerId="ADAL" clId="{BB4DB02E-F22B-4A9E-9A4D-4DC30B5B4B6D}" dt="2026-06-06T13:03:01.669" v="0" actId="47"/>
        <pc:sldMkLst>
          <pc:docMk/>
          <pc:sldMk cId="2275073775" sldId="343"/>
        </pc:sldMkLst>
      </pc:sldChg>
      <pc:sldChg chg="del">
        <pc:chgData name="Grandchamp Paul" userId="bd3b989a-9e9e-4a47-9d06-ecd4d15d9063" providerId="ADAL" clId="{BB4DB02E-F22B-4A9E-9A4D-4DC30B5B4B6D}" dt="2026-06-06T13:03:01.669" v="0" actId="47"/>
        <pc:sldMkLst>
          <pc:docMk/>
          <pc:sldMk cId="4009181983" sldId="344"/>
        </pc:sldMkLst>
      </pc:sldChg>
      <pc:sldChg chg="del">
        <pc:chgData name="Grandchamp Paul" userId="bd3b989a-9e9e-4a47-9d06-ecd4d15d9063" providerId="ADAL" clId="{BB4DB02E-F22B-4A9E-9A4D-4DC30B5B4B6D}" dt="2026-06-06T13:03:01.669" v="0" actId="47"/>
        <pc:sldMkLst>
          <pc:docMk/>
          <pc:sldMk cId="3032401787" sldId="346"/>
        </pc:sldMkLst>
      </pc:sldChg>
      <pc:sldChg chg="del">
        <pc:chgData name="Grandchamp Paul" userId="bd3b989a-9e9e-4a47-9d06-ecd4d15d9063" providerId="ADAL" clId="{BB4DB02E-F22B-4A9E-9A4D-4DC30B5B4B6D}" dt="2026-06-06T13:03:01.669" v="0" actId="47"/>
        <pc:sldMkLst>
          <pc:docMk/>
          <pc:sldMk cId="908797205" sldId="347"/>
        </pc:sldMkLst>
      </pc:sldChg>
      <pc:sldChg chg="del">
        <pc:chgData name="Grandchamp Paul" userId="bd3b989a-9e9e-4a47-9d06-ecd4d15d9063" providerId="ADAL" clId="{BB4DB02E-F22B-4A9E-9A4D-4DC30B5B4B6D}" dt="2026-06-06T13:03:01.669" v="0" actId="47"/>
        <pc:sldMkLst>
          <pc:docMk/>
          <pc:sldMk cId="164535637" sldId="348"/>
        </pc:sldMkLst>
      </pc:sldChg>
      <pc:sldChg chg="del">
        <pc:chgData name="Grandchamp Paul" userId="bd3b989a-9e9e-4a47-9d06-ecd4d15d9063" providerId="ADAL" clId="{BB4DB02E-F22B-4A9E-9A4D-4DC30B5B4B6D}" dt="2026-06-06T13:03:01.669" v="0" actId="47"/>
        <pc:sldMkLst>
          <pc:docMk/>
          <pc:sldMk cId="1044663496" sldId="349"/>
        </pc:sldMkLst>
      </pc:sldChg>
      <pc:sldChg chg="del">
        <pc:chgData name="Grandchamp Paul" userId="bd3b989a-9e9e-4a47-9d06-ecd4d15d9063" providerId="ADAL" clId="{BB4DB02E-F22B-4A9E-9A4D-4DC30B5B4B6D}" dt="2026-06-06T13:03:01.669" v="0" actId="47"/>
        <pc:sldMkLst>
          <pc:docMk/>
          <pc:sldMk cId="3074653469" sldId="350"/>
        </pc:sldMkLst>
      </pc:sldChg>
      <pc:sldChg chg="del">
        <pc:chgData name="Grandchamp Paul" userId="bd3b989a-9e9e-4a47-9d06-ecd4d15d9063" providerId="ADAL" clId="{BB4DB02E-F22B-4A9E-9A4D-4DC30B5B4B6D}" dt="2026-06-06T13:03:01.669" v="0" actId="47"/>
        <pc:sldMkLst>
          <pc:docMk/>
          <pc:sldMk cId="1321519281" sldId="351"/>
        </pc:sldMkLst>
      </pc:sldChg>
      <pc:sldChg chg="del">
        <pc:chgData name="Grandchamp Paul" userId="bd3b989a-9e9e-4a47-9d06-ecd4d15d9063" providerId="ADAL" clId="{BB4DB02E-F22B-4A9E-9A4D-4DC30B5B4B6D}" dt="2026-06-06T13:03:01.669" v="0" actId="47"/>
        <pc:sldMkLst>
          <pc:docMk/>
          <pc:sldMk cId="2809136180" sldId="352"/>
        </pc:sldMkLst>
      </pc:sldChg>
      <pc:sldChg chg="del">
        <pc:chgData name="Grandchamp Paul" userId="bd3b989a-9e9e-4a47-9d06-ecd4d15d9063" providerId="ADAL" clId="{BB4DB02E-F22B-4A9E-9A4D-4DC30B5B4B6D}" dt="2026-06-06T13:03:01.669" v="0" actId="47"/>
        <pc:sldMkLst>
          <pc:docMk/>
          <pc:sldMk cId="1886940026" sldId="354"/>
        </pc:sldMkLst>
      </pc:sldChg>
      <pc:sldChg chg="del">
        <pc:chgData name="Grandchamp Paul" userId="bd3b989a-9e9e-4a47-9d06-ecd4d15d9063" providerId="ADAL" clId="{BB4DB02E-F22B-4A9E-9A4D-4DC30B5B4B6D}" dt="2026-06-06T13:03:01.669" v="0" actId="47"/>
        <pc:sldMkLst>
          <pc:docMk/>
          <pc:sldMk cId="3779537808" sldId="355"/>
        </pc:sldMkLst>
      </pc:sldChg>
      <pc:sldChg chg="del">
        <pc:chgData name="Grandchamp Paul" userId="bd3b989a-9e9e-4a47-9d06-ecd4d15d9063" providerId="ADAL" clId="{BB4DB02E-F22B-4A9E-9A4D-4DC30B5B4B6D}" dt="2026-06-06T13:03:01.669" v="0" actId="47"/>
        <pc:sldMkLst>
          <pc:docMk/>
          <pc:sldMk cId="3168677814" sldId="356"/>
        </pc:sldMkLst>
      </pc:sldChg>
      <pc:sldChg chg="del">
        <pc:chgData name="Grandchamp Paul" userId="bd3b989a-9e9e-4a47-9d06-ecd4d15d9063" providerId="ADAL" clId="{BB4DB02E-F22B-4A9E-9A4D-4DC30B5B4B6D}" dt="2026-06-06T13:03:01.669" v="0" actId="47"/>
        <pc:sldMkLst>
          <pc:docMk/>
          <pc:sldMk cId="3131285423" sldId="359"/>
        </pc:sldMkLst>
      </pc:sldChg>
      <pc:sldChg chg="del">
        <pc:chgData name="Grandchamp Paul" userId="bd3b989a-9e9e-4a47-9d06-ecd4d15d9063" providerId="ADAL" clId="{BB4DB02E-F22B-4A9E-9A4D-4DC30B5B4B6D}" dt="2026-06-06T13:03:01.669" v="0" actId="47"/>
        <pc:sldMkLst>
          <pc:docMk/>
          <pc:sldMk cId="3754682627" sldId="360"/>
        </pc:sldMkLst>
      </pc:sldChg>
      <pc:sldChg chg="del">
        <pc:chgData name="Grandchamp Paul" userId="bd3b989a-9e9e-4a47-9d06-ecd4d15d9063" providerId="ADAL" clId="{BB4DB02E-F22B-4A9E-9A4D-4DC30B5B4B6D}" dt="2026-06-06T13:03:01.669" v="0" actId="47"/>
        <pc:sldMkLst>
          <pc:docMk/>
          <pc:sldMk cId="2140501373" sldId="361"/>
        </pc:sldMkLst>
      </pc:sldChg>
      <pc:sldChg chg="del">
        <pc:chgData name="Grandchamp Paul" userId="bd3b989a-9e9e-4a47-9d06-ecd4d15d9063" providerId="ADAL" clId="{BB4DB02E-F22B-4A9E-9A4D-4DC30B5B4B6D}" dt="2026-06-06T13:03:01.669" v="0" actId="47"/>
        <pc:sldMkLst>
          <pc:docMk/>
          <pc:sldMk cId="1068777801" sldId="362"/>
        </pc:sldMkLst>
      </pc:sldChg>
      <pc:sldChg chg="del">
        <pc:chgData name="Grandchamp Paul" userId="bd3b989a-9e9e-4a47-9d06-ecd4d15d9063" providerId="ADAL" clId="{BB4DB02E-F22B-4A9E-9A4D-4DC30B5B4B6D}" dt="2026-06-06T13:03:01.669" v="0" actId="47"/>
        <pc:sldMkLst>
          <pc:docMk/>
          <pc:sldMk cId="1769583031" sldId="363"/>
        </pc:sldMkLst>
      </pc:sldChg>
      <pc:sldChg chg="del">
        <pc:chgData name="Grandchamp Paul" userId="bd3b989a-9e9e-4a47-9d06-ecd4d15d9063" providerId="ADAL" clId="{BB4DB02E-F22B-4A9E-9A4D-4DC30B5B4B6D}" dt="2026-06-06T13:03:01.669" v="0" actId="47"/>
        <pc:sldMkLst>
          <pc:docMk/>
          <pc:sldMk cId="4238002429" sldId="364"/>
        </pc:sldMkLst>
      </pc:sldChg>
      <pc:sldChg chg="del">
        <pc:chgData name="Grandchamp Paul" userId="bd3b989a-9e9e-4a47-9d06-ecd4d15d9063" providerId="ADAL" clId="{BB4DB02E-F22B-4A9E-9A4D-4DC30B5B4B6D}" dt="2026-06-06T13:03:01.669" v="0" actId="47"/>
        <pc:sldMkLst>
          <pc:docMk/>
          <pc:sldMk cId="4089377025" sldId="368"/>
        </pc:sldMkLst>
      </pc:sldChg>
      <pc:sldChg chg="del">
        <pc:chgData name="Grandchamp Paul" userId="bd3b989a-9e9e-4a47-9d06-ecd4d15d9063" providerId="ADAL" clId="{BB4DB02E-F22B-4A9E-9A4D-4DC30B5B4B6D}" dt="2026-06-06T13:03:01.669" v="0" actId="47"/>
        <pc:sldMkLst>
          <pc:docMk/>
          <pc:sldMk cId="1601057638" sldId="371"/>
        </pc:sldMkLst>
      </pc:sldChg>
      <pc:sldChg chg="del">
        <pc:chgData name="Grandchamp Paul" userId="bd3b989a-9e9e-4a47-9d06-ecd4d15d9063" providerId="ADAL" clId="{BB4DB02E-F22B-4A9E-9A4D-4DC30B5B4B6D}" dt="2026-06-06T13:03:01.669" v="0" actId="47"/>
        <pc:sldMkLst>
          <pc:docMk/>
          <pc:sldMk cId="3266212021" sldId="372"/>
        </pc:sldMkLst>
      </pc:sldChg>
      <pc:sldChg chg="del">
        <pc:chgData name="Grandchamp Paul" userId="bd3b989a-9e9e-4a47-9d06-ecd4d15d9063" providerId="ADAL" clId="{BB4DB02E-F22B-4A9E-9A4D-4DC30B5B4B6D}" dt="2026-06-06T13:03:01.669" v="0" actId="47"/>
        <pc:sldMkLst>
          <pc:docMk/>
          <pc:sldMk cId="718815416" sldId="373"/>
        </pc:sldMkLst>
      </pc:sldChg>
      <pc:sldChg chg="del">
        <pc:chgData name="Grandchamp Paul" userId="bd3b989a-9e9e-4a47-9d06-ecd4d15d9063" providerId="ADAL" clId="{BB4DB02E-F22B-4A9E-9A4D-4DC30B5B4B6D}" dt="2026-06-06T13:03:01.669" v="0" actId="47"/>
        <pc:sldMkLst>
          <pc:docMk/>
          <pc:sldMk cId="2176215210" sldId="376"/>
        </pc:sldMkLst>
      </pc:sldChg>
      <pc:sldChg chg="del">
        <pc:chgData name="Grandchamp Paul" userId="bd3b989a-9e9e-4a47-9d06-ecd4d15d9063" providerId="ADAL" clId="{BB4DB02E-F22B-4A9E-9A4D-4DC30B5B4B6D}" dt="2026-06-06T13:03:01.669" v="0" actId="47"/>
        <pc:sldMkLst>
          <pc:docMk/>
          <pc:sldMk cId="67207329" sldId="378"/>
        </pc:sldMkLst>
      </pc:sldChg>
      <pc:sldChg chg="del">
        <pc:chgData name="Grandchamp Paul" userId="bd3b989a-9e9e-4a47-9d06-ecd4d15d9063" providerId="ADAL" clId="{BB4DB02E-F22B-4A9E-9A4D-4DC30B5B4B6D}" dt="2026-06-06T13:03:01.669" v="0" actId="47"/>
        <pc:sldMkLst>
          <pc:docMk/>
          <pc:sldMk cId="3384930643" sldId="380"/>
        </pc:sldMkLst>
      </pc:sldChg>
      <pc:sldChg chg="del">
        <pc:chgData name="Grandchamp Paul" userId="bd3b989a-9e9e-4a47-9d06-ecd4d15d9063" providerId="ADAL" clId="{BB4DB02E-F22B-4A9E-9A4D-4DC30B5B4B6D}" dt="2026-06-06T13:03:01.669" v="0" actId="47"/>
        <pc:sldMkLst>
          <pc:docMk/>
          <pc:sldMk cId="272544002" sldId="383"/>
        </pc:sldMkLst>
      </pc:sldChg>
      <pc:sldChg chg="del">
        <pc:chgData name="Grandchamp Paul" userId="bd3b989a-9e9e-4a47-9d06-ecd4d15d9063" providerId="ADAL" clId="{BB4DB02E-F22B-4A9E-9A4D-4DC30B5B4B6D}" dt="2026-06-06T13:03:01.669" v="0" actId="47"/>
        <pc:sldMkLst>
          <pc:docMk/>
          <pc:sldMk cId="668334821" sldId="384"/>
        </pc:sldMkLst>
      </pc:sldChg>
      <pc:sldChg chg="del">
        <pc:chgData name="Grandchamp Paul" userId="bd3b989a-9e9e-4a47-9d06-ecd4d15d9063" providerId="ADAL" clId="{BB4DB02E-F22B-4A9E-9A4D-4DC30B5B4B6D}" dt="2026-06-06T13:03:01.669" v="0" actId="47"/>
        <pc:sldMkLst>
          <pc:docMk/>
          <pc:sldMk cId="2827929859" sldId="385"/>
        </pc:sldMkLst>
      </pc:sldChg>
      <pc:sldChg chg="del">
        <pc:chgData name="Grandchamp Paul" userId="bd3b989a-9e9e-4a47-9d06-ecd4d15d9063" providerId="ADAL" clId="{BB4DB02E-F22B-4A9E-9A4D-4DC30B5B4B6D}" dt="2026-06-06T13:03:01.669" v="0" actId="47"/>
        <pc:sldMkLst>
          <pc:docMk/>
          <pc:sldMk cId="714892893" sldId="386"/>
        </pc:sldMkLst>
      </pc:sldChg>
      <pc:sldChg chg="del">
        <pc:chgData name="Grandchamp Paul" userId="bd3b989a-9e9e-4a47-9d06-ecd4d15d9063" providerId="ADAL" clId="{BB4DB02E-F22B-4A9E-9A4D-4DC30B5B4B6D}" dt="2026-06-06T13:03:01.669" v="0" actId="47"/>
        <pc:sldMkLst>
          <pc:docMk/>
          <pc:sldMk cId="1178458572" sldId="387"/>
        </pc:sldMkLst>
      </pc:sldChg>
      <pc:sldChg chg="del">
        <pc:chgData name="Grandchamp Paul" userId="bd3b989a-9e9e-4a47-9d06-ecd4d15d9063" providerId="ADAL" clId="{BB4DB02E-F22B-4A9E-9A4D-4DC30B5B4B6D}" dt="2026-06-06T13:03:01.669" v="0" actId="47"/>
        <pc:sldMkLst>
          <pc:docMk/>
          <pc:sldMk cId="2120008111" sldId="388"/>
        </pc:sldMkLst>
      </pc:sldChg>
      <pc:sldChg chg="del">
        <pc:chgData name="Grandchamp Paul" userId="bd3b989a-9e9e-4a47-9d06-ecd4d15d9063" providerId="ADAL" clId="{BB4DB02E-F22B-4A9E-9A4D-4DC30B5B4B6D}" dt="2026-06-06T13:03:01.669" v="0" actId="47"/>
        <pc:sldMkLst>
          <pc:docMk/>
          <pc:sldMk cId="2675861087" sldId="389"/>
        </pc:sldMkLst>
      </pc:sldChg>
      <pc:sldChg chg="del">
        <pc:chgData name="Grandchamp Paul" userId="bd3b989a-9e9e-4a47-9d06-ecd4d15d9063" providerId="ADAL" clId="{BB4DB02E-F22B-4A9E-9A4D-4DC30B5B4B6D}" dt="2026-06-06T13:03:01.669" v="0" actId="47"/>
        <pc:sldMkLst>
          <pc:docMk/>
          <pc:sldMk cId="130084993" sldId="390"/>
        </pc:sldMkLst>
      </pc:sldChg>
      <pc:sldChg chg="del">
        <pc:chgData name="Grandchamp Paul" userId="bd3b989a-9e9e-4a47-9d06-ecd4d15d9063" providerId="ADAL" clId="{BB4DB02E-F22B-4A9E-9A4D-4DC30B5B4B6D}" dt="2026-06-06T13:03:01.669" v="0" actId="47"/>
        <pc:sldMkLst>
          <pc:docMk/>
          <pc:sldMk cId="711442920" sldId="391"/>
        </pc:sldMkLst>
      </pc:sldChg>
      <pc:sldChg chg="del">
        <pc:chgData name="Grandchamp Paul" userId="bd3b989a-9e9e-4a47-9d06-ecd4d15d9063" providerId="ADAL" clId="{BB4DB02E-F22B-4A9E-9A4D-4DC30B5B4B6D}" dt="2026-06-06T13:03:01.669" v="0" actId="47"/>
        <pc:sldMkLst>
          <pc:docMk/>
          <pc:sldMk cId="1827709531" sldId="392"/>
        </pc:sldMkLst>
      </pc:sldChg>
      <pc:sldChg chg="del">
        <pc:chgData name="Grandchamp Paul" userId="bd3b989a-9e9e-4a47-9d06-ecd4d15d9063" providerId="ADAL" clId="{BB4DB02E-F22B-4A9E-9A4D-4DC30B5B4B6D}" dt="2026-06-06T13:03:01.669" v="0" actId="47"/>
        <pc:sldMkLst>
          <pc:docMk/>
          <pc:sldMk cId="2188464605" sldId="395"/>
        </pc:sldMkLst>
      </pc:sldChg>
      <pc:sldChg chg="del">
        <pc:chgData name="Grandchamp Paul" userId="bd3b989a-9e9e-4a47-9d06-ecd4d15d9063" providerId="ADAL" clId="{BB4DB02E-F22B-4A9E-9A4D-4DC30B5B4B6D}" dt="2026-06-06T13:03:01.669" v="0" actId="47"/>
        <pc:sldMkLst>
          <pc:docMk/>
          <pc:sldMk cId="1598029891" sldId="396"/>
        </pc:sldMkLst>
      </pc:sldChg>
      <pc:sldChg chg="del">
        <pc:chgData name="Grandchamp Paul" userId="bd3b989a-9e9e-4a47-9d06-ecd4d15d9063" providerId="ADAL" clId="{BB4DB02E-F22B-4A9E-9A4D-4DC30B5B4B6D}" dt="2026-06-06T13:03:01.669" v="0" actId="47"/>
        <pc:sldMkLst>
          <pc:docMk/>
          <pc:sldMk cId="3133046987" sldId="397"/>
        </pc:sldMkLst>
      </pc:sldChg>
      <pc:sldChg chg="del">
        <pc:chgData name="Grandchamp Paul" userId="bd3b989a-9e9e-4a47-9d06-ecd4d15d9063" providerId="ADAL" clId="{BB4DB02E-F22B-4A9E-9A4D-4DC30B5B4B6D}" dt="2026-06-06T13:03:01.669" v="0" actId="47"/>
        <pc:sldMkLst>
          <pc:docMk/>
          <pc:sldMk cId="1244121624" sldId="398"/>
        </pc:sldMkLst>
      </pc:sldChg>
      <pc:sldChg chg="del">
        <pc:chgData name="Grandchamp Paul" userId="bd3b989a-9e9e-4a47-9d06-ecd4d15d9063" providerId="ADAL" clId="{BB4DB02E-F22B-4A9E-9A4D-4DC30B5B4B6D}" dt="2026-06-06T13:03:01.669" v="0" actId="47"/>
        <pc:sldMkLst>
          <pc:docMk/>
          <pc:sldMk cId="2264282097" sldId="400"/>
        </pc:sldMkLst>
      </pc:sldChg>
      <pc:sldChg chg="del">
        <pc:chgData name="Grandchamp Paul" userId="bd3b989a-9e9e-4a47-9d06-ecd4d15d9063" providerId="ADAL" clId="{BB4DB02E-F22B-4A9E-9A4D-4DC30B5B4B6D}" dt="2026-06-06T13:03:01.669" v="0" actId="47"/>
        <pc:sldMkLst>
          <pc:docMk/>
          <pc:sldMk cId="2134260943" sldId="401"/>
        </pc:sldMkLst>
      </pc:sldChg>
      <pc:sldChg chg="del">
        <pc:chgData name="Grandchamp Paul" userId="bd3b989a-9e9e-4a47-9d06-ecd4d15d9063" providerId="ADAL" clId="{BB4DB02E-F22B-4A9E-9A4D-4DC30B5B4B6D}" dt="2026-06-06T13:03:01.669" v="0" actId="47"/>
        <pc:sldMkLst>
          <pc:docMk/>
          <pc:sldMk cId="2099660532" sldId="402"/>
        </pc:sldMkLst>
      </pc:sldChg>
      <pc:sldChg chg="del">
        <pc:chgData name="Grandchamp Paul" userId="bd3b989a-9e9e-4a47-9d06-ecd4d15d9063" providerId="ADAL" clId="{BB4DB02E-F22B-4A9E-9A4D-4DC30B5B4B6D}" dt="2026-06-06T13:03:01.669" v="0" actId="47"/>
        <pc:sldMkLst>
          <pc:docMk/>
          <pc:sldMk cId="428001995" sldId="403"/>
        </pc:sldMkLst>
      </pc:sldChg>
      <pc:sldChg chg="del">
        <pc:chgData name="Grandchamp Paul" userId="bd3b989a-9e9e-4a47-9d06-ecd4d15d9063" providerId="ADAL" clId="{BB4DB02E-F22B-4A9E-9A4D-4DC30B5B4B6D}" dt="2026-06-06T13:03:01.669" v="0" actId="47"/>
        <pc:sldMkLst>
          <pc:docMk/>
          <pc:sldMk cId="1829263894" sldId="404"/>
        </pc:sldMkLst>
      </pc:sldChg>
      <pc:sldChg chg="del">
        <pc:chgData name="Grandchamp Paul" userId="bd3b989a-9e9e-4a47-9d06-ecd4d15d9063" providerId="ADAL" clId="{BB4DB02E-F22B-4A9E-9A4D-4DC30B5B4B6D}" dt="2026-06-06T13:03:01.669" v="0" actId="47"/>
        <pc:sldMkLst>
          <pc:docMk/>
          <pc:sldMk cId="2960752354" sldId="405"/>
        </pc:sldMkLst>
      </pc:sldChg>
      <pc:sldChg chg="del">
        <pc:chgData name="Grandchamp Paul" userId="bd3b989a-9e9e-4a47-9d06-ecd4d15d9063" providerId="ADAL" clId="{BB4DB02E-F22B-4A9E-9A4D-4DC30B5B4B6D}" dt="2026-06-06T13:03:01.669" v="0" actId="47"/>
        <pc:sldMkLst>
          <pc:docMk/>
          <pc:sldMk cId="1130347185" sldId="406"/>
        </pc:sldMkLst>
      </pc:sldChg>
      <pc:sldChg chg="del">
        <pc:chgData name="Grandchamp Paul" userId="bd3b989a-9e9e-4a47-9d06-ecd4d15d9063" providerId="ADAL" clId="{BB4DB02E-F22B-4A9E-9A4D-4DC30B5B4B6D}" dt="2026-06-06T13:03:01.669" v="0" actId="47"/>
        <pc:sldMkLst>
          <pc:docMk/>
          <pc:sldMk cId="826640117" sldId="407"/>
        </pc:sldMkLst>
      </pc:sldChg>
      <pc:sldChg chg="del">
        <pc:chgData name="Grandchamp Paul" userId="bd3b989a-9e9e-4a47-9d06-ecd4d15d9063" providerId="ADAL" clId="{BB4DB02E-F22B-4A9E-9A4D-4DC30B5B4B6D}" dt="2026-06-06T13:03:01.669" v="0" actId="47"/>
        <pc:sldMkLst>
          <pc:docMk/>
          <pc:sldMk cId="3659571714" sldId="408"/>
        </pc:sldMkLst>
      </pc:sldChg>
      <pc:sldChg chg="del">
        <pc:chgData name="Grandchamp Paul" userId="bd3b989a-9e9e-4a47-9d06-ecd4d15d9063" providerId="ADAL" clId="{BB4DB02E-F22B-4A9E-9A4D-4DC30B5B4B6D}" dt="2026-06-06T13:03:01.669" v="0" actId="47"/>
        <pc:sldMkLst>
          <pc:docMk/>
          <pc:sldMk cId="2008861498" sldId="420"/>
        </pc:sldMkLst>
      </pc:sldChg>
      <pc:sldChg chg="del">
        <pc:chgData name="Grandchamp Paul" userId="bd3b989a-9e9e-4a47-9d06-ecd4d15d9063" providerId="ADAL" clId="{BB4DB02E-F22B-4A9E-9A4D-4DC30B5B4B6D}" dt="2026-06-06T13:03:01.669" v="0" actId="47"/>
        <pc:sldMkLst>
          <pc:docMk/>
          <pc:sldMk cId="1605252832" sldId="423"/>
        </pc:sldMkLst>
      </pc:sldChg>
      <pc:sldChg chg="del">
        <pc:chgData name="Grandchamp Paul" userId="bd3b989a-9e9e-4a47-9d06-ecd4d15d9063" providerId="ADAL" clId="{BB4DB02E-F22B-4A9E-9A4D-4DC30B5B4B6D}" dt="2026-06-06T13:03:01.669" v="0" actId="47"/>
        <pc:sldMkLst>
          <pc:docMk/>
          <pc:sldMk cId="3313560425" sldId="425"/>
        </pc:sldMkLst>
      </pc:sldChg>
      <pc:sldChg chg="del">
        <pc:chgData name="Grandchamp Paul" userId="bd3b989a-9e9e-4a47-9d06-ecd4d15d9063" providerId="ADAL" clId="{BB4DB02E-F22B-4A9E-9A4D-4DC30B5B4B6D}" dt="2026-06-06T13:03:01.669" v="0" actId="47"/>
        <pc:sldMkLst>
          <pc:docMk/>
          <pc:sldMk cId="1529484319" sldId="426"/>
        </pc:sldMkLst>
      </pc:sldChg>
      <pc:sldChg chg="del">
        <pc:chgData name="Grandchamp Paul" userId="bd3b989a-9e9e-4a47-9d06-ecd4d15d9063" providerId="ADAL" clId="{BB4DB02E-F22B-4A9E-9A4D-4DC30B5B4B6D}" dt="2026-06-06T13:03:01.669" v="0" actId="47"/>
        <pc:sldMkLst>
          <pc:docMk/>
          <pc:sldMk cId="1742707859" sldId="427"/>
        </pc:sldMkLst>
      </pc:sldChg>
      <pc:sldChg chg="del">
        <pc:chgData name="Grandchamp Paul" userId="bd3b989a-9e9e-4a47-9d06-ecd4d15d9063" providerId="ADAL" clId="{BB4DB02E-F22B-4A9E-9A4D-4DC30B5B4B6D}" dt="2026-06-06T13:03:01.669" v="0" actId="47"/>
        <pc:sldMkLst>
          <pc:docMk/>
          <pc:sldMk cId="37556377" sldId="428"/>
        </pc:sldMkLst>
      </pc:sldChg>
      <pc:sldChg chg="del">
        <pc:chgData name="Grandchamp Paul" userId="bd3b989a-9e9e-4a47-9d06-ecd4d15d9063" providerId="ADAL" clId="{BB4DB02E-F22B-4A9E-9A4D-4DC30B5B4B6D}" dt="2026-06-06T13:03:01.669" v="0" actId="47"/>
        <pc:sldMkLst>
          <pc:docMk/>
          <pc:sldMk cId="4017468438" sldId="429"/>
        </pc:sldMkLst>
      </pc:sldChg>
      <pc:sldChg chg="del">
        <pc:chgData name="Grandchamp Paul" userId="bd3b989a-9e9e-4a47-9d06-ecd4d15d9063" providerId="ADAL" clId="{BB4DB02E-F22B-4A9E-9A4D-4DC30B5B4B6D}" dt="2026-06-06T13:03:01.669" v="0" actId="47"/>
        <pc:sldMkLst>
          <pc:docMk/>
          <pc:sldMk cId="1480669255" sldId="430"/>
        </pc:sldMkLst>
      </pc:sldChg>
      <pc:sldChg chg="del">
        <pc:chgData name="Grandchamp Paul" userId="bd3b989a-9e9e-4a47-9d06-ecd4d15d9063" providerId="ADAL" clId="{BB4DB02E-F22B-4A9E-9A4D-4DC30B5B4B6D}" dt="2026-06-06T13:03:01.669" v="0" actId="47"/>
        <pc:sldMkLst>
          <pc:docMk/>
          <pc:sldMk cId="279947129" sldId="431"/>
        </pc:sldMkLst>
      </pc:sldChg>
      <pc:sldChg chg="del">
        <pc:chgData name="Grandchamp Paul" userId="bd3b989a-9e9e-4a47-9d06-ecd4d15d9063" providerId="ADAL" clId="{BB4DB02E-F22B-4A9E-9A4D-4DC30B5B4B6D}" dt="2026-06-06T13:03:11.468" v="1" actId="47"/>
        <pc:sldMkLst>
          <pc:docMk/>
          <pc:sldMk cId="1481982425" sldId="668"/>
        </pc:sldMkLst>
      </pc:sldChg>
      <pc:sldChg chg="del">
        <pc:chgData name="Grandchamp Paul" userId="bd3b989a-9e9e-4a47-9d06-ecd4d15d9063" providerId="ADAL" clId="{BB4DB02E-F22B-4A9E-9A4D-4DC30B5B4B6D}" dt="2026-06-06T13:03:11.468" v="1" actId="47"/>
        <pc:sldMkLst>
          <pc:docMk/>
          <pc:sldMk cId="446436246" sldId="673"/>
        </pc:sldMkLst>
      </pc:sldChg>
      <pc:sldChg chg="del">
        <pc:chgData name="Grandchamp Paul" userId="bd3b989a-9e9e-4a47-9d06-ecd4d15d9063" providerId="ADAL" clId="{BB4DB02E-F22B-4A9E-9A4D-4DC30B5B4B6D}" dt="2026-06-06T13:03:11.468" v="1" actId="47"/>
        <pc:sldMkLst>
          <pc:docMk/>
          <pc:sldMk cId="0" sldId="675"/>
        </pc:sldMkLst>
      </pc:sldChg>
      <pc:sldChg chg="del">
        <pc:chgData name="Grandchamp Paul" userId="bd3b989a-9e9e-4a47-9d06-ecd4d15d9063" providerId="ADAL" clId="{BB4DB02E-F22B-4A9E-9A4D-4DC30B5B4B6D}" dt="2026-06-06T13:03:11.468" v="1" actId="47"/>
        <pc:sldMkLst>
          <pc:docMk/>
          <pc:sldMk cId="3914973066" sldId="677"/>
        </pc:sldMkLst>
      </pc:sldChg>
      <pc:sldChg chg="del">
        <pc:chgData name="Grandchamp Paul" userId="bd3b989a-9e9e-4a47-9d06-ecd4d15d9063" providerId="ADAL" clId="{BB4DB02E-F22B-4A9E-9A4D-4DC30B5B4B6D}" dt="2026-06-06T13:03:11.468" v="1" actId="47"/>
        <pc:sldMkLst>
          <pc:docMk/>
          <pc:sldMk cId="1247069635" sldId="680"/>
        </pc:sldMkLst>
      </pc:sldChg>
      <pc:sldChg chg="del">
        <pc:chgData name="Grandchamp Paul" userId="bd3b989a-9e9e-4a47-9d06-ecd4d15d9063" providerId="ADAL" clId="{BB4DB02E-F22B-4A9E-9A4D-4DC30B5B4B6D}" dt="2026-06-06T13:03:01.669" v="0" actId="47"/>
        <pc:sldMkLst>
          <pc:docMk/>
          <pc:sldMk cId="506283101" sldId="730"/>
        </pc:sldMkLst>
      </pc:sldChg>
      <pc:sldChg chg="del">
        <pc:chgData name="Grandchamp Paul" userId="bd3b989a-9e9e-4a47-9d06-ecd4d15d9063" providerId="ADAL" clId="{BB4DB02E-F22B-4A9E-9A4D-4DC30B5B4B6D}" dt="2026-06-06T13:03:01.669" v="0" actId="47"/>
        <pc:sldMkLst>
          <pc:docMk/>
          <pc:sldMk cId="3093709103" sldId="736"/>
        </pc:sldMkLst>
      </pc:sldChg>
      <pc:sldChg chg="del">
        <pc:chgData name="Grandchamp Paul" userId="bd3b989a-9e9e-4a47-9d06-ecd4d15d9063" providerId="ADAL" clId="{BB4DB02E-F22B-4A9E-9A4D-4DC30B5B4B6D}" dt="2026-06-06T13:03:11.468" v="1" actId="47"/>
        <pc:sldMkLst>
          <pc:docMk/>
          <pc:sldMk cId="2836601007" sldId="741"/>
        </pc:sldMkLst>
      </pc:sldChg>
      <pc:sldChg chg="del">
        <pc:chgData name="Grandchamp Paul" userId="bd3b989a-9e9e-4a47-9d06-ecd4d15d9063" providerId="ADAL" clId="{BB4DB02E-F22B-4A9E-9A4D-4DC30B5B4B6D}" dt="2026-06-06T13:03:01.669" v="0" actId="47"/>
        <pc:sldMkLst>
          <pc:docMk/>
          <pc:sldMk cId="1650300096" sldId="742"/>
        </pc:sldMkLst>
      </pc:sldChg>
      <pc:sldChg chg="del">
        <pc:chgData name="Grandchamp Paul" userId="bd3b989a-9e9e-4a47-9d06-ecd4d15d9063" providerId="ADAL" clId="{BB4DB02E-F22B-4A9E-9A4D-4DC30B5B4B6D}" dt="2026-06-06T13:03:01.669" v="0" actId="47"/>
        <pc:sldMkLst>
          <pc:docMk/>
          <pc:sldMk cId="1568792476" sldId="743"/>
        </pc:sldMkLst>
      </pc:sldChg>
      <pc:sldChg chg="del">
        <pc:chgData name="Grandchamp Paul" userId="bd3b989a-9e9e-4a47-9d06-ecd4d15d9063" providerId="ADAL" clId="{BB4DB02E-F22B-4A9E-9A4D-4DC30B5B4B6D}" dt="2026-06-06T13:03:01.669" v="0" actId="47"/>
        <pc:sldMkLst>
          <pc:docMk/>
          <pc:sldMk cId="2322403759" sldId="744"/>
        </pc:sldMkLst>
      </pc:sldChg>
      <pc:sldChg chg="del">
        <pc:chgData name="Grandchamp Paul" userId="bd3b989a-9e9e-4a47-9d06-ecd4d15d9063" providerId="ADAL" clId="{BB4DB02E-F22B-4A9E-9A4D-4DC30B5B4B6D}" dt="2026-06-06T13:03:01.669" v="0" actId="47"/>
        <pc:sldMkLst>
          <pc:docMk/>
          <pc:sldMk cId="1320367072" sldId="745"/>
        </pc:sldMkLst>
      </pc:sldChg>
      <pc:sldChg chg="del">
        <pc:chgData name="Grandchamp Paul" userId="bd3b989a-9e9e-4a47-9d06-ecd4d15d9063" providerId="ADAL" clId="{BB4DB02E-F22B-4A9E-9A4D-4DC30B5B4B6D}" dt="2026-06-06T13:03:01.669" v="0" actId="47"/>
        <pc:sldMkLst>
          <pc:docMk/>
          <pc:sldMk cId="337693561" sldId="746"/>
        </pc:sldMkLst>
      </pc:sldChg>
      <pc:sldChg chg="del">
        <pc:chgData name="Grandchamp Paul" userId="bd3b989a-9e9e-4a47-9d06-ecd4d15d9063" providerId="ADAL" clId="{BB4DB02E-F22B-4A9E-9A4D-4DC30B5B4B6D}" dt="2026-06-06T13:03:01.669" v="0" actId="47"/>
        <pc:sldMkLst>
          <pc:docMk/>
          <pc:sldMk cId="3843316399" sldId="747"/>
        </pc:sldMkLst>
      </pc:sldChg>
      <pc:sldChg chg="del">
        <pc:chgData name="Grandchamp Paul" userId="bd3b989a-9e9e-4a47-9d06-ecd4d15d9063" providerId="ADAL" clId="{BB4DB02E-F22B-4A9E-9A4D-4DC30B5B4B6D}" dt="2026-06-06T13:03:11.468" v="1" actId="47"/>
        <pc:sldMkLst>
          <pc:docMk/>
          <pc:sldMk cId="1701130520" sldId="748"/>
        </pc:sldMkLst>
      </pc:sldChg>
      <pc:sldChg chg="del">
        <pc:chgData name="Grandchamp Paul" userId="bd3b989a-9e9e-4a47-9d06-ecd4d15d9063" providerId="ADAL" clId="{BB4DB02E-F22B-4A9E-9A4D-4DC30B5B4B6D}" dt="2026-06-06T13:03:01.669" v="0" actId="47"/>
        <pc:sldMkLst>
          <pc:docMk/>
          <pc:sldMk cId="879405972" sldId="749"/>
        </pc:sldMkLst>
      </pc:sldChg>
      <pc:sldChg chg="del">
        <pc:chgData name="Grandchamp Paul" userId="bd3b989a-9e9e-4a47-9d06-ecd4d15d9063" providerId="ADAL" clId="{BB4DB02E-F22B-4A9E-9A4D-4DC30B5B4B6D}" dt="2026-06-06T13:03:01.669" v="0" actId="47"/>
        <pc:sldMkLst>
          <pc:docMk/>
          <pc:sldMk cId="1406261109" sldId="750"/>
        </pc:sldMkLst>
      </pc:sldChg>
      <pc:sldChg chg="del">
        <pc:chgData name="Grandchamp Paul" userId="bd3b989a-9e9e-4a47-9d06-ecd4d15d9063" providerId="ADAL" clId="{BB4DB02E-F22B-4A9E-9A4D-4DC30B5B4B6D}" dt="2026-06-06T13:03:01.669" v="0" actId="47"/>
        <pc:sldMkLst>
          <pc:docMk/>
          <pc:sldMk cId="1623428230" sldId="751"/>
        </pc:sldMkLst>
      </pc:sldChg>
      <pc:sldChg chg="del">
        <pc:chgData name="Grandchamp Paul" userId="bd3b989a-9e9e-4a47-9d06-ecd4d15d9063" providerId="ADAL" clId="{BB4DB02E-F22B-4A9E-9A4D-4DC30B5B4B6D}" dt="2026-06-06T13:03:01.669" v="0" actId="47"/>
        <pc:sldMkLst>
          <pc:docMk/>
          <pc:sldMk cId="926456863" sldId="752"/>
        </pc:sldMkLst>
      </pc:sldChg>
      <pc:sldChg chg="del">
        <pc:chgData name="Grandchamp Paul" userId="bd3b989a-9e9e-4a47-9d06-ecd4d15d9063" providerId="ADAL" clId="{BB4DB02E-F22B-4A9E-9A4D-4DC30B5B4B6D}" dt="2026-06-06T13:03:01.669" v="0" actId="47"/>
        <pc:sldMkLst>
          <pc:docMk/>
          <pc:sldMk cId="3698259632" sldId="753"/>
        </pc:sldMkLst>
      </pc:sldChg>
      <pc:sldChg chg="del">
        <pc:chgData name="Grandchamp Paul" userId="bd3b989a-9e9e-4a47-9d06-ecd4d15d9063" providerId="ADAL" clId="{BB4DB02E-F22B-4A9E-9A4D-4DC30B5B4B6D}" dt="2026-06-06T13:03:01.669" v="0" actId="47"/>
        <pc:sldMkLst>
          <pc:docMk/>
          <pc:sldMk cId="2468538274" sldId="755"/>
        </pc:sldMkLst>
      </pc:sldChg>
      <pc:sldChg chg="del">
        <pc:chgData name="Grandchamp Paul" userId="bd3b989a-9e9e-4a47-9d06-ecd4d15d9063" providerId="ADAL" clId="{BB4DB02E-F22B-4A9E-9A4D-4DC30B5B4B6D}" dt="2026-06-06T13:03:01.669" v="0" actId="47"/>
        <pc:sldMkLst>
          <pc:docMk/>
          <pc:sldMk cId="772174062" sldId="756"/>
        </pc:sldMkLst>
      </pc:sldChg>
      <pc:sldChg chg="del">
        <pc:chgData name="Grandchamp Paul" userId="bd3b989a-9e9e-4a47-9d06-ecd4d15d9063" providerId="ADAL" clId="{BB4DB02E-F22B-4A9E-9A4D-4DC30B5B4B6D}" dt="2026-06-06T13:03:01.669" v="0" actId="47"/>
        <pc:sldMkLst>
          <pc:docMk/>
          <pc:sldMk cId="3914711142" sldId="757"/>
        </pc:sldMkLst>
      </pc:sldChg>
      <pc:sldChg chg="del">
        <pc:chgData name="Grandchamp Paul" userId="bd3b989a-9e9e-4a47-9d06-ecd4d15d9063" providerId="ADAL" clId="{BB4DB02E-F22B-4A9E-9A4D-4DC30B5B4B6D}" dt="2026-06-06T13:03:01.669" v="0" actId="47"/>
        <pc:sldMkLst>
          <pc:docMk/>
          <pc:sldMk cId="2534066617" sldId="758"/>
        </pc:sldMkLst>
      </pc:sldChg>
      <pc:sldChg chg="del">
        <pc:chgData name="Grandchamp Paul" userId="bd3b989a-9e9e-4a47-9d06-ecd4d15d9063" providerId="ADAL" clId="{BB4DB02E-F22B-4A9E-9A4D-4DC30B5B4B6D}" dt="2026-06-06T13:03:01.669" v="0" actId="47"/>
        <pc:sldMkLst>
          <pc:docMk/>
          <pc:sldMk cId="1493308647" sldId="759"/>
        </pc:sldMkLst>
      </pc:sldChg>
      <pc:sldChg chg="del">
        <pc:chgData name="Grandchamp Paul" userId="bd3b989a-9e9e-4a47-9d06-ecd4d15d9063" providerId="ADAL" clId="{BB4DB02E-F22B-4A9E-9A4D-4DC30B5B4B6D}" dt="2026-06-06T13:03:11.468" v="1" actId="47"/>
        <pc:sldMkLst>
          <pc:docMk/>
          <pc:sldMk cId="1789327123" sldId="760"/>
        </pc:sldMkLst>
      </pc:sldChg>
      <pc:sldChg chg="del">
        <pc:chgData name="Grandchamp Paul" userId="bd3b989a-9e9e-4a47-9d06-ecd4d15d9063" providerId="ADAL" clId="{BB4DB02E-F22B-4A9E-9A4D-4DC30B5B4B6D}" dt="2026-06-06T13:03:01.669" v="0" actId="47"/>
        <pc:sldMkLst>
          <pc:docMk/>
          <pc:sldMk cId="1448272942" sldId="761"/>
        </pc:sldMkLst>
      </pc:sldChg>
      <pc:sldChg chg="del">
        <pc:chgData name="Grandchamp Paul" userId="bd3b989a-9e9e-4a47-9d06-ecd4d15d9063" providerId="ADAL" clId="{BB4DB02E-F22B-4A9E-9A4D-4DC30B5B4B6D}" dt="2026-06-06T13:03:01.669" v="0" actId="47"/>
        <pc:sldMkLst>
          <pc:docMk/>
          <pc:sldMk cId="3450400659" sldId="782"/>
        </pc:sldMkLst>
      </pc:sldChg>
      <pc:sldChg chg="del">
        <pc:chgData name="Grandchamp Paul" userId="bd3b989a-9e9e-4a47-9d06-ecd4d15d9063" providerId="ADAL" clId="{BB4DB02E-F22B-4A9E-9A4D-4DC30B5B4B6D}" dt="2026-06-06T13:03:01.669" v="0" actId="47"/>
        <pc:sldMkLst>
          <pc:docMk/>
          <pc:sldMk cId="3523187385" sldId="783"/>
        </pc:sldMkLst>
      </pc:sldChg>
      <pc:sldChg chg="del">
        <pc:chgData name="Grandchamp Paul" userId="bd3b989a-9e9e-4a47-9d06-ecd4d15d9063" providerId="ADAL" clId="{BB4DB02E-F22B-4A9E-9A4D-4DC30B5B4B6D}" dt="2026-06-06T13:03:01.669" v="0" actId="47"/>
        <pc:sldMkLst>
          <pc:docMk/>
          <pc:sldMk cId="1636224308" sldId="784"/>
        </pc:sldMkLst>
      </pc:sldChg>
      <pc:sldChg chg="del">
        <pc:chgData name="Grandchamp Paul" userId="bd3b989a-9e9e-4a47-9d06-ecd4d15d9063" providerId="ADAL" clId="{BB4DB02E-F22B-4A9E-9A4D-4DC30B5B4B6D}" dt="2026-06-06T13:03:01.669" v="0" actId="47"/>
        <pc:sldMkLst>
          <pc:docMk/>
          <pc:sldMk cId="137444759" sldId="785"/>
        </pc:sldMkLst>
      </pc:sldChg>
      <pc:sldChg chg="del">
        <pc:chgData name="Grandchamp Paul" userId="bd3b989a-9e9e-4a47-9d06-ecd4d15d9063" providerId="ADAL" clId="{BB4DB02E-F22B-4A9E-9A4D-4DC30B5B4B6D}" dt="2026-06-06T13:03:01.669" v="0" actId="47"/>
        <pc:sldMkLst>
          <pc:docMk/>
          <pc:sldMk cId="672498889" sldId="786"/>
        </pc:sldMkLst>
      </pc:sldChg>
      <pc:sldChg chg="del">
        <pc:chgData name="Grandchamp Paul" userId="bd3b989a-9e9e-4a47-9d06-ecd4d15d9063" providerId="ADAL" clId="{BB4DB02E-F22B-4A9E-9A4D-4DC30B5B4B6D}" dt="2026-06-06T13:03:01.669" v="0" actId="47"/>
        <pc:sldMkLst>
          <pc:docMk/>
          <pc:sldMk cId="1783161046" sldId="787"/>
        </pc:sldMkLst>
      </pc:sldChg>
      <pc:sldChg chg="del">
        <pc:chgData name="Grandchamp Paul" userId="bd3b989a-9e9e-4a47-9d06-ecd4d15d9063" providerId="ADAL" clId="{BB4DB02E-F22B-4A9E-9A4D-4DC30B5B4B6D}" dt="2026-06-06T13:03:01.669" v="0" actId="47"/>
        <pc:sldMkLst>
          <pc:docMk/>
          <pc:sldMk cId="4232775728" sldId="788"/>
        </pc:sldMkLst>
      </pc:sldChg>
      <pc:sldChg chg="del">
        <pc:chgData name="Grandchamp Paul" userId="bd3b989a-9e9e-4a47-9d06-ecd4d15d9063" providerId="ADAL" clId="{BB4DB02E-F22B-4A9E-9A4D-4DC30B5B4B6D}" dt="2026-06-06T13:03:01.669" v="0" actId="47"/>
        <pc:sldMkLst>
          <pc:docMk/>
          <pc:sldMk cId="2388817133" sldId="789"/>
        </pc:sldMkLst>
      </pc:sldChg>
      <pc:sldChg chg="del">
        <pc:chgData name="Grandchamp Paul" userId="bd3b989a-9e9e-4a47-9d06-ecd4d15d9063" providerId="ADAL" clId="{BB4DB02E-F22B-4A9E-9A4D-4DC30B5B4B6D}" dt="2026-06-06T13:03:01.669" v="0" actId="47"/>
        <pc:sldMkLst>
          <pc:docMk/>
          <pc:sldMk cId="2612261046" sldId="790"/>
        </pc:sldMkLst>
      </pc:sldChg>
      <pc:sldChg chg="del">
        <pc:chgData name="Grandchamp Paul" userId="bd3b989a-9e9e-4a47-9d06-ecd4d15d9063" providerId="ADAL" clId="{BB4DB02E-F22B-4A9E-9A4D-4DC30B5B4B6D}" dt="2026-06-06T13:03:01.669" v="0" actId="47"/>
        <pc:sldMkLst>
          <pc:docMk/>
          <pc:sldMk cId="7416741" sldId="791"/>
        </pc:sldMkLst>
      </pc:sldChg>
      <pc:sldChg chg="del">
        <pc:chgData name="Grandchamp Paul" userId="bd3b989a-9e9e-4a47-9d06-ecd4d15d9063" providerId="ADAL" clId="{BB4DB02E-F22B-4A9E-9A4D-4DC30B5B4B6D}" dt="2026-06-06T13:03:01.669" v="0" actId="47"/>
        <pc:sldMkLst>
          <pc:docMk/>
          <pc:sldMk cId="3463553828" sldId="792"/>
        </pc:sldMkLst>
      </pc:sldChg>
      <pc:sldChg chg="del">
        <pc:chgData name="Grandchamp Paul" userId="bd3b989a-9e9e-4a47-9d06-ecd4d15d9063" providerId="ADAL" clId="{BB4DB02E-F22B-4A9E-9A4D-4DC30B5B4B6D}" dt="2026-06-06T13:03:01.669" v="0" actId="47"/>
        <pc:sldMkLst>
          <pc:docMk/>
          <pc:sldMk cId="229033446" sldId="794"/>
        </pc:sldMkLst>
      </pc:sldChg>
      <pc:sldChg chg="del">
        <pc:chgData name="Grandchamp Paul" userId="bd3b989a-9e9e-4a47-9d06-ecd4d15d9063" providerId="ADAL" clId="{BB4DB02E-F22B-4A9E-9A4D-4DC30B5B4B6D}" dt="2026-06-06T13:03:01.669" v="0" actId="47"/>
        <pc:sldMkLst>
          <pc:docMk/>
          <pc:sldMk cId="3050673057" sldId="795"/>
        </pc:sldMkLst>
      </pc:sldChg>
      <pc:sldChg chg="del">
        <pc:chgData name="Grandchamp Paul" userId="bd3b989a-9e9e-4a47-9d06-ecd4d15d9063" providerId="ADAL" clId="{BB4DB02E-F22B-4A9E-9A4D-4DC30B5B4B6D}" dt="2026-06-06T13:03:01.669" v="0" actId="47"/>
        <pc:sldMkLst>
          <pc:docMk/>
          <pc:sldMk cId="4263691570" sldId="796"/>
        </pc:sldMkLst>
      </pc:sldChg>
      <pc:sldChg chg="del">
        <pc:chgData name="Grandchamp Paul" userId="bd3b989a-9e9e-4a47-9d06-ecd4d15d9063" providerId="ADAL" clId="{BB4DB02E-F22B-4A9E-9A4D-4DC30B5B4B6D}" dt="2026-06-06T13:03:01.669" v="0" actId="47"/>
        <pc:sldMkLst>
          <pc:docMk/>
          <pc:sldMk cId="568641973" sldId="797"/>
        </pc:sldMkLst>
      </pc:sldChg>
      <pc:sldChg chg="del">
        <pc:chgData name="Grandchamp Paul" userId="bd3b989a-9e9e-4a47-9d06-ecd4d15d9063" providerId="ADAL" clId="{BB4DB02E-F22B-4A9E-9A4D-4DC30B5B4B6D}" dt="2026-06-06T13:03:01.669" v="0" actId="47"/>
        <pc:sldMkLst>
          <pc:docMk/>
          <pc:sldMk cId="2376720029" sldId="798"/>
        </pc:sldMkLst>
      </pc:sldChg>
      <pc:sldChg chg="del">
        <pc:chgData name="Grandchamp Paul" userId="bd3b989a-9e9e-4a47-9d06-ecd4d15d9063" providerId="ADAL" clId="{BB4DB02E-F22B-4A9E-9A4D-4DC30B5B4B6D}" dt="2026-06-06T13:03:01.669" v="0" actId="47"/>
        <pc:sldMkLst>
          <pc:docMk/>
          <pc:sldMk cId="57331771" sldId="799"/>
        </pc:sldMkLst>
      </pc:sldChg>
      <pc:sldChg chg="del">
        <pc:chgData name="Grandchamp Paul" userId="bd3b989a-9e9e-4a47-9d06-ecd4d15d9063" providerId="ADAL" clId="{BB4DB02E-F22B-4A9E-9A4D-4DC30B5B4B6D}" dt="2026-06-06T13:03:01.669" v="0" actId="47"/>
        <pc:sldMkLst>
          <pc:docMk/>
          <pc:sldMk cId="1933975987" sldId="800"/>
        </pc:sldMkLst>
      </pc:sldChg>
      <pc:sldChg chg="del">
        <pc:chgData name="Grandchamp Paul" userId="bd3b989a-9e9e-4a47-9d06-ecd4d15d9063" providerId="ADAL" clId="{BB4DB02E-F22B-4A9E-9A4D-4DC30B5B4B6D}" dt="2026-06-06T13:03:01.669" v="0" actId="47"/>
        <pc:sldMkLst>
          <pc:docMk/>
          <pc:sldMk cId="3523944" sldId="801"/>
        </pc:sldMkLst>
      </pc:sldChg>
      <pc:sldChg chg="del">
        <pc:chgData name="Grandchamp Paul" userId="bd3b989a-9e9e-4a47-9d06-ecd4d15d9063" providerId="ADAL" clId="{BB4DB02E-F22B-4A9E-9A4D-4DC30B5B4B6D}" dt="2026-06-06T13:03:01.669" v="0" actId="47"/>
        <pc:sldMkLst>
          <pc:docMk/>
          <pc:sldMk cId="44900653" sldId="802"/>
        </pc:sldMkLst>
      </pc:sldChg>
      <pc:sldChg chg="del">
        <pc:chgData name="Grandchamp Paul" userId="bd3b989a-9e9e-4a47-9d06-ecd4d15d9063" providerId="ADAL" clId="{BB4DB02E-F22B-4A9E-9A4D-4DC30B5B4B6D}" dt="2026-06-06T13:03:01.669" v="0" actId="47"/>
        <pc:sldMkLst>
          <pc:docMk/>
          <pc:sldMk cId="292990443" sldId="803"/>
        </pc:sldMkLst>
      </pc:sldChg>
      <pc:sldChg chg="del">
        <pc:chgData name="Grandchamp Paul" userId="bd3b989a-9e9e-4a47-9d06-ecd4d15d9063" providerId="ADAL" clId="{BB4DB02E-F22B-4A9E-9A4D-4DC30B5B4B6D}" dt="2026-06-06T13:03:01.669" v="0" actId="47"/>
        <pc:sldMkLst>
          <pc:docMk/>
          <pc:sldMk cId="1319182830" sldId="804"/>
        </pc:sldMkLst>
      </pc:sldChg>
      <pc:sldChg chg="del">
        <pc:chgData name="Grandchamp Paul" userId="bd3b989a-9e9e-4a47-9d06-ecd4d15d9063" providerId="ADAL" clId="{BB4DB02E-F22B-4A9E-9A4D-4DC30B5B4B6D}" dt="2026-06-06T13:03:01.669" v="0" actId="47"/>
        <pc:sldMkLst>
          <pc:docMk/>
          <pc:sldMk cId="2319142877" sldId="805"/>
        </pc:sldMkLst>
      </pc:sldChg>
      <pc:sldChg chg="del">
        <pc:chgData name="Grandchamp Paul" userId="bd3b989a-9e9e-4a47-9d06-ecd4d15d9063" providerId="ADAL" clId="{BB4DB02E-F22B-4A9E-9A4D-4DC30B5B4B6D}" dt="2026-06-06T13:03:01.669" v="0" actId="47"/>
        <pc:sldMkLst>
          <pc:docMk/>
          <pc:sldMk cId="1972011649" sldId="806"/>
        </pc:sldMkLst>
      </pc:sldChg>
      <pc:sldChg chg="del">
        <pc:chgData name="Grandchamp Paul" userId="bd3b989a-9e9e-4a47-9d06-ecd4d15d9063" providerId="ADAL" clId="{BB4DB02E-F22B-4A9E-9A4D-4DC30B5B4B6D}" dt="2026-06-06T13:03:01.669" v="0" actId="47"/>
        <pc:sldMkLst>
          <pc:docMk/>
          <pc:sldMk cId="2886951460" sldId="807"/>
        </pc:sldMkLst>
      </pc:sldChg>
      <pc:sldChg chg="del">
        <pc:chgData name="Grandchamp Paul" userId="bd3b989a-9e9e-4a47-9d06-ecd4d15d9063" providerId="ADAL" clId="{BB4DB02E-F22B-4A9E-9A4D-4DC30B5B4B6D}" dt="2026-06-06T13:03:01.669" v="0" actId="47"/>
        <pc:sldMkLst>
          <pc:docMk/>
          <pc:sldMk cId="1283710889" sldId="808"/>
        </pc:sldMkLst>
      </pc:sldChg>
      <pc:sldChg chg="del">
        <pc:chgData name="Grandchamp Paul" userId="bd3b989a-9e9e-4a47-9d06-ecd4d15d9063" providerId="ADAL" clId="{BB4DB02E-F22B-4A9E-9A4D-4DC30B5B4B6D}" dt="2026-06-06T13:03:01.669" v="0" actId="47"/>
        <pc:sldMkLst>
          <pc:docMk/>
          <pc:sldMk cId="1116802857" sldId="809"/>
        </pc:sldMkLst>
      </pc:sldChg>
      <pc:sldChg chg="del">
        <pc:chgData name="Grandchamp Paul" userId="bd3b989a-9e9e-4a47-9d06-ecd4d15d9063" providerId="ADAL" clId="{BB4DB02E-F22B-4A9E-9A4D-4DC30B5B4B6D}" dt="2026-06-06T13:03:01.669" v="0" actId="47"/>
        <pc:sldMkLst>
          <pc:docMk/>
          <pc:sldMk cId="4279054687" sldId="810"/>
        </pc:sldMkLst>
      </pc:sldChg>
      <pc:sldMasterChg chg="delSldLayout">
        <pc:chgData name="Grandchamp Paul" userId="bd3b989a-9e9e-4a47-9d06-ecd4d15d9063" providerId="ADAL" clId="{BB4DB02E-F22B-4A9E-9A4D-4DC30B5B4B6D}" dt="2026-06-06T13:03:11.468" v="1" actId="47"/>
        <pc:sldMasterMkLst>
          <pc:docMk/>
          <pc:sldMasterMk cId="0" sldId="2147483737"/>
        </pc:sldMasterMkLst>
        <pc:sldLayoutChg chg="del">
          <pc:chgData name="Grandchamp Paul" userId="bd3b989a-9e9e-4a47-9d06-ecd4d15d9063" providerId="ADAL" clId="{BB4DB02E-F22B-4A9E-9A4D-4DC30B5B4B6D}" dt="2026-06-06T13:03:01.669" v="0" actId="47"/>
          <pc:sldLayoutMkLst>
            <pc:docMk/>
            <pc:sldMasterMk cId="0" sldId="2147483737"/>
            <pc:sldLayoutMk cId="0" sldId="2147483681"/>
          </pc:sldLayoutMkLst>
        </pc:sldLayoutChg>
        <pc:sldLayoutChg chg="del">
          <pc:chgData name="Grandchamp Paul" userId="bd3b989a-9e9e-4a47-9d06-ecd4d15d9063" providerId="ADAL" clId="{BB4DB02E-F22B-4A9E-9A4D-4DC30B5B4B6D}" dt="2026-06-06T13:03:11.468" v="1" actId="47"/>
          <pc:sldLayoutMkLst>
            <pc:docMk/>
            <pc:sldMasterMk cId="0" sldId="2147483737"/>
            <pc:sldLayoutMk cId="3221965835" sldId="2147483739"/>
          </pc:sldLayoutMkLst>
        </pc:sldLayoutChg>
        <pc:sldLayoutChg chg="del">
          <pc:chgData name="Grandchamp Paul" userId="bd3b989a-9e9e-4a47-9d06-ecd4d15d9063" providerId="ADAL" clId="{BB4DB02E-F22B-4A9E-9A4D-4DC30B5B4B6D}" dt="2026-06-06T13:03:01.669" v="0" actId="47"/>
          <pc:sldLayoutMkLst>
            <pc:docMk/>
            <pc:sldMasterMk cId="0" sldId="2147483737"/>
            <pc:sldLayoutMk cId="1559713659" sldId="2147483769"/>
          </pc:sldLayoutMkLst>
        </pc:sldLayoutChg>
        <pc:sldLayoutChg chg="del">
          <pc:chgData name="Grandchamp Paul" userId="bd3b989a-9e9e-4a47-9d06-ecd4d15d9063" providerId="ADAL" clId="{BB4DB02E-F22B-4A9E-9A4D-4DC30B5B4B6D}" dt="2026-06-06T13:03:01.669" v="0" actId="47"/>
          <pc:sldLayoutMkLst>
            <pc:docMk/>
            <pc:sldMasterMk cId="0" sldId="2147483737"/>
            <pc:sldLayoutMk cId="662304084" sldId="2147483770"/>
          </pc:sldLayoutMkLst>
        </pc:sldLayoutChg>
        <pc:sldLayoutChg chg="del">
          <pc:chgData name="Grandchamp Paul" userId="bd3b989a-9e9e-4a47-9d06-ecd4d15d9063" providerId="ADAL" clId="{BB4DB02E-F22B-4A9E-9A4D-4DC30B5B4B6D}" dt="2026-06-06T13:03:01.669" v="0" actId="47"/>
          <pc:sldLayoutMkLst>
            <pc:docMk/>
            <pc:sldMasterMk cId="0" sldId="2147483737"/>
            <pc:sldLayoutMk cId="586179902" sldId="2147483771"/>
          </pc:sldLayoutMkLst>
        </pc:sldLayoutChg>
        <pc:sldLayoutChg chg="del">
          <pc:chgData name="Grandchamp Paul" userId="bd3b989a-9e9e-4a47-9d06-ecd4d15d9063" providerId="ADAL" clId="{BB4DB02E-F22B-4A9E-9A4D-4DC30B5B4B6D}" dt="2026-06-06T13:03:01.669" v="0" actId="47"/>
          <pc:sldLayoutMkLst>
            <pc:docMk/>
            <pc:sldMasterMk cId="0" sldId="2147483737"/>
            <pc:sldLayoutMk cId="2682211838" sldId="2147483772"/>
          </pc:sldLayoutMkLst>
        </pc:sldLayoutChg>
      </pc:sldMasterChg>
      <pc:sldMasterChg chg="del delSldLayout">
        <pc:chgData name="Grandchamp Paul" userId="bd3b989a-9e9e-4a47-9d06-ecd4d15d9063" providerId="ADAL" clId="{BB4DB02E-F22B-4A9E-9A4D-4DC30B5B4B6D}" dt="2026-06-06T13:03:11.468" v="1" actId="47"/>
        <pc:sldMasterMkLst>
          <pc:docMk/>
          <pc:sldMasterMk cId="92704424" sldId="2147483740"/>
        </pc:sldMasterMkLst>
        <pc:sldLayoutChg chg="del">
          <pc:chgData name="Grandchamp Paul" userId="bd3b989a-9e9e-4a47-9d06-ecd4d15d9063" providerId="ADAL" clId="{BB4DB02E-F22B-4A9E-9A4D-4DC30B5B4B6D}" dt="2026-06-06T13:03:11.468" v="1" actId="47"/>
          <pc:sldLayoutMkLst>
            <pc:docMk/>
            <pc:sldMasterMk cId="92704424" sldId="2147483740"/>
            <pc:sldLayoutMk cId="3524138898" sldId="2147483741"/>
          </pc:sldLayoutMkLst>
        </pc:sldLayoutChg>
        <pc:sldLayoutChg chg="del">
          <pc:chgData name="Grandchamp Paul" userId="bd3b989a-9e9e-4a47-9d06-ecd4d15d9063" providerId="ADAL" clId="{BB4DB02E-F22B-4A9E-9A4D-4DC30B5B4B6D}" dt="2026-06-06T13:03:11.468" v="1" actId="47"/>
          <pc:sldLayoutMkLst>
            <pc:docMk/>
            <pc:sldMasterMk cId="92704424" sldId="2147483740"/>
            <pc:sldLayoutMk cId="4192133088" sldId="2147483742"/>
          </pc:sldLayoutMkLst>
        </pc:sldLayoutChg>
        <pc:sldLayoutChg chg="del">
          <pc:chgData name="Grandchamp Paul" userId="bd3b989a-9e9e-4a47-9d06-ecd4d15d9063" providerId="ADAL" clId="{BB4DB02E-F22B-4A9E-9A4D-4DC30B5B4B6D}" dt="2026-06-06T13:03:11.468" v="1" actId="47"/>
          <pc:sldLayoutMkLst>
            <pc:docMk/>
            <pc:sldMasterMk cId="92704424" sldId="2147483740"/>
            <pc:sldLayoutMk cId="1261595175" sldId="2147483743"/>
          </pc:sldLayoutMkLst>
        </pc:sldLayoutChg>
        <pc:sldLayoutChg chg="del">
          <pc:chgData name="Grandchamp Paul" userId="bd3b989a-9e9e-4a47-9d06-ecd4d15d9063" providerId="ADAL" clId="{BB4DB02E-F22B-4A9E-9A4D-4DC30B5B4B6D}" dt="2026-06-06T13:03:11.468" v="1" actId="47"/>
          <pc:sldLayoutMkLst>
            <pc:docMk/>
            <pc:sldMasterMk cId="92704424" sldId="2147483740"/>
            <pc:sldLayoutMk cId="2702730680" sldId="2147483744"/>
          </pc:sldLayoutMkLst>
        </pc:sldLayoutChg>
        <pc:sldLayoutChg chg="del">
          <pc:chgData name="Grandchamp Paul" userId="bd3b989a-9e9e-4a47-9d06-ecd4d15d9063" providerId="ADAL" clId="{BB4DB02E-F22B-4A9E-9A4D-4DC30B5B4B6D}" dt="2026-06-06T13:03:11.468" v="1" actId="47"/>
          <pc:sldLayoutMkLst>
            <pc:docMk/>
            <pc:sldMasterMk cId="92704424" sldId="2147483740"/>
            <pc:sldLayoutMk cId="1430916554" sldId="2147483745"/>
          </pc:sldLayoutMkLst>
        </pc:sldLayoutChg>
        <pc:sldLayoutChg chg="del">
          <pc:chgData name="Grandchamp Paul" userId="bd3b989a-9e9e-4a47-9d06-ecd4d15d9063" providerId="ADAL" clId="{BB4DB02E-F22B-4A9E-9A4D-4DC30B5B4B6D}" dt="2026-06-06T13:03:11.468" v="1" actId="47"/>
          <pc:sldLayoutMkLst>
            <pc:docMk/>
            <pc:sldMasterMk cId="92704424" sldId="2147483740"/>
            <pc:sldLayoutMk cId="3606980715" sldId="2147483746"/>
          </pc:sldLayoutMkLst>
        </pc:sldLayoutChg>
        <pc:sldLayoutChg chg="del">
          <pc:chgData name="Grandchamp Paul" userId="bd3b989a-9e9e-4a47-9d06-ecd4d15d9063" providerId="ADAL" clId="{BB4DB02E-F22B-4A9E-9A4D-4DC30B5B4B6D}" dt="2026-06-06T13:03:11.468" v="1" actId="47"/>
          <pc:sldLayoutMkLst>
            <pc:docMk/>
            <pc:sldMasterMk cId="92704424" sldId="2147483740"/>
            <pc:sldLayoutMk cId="242161019" sldId="2147483747"/>
          </pc:sldLayoutMkLst>
        </pc:sldLayoutChg>
        <pc:sldLayoutChg chg="del">
          <pc:chgData name="Grandchamp Paul" userId="bd3b989a-9e9e-4a47-9d06-ecd4d15d9063" providerId="ADAL" clId="{BB4DB02E-F22B-4A9E-9A4D-4DC30B5B4B6D}" dt="2026-06-06T13:03:11.468" v="1" actId="47"/>
          <pc:sldLayoutMkLst>
            <pc:docMk/>
            <pc:sldMasterMk cId="92704424" sldId="2147483740"/>
            <pc:sldLayoutMk cId="3448612943" sldId="2147483748"/>
          </pc:sldLayoutMkLst>
        </pc:sldLayoutChg>
        <pc:sldLayoutChg chg="del">
          <pc:chgData name="Grandchamp Paul" userId="bd3b989a-9e9e-4a47-9d06-ecd4d15d9063" providerId="ADAL" clId="{BB4DB02E-F22B-4A9E-9A4D-4DC30B5B4B6D}" dt="2026-06-06T13:03:11.468" v="1" actId="47"/>
          <pc:sldLayoutMkLst>
            <pc:docMk/>
            <pc:sldMasterMk cId="92704424" sldId="2147483740"/>
            <pc:sldLayoutMk cId="1145221823" sldId="2147483749"/>
          </pc:sldLayoutMkLst>
        </pc:sldLayoutChg>
        <pc:sldLayoutChg chg="del">
          <pc:chgData name="Grandchamp Paul" userId="bd3b989a-9e9e-4a47-9d06-ecd4d15d9063" providerId="ADAL" clId="{BB4DB02E-F22B-4A9E-9A4D-4DC30B5B4B6D}" dt="2026-06-06T13:03:11.468" v="1" actId="47"/>
          <pc:sldLayoutMkLst>
            <pc:docMk/>
            <pc:sldMasterMk cId="92704424" sldId="2147483740"/>
            <pc:sldLayoutMk cId="1095786822" sldId="2147483750"/>
          </pc:sldLayoutMkLst>
        </pc:sldLayoutChg>
        <pc:sldLayoutChg chg="del">
          <pc:chgData name="Grandchamp Paul" userId="bd3b989a-9e9e-4a47-9d06-ecd4d15d9063" providerId="ADAL" clId="{BB4DB02E-F22B-4A9E-9A4D-4DC30B5B4B6D}" dt="2026-06-06T13:03:11.468" v="1" actId="47"/>
          <pc:sldLayoutMkLst>
            <pc:docMk/>
            <pc:sldMasterMk cId="92704424" sldId="2147483740"/>
            <pc:sldLayoutMk cId="179468154" sldId="2147483751"/>
          </pc:sldLayoutMkLst>
        </pc:sldLayoutChg>
        <pc:sldLayoutChg chg="del">
          <pc:chgData name="Grandchamp Paul" userId="bd3b989a-9e9e-4a47-9d06-ecd4d15d9063" providerId="ADAL" clId="{BB4DB02E-F22B-4A9E-9A4D-4DC30B5B4B6D}" dt="2026-06-06T13:03:11.468" v="1" actId="47"/>
          <pc:sldLayoutMkLst>
            <pc:docMk/>
            <pc:sldMasterMk cId="92704424" sldId="2147483740"/>
            <pc:sldLayoutMk cId="411373490" sldId="2147483752"/>
          </pc:sldLayoutMkLst>
        </pc:sldLayoutChg>
        <pc:sldLayoutChg chg="del">
          <pc:chgData name="Grandchamp Paul" userId="bd3b989a-9e9e-4a47-9d06-ecd4d15d9063" providerId="ADAL" clId="{BB4DB02E-F22B-4A9E-9A4D-4DC30B5B4B6D}" dt="2026-06-06T13:03:11.468" v="1" actId="47"/>
          <pc:sldLayoutMkLst>
            <pc:docMk/>
            <pc:sldMasterMk cId="92704424" sldId="2147483740"/>
            <pc:sldLayoutMk cId="1707572118" sldId="2147483753"/>
          </pc:sldLayoutMkLst>
        </pc:sldLayoutChg>
      </pc:sldMasterChg>
      <pc:sldMasterChg chg="del delSldLayout">
        <pc:chgData name="Grandchamp Paul" userId="bd3b989a-9e9e-4a47-9d06-ecd4d15d9063" providerId="ADAL" clId="{BB4DB02E-F22B-4A9E-9A4D-4DC30B5B4B6D}" dt="2026-06-06T13:03:11.468" v="1" actId="47"/>
        <pc:sldMasterMkLst>
          <pc:docMk/>
          <pc:sldMasterMk cId="1274315287" sldId="2147483754"/>
        </pc:sldMasterMkLst>
        <pc:sldLayoutChg chg="del">
          <pc:chgData name="Grandchamp Paul" userId="bd3b989a-9e9e-4a47-9d06-ecd4d15d9063" providerId="ADAL" clId="{BB4DB02E-F22B-4A9E-9A4D-4DC30B5B4B6D}" dt="2026-06-06T13:03:11.468" v="1" actId="47"/>
          <pc:sldLayoutMkLst>
            <pc:docMk/>
            <pc:sldMasterMk cId="1274315287" sldId="2147483754"/>
            <pc:sldLayoutMk cId="2785248052" sldId="2147483755"/>
          </pc:sldLayoutMkLst>
        </pc:sldLayoutChg>
        <pc:sldLayoutChg chg="del">
          <pc:chgData name="Grandchamp Paul" userId="bd3b989a-9e9e-4a47-9d06-ecd4d15d9063" providerId="ADAL" clId="{BB4DB02E-F22B-4A9E-9A4D-4DC30B5B4B6D}" dt="2026-06-06T13:03:11.468" v="1" actId="47"/>
          <pc:sldLayoutMkLst>
            <pc:docMk/>
            <pc:sldMasterMk cId="1274315287" sldId="2147483754"/>
            <pc:sldLayoutMk cId="2710691092" sldId="2147483756"/>
          </pc:sldLayoutMkLst>
        </pc:sldLayoutChg>
        <pc:sldLayoutChg chg="del">
          <pc:chgData name="Grandchamp Paul" userId="bd3b989a-9e9e-4a47-9d06-ecd4d15d9063" providerId="ADAL" clId="{BB4DB02E-F22B-4A9E-9A4D-4DC30B5B4B6D}" dt="2026-06-06T13:03:11.468" v="1" actId="47"/>
          <pc:sldLayoutMkLst>
            <pc:docMk/>
            <pc:sldMasterMk cId="1274315287" sldId="2147483754"/>
            <pc:sldLayoutMk cId="1249645313" sldId="2147483757"/>
          </pc:sldLayoutMkLst>
        </pc:sldLayoutChg>
        <pc:sldLayoutChg chg="del">
          <pc:chgData name="Grandchamp Paul" userId="bd3b989a-9e9e-4a47-9d06-ecd4d15d9063" providerId="ADAL" clId="{BB4DB02E-F22B-4A9E-9A4D-4DC30B5B4B6D}" dt="2026-06-06T13:03:11.468" v="1" actId="47"/>
          <pc:sldLayoutMkLst>
            <pc:docMk/>
            <pc:sldMasterMk cId="1274315287" sldId="2147483754"/>
            <pc:sldLayoutMk cId="1727947654" sldId="2147483758"/>
          </pc:sldLayoutMkLst>
        </pc:sldLayoutChg>
        <pc:sldLayoutChg chg="del">
          <pc:chgData name="Grandchamp Paul" userId="bd3b989a-9e9e-4a47-9d06-ecd4d15d9063" providerId="ADAL" clId="{BB4DB02E-F22B-4A9E-9A4D-4DC30B5B4B6D}" dt="2026-06-06T13:03:11.468" v="1" actId="47"/>
          <pc:sldLayoutMkLst>
            <pc:docMk/>
            <pc:sldMasterMk cId="1274315287" sldId="2147483754"/>
            <pc:sldLayoutMk cId="3052992544" sldId="2147483759"/>
          </pc:sldLayoutMkLst>
        </pc:sldLayoutChg>
        <pc:sldLayoutChg chg="del">
          <pc:chgData name="Grandchamp Paul" userId="bd3b989a-9e9e-4a47-9d06-ecd4d15d9063" providerId="ADAL" clId="{BB4DB02E-F22B-4A9E-9A4D-4DC30B5B4B6D}" dt="2026-06-06T13:03:11.468" v="1" actId="47"/>
          <pc:sldLayoutMkLst>
            <pc:docMk/>
            <pc:sldMasterMk cId="1274315287" sldId="2147483754"/>
            <pc:sldLayoutMk cId="3521893690" sldId="2147483760"/>
          </pc:sldLayoutMkLst>
        </pc:sldLayoutChg>
        <pc:sldLayoutChg chg="del">
          <pc:chgData name="Grandchamp Paul" userId="bd3b989a-9e9e-4a47-9d06-ecd4d15d9063" providerId="ADAL" clId="{BB4DB02E-F22B-4A9E-9A4D-4DC30B5B4B6D}" dt="2026-06-06T13:03:11.468" v="1" actId="47"/>
          <pc:sldLayoutMkLst>
            <pc:docMk/>
            <pc:sldMasterMk cId="1274315287" sldId="2147483754"/>
            <pc:sldLayoutMk cId="1971498875" sldId="2147483761"/>
          </pc:sldLayoutMkLst>
        </pc:sldLayoutChg>
        <pc:sldLayoutChg chg="del">
          <pc:chgData name="Grandchamp Paul" userId="bd3b989a-9e9e-4a47-9d06-ecd4d15d9063" providerId="ADAL" clId="{BB4DB02E-F22B-4A9E-9A4D-4DC30B5B4B6D}" dt="2026-06-06T13:03:11.468" v="1" actId="47"/>
          <pc:sldLayoutMkLst>
            <pc:docMk/>
            <pc:sldMasterMk cId="1274315287" sldId="2147483754"/>
            <pc:sldLayoutMk cId="2515744558" sldId="2147483762"/>
          </pc:sldLayoutMkLst>
        </pc:sldLayoutChg>
        <pc:sldLayoutChg chg="del">
          <pc:chgData name="Grandchamp Paul" userId="bd3b989a-9e9e-4a47-9d06-ecd4d15d9063" providerId="ADAL" clId="{BB4DB02E-F22B-4A9E-9A4D-4DC30B5B4B6D}" dt="2026-06-06T13:03:11.468" v="1" actId="47"/>
          <pc:sldLayoutMkLst>
            <pc:docMk/>
            <pc:sldMasterMk cId="1274315287" sldId="2147483754"/>
            <pc:sldLayoutMk cId="2377792628" sldId="2147483763"/>
          </pc:sldLayoutMkLst>
        </pc:sldLayoutChg>
        <pc:sldLayoutChg chg="del">
          <pc:chgData name="Grandchamp Paul" userId="bd3b989a-9e9e-4a47-9d06-ecd4d15d9063" providerId="ADAL" clId="{BB4DB02E-F22B-4A9E-9A4D-4DC30B5B4B6D}" dt="2026-06-06T13:03:11.468" v="1" actId="47"/>
          <pc:sldLayoutMkLst>
            <pc:docMk/>
            <pc:sldMasterMk cId="1274315287" sldId="2147483754"/>
            <pc:sldLayoutMk cId="1571890906" sldId="2147483764"/>
          </pc:sldLayoutMkLst>
        </pc:sldLayoutChg>
        <pc:sldLayoutChg chg="del">
          <pc:chgData name="Grandchamp Paul" userId="bd3b989a-9e9e-4a47-9d06-ecd4d15d9063" providerId="ADAL" clId="{BB4DB02E-F22B-4A9E-9A4D-4DC30B5B4B6D}" dt="2026-06-06T13:03:11.468" v="1" actId="47"/>
          <pc:sldLayoutMkLst>
            <pc:docMk/>
            <pc:sldMasterMk cId="1274315287" sldId="2147483754"/>
            <pc:sldLayoutMk cId="1487352253" sldId="2147483765"/>
          </pc:sldLayoutMkLst>
        </pc:sldLayoutChg>
        <pc:sldLayoutChg chg="del">
          <pc:chgData name="Grandchamp Paul" userId="bd3b989a-9e9e-4a47-9d06-ecd4d15d9063" providerId="ADAL" clId="{BB4DB02E-F22B-4A9E-9A4D-4DC30B5B4B6D}" dt="2026-06-06T13:03:11.468" v="1" actId="47"/>
          <pc:sldLayoutMkLst>
            <pc:docMk/>
            <pc:sldMasterMk cId="1274315287" sldId="2147483754"/>
            <pc:sldLayoutMk cId="259937663" sldId="2147483766"/>
          </pc:sldLayoutMkLst>
        </pc:sldLayoutChg>
        <pc:sldLayoutChg chg="del">
          <pc:chgData name="Grandchamp Paul" userId="bd3b989a-9e9e-4a47-9d06-ecd4d15d9063" providerId="ADAL" clId="{BB4DB02E-F22B-4A9E-9A4D-4DC30B5B4B6D}" dt="2026-06-06T13:03:11.468" v="1" actId="47"/>
          <pc:sldLayoutMkLst>
            <pc:docMk/>
            <pc:sldMasterMk cId="1274315287" sldId="2147483754"/>
            <pc:sldLayoutMk cId="3951738669" sldId="2147483767"/>
          </pc:sldLayoutMkLst>
        </pc:sldLayoutChg>
        <pc:sldLayoutChg chg="del">
          <pc:chgData name="Grandchamp Paul" userId="bd3b989a-9e9e-4a47-9d06-ecd4d15d9063" providerId="ADAL" clId="{BB4DB02E-F22B-4A9E-9A4D-4DC30B5B4B6D}" dt="2026-06-06T13:03:11.468" v="1" actId="47"/>
          <pc:sldLayoutMkLst>
            <pc:docMk/>
            <pc:sldMasterMk cId="1274315287" sldId="2147483754"/>
            <pc:sldLayoutMk cId="1215772456" sldId="214748376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GB" sz="1200" b="0" i="0" kern="1200">
                <a:solidFill>
                  <a:schemeClr val="tx1"/>
                </a:solidFill>
                <a:effectLst/>
                <a:latin typeface="+mn-lt"/>
                <a:ea typeface="+mn-ea"/>
                <a:cs typeface="+mn-cs"/>
              </a:rPr>
              <a:t>Patients often must navigate care systems that feel fragmented, confusing, and difficult to access – especially in vulnerable moments. This proposal explores how healthcare systems can move from fragmented experiences of information and interpretation toward an approach to care grounded in shared, collaborative practice, unifying understanding and delivery across organisational and professional boundaries.</a:t>
            </a:r>
            <a:endParaRPr lang="en-GB"/>
          </a:p>
        </p:txBody>
      </p:sp>
      <p:sp>
        <p:nvSpPr>
          <p:cNvPr id="4" name="Foliennummernplatzhalter 3"/>
          <p:cNvSpPr>
            <a:spLocks noGrp="1"/>
          </p:cNvSpPr>
          <p:nvPr>
            <p:ph type="sldNum" sz="quarter" idx="5"/>
          </p:nvPr>
        </p:nvSpPr>
        <p:spPr/>
        <p:txBody>
          <a:bodyPr/>
          <a:lstStyle/>
          <a:p>
            <a:fld id="{4A5DDD4F-BDAD-5643-9B97-ADBA2F482787}" type="slidenum">
              <a:rPr lang="en-GB" smtClean="0"/>
              <a:t>1</a:t>
            </a:fld>
            <a:endParaRPr lang="en-GB"/>
          </a:p>
        </p:txBody>
      </p:sp>
    </p:spTree>
    <p:extLst>
      <p:ext uri="{BB962C8B-B14F-4D97-AF65-F5344CB8AC3E}">
        <p14:creationId xmlns:p14="http://schemas.microsoft.com/office/powerpoint/2010/main" val="1876273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611D0-5281-78E9-1863-E8F9CA17C4F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975AAEF-4F5C-4F6C-7716-9E156D99DF7A}"/>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596EBEBB-B7B8-48E2-4536-304129624B12}"/>
              </a:ext>
            </a:extLst>
          </p:cNvPr>
          <p:cNvSpPr>
            <a:spLocks noGrp="1"/>
          </p:cNvSpPr>
          <p:nvPr>
            <p:ph type="body" idx="1"/>
          </p:nvPr>
        </p:nvSpPr>
        <p:spPr/>
        <p:txBody>
          <a:bodyPr/>
          <a:lstStyle/>
          <a:p>
            <a:r>
              <a:rPr lang="en-GB" sz="1200" kern="1200">
                <a:solidFill>
                  <a:schemeClr val="tx1"/>
                </a:solidFill>
                <a:effectLst/>
                <a:latin typeface="+mn-lt"/>
                <a:ea typeface="+mn-ea"/>
                <a:cs typeface="+mn-cs"/>
              </a:rPr>
              <a:t>In this project, we began by immersing ourselves in the Finnish healthcare system through research.</a:t>
            </a:r>
            <a:endParaRPr lang="fi-FI" sz="1200" kern="120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2092E4B7-5D62-CD6C-F6AD-8C7649844FA2}"/>
              </a:ext>
            </a:extLst>
          </p:cNvPr>
          <p:cNvSpPr>
            <a:spLocks noGrp="1"/>
          </p:cNvSpPr>
          <p:nvPr>
            <p:ph type="sldNum" sz="quarter" idx="5"/>
          </p:nvPr>
        </p:nvSpPr>
        <p:spPr/>
        <p:txBody>
          <a:bodyPr/>
          <a:lstStyle/>
          <a:p>
            <a:fld id="{4A5DDD4F-BDAD-5643-9B97-ADBA2F482787}" type="slidenum">
              <a:rPr lang="en-GB" smtClean="0"/>
              <a:t>10</a:t>
            </a:fld>
            <a:endParaRPr lang="en-GB"/>
          </a:p>
        </p:txBody>
      </p:sp>
    </p:spTree>
    <p:extLst>
      <p:ext uri="{BB962C8B-B14F-4D97-AF65-F5344CB8AC3E}">
        <p14:creationId xmlns:p14="http://schemas.microsoft.com/office/powerpoint/2010/main" val="2342361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In this course, the theme of care has been explored over the past few years, and this year our focus has been on continuity of understanding. Before concentrating specifically on improving Swedish-language services, it is important to first understand the different internal languages and ways of communication within care institutions. Strengthening continuity of understanding across these systems can lead to better care for everyone, especially for vulnerable patients in Swedish-speaking areas.</a:t>
            </a:r>
            <a:endParaRPr lang="fi-FI"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A5DDD4F-BDAD-5643-9B97-ADBA2F482787}" type="slidenum">
              <a:rPr lang="en-GB" smtClean="0"/>
              <a:t>11</a:t>
            </a:fld>
            <a:endParaRPr lang="en-GB"/>
          </a:p>
        </p:txBody>
      </p:sp>
    </p:spTree>
    <p:extLst>
      <p:ext uri="{BB962C8B-B14F-4D97-AF65-F5344CB8AC3E}">
        <p14:creationId xmlns:p14="http://schemas.microsoft.com/office/powerpoint/2010/main" val="1746371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89676-F758-8F3F-9082-845959B5B2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3B663-DBD9-11D2-9020-FFD9CB58A10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B83B764-482F-10DB-8BF7-D46011F79922}"/>
              </a:ext>
            </a:extLst>
          </p:cNvPr>
          <p:cNvSpPr>
            <a:spLocks noGrp="1"/>
          </p:cNvSpPr>
          <p:nvPr>
            <p:ph type="body" idx="1"/>
          </p:nvPr>
        </p:nvSpPr>
        <p:spPr/>
        <p:txBody>
          <a:bodyPr/>
          <a:lstStyle/>
          <a:p>
            <a:r>
              <a:rPr lang="en-US" sz="1200" kern="1200">
                <a:solidFill>
                  <a:schemeClr val="tx1"/>
                </a:solidFill>
                <a:effectLst/>
                <a:latin typeface="+mn-lt"/>
                <a:ea typeface="+mn-ea"/>
                <a:cs typeface="+mn-cs"/>
              </a:rPr>
              <a:t>We started with desktop research from three perspectives, patient, provider, and administrative, to better understand the challenges vulnerable patients face within Finnish healthcare.</a:t>
            </a:r>
            <a:endParaRPr lang="fi-FI"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3F9C2DD-148B-0304-0D6E-C5CBBBBC473A}"/>
              </a:ext>
            </a:extLst>
          </p:cNvPr>
          <p:cNvSpPr>
            <a:spLocks noGrp="1"/>
          </p:cNvSpPr>
          <p:nvPr>
            <p:ph type="sldNum" sz="quarter" idx="5"/>
          </p:nvPr>
        </p:nvSpPr>
        <p:spPr/>
        <p:txBody>
          <a:bodyPr/>
          <a:lstStyle/>
          <a:p>
            <a:fld id="{4A5DDD4F-BDAD-5643-9B97-ADBA2F482787}" type="slidenum">
              <a:rPr lang="en-GB" smtClean="0"/>
              <a:t>12</a:t>
            </a:fld>
            <a:endParaRPr lang="en-GB"/>
          </a:p>
        </p:txBody>
      </p:sp>
    </p:spTree>
    <p:extLst>
      <p:ext uri="{BB962C8B-B14F-4D97-AF65-F5344CB8AC3E}">
        <p14:creationId xmlns:p14="http://schemas.microsoft.com/office/powerpoint/2010/main" val="788872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C0D74-B932-EC09-AD22-E9434AD0A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73250-9D5D-694B-2E46-08B5C75598D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AA5C388-CE19-8A96-BDC3-9C634DABBD48}"/>
              </a:ext>
            </a:extLst>
          </p:cNvPr>
          <p:cNvSpPr>
            <a:spLocks noGrp="1"/>
          </p:cNvSpPr>
          <p:nvPr>
            <p:ph type="body" idx="1"/>
          </p:nvPr>
        </p:nvSpPr>
        <p:spPr/>
        <p:txBody>
          <a:bodyPr/>
          <a:lstStyle/>
          <a:p>
            <a:r>
              <a:rPr lang="en-US" sz="1200" kern="1200">
                <a:solidFill>
                  <a:schemeClr val="tx1"/>
                </a:solidFill>
                <a:effectLst/>
                <a:latin typeface="+mn-lt"/>
                <a:ea typeface="+mn-ea"/>
                <a:cs typeface="+mn-cs"/>
              </a:rPr>
              <a:t>Early in the process, we also collaborated closely with our partners through meetings that helped us gain a deeper understanding of the current situation. Throughout the project, we met with healthcare professionals as well as people with lived experiences, which helped us better understand the patient perspective.</a:t>
            </a:r>
            <a:endParaRPr lang="fi-FI"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fi-FI"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During our interviews and fieldwork, we focused especially on communication, collaboration, and patient care pathways.</a:t>
            </a:r>
            <a:endParaRPr lang="fi-FI"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36278BA-ACD1-E99C-50D5-DFBCAE0FB034}"/>
              </a:ext>
            </a:extLst>
          </p:cNvPr>
          <p:cNvSpPr>
            <a:spLocks noGrp="1"/>
          </p:cNvSpPr>
          <p:nvPr>
            <p:ph type="sldNum" sz="quarter" idx="5"/>
          </p:nvPr>
        </p:nvSpPr>
        <p:spPr/>
        <p:txBody>
          <a:bodyPr/>
          <a:lstStyle/>
          <a:p>
            <a:fld id="{4A5DDD4F-BDAD-5643-9B97-ADBA2F482787}" type="slidenum">
              <a:rPr lang="en-GB" smtClean="0"/>
              <a:t>13</a:t>
            </a:fld>
            <a:endParaRPr lang="en-GB"/>
          </a:p>
        </p:txBody>
      </p:sp>
    </p:spTree>
    <p:extLst>
      <p:ext uri="{BB962C8B-B14F-4D97-AF65-F5344CB8AC3E}">
        <p14:creationId xmlns:p14="http://schemas.microsoft.com/office/powerpoint/2010/main" val="1450953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Together with healthcare professionals, we mapped the journeys of substance abuse and mental health patients in order to identify bottlenecks and disconnections within their care paths. This helped us understand both the patient experience and the provider perspective</a:t>
            </a:r>
            <a:r>
              <a:rPr lang="fi-FI" sz="1200" kern="1200">
                <a:solidFill>
                  <a:schemeClr val="tx1"/>
                </a:solidFill>
                <a:effectLst/>
                <a:latin typeface="+mn-lt"/>
                <a:ea typeface="+mn-ea"/>
                <a:cs typeface="+mn-cs"/>
              </a:rPr>
              <a:t>.</a:t>
            </a:r>
            <a:endParaRPr lang="en-US"/>
          </a:p>
        </p:txBody>
      </p:sp>
      <p:sp>
        <p:nvSpPr>
          <p:cNvPr id="4" name="Dian numeron paikkamerkki 3"/>
          <p:cNvSpPr>
            <a:spLocks noGrp="1"/>
          </p:cNvSpPr>
          <p:nvPr>
            <p:ph type="sldNum" sz="quarter" idx="5"/>
          </p:nvPr>
        </p:nvSpPr>
        <p:spPr/>
        <p:txBody>
          <a:bodyPr/>
          <a:lstStyle/>
          <a:p>
            <a:fld id="{4A5DDD4F-BDAD-5643-9B97-ADBA2F482787}" type="slidenum">
              <a:rPr lang="en-GB" smtClean="0"/>
              <a:t>14</a:t>
            </a:fld>
            <a:endParaRPr lang="en-GB"/>
          </a:p>
        </p:txBody>
      </p:sp>
    </p:spTree>
    <p:extLst>
      <p:ext uri="{BB962C8B-B14F-4D97-AF65-F5344CB8AC3E}">
        <p14:creationId xmlns:p14="http://schemas.microsoft.com/office/powerpoint/2010/main" val="135323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gn="just">
              <a:lnSpc>
                <a:spcPts val="1945"/>
              </a:lnSpc>
            </a:pPr>
            <a:r>
              <a:rPr lang="en-GB" sz="1200">
                <a:solidFill>
                  <a:srgbClr val="0048D4"/>
                </a:solidFill>
                <a:latin typeface="Open Sauce"/>
                <a:ea typeface="Open Sauce"/>
                <a:cs typeface="Open Sauce"/>
                <a:sym typeface="Open Sauce"/>
              </a:rPr>
              <a:t>Through our research and multiple interviews with our partners, we identified several key bottlenecks where discontinuity of understanding is reinforced across the care system. During the initial phase of the project, we found that the lack of a unified care system, fragmented communication practices between healthcare providers, and inconsistent digital services all contribute to this discontinuity. These gaps become especially visible when working with vulnerable groups. In such cases, discontinuity of understanding is further compounded by barriers such as language accessibility, fragmented patient information flow across institutions, the absence of a holistic view of the patient’s care pathway, and the expectation that patients must navigate complex systems independently. Overcoming these barriers, therefore requires strengthening continuity of understanding both between care institutions and within them.</a:t>
            </a:r>
          </a:p>
        </p:txBody>
      </p:sp>
      <p:sp>
        <p:nvSpPr>
          <p:cNvPr id="4" name="Foliennummernplatzhalter 3"/>
          <p:cNvSpPr>
            <a:spLocks noGrp="1"/>
          </p:cNvSpPr>
          <p:nvPr>
            <p:ph type="sldNum" sz="quarter" idx="5"/>
          </p:nvPr>
        </p:nvSpPr>
        <p:spPr/>
        <p:txBody>
          <a:bodyPr/>
          <a:lstStyle/>
          <a:p>
            <a:fld id="{4A5DDD4F-BDAD-5643-9B97-ADBA2F482787}" type="slidenum">
              <a:rPr lang="en-GB" smtClean="0"/>
              <a:t>15</a:t>
            </a:fld>
            <a:endParaRPr lang="en-GB"/>
          </a:p>
        </p:txBody>
      </p:sp>
    </p:spTree>
    <p:extLst>
      <p:ext uri="{BB962C8B-B14F-4D97-AF65-F5344CB8AC3E}">
        <p14:creationId xmlns:p14="http://schemas.microsoft.com/office/powerpoint/2010/main" val="2802009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a:t>From </a:t>
            </a:r>
            <a:r>
              <a:rPr lang="de-DE" err="1"/>
              <a:t>our</a:t>
            </a:r>
            <a:r>
              <a:rPr lang="de-DE"/>
              <a:t> </a:t>
            </a:r>
            <a:r>
              <a:rPr lang="de-DE" err="1"/>
              <a:t>fieldwork</a:t>
            </a:r>
            <a:r>
              <a:rPr lang="de-DE"/>
              <a:t>, </a:t>
            </a:r>
            <a:r>
              <a:rPr lang="de-DE" err="1"/>
              <a:t>we</a:t>
            </a:r>
            <a:r>
              <a:rPr lang="de-DE"/>
              <a:t> </a:t>
            </a:r>
            <a:r>
              <a:rPr lang="de-DE" err="1"/>
              <a:t>gathered</a:t>
            </a:r>
            <a:r>
              <a:rPr lang="de-DE"/>
              <a:t> a </a:t>
            </a:r>
            <a:r>
              <a:rPr lang="de-DE" err="1"/>
              <a:t>variety</a:t>
            </a:r>
            <a:r>
              <a:rPr lang="de-DE"/>
              <a:t> </a:t>
            </a:r>
            <a:r>
              <a:rPr lang="de-DE" err="1"/>
              <a:t>of</a:t>
            </a:r>
            <a:r>
              <a:rPr lang="de-DE"/>
              <a:t> </a:t>
            </a:r>
            <a:r>
              <a:rPr lang="de-DE" err="1"/>
              <a:t>insights</a:t>
            </a:r>
            <a:r>
              <a:rPr lang="de-DE"/>
              <a:t>. In </a:t>
            </a:r>
            <a:r>
              <a:rPr lang="de-DE" err="1"/>
              <a:t>the</a:t>
            </a:r>
            <a:r>
              <a:rPr lang="de-DE"/>
              <a:t> </a:t>
            </a:r>
            <a:r>
              <a:rPr lang="de-DE" err="1"/>
              <a:t>following</a:t>
            </a:r>
            <a:r>
              <a:rPr lang="de-DE"/>
              <a:t>, </a:t>
            </a:r>
            <a:r>
              <a:rPr lang="de-DE" err="1"/>
              <a:t>we</a:t>
            </a:r>
            <a:r>
              <a:rPr lang="de-DE"/>
              <a:t> </a:t>
            </a:r>
            <a:r>
              <a:rPr lang="de-DE" err="1"/>
              <a:t>want</a:t>
            </a:r>
            <a:r>
              <a:rPr lang="de-DE"/>
              <a:t> </a:t>
            </a:r>
            <a:r>
              <a:rPr lang="de-DE" err="1"/>
              <a:t>to</a:t>
            </a:r>
            <a:r>
              <a:rPr lang="de-DE"/>
              <a:t> highlight </a:t>
            </a:r>
            <a:r>
              <a:rPr lang="de-DE" err="1"/>
              <a:t>three</a:t>
            </a:r>
            <a:r>
              <a:rPr lang="de-DE"/>
              <a:t> </a:t>
            </a:r>
            <a:r>
              <a:rPr lang="de-DE" err="1"/>
              <a:t>of</a:t>
            </a:r>
            <a:r>
              <a:rPr lang="de-DE"/>
              <a:t> </a:t>
            </a:r>
            <a:r>
              <a:rPr lang="de-DE" err="1"/>
              <a:t>them</a:t>
            </a:r>
            <a:r>
              <a:rPr lang="de-DE"/>
              <a:t>, </a:t>
            </a:r>
            <a:r>
              <a:rPr lang="de-DE" err="1"/>
              <a:t>which</a:t>
            </a:r>
            <a:r>
              <a:rPr lang="de-DE"/>
              <a:t> highlight a </a:t>
            </a:r>
            <a:r>
              <a:rPr lang="de-DE" err="1"/>
              <a:t>broader</a:t>
            </a:r>
            <a:r>
              <a:rPr lang="de-DE"/>
              <a:t> </a:t>
            </a:r>
            <a:r>
              <a:rPr lang="de-DE" err="1"/>
              <a:t>problem</a:t>
            </a:r>
            <a:r>
              <a:rPr lang="de-DE"/>
              <a:t> </a:t>
            </a:r>
            <a:r>
              <a:rPr lang="de-DE" err="1"/>
              <a:t>of</a:t>
            </a:r>
            <a:r>
              <a:rPr lang="de-DE"/>
              <a:t> </a:t>
            </a:r>
            <a:r>
              <a:rPr lang="de-DE" err="1"/>
              <a:t>fragmented</a:t>
            </a:r>
            <a:r>
              <a:rPr lang="de-DE"/>
              <a:t> </a:t>
            </a:r>
            <a:r>
              <a:rPr lang="de-DE" err="1"/>
              <a:t>continuity</a:t>
            </a:r>
            <a:r>
              <a:rPr lang="de-DE"/>
              <a:t> </a:t>
            </a:r>
            <a:r>
              <a:rPr lang="de-DE" err="1"/>
              <a:t>across</a:t>
            </a:r>
            <a:r>
              <a:rPr lang="de-DE"/>
              <a:t> </a:t>
            </a:r>
            <a:r>
              <a:rPr lang="de-DE" err="1"/>
              <a:t>information</a:t>
            </a:r>
            <a:r>
              <a:rPr lang="de-DE"/>
              <a:t>, </a:t>
            </a:r>
            <a:r>
              <a:rPr lang="de-DE" err="1"/>
              <a:t>interpretation</a:t>
            </a:r>
            <a:r>
              <a:rPr lang="de-DE"/>
              <a:t>, and </a:t>
            </a:r>
            <a:r>
              <a:rPr lang="de-DE" err="1"/>
              <a:t>access</a:t>
            </a:r>
            <a:r>
              <a:rPr lang="de-DE"/>
              <a:t>. </a:t>
            </a:r>
            <a:r>
              <a:rPr lang="de-DE" err="1"/>
              <a:t>Those</a:t>
            </a:r>
            <a:r>
              <a:rPr lang="de-DE"/>
              <a:t> </a:t>
            </a:r>
            <a:r>
              <a:rPr lang="de-DE" err="1"/>
              <a:t>insights</a:t>
            </a:r>
            <a:r>
              <a:rPr lang="de-DE"/>
              <a:t> </a:t>
            </a:r>
            <a:r>
              <a:rPr lang="de-DE" err="1"/>
              <a:t>describe</a:t>
            </a:r>
            <a:r>
              <a:rPr lang="de-DE"/>
              <a:t> </a:t>
            </a:r>
            <a:r>
              <a:rPr lang="de-DE" err="1"/>
              <a:t>situations</a:t>
            </a:r>
            <a:r>
              <a:rPr lang="de-DE"/>
              <a:t> in </a:t>
            </a:r>
            <a:r>
              <a:rPr lang="de-DE" err="1"/>
              <a:t>which</a:t>
            </a:r>
            <a:r>
              <a:rPr lang="de-DE"/>
              <a:t> </a:t>
            </a:r>
            <a:r>
              <a:rPr lang="de-DE" err="1"/>
              <a:t>healthcare</a:t>
            </a:r>
            <a:r>
              <a:rPr lang="de-DE"/>
              <a:t> </a:t>
            </a:r>
            <a:r>
              <a:rPr lang="de-DE" err="1"/>
              <a:t>actors</a:t>
            </a:r>
            <a:r>
              <a:rPr lang="de-DE"/>
              <a:t> hold </a:t>
            </a:r>
            <a:r>
              <a:rPr lang="de-DE" err="1"/>
              <a:t>incomplete</a:t>
            </a:r>
            <a:r>
              <a:rPr lang="de-DE"/>
              <a:t> </a:t>
            </a:r>
            <a:r>
              <a:rPr lang="de-DE" err="1"/>
              <a:t>or</a:t>
            </a:r>
            <a:r>
              <a:rPr lang="de-DE"/>
              <a:t> </a:t>
            </a:r>
            <a:r>
              <a:rPr lang="de-DE" err="1"/>
              <a:t>incompatible</a:t>
            </a:r>
            <a:r>
              <a:rPr lang="de-DE"/>
              <a:t> </a:t>
            </a:r>
            <a:r>
              <a:rPr lang="de-DE" err="1"/>
              <a:t>understandings</a:t>
            </a:r>
            <a:r>
              <a:rPr lang="de-DE"/>
              <a:t>, </a:t>
            </a:r>
            <a:r>
              <a:rPr lang="de-DE" err="1"/>
              <a:t>continuity</a:t>
            </a:r>
            <a:r>
              <a:rPr lang="de-DE"/>
              <a:t> </a:t>
            </a:r>
            <a:r>
              <a:rPr lang="de-DE" err="1"/>
              <a:t>breaks</a:t>
            </a:r>
            <a:r>
              <a:rPr lang="de-DE"/>
              <a:t> </a:t>
            </a:r>
            <a:r>
              <a:rPr lang="de-DE" err="1"/>
              <a:t>when</a:t>
            </a:r>
            <a:r>
              <a:rPr lang="de-DE"/>
              <a:t> </a:t>
            </a:r>
            <a:r>
              <a:rPr lang="de-DE" err="1"/>
              <a:t>responsibility</a:t>
            </a:r>
            <a:r>
              <a:rPr lang="de-DE"/>
              <a:t> </a:t>
            </a:r>
            <a:r>
              <a:rPr lang="de-DE" err="1"/>
              <a:t>shifts</a:t>
            </a:r>
            <a:r>
              <a:rPr lang="de-DE"/>
              <a:t> </a:t>
            </a:r>
            <a:r>
              <a:rPr lang="de-DE" err="1"/>
              <a:t>among</a:t>
            </a:r>
            <a:r>
              <a:rPr lang="de-DE"/>
              <a:t> </a:t>
            </a:r>
            <a:r>
              <a:rPr lang="de-DE" err="1"/>
              <a:t>actors</a:t>
            </a:r>
            <a:r>
              <a:rPr lang="de-DE"/>
              <a:t>, and </a:t>
            </a:r>
            <a:r>
              <a:rPr lang="de-DE" err="1"/>
              <a:t>patients</a:t>
            </a:r>
            <a:r>
              <a:rPr lang="de-DE"/>
              <a:t> </a:t>
            </a:r>
            <a:r>
              <a:rPr lang="de-DE" err="1"/>
              <a:t>must</a:t>
            </a:r>
            <a:r>
              <a:rPr lang="de-DE"/>
              <a:t> </a:t>
            </a:r>
            <a:r>
              <a:rPr lang="de-DE" err="1"/>
              <a:t>compensate</a:t>
            </a:r>
            <a:r>
              <a:rPr lang="de-DE"/>
              <a:t> </a:t>
            </a:r>
            <a:r>
              <a:rPr lang="de-DE" err="1"/>
              <a:t>for</a:t>
            </a:r>
            <a:r>
              <a:rPr lang="de-DE"/>
              <a:t> </a:t>
            </a:r>
            <a:r>
              <a:rPr lang="de-DE" err="1"/>
              <a:t>system</a:t>
            </a:r>
            <a:r>
              <a:rPr lang="de-DE"/>
              <a:t> </a:t>
            </a:r>
            <a:r>
              <a:rPr lang="de-DE" err="1"/>
              <a:t>fragmentation</a:t>
            </a:r>
            <a:r>
              <a:rPr lang="de-DE"/>
              <a:t> </a:t>
            </a:r>
            <a:r>
              <a:rPr lang="de-DE" err="1"/>
              <a:t>themselves</a:t>
            </a:r>
            <a:r>
              <a:rPr lang="de-DE"/>
              <a:t>. </a:t>
            </a:r>
            <a:r>
              <a:rPr lang="de-DE" err="1"/>
              <a:t>Before</a:t>
            </a:r>
            <a:r>
              <a:rPr lang="de-DE"/>
              <a:t> </a:t>
            </a:r>
            <a:r>
              <a:rPr lang="de-DE" err="1"/>
              <a:t>the</a:t>
            </a:r>
            <a:r>
              <a:rPr lang="de-DE"/>
              <a:t> </a:t>
            </a:r>
            <a:r>
              <a:rPr lang="de-DE" err="1"/>
              <a:t>reform</a:t>
            </a:r>
            <a:r>
              <a:rPr lang="de-DE"/>
              <a:t>, </a:t>
            </a:r>
            <a:r>
              <a:rPr lang="de-DE" err="1"/>
              <a:t>healthcare</a:t>
            </a:r>
            <a:r>
              <a:rPr lang="de-DE"/>
              <a:t> </a:t>
            </a:r>
            <a:r>
              <a:rPr lang="de-DE" err="1"/>
              <a:t>actors</a:t>
            </a:r>
            <a:r>
              <a:rPr lang="de-DE"/>
              <a:t> </a:t>
            </a:r>
            <a:r>
              <a:rPr lang="de-DE" err="1"/>
              <a:t>were</a:t>
            </a:r>
            <a:r>
              <a:rPr lang="de-DE"/>
              <a:t> </a:t>
            </a:r>
            <a:r>
              <a:rPr lang="de-DE" err="1"/>
              <a:t>supposed</a:t>
            </a:r>
            <a:r>
              <a:rPr lang="de-DE"/>
              <a:t> </a:t>
            </a:r>
            <a:r>
              <a:rPr lang="de-DE" err="1"/>
              <a:t>to</a:t>
            </a:r>
            <a:r>
              <a:rPr lang="de-DE"/>
              <a:t> </a:t>
            </a:r>
            <a:r>
              <a:rPr lang="de-DE" err="1"/>
              <a:t>self</a:t>
            </a:r>
            <a:r>
              <a:rPr lang="de-DE"/>
              <a:t>-manage </a:t>
            </a:r>
            <a:r>
              <a:rPr lang="de-DE" err="1"/>
              <a:t>everything</a:t>
            </a:r>
            <a:r>
              <a:rPr lang="de-DE"/>
              <a:t>, </a:t>
            </a:r>
            <a:r>
              <a:rPr lang="de-DE" err="1"/>
              <a:t>which</a:t>
            </a:r>
            <a:r>
              <a:rPr lang="de-DE"/>
              <a:t> </a:t>
            </a:r>
            <a:r>
              <a:rPr lang="de-DE" err="1"/>
              <a:t>can</a:t>
            </a:r>
            <a:r>
              <a:rPr lang="de-DE"/>
              <a:t> </a:t>
            </a:r>
            <a:r>
              <a:rPr lang="de-DE" err="1"/>
              <a:t>now</a:t>
            </a:r>
            <a:r>
              <a:rPr lang="de-DE"/>
              <a:t> </a:t>
            </a:r>
            <a:r>
              <a:rPr lang="de-DE" err="1"/>
              <a:t>cause</a:t>
            </a:r>
            <a:r>
              <a:rPr lang="de-DE"/>
              <a:t> </a:t>
            </a:r>
            <a:r>
              <a:rPr lang="de-DE" err="1"/>
              <a:t>problems</a:t>
            </a:r>
            <a:r>
              <a:rPr lang="de-DE"/>
              <a:t> due </a:t>
            </a:r>
            <a:r>
              <a:rPr lang="de-DE" err="1"/>
              <a:t>to</a:t>
            </a:r>
            <a:r>
              <a:rPr lang="de-DE"/>
              <a:t> a lack </a:t>
            </a:r>
            <a:r>
              <a:rPr lang="de-DE" err="1"/>
              <a:t>of</a:t>
            </a:r>
            <a:r>
              <a:rPr lang="de-DE"/>
              <a:t> </a:t>
            </a:r>
            <a:r>
              <a:rPr lang="de-DE" err="1"/>
              <a:t>standardisation</a:t>
            </a:r>
            <a:r>
              <a:rPr lang="de-DE"/>
              <a:t>, </a:t>
            </a:r>
            <a:r>
              <a:rPr lang="de-DE" err="1"/>
              <a:t>resulting</a:t>
            </a:r>
            <a:r>
              <a:rPr lang="de-DE"/>
              <a:t> in a </a:t>
            </a:r>
            <a:r>
              <a:rPr lang="de-DE" err="1"/>
              <a:t>variety</a:t>
            </a:r>
            <a:r>
              <a:rPr lang="de-DE"/>
              <a:t> </a:t>
            </a:r>
            <a:r>
              <a:rPr lang="de-DE" err="1"/>
              <a:t>of</a:t>
            </a:r>
            <a:r>
              <a:rPr lang="de-DE"/>
              <a:t> </a:t>
            </a:r>
            <a:r>
              <a:rPr lang="de-DE" err="1"/>
              <a:t>ways</a:t>
            </a:r>
            <a:r>
              <a:rPr lang="de-DE"/>
              <a:t> in </a:t>
            </a:r>
            <a:r>
              <a:rPr lang="de-DE" err="1"/>
              <a:t>which</a:t>
            </a:r>
            <a:r>
              <a:rPr lang="de-DE"/>
              <a:t> </a:t>
            </a:r>
            <a:r>
              <a:rPr lang="de-DE" err="1"/>
              <a:t>healthcare</a:t>
            </a:r>
            <a:r>
              <a:rPr lang="de-DE"/>
              <a:t> </a:t>
            </a:r>
            <a:r>
              <a:rPr lang="de-DE" err="1"/>
              <a:t>is</a:t>
            </a:r>
            <a:r>
              <a:rPr lang="de-DE"/>
              <a:t> </a:t>
            </a:r>
            <a:r>
              <a:rPr lang="de-DE" err="1"/>
              <a:t>implemented</a:t>
            </a:r>
            <a:r>
              <a:rPr lang="de-DE"/>
              <a:t>. On </a:t>
            </a:r>
            <a:r>
              <a:rPr lang="de-DE" err="1"/>
              <a:t>the</a:t>
            </a:r>
            <a:r>
              <a:rPr lang="de-DE"/>
              <a:t> </a:t>
            </a:r>
            <a:r>
              <a:rPr lang="de-DE" err="1"/>
              <a:t>other</a:t>
            </a:r>
            <a:r>
              <a:rPr lang="de-DE"/>
              <a:t> </a:t>
            </a:r>
            <a:r>
              <a:rPr lang="de-DE" err="1"/>
              <a:t>hand</a:t>
            </a:r>
            <a:r>
              <a:rPr lang="de-DE"/>
              <a:t>, </a:t>
            </a:r>
            <a:r>
              <a:rPr lang="de-DE" err="1"/>
              <a:t>this</a:t>
            </a:r>
            <a:r>
              <a:rPr lang="de-DE"/>
              <a:t> </a:t>
            </a:r>
            <a:r>
              <a:rPr lang="de-DE" err="1"/>
              <a:t>micro</a:t>
            </a:r>
            <a:r>
              <a:rPr lang="de-DE"/>
              <a:t>-level </a:t>
            </a:r>
            <a:r>
              <a:rPr lang="de-DE" err="1"/>
              <a:t>action</a:t>
            </a:r>
            <a:r>
              <a:rPr lang="de-DE"/>
              <a:t> </a:t>
            </a:r>
            <a:r>
              <a:rPr lang="de-DE" err="1"/>
              <a:t>demonstrates</a:t>
            </a:r>
            <a:r>
              <a:rPr lang="de-DE"/>
              <a:t> a </a:t>
            </a:r>
            <a:r>
              <a:rPr lang="de-DE" err="1"/>
              <a:t>level</a:t>
            </a:r>
            <a:r>
              <a:rPr lang="de-DE"/>
              <a:t> </a:t>
            </a:r>
            <a:r>
              <a:rPr lang="de-DE" err="1"/>
              <a:t>of</a:t>
            </a:r>
            <a:r>
              <a:rPr lang="de-DE"/>
              <a:t> </a:t>
            </a:r>
            <a:r>
              <a:rPr lang="de-DE" err="1"/>
              <a:t>engagement</a:t>
            </a:r>
            <a:r>
              <a:rPr lang="de-DE"/>
              <a:t> and </a:t>
            </a:r>
            <a:r>
              <a:rPr lang="de-DE" err="1"/>
              <a:t>agency</a:t>
            </a:r>
            <a:r>
              <a:rPr lang="de-DE"/>
              <a:t> </a:t>
            </a:r>
            <a:r>
              <a:rPr lang="de-DE" err="1"/>
              <a:t>to</a:t>
            </a:r>
            <a:r>
              <a:rPr lang="de-DE"/>
              <a:t> </a:t>
            </a:r>
            <a:r>
              <a:rPr lang="de-DE" err="1"/>
              <a:t>build</a:t>
            </a:r>
            <a:r>
              <a:rPr lang="de-DE"/>
              <a:t> on </a:t>
            </a:r>
            <a:r>
              <a:rPr lang="de-DE" err="1"/>
              <a:t>for</a:t>
            </a:r>
            <a:r>
              <a:rPr lang="de-DE"/>
              <a:t> </a:t>
            </a:r>
            <a:r>
              <a:rPr lang="de-DE" err="1"/>
              <a:t>future</a:t>
            </a:r>
            <a:r>
              <a:rPr lang="de-DE"/>
              <a:t> </a:t>
            </a:r>
            <a:r>
              <a:rPr lang="de-DE" err="1"/>
              <a:t>change</a:t>
            </a:r>
            <a:r>
              <a:rPr lang="de-DE"/>
              <a:t>.</a:t>
            </a:r>
            <a:endParaRPr lang="en-GB"/>
          </a:p>
        </p:txBody>
      </p:sp>
      <p:sp>
        <p:nvSpPr>
          <p:cNvPr id="4" name="Foliennummernplatzhalter 3"/>
          <p:cNvSpPr>
            <a:spLocks noGrp="1"/>
          </p:cNvSpPr>
          <p:nvPr>
            <p:ph type="sldNum" sz="quarter" idx="5"/>
          </p:nvPr>
        </p:nvSpPr>
        <p:spPr/>
        <p:txBody>
          <a:bodyPr/>
          <a:lstStyle/>
          <a:p>
            <a:fld id="{4A5DDD4F-BDAD-5643-9B97-ADBA2F482787}" type="slidenum">
              <a:rPr lang="en-GB" smtClean="0"/>
              <a:t>16</a:t>
            </a:fld>
            <a:endParaRPr lang="en-GB"/>
          </a:p>
        </p:txBody>
      </p:sp>
    </p:spTree>
    <p:extLst>
      <p:ext uri="{BB962C8B-B14F-4D97-AF65-F5344CB8AC3E}">
        <p14:creationId xmlns:p14="http://schemas.microsoft.com/office/powerpoint/2010/main" val="3423525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a:t>Through </a:t>
            </a:r>
            <a:r>
              <a:rPr lang="de-DE" err="1"/>
              <a:t>our</a:t>
            </a:r>
            <a:r>
              <a:rPr lang="de-DE"/>
              <a:t> </a:t>
            </a:r>
            <a:r>
              <a:rPr lang="de-DE" err="1"/>
              <a:t>insights</a:t>
            </a:r>
            <a:r>
              <a:rPr lang="de-DE"/>
              <a:t>, </a:t>
            </a:r>
            <a:r>
              <a:rPr lang="de-DE" err="1"/>
              <a:t>we</a:t>
            </a:r>
            <a:r>
              <a:rPr lang="de-DE"/>
              <a:t> </a:t>
            </a:r>
            <a:r>
              <a:rPr lang="de-DE" err="1"/>
              <a:t>discovered</a:t>
            </a:r>
            <a:r>
              <a:rPr lang="de-DE"/>
              <a:t> </a:t>
            </a:r>
            <a:r>
              <a:rPr lang="de-DE" err="1"/>
              <a:t>underlying</a:t>
            </a:r>
            <a:r>
              <a:rPr lang="de-DE"/>
              <a:t> </a:t>
            </a:r>
            <a:r>
              <a:rPr lang="de-DE" err="1"/>
              <a:t>fragmentations</a:t>
            </a:r>
            <a:r>
              <a:rPr lang="de-DE"/>
              <a:t>, so </a:t>
            </a:r>
            <a:r>
              <a:rPr lang="de-DE" err="1"/>
              <a:t>the</a:t>
            </a:r>
            <a:r>
              <a:rPr lang="de-DE"/>
              <a:t> </a:t>
            </a:r>
            <a:r>
              <a:rPr lang="de-DE" err="1"/>
              <a:t>first</a:t>
            </a:r>
            <a:r>
              <a:rPr lang="de-DE"/>
              <a:t> </a:t>
            </a:r>
            <a:r>
              <a:rPr lang="de-DE" err="1"/>
              <a:t>insight</a:t>
            </a:r>
            <a:r>
              <a:rPr lang="de-DE"/>
              <a:t> </a:t>
            </a:r>
            <a:r>
              <a:rPr lang="de-DE" err="1"/>
              <a:t>shows</a:t>
            </a:r>
            <a:r>
              <a:rPr lang="de-DE"/>
              <a:t> </a:t>
            </a:r>
            <a:r>
              <a:rPr lang="de-DE" err="1"/>
              <a:t>how</a:t>
            </a:r>
            <a:r>
              <a:rPr lang="de-DE"/>
              <a:t> </a:t>
            </a:r>
            <a:r>
              <a:rPr lang="de-DE" err="1"/>
              <a:t>information</a:t>
            </a:r>
            <a:r>
              <a:rPr lang="de-DE"/>
              <a:t> </a:t>
            </a:r>
            <a:r>
              <a:rPr lang="de-DE" err="1"/>
              <a:t>continuity</a:t>
            </a:r>
            <a:r>
              <a:rPr lang="de-DE"/>
              <a:t> </a:t>
            </a:r>
            <a:r>
              <a:rPr lang="de-DE" err="1"/>
              <a:t>is</a:t>
            </a:r>
            <a:r>
              <a:rPr lang="de-DE"/>
              <a:t> </a:t>
            </a:r>
            <a:r>
              <a:rPr lang="de-DE" err="1"/>
              <a:t>disrupted</a:t>
            </a:r>
            <a:r>
              <a:rPr lang="de-DE"/>
              <a:t>. The </a:t>
            </a:r>
            <a:r>
              <a:rPr lang="de-DE" err="1"/>
              <a:t>second</a:t>
            </a:r>
            <a:r>
              <a:rPr lang="de-DE"/>
              <a:t> </a:t>
            </a:r>
            <a:r>
              <a:rPr lang="de-DE" err="1"/>
              <a:t>insight</a:t>
            </a:r>
            <a:r>
              <a:rPr lang="de-DE"/>
              <a:t> </a:t>
            </a:r>
            <a:r>
              <a:rPr lang="de-DE" err="1"/>
              <a:t>shows</a:t>
            </a:r>
            <a:r>
              <a:rPr lang="de-DE"/>
              <a:t> </a:t>
            </a:r>
            <a:r>
              <a:rPr lang="de-DE" err="1"/>
              <a:t>how</a:t>
            </a:r>
            <a:r>
              <a:rPr lang="de-DE"/>
              <a:t>, </a:t>
            </a:r>
            <a:r>
              <a:rPr lang="de-DE" err="1"/>
              <a:t>inside</a:t>
            </a:r>
            <a:r>
              <a:rPr lang="de-DE"/>
              <a:t> and </a:t>
            </a:r>
            <a:r>
              <a:rPr lang="de-DE" err="1"/>
              <a:t>across</a:t>
            </a:r>
            <a:r>
              <a:rPr lang="de-DE"/>
              <a:t> </a:t>
            </a:r>
            <a:r>
              <a:rPr lang="de-DE" err="1"/>
              <a:t>institutions</a:t>
            </a:r>
            <a:r>
              <a:rPr lang="de-DE"/>
              <a:t>, </a:t>
            </a:r>
            <a:r>
              <a:rPr lang="de-DE" err="1"/>
              <a:t>the</a:t>
            </a:r>
            <a:r>
              <a:rPr lang="de-DE"/>
              <a:t> </a:t>
            </a:r>
            <a:r>
              <a:rPr lang="de-DE" err="1"/>
              <a:t>way</a:t>
            </a:r>
            <a:r>
              <a:rPr lang="de-DE"/>
              <a:t> </a:t>
            </a:r>
            <a:r>
              <a:rPr lang="de-DE" err="1"/>
              <a:t>of</a:t>
            </a:r>
            <a:r>
              <a:rPr lang="de-DE"/>
              <a:t> </a:t>
            </a:r>
            <a:r>
              <a:rPr lang="de-DE" err="1"/>
              <a:t>interpreting</a:t>
            </a:r>
            <a:r>
              <a:rPr lang="de-DE"/>
              <a:t> </a:t>
            </a:r>
            <a:r>
              <a:rPr lang="de-DE" err="1"/>
              <a:t>is</a:t>
            </a:r>
            <a:r>
              <a:rPr lang="de-DE"/>
              <a:t> </a:t>
            </a:r>
            <a:r>
              <a:rPr lang="de-DE" err="1"/>
              <a:t>fragmented</a:t>
            </a:r>
            <a:r>
              <a:rPr lang="de-DE"/>
              <a:t>, and </a:t>
            </a:r>
            <a:r>
              <a:rPr lang="de-DE" err="1"/>
              <a:t>the</a:t>
            </a:r>
            <a:r>
              <a:rPr lang="de-DE"/>
              <a:t> </a:t>
            </a:r>
            <a:r>
              <a:rPr lang="de-DE" err="1"/>
              <a:t>inconsistent</a:t>
            </a:r>
            <a:r>
              <a:rPr lang="de-DE"/>
              <a:t> digital </a:t>
            </a:r>
            <a:r>
              <a:rPr lang="de-DE" err="1"/>
              <a:t>services</a:t>
            </a:r>
            <a:r>
              <a:rPr lang="de-DE"/>
              <a:t> </a:t>
            </a:r>
            <a:r>
              <a:rPr lang="de-DE" err="1"/>
              <a:t>illustrate</a:t>
            </a:r>
            <a:r>
              <a:rPr lang="de-DE"/>
              <a:t> </a:t>
            </a:r>
            <a:r>
              <a:rPr lang="de-DE" err="1"/>
              <a:t>how</a:t>
            </a:r>
            <a:r>
              <a:rPr lang="de-DE"/>
              <a:t> </a:t>
            </a:r>
            <a:r>
              <a:rPr lang="de-DE" err="1"/>
              <a:t>accessibility</a:t>
            </a:r>
            <a:r>
              <a:rPr lang="de-DE"/>
              <a:t> </a:t>
            </a:r>
            <a:r>
              <a:rPr lang="de-DE" err="1"/>
              <a:t>is</a:t>
            </a:r>
            <a:r>
              <a:rPr lang="de-DE"/>
              <a:t> </a:t>
            </a:r>
            <a:r>
              <a:rPr lang="de-DE" err="1"/>
              <a:t>fragmented</a:t>
            </a:r>
            <a:r>
              <a:rPr lang="de-DE"/>
              <a:t>.</a:t>
            </a:r>
            <a:endParaRPr lang="en-GB"/>
          </a:p>
        </p:txBody>
      </p:sp>
      <p:sp>
        <p:nvSpPr>
          <p:cNvPr id="4" name="Foliennummernplatzhalter 3"/>
          <p:cNvSpPr>
            <a:spLocks noGrp="1"/>
          </p:cNvSpPr>
          <p:nvPr>
            <p:ph type="sldNum" sz="quarter" idx="5"/>
          </p:nvPr>
        </p:nvSpPr>
        <p:spPr/>
        <p:txBody>
          <a:bodyPr/>
          <a:lstStyle/>
          <a:p>
            <a:fld id="{4A5DDD4F-BDAD-5643-9B97-ADBA2F482787}" type="slidenum">
              <a:rPr lang="en-GB" smtClean="0"/>
              <a:t>17</a:t>
            </a:fld>
            <a:endParaRPr lang="en-GB"/>
          </a:p>
        </p:txBody>
      </p:sp>
    </p:spTree>
    <p:extLst>
      <p:ext uri="{BB962C8B-B14F-4D97-AF65-F5344CB8AC3E}">
        <p14:creationId xmlns:p14="http://schemas.microsoft.com/office/powerpoint/2010/main" val="3794226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41600-3FF7-9B5A-25C0-FACB8E0282B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9173F09-9392-5B21-1F28-0332131BADC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98011D4-D2C3-44B1-3115-86B3498ECED9}"/>
              </a:ext>
            </a:extLst>
          </p:cNvPr>
          <p:cNvSpPr>
            <a:spLocks noGrp="1"/>
          </p:cNvSpPr>
          <p:nvPr>
            <p:ph type="body" idx="1"/>
          </p:nvPr>
        </p:nvSpPr>
        <p:spPr/>
        <p:txBody>
          <a:bodyPr/>
          <a:lstStyle/>
          <a:p>
            <a:r>
              <a:rPr lang="de-DE"/>
              <a:t>After </a:t>
            </a:r>
            <a:r>
              <a:rPr lang="de-DE" err="1"/>
              <a:t>conducting</a:t>
            </a:r>
            <a:r>
              <a:rPr lang="de-DE"/>
              <a:t> </a:t>
            </a:r>
            <a:r>
              <a:rPr lang="de-DE" err="1"/>
              <a:t>research</a:t>
            </a:r>
            <a:r>
              <a:rPr lang="de-DE"/>
              <a:t> and </a:t>
            </a:r>
            <a:r>
              <a:rPr lang="de-DE" err="1"/>
              <a:t>evaluating</a:t>
            </a:r>
            <a:r>
              <a:rPr lang="de-DE"/>
              <a:t> </a:t>
            </a:r>
            <a:r>
              <a:rPr lang="de-DE" err="1"/>
              <a:t>our</a:t>
            </a:r>
            <a:r>
              <a:rPr lang="de-DE"/>
              <a:t> </a:t>
            </a:r>
            <a:r>
              <a:rPr lang="de-DE" err="1"/>
              <a:t>findings</a:t>
            </a:r>
            <a:r>
              <a:rPr lang="de-DE"/>
              <a:t>, </a:t>
            </a:r>
            <a:r>
              <a:rPr lang="de-DE" err="1"/>
              <a:t>we</a:t>
            </a:r>
            <a:r>
              <a:rPr lang="de-DE"/>
              <a:t> </a:t>
            </a:r>
            <a:r>
              <a:rPr lang="de-DE" err="1"/>
              <a:t>began</a:t>
            </a:r>
            <a:r>
              <a:rPr lang="de-DE"/>
              <a:t> </a:t>
            </a:r>
            <a:r>
              <a:rPr lang="de-DE" err="1"/>
              <a:t>envisioning</a:t>
            </a:r>
            <a:r>
              <a:rPr lang="de-DE"/>
              <a:t> </a:t>
            </a:r>
            <a:r>
              <a:rPr lang="de-DE" err="1"/>
              <a:t>the</a:t>
            </a:r>
            <a:r>
              <a:rPr lang="de-DE"/>
              <a:t> </a:t>
            </a:r>
            <a:r>
              <a:rPr lang="de-DE" err="1"/>
              <a:t>changes</a:t>
            </a:r>
            <a:r>
              <a:rPr lang="de-DE"/>
              <a:t> </a:t>
            </a:r>
            <a:r>
              <a:rPr lang="de-DE" err="1"/>
              <a:t>we</a:t>
            </a:r>
            <a:r>
              <a:rPr lang="de-DE"/>
              <a:t> </a:t>
            </a:r>
            <a:r>
              <a:rPr lang="de-DE" err="1"/>
              <a:t>would</a:t>
            </a:r>
            <a:r>
              <a:rPr lang="de-DE"/>
              <a:t> like </a:t>
            </a:r>
            <a:r>
              <a:rPr lang="de-DE" err="1"/>
              <a:t>to</a:t>
            </a:r>
            <a:r>
              <a:rPr lang="de-DE"/>
              <a:t> </a:t>
            </a:r>
            <a:r>
              <a:rPr lang="de-DE" err="1"/>
              <a:t>see</a:t>
            </a:r>
            <a:r>
              <a:rPr lang="de-DE"/>
              <a:t> in </a:t>
            </a:r>
            <a:r>
              <a:rPr lang="de-DE" err="1"/>
              <a:t>the</a:t>
            </a:r>
            <a:r>
              <a:rPr lang="de-DE"/>
              <a:t> </a:t>
            </a:r>
            <a:r>
              <a:rPr lang="de-DE" err="1"/>
              <a:t>healthcare</a:t>
            </a:r>
            <a:r>
              <a:rPr lang="de-DE"/>
              <a:t> </a:t>
            </a:r>
            <a:r>
              <a:rPr lang="de-DE" err="1"/>
              <a:t>system</a:t>
            </a:r>
            <a:r>
              <a:rPr lang="de-DE"/>
              <a:t>.</a:t>
            </a:r>
          </a:p>
        </p:txBody>
      </p:sp>
      <p:sp>
        <p:nvSpPr>
          <p:cNvPr id="4" name="Foliennummernplatzhalter 3">
            <a:extLst>
              <a:ext uri="{FF2B5EF4-FFF2-40B4-BE49-F238E27FC236}">
                <a16:creationId xmlns:a16="http://schemas.microsoft.com/office/drawing/2014/main" id="{CF5E1C8F-E9A0-C4C2-605F-A5B4E7082EE1}"/>
              </a:ext>
            </a:extLst>
          </p:cNvPr>
          <p:cNvSpPr>
            <a:spLocks noGrp="1"/>
          </p:cNvSpPr>
          <p:nvPr>
            <p:ph type="sldNum" sz="quarter" idx="5"/>
          </p:nvPr>
        </p:nvSpPr>
        <p:spPr/>
        <p:txBody>
          <a:bodyPr/>
          <a:lstStyle/>
          <a:p>
            <a:fld id="{4A5DDD4F-BDAD-5643-9B97-ADBA2F482787}" type="slidenum">
              <a:rPr lang="en-GB" smtClean="0"/>
              <a:t>18</a:t>
            </a:fld>
            <a:endParaRPr lang="en-GB"/>
          </a:p>
        </p:txBody>
      </p:sp>
    </p:spTree>
    <p:extLst>
      <p:ext uri="{BB962C8B-B14F-4D97-AF65-F5344CB8AC3E}">
        <p14:creationId xmlns:p14="http://schemas.microsoft.com/office/powerpoint/2010/main" val="1328505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e-DE" err="1">
                <a:solidFill>
                  <a:srgbClr val="0F0F0F"/>
                </a:solidFill>
                <a:highlight>
                  <a:srgbClr val="FFFFFF"/>
                </a:highlight>
              </a:rPr>
              <a:t>According</a:t>
            </a:r>
            <a:r>
              <a:rPr lang="de-DE">
                <a:solidFill>
                  <a:srgbClr val="0F0F0F"/>
                </a:solidFill>
                <a:highlight>
                  <a:srgbClr val="FFFFFF"/>
                </a:highlight>
              </a:rPr>
              <a:t> </a:t>
            </a:r>
            <a:r>
              <a:rPr lang="de-DE" err="1">
                <a:solidFill>
                  <a:srgbClr val="0F0F0F"/>
                </a:solidFill>
                <a:highlight>
                  <a:srgbClr val="FFFFFF"/>
                </a:highlight>
              </a:rPr>
              <a:t>to</a:t>
            </a:r>
            <a:r>
              <a:rPr lang="de-DE">
                <a:solidFill>
                  <a:srgbClr val="0F0F0F"/>
                </a:solidFill>
                <a:highlight>
                  <a:srgbClr val="FFFFFF"/>
                </a:highlight>
              </a:rPr>
              <a:t> </a:t>
            </a:r>
            <a:r>
              <a:rPr lang="de-DE" err="1">
                <a:solidFill>
                  <a:srgbClr val="0F0F0F"/>
                </a:solidFill>
                <a:highlight>
                  <a:srgbClr val="FFFFFF"/>
                </a:highlight>
              </a:rPr>
              <a:t>the</a:t>
            </a:r>
            <a:r>
              <a:rPr lang="de-DE">
                <a:solidFill>
                  <a:srgbClr val="0F0F0F"/>
                </a:solidFill>
                <a:highlight>
                  <a:srgbClr val="FFFFFF"/>
                </a:highlight>
              </a:rPr>
              <a:t> Ministry </a:t>
            </a:r>
            <a:r>
              <a:rPr lang="de-DE" err="1">
                <a:solidFill>
                  <a:srgbClr val="0F0F0F"/>
                </a:solidFill>
                <a:highlight>
                  <a:srgbClr val="FFFFFF"/>
                </a:highlight>
              </a:rPr>
              <a:t>of</a:t>
            </a:r>
            <a:r>
              <a:rPr lang="de-DE">
                <a:solidFill>
                  <a:srgbClr val="0F0F0F"/>
                </a:solidFill>
                <a:highlight>
                  <a:srgbClr val="FFFFFF"/>
                </a:highlight>
              </a:rPr>
              <a:t> </a:t>
            </a:r>
            <a:r>
              <a:rPr lang="de-DE" err="1">
                <a:solidFill>
                  <a:srgbClr val="0F0F0F"/>
                </a:solidFill>
                <a:highlight>
                  <a:srgbClr val="FFFFFF"/>
                </a:highlight>
              </a:rPr>
              <a:t>Social</a:t>
            </a:r>
            <a:r>
              <a:rPr lang="de-DE">
                <a:solidFill>
                  <a:srgbClr val="0F0F0F"/>
                </a:solidFill>
                <a:highlight>
                  <a:srgbClr val="FFFFFF"/>
                </a:highlight>
              </a:rPr>
              <a:t> Affairs and Health , Finnland </a:t>
            </a:r>
            <a:r>
              <a:rPr lang="de-DE" err="1">
                <a:solidFill>
                  <a:srgbClr val="0F0F0F"/>
                </a:solidFill>
                <a:highlight>
                  <a:srgbClr val="FFFFFF"/>
                </a:highlight>
              </a:rPr>
              <a:t>is</a:t>
            </a:r>
            <a:r>
              <a:rPr lang="de-DE">
                <a:solidFill>
                  <a:srgbClr val="0F0F0F"/>
                </a:solidFill>
                <a:highlight>
                  <a:srgbClr val="FFFFFF"/>
                </a:highlight>
              </a:rPr>
              <a:t> </a:t>
            </a:r>
            <a:r>
              <a:rPr lang="de-DE" err="1">
                <a:solidFill>
                  <a:srgbClr val="0F0F0F"/>
                </a:solidFill>
                <a:highlight>
                  <a:srgbClr val="FFFFFF"/>
                </a:highlight>
              </a:rPr>
              <a:t>striving</a:t>
            </a:r>
            <a:r>
              <a:rPr lang="de-DE">
                <a:solidFill>
                  <a:srgbClr val="0F0F0F"/>
                </a:solidFill>
                <a:highlight>
                  <a:srgbClr val="FFFFFF"/>
                </a:highlight>
              </a:rPr>
              <a:t> </a:t>
            </a:r>
            <a:r>
              <a:rPr lang="de-DE" err="1">
                <a:solidFill>
                  <a:srgbClr val="0F0F0F"/>
                </a:solidFill>
                <a:highlight>
                  <a:srgbClr val="FFFFFF"/>
                </a:highlight>
              </a:rPr>
              <a:t>towards</a:t>
            </a:r>
            <a:r>
              <a:rPr lang="de-DE">
                <a:solidFill>
                  <a:srgbClr val="0F0F0F"/>
                </a:solidFill>
                <a:highlight>
                  <a:srgbClr val="FFFFFF"/>
                </a:highlight>
              </a:rPr>
              <a:t> "a </a:t>
            </a:r>
            <a:r>
              <a:rPr lang="de-DE" err="1">
                <a:solidFill>
                  <a:srgbClr val="0F0F0F"/>
                </a:solidFill>
                <a:highlight>
                  <a:srgbClr val="FFFFFF"/>
                </a:highlight>
              </a:rPr>
              <a:t>sustainable</a:t>
            </a:r>
            <a:r>
              <a:rPr lang="de-DE">
                <a:solidFill>
                  <a:srgbClr val="0F0F0F"/>
                </a:solidFill>
                <a:highlight>
                  <a:srgbClr val="FFFFFF"/>
                </a:highlight>
              </a:rPr>
              <a:t> and safe </a:t>
            </a:r>
            <a:r>
              <a:rPr lang="de-DE" err="1">
                <a:solidFill>
                  <a:srgbClr val="0F0F0F"/>
                </a:solidFill>
                <a:highlight>
                  <a:srgbClr val="FFFFFF"/>
                </a:highlight>
              </a:rPr>
              <a:t>welfare</a:t>
            </a:r>
            <a:r>
              <a:rPr lang="de-DE">
                <a:solidFill>
                  <a:srgbClr val="0F0F0F"/>
                </a:solidFill>
                <a:highlight>
                  <a:srgbClr val="FFFFFF"/>
                </a:highlight>
              </a:rPr>
              <a:t> </a:t>
            </a:r>
            <a:r>
              <a:rPr lang="de-DE" err="1">
                <a:solidFill>
                  <a:srgbClr val="0F0F0F"/>
                </a:solidFill>
                <a:highlight>
                  <a:srgbClr val="FFFFFF"/>
                </a:highlight>
              </a:rPr>
              <a:t>society</a:t>
            </a:r>
            <a:r>
              <a:rPr lang="de-DE">
                <a:solidFill>
                  <a:srgbClr val="0F0F0F"/>
                </a:solidFill>
                <a:highlight>
                  <a:srgbClr val="FFFFFF"/>
                </a:highlight>
              </a:rPr>
              <a:t> </a:t>
            </a:r>
            <a:r>
              <a:rPr lang="de-DE" err="1">
                <a:solidFill>
                  <a:srgbClr val="0F0F0F"/>
                </a:solidFill>
                <a:highlight>
                  <a:srgbClr val="FFFFFF"/>
                </a:highlight>
              </a:rPr>
              <a:t>where</a:t>
            </a:r>
            <a:r>
              <a:rPr lang="de-DE">
                <a:solidFill>
                  <a:srgbClr val="0F0F0F"/>
                </a:solidFill>
                <a:highlight>
                  <a:srgbClr val="FFFFFF"/>
                </a:highlight>
              </a:rPr>
              <a:t> </a:t>
            </a:r>
            <a:r>
              <a:rPr lang="de-DE" err="1">
                <a:solidFill>
                  <a:srgbClr val="0F0F0F"/>
                </a:solidFill>
                <a:highlight>
                  <a:srgbClr val="FFFFFF"/>
                </a:highlight>
              </a:rPr>
              <a:t>everyone</a:t>
            </a:r>
            <a:r>
              <a:rPr lang="de-DE">
                <a:solidFill>
                  <a:srgbClr val="0F0F0F"/>
                </a:solidFill>
                <a:highlight>
                  <a:srgbClr val="FFFFFF"/>
                </a:highlight>
              </a:rPr>
              <a:t> </a:t>
            </a:r>
            <a:r>
              <a:rPr lang="de-DE" err="1">
                <a:solidFill>
                  <a:srgbClr val="0F0F0F"/>
                </a:solidFill>
                <a:highlight>
                  <a:srgbClr val="FFFFFF"/>
                </a:highlight>
              </a:rPr>
              <a:t>can</a:t>
            </a:r>
            <a:r>
              <a:rPr lang="de-DE">
                <a:solidFill>
                  <a:srgbClr val="0F0F0F"/>
                </a:solidFill>
                <a:highlight>
                  <a:srgbClr val="FFFFFF"/>
                </a:highlight>
              </a:rPr>
              <a:t> </a:t>
            </a:r>
            <a:r>
              <a:rPr lang="de-DE" err="1">
                <a:solidFill>
                  <a:srgbClr val="0F0F0F"/>
                </a:solidFill>
                <a:highlight>
                  <a:srgbClr val="FFFFFF"/>
                </a:highlight>
              </a:rPr>
              <a:t>have</a:t>
            </a:r>
            <a:r>
              <a:rPr lang="de-DE">
                <a:solidFill>
                  <a:srgbClr val="0F0F0F"/>
                </a:solidFill>
                <a:highlight>
                  <a:srgbClr val="FFFFFF"/>
                </a:highlight>
              </a:rPr>
              <a:t> </a:t>
            </a:r>
            <a:r>
              <a:rPr lang="de-DE" err="1">
                <a:solidFill>
                  <a:srgbClr val="0F0F0F"/>
                </a:solidFill>
                <a:highlight>
                  <a:srgbClr val="FFFFFF"/>
                </a:highlight>
              </a:rPr>
              <a:t>faith</a:t>
            </a:r>
            <a:r>
              <a:rPr lang="de-DE">
                <a:solidFill>
                  <a:srgbClr val="0F0F0F"/>
                </a:solidFill>
                <a:highlight>
                  <a:srgbClr val="FFFFFF"/>
                </a:highlight>
              </a:rPr>
              <a:t> in </a:t>
            </a:r>
            <a:r>
              <a:rPr lang="de-DE" err="1">
                <a:solidFill>
                  <a:srgbClr val="0F0F0F"/>
                </a:solidFill>
                <a:highlight>
                  <a:srgbClr val="FFFFFF"/>
                </a:highlight>
              </a:rPr>
              <a:t>the</a:t>
            </a:r>
            <a:r>
              <a:rPr lang="de-DE">
                <a:solidFill>
                  <a:srgbClr val="0F0F0F"/>
                </a:solidFill>
                <a:highlight>
                  <a:srgbClr val="FFFFFF"/>
                </a:highlight>
              </a:rPr>
              <a:t> </a:t>
            </a:r>
            <a:r>
              <a:rPr lang="de-DE" err="1">
                <a:solidFill>
                  <a:srgbClr val="0F0F0F"/>
                </a:solidFill>
                <a:highlight>
                  <a:srgbClr val="FFFFFF"/>
                </a:highlight>
              </a:rPr>
              <a:t>future</a:t>
            </a:r>
            <a:r>
              <a:rPr lang="de-DE">
                <a:solidFill>
                  <a:srgbClr val="0F0F0F"/>
                </a:solidFill>
                <a:highlight>
                  <a:srgbClr val="FFFFFF"/>
                </a:highlight>
              </a:rPr>
              <a:t>."</a:t>
            </a:r>
            <a:endParaRPr lang="en-GB" b="1">
              <a:solidFill>
                <a:srgbClr val="000000"/>
              </a:solidFill>
              <a:highlight>
                <a:srgbClr val="FFFFFF"/>
              </a:highlight>
            </a:endParaRPr>
          </a:p>
          <a:p>
            <a:endParaRPr lang="de-DE"/>
          </a:p>
          <a:p>
            <a:r>
              <a:rPr lang="de-DE" err="1"/>
              <a:t>We</a:t>
            </a:r>
            <a:r>
              <a:rPr lang="de-DE"/>
              <a:t> </a:t>
            </a:r>
            <a:r>
              <a:rPr lang="de-DE" err="1"/>
              <a:t>defined</a:t>
            </a:r>
            <a:r>
              <a:rPr lang="de-DE"/>
              <a:t> </a:t>
            </a:r>
            <a:r>
              <a:rPr lang="de-DE" err="1"/>
              <a:t>what</a:t>
            </a:r>
            <a:r>
              <a:rPr lang="de-DE"/>
              <a:t> </a:t>
            </a:r>
            <a:r>
              <a:rPr lang="de-DE" err="1"/>
              <a:t>we</a:t>
            </a:r>
            <a:r>
              <a:rPr lang="de-DE"/>
              <a:t> </a:t>
            </a:r>
            <a:r>
              <a:rPr lang="de-DE" err="1"/>
              <a:t>envision</a:t>
            </a:r>
            <a:r>
              <a:rPr lang="de-DE"/>
              <a:t> </a:t>
            </a:r>
            <a:r>
              <a:rPr lang="de-DE" err="1"/>
              <a:t>for</a:t>
            </a:r>
            <a:r>
              <a:rPr lang="de-DE"/>
              <a:t> </a:t>
            </a:r>
            <a:r>
              <a:rPr lang="de-DE" err="1"/>
              <a:t>the</a:t>
            </a:r>
            <a:r>
              <a:rPr lang="de-DE"/>
              <a:t> </a:t>
            </a:r>
            <a:r>
              <a:rPr lang="de-DE" err="1"/>
              <a:t>future</a:t>
            </a:r>
            <a:r>
              <a:rPr lang="de-DE"/>
              <a:t> </a:t>
            </a:r>
            <a:r>
              <a:rPr lang="de-DE" err="1"/>
              <a:t>of</a:t>
            </a:r>
            <a:r>
              <a:rPr lang="de-DE"/>
              <a:t> care in Finland. → </a:t>
            </a:r>
            <a:r>
              <a:rPr lang="de-DE" err="1"/>
              <a:t>read</a:t>
            </a:r>
            <a:r>
              <a:rPr lang="de-DE"/>
              <a:t> </a:t>
            </a:r>
            <a:r>
              <a:rPr lang="de-DE" err="1"/>
              <a:t>statement</a:t>
            </a:r>
            <a:endParaRPr lang="de-DE"/>
          </a:p>
          <a:p>
            <a:pPr marL="0" indent="0" algn="l">
              <a:buNone/>
            </a:pPr>
            <a:r>
              <a:rPr lang="en-GB"/>
              <a:t>Finland is striving towards an equitable society.</a:t>
            </a:r>
          </a:p>
          <a:p>
            <a:pPr marL="0" indent="0" algn="l">
              <a:buNone/>
            </a:pPr>
            <a:r>
              <a:rPr lang="en-GB"/>
              <a:t>Achieving this requires a healthcare system that emphasises understanding across institutions through accessible patient information, collaborative practices, and continuous learning.</a:t>
            </a:r>
          </a:p>
          <a:p>
            <a:pPr marL="0" indent="0" algn="l">
              <a:buNone/>
            </a:pPr>
            <a:r>
              <a:rPr lang="en-GB"/>
              <a:t>These practices build a culture of care-giving grounded in shared responsibility and holistic support for every patient</a:t>
            </a:r>
          </a:p>
          <a:p>
            <a:pPr algn="l"/>
            <a:endParaRPr lang="en-FI"/>
          </a:p>
          <a:p>
            <a:pPr algn="l"/>
            <a:endParaRPr lang="en-GB" b="1"/>
          </a:p>
          <a:p>
            <a:pPr algn="l"/>
            <a:endParaRPr lang="en-GB" b="1"/>
          </a:p>
          <a:p>
            <a:pPr algn="l"/>
            <a:endParaRPr lang="en-FI" b="1"/>
          </a:p>
        </p:txBody>
      </p:sp>
      <p:sp>
        <p:nvSpPr>
          <p:cNvPr id="4" name="Slide Number Placeholder 3"/>
          <p:cNvSpPr>
            <a:spLocks noGrp="1"/>
          </p:cNvSpPr>
          <p:nvPr>
            <p:ph type="sldNum" sz="quarter" idx="5"/>
          </p:nvPr>
        </p:nvSpPr>
        <p:spPr/>
        <p:txBody>
          <a:bodyPr/>
          <a:lstStyle/>
          <a:p>
            <a:fld id="{4A5DDD4F-BDAD-5643-9B97-ADBA2F482787}" type="slidenum">
              <a:rPr lang="en-GB" smtClean="0"/>
              <a:t>19</a:t>
            </a:fld>
            <a:endParaRPr lang="en-GB"/>
          </a:p>
        </p:txBody>
      </p:sp>
    </p:spTree>
    <p:extLst>
      <p:ext uri="{BB962C8B-B14F-4D97-AF65-F5344CB8AC3E}">
        <p14:creationId xmlns:p14="http://schemas.microsoft.com/office/powerpoint/2010/main" val="709140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FI"/>
              <a:t>This was </a:t>
            </a:r>
            <a:r>
              <a:rPr lang="fi-FI"/>
              <a:t>a</a:t>
            </a:r>
            <a:r>
              <a:rPr lang="en-FI"/>
              <a:t> 3 month project during </a:t>
            </a:r>
            <a:r>
              <a:rPr lang="en-FI" err="1"/>
              <a:t>whi</a:t>
            </a:r>
            <a:r>
              <a:rPr lang="en-GB" err="1"/>
              <a:t>ch</a:t>
            </a:r>
            <a:r>
              <a:rPr lang="en-FI"/>
              <a:t> we </a:t>
            </a:r>
            <a:r>
              <a:rPr lang="fi-FI" err="1"/>
              <a:t>partnered</a:t>
            </a:r>
            <a:r>
              <a:rPr lang="en-FI"/>
              <a:t> </a:t>
            </a:r>
            <a:r>
              <a:rPr lang="en-FI" err="1"/>
              <a:t>wi</a:t>
            </a:r>
            <a:r>
              <a:rPr lang="en-GB" err="1"/>
              <a:t>th</a:t>
            </a:r>
            <a:r>
              <a:rPr lang="en-FI"/>
              <a:t> </a:t>
            </a:r>
            <a:r>
              <a:rPr lang="fi-FI"/>
              <a:t>Hus, </a:t>
            </a:r>
            <a:r>
              <a:rPr lang="en-FI"/>
              <a:t>Kela, </a:t>
            </a:r>
            <a:r>
              <a:rPr lang="en-FI" err="1"/>
              <a:t>Itä</a:t>
            </a:r>
            <a:r>
              <a:rPr lang="en-FI"/>
              <a:t>-Uusimaa Wellbeing Services County, </a:t>
            </a:r>
            <a:r>
              <a:rPr lang="fi-FI"/>
              <a:t>and Länsi-Uusimaa</a:t>
            </a:r>
            <a:r>
              <a:rPr lang="en-FI"/>
              <a:t> </a:t>
            </a:r>
            <a:r>
              <a:rPr lang="en-FI" err="1"/>
              <a:t>Wellbei</a:t>
            </a:r>
            <a:r>
              <a:rPr lang="fi-FI"/>
              <a:t>n</a:t>
            </a:r>
            <a:r>
              <a:rPr lang="en-FI"/>
              <a:t>g Services </a:t>
            </a:r>
            <a:r>
              <a:rPr lang="fi-FI" err="1"/>
              <a:t>County</a:t>
            </a:r>
            <a:r>
              <a:rPr lang="fi-FI"/>
              <a:t>.</a:t>
            </a:r>
            <a:endParaRPr lang="en-FI"/>
          </a:p>
        </p:txBody>
      </p:sp>
      <p:sp>
        <p:nvSpPr>
          <p:cNvPr id="4" name="Slide Number Placeholder 3"/>
          <p:cNvSpPr>
            <a:spLocks noGrp="1"/>
          </p:cNvSpPr>
          <p:nvPr>
            <p:ph type="sldNum" sz="quarter" idx="5"/>
          </p:nvPr>
        </p:nvSpPr>
        <p:spPr/>
        <p:txBody>
          <a:bodyPr/>
          <a:lstStyle/>
          <a:p>
            <a:fld id="{4A5DDD4F-BDAD-5643-9B97-ADBA2F482787}" type="slidenum">
              <a:rPr lang="en-GB" smtClean="0"/>
              <a:t>2</a:t>
            </a:fld>
            <a:endParaRPr lang="en-GB"/>
          </a:p>
        </p:txBody>
      </p:sp>
    </p:spTree>
    <p:extLst>
      <p:ext uri="{BB962C8B-B14F-4D97-AF65-F5344CB8AC3E}">
        <p14:creationId xmlns:p14="http://schemas.microsoft.com/office/powerpoint/2010/main" val="2627178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6220C-BD8F-7A32-9268-55AC9A9AE0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93302F-FF68-2C65-ED18-DBF5F84C160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E1E5D2A-EB87-E893-DB4D-65A430B7F8C7}"/>
              </a:ext>
            </a:extLst>
          </p:cNvPr>
          <p:cNvSpPr>
            <a:spLocks noGrp="1"/>
          </p:cNvSpPr>
          <p:nvPr>
            <p:ph type="body" idx="1"/>
          </p:nvPr>
        </p:nvSpPr>
        <p:spPr/>
        <p:txBody>
          <a:bodyPr/>
          <a:lstStyle/>
          <a:p>
            <a:r>
              <a:rPr lang="de-DE" err="1"/>
              <a:t>We</a:t>
            </a:r>
            <a:r>
              <a:rPr lang="de-DE"/>
              <a:t> </a:t>
            </a:r>
            <a:r>
              <a:rPr lang="de-DE" err="1"/>
              <a:t>defined</a:t>
            </a:r>
            <a:r>
              <a:rPr lang="de-DE"/>
              <a:t> </a:t>
            </a:r>
            <a:r>
              <a:rPr lang="de-DE" err="1"/>
              <a:t>what</a:t>
            </a:r>
            <a:r>
              <a:rPr lang="de-DE"/>
              <a:t> </a:t>
            </a:r>
            <a:r>
              <a:rPr lang="de-DE" err="1"/>
              <a:t>we</a:t>
            </a:r>
            <a:r>
              <a:rPr lang="de-DE"/>
              <a:t> </a:t>
            </a:r>
            <a:r>
              <a:rPr lang="de-DE" err="1"/>
              <a:t>envision</a:t>
            </a:r>
            <a:r>
              <a:rPr lang="de-DE"/>
              <a:t> </a:t>
            </a:r>
            <a:r>
              <a:rPr lang="de-DE" err="1"/>
              <a:t>for</a:t>
            </a:r>
            <a:r>
              <a:rPr lang="de-DE"/>
              <a:t> </a:t>
            </a:r>
            <a:r>
              <a:rPr lang="de-DE" err="1"/>
              <a:t>the</a:t>
            </a:r>
            <a:r>
              <a:rPr lang="de-DE"/>
              <a:t> </a:t>
            </a:r>
            <a:r>
              <a:rPr lang="de-DE" err="1"/>
              <a:t>future</a:t>
            </a:r>
            <a:r>
              <a:rPr lang="de-DE"/>
              <a:t> </a:t>
            </a:r>
            <a:r>
              <a:rPr lang="de-DE" err="1"/>
              <a:t>of</a:t>
            </a:r>
            <a:r>
              <a:rPr lang="de-DE"/>
              <a:t> care in Finland. → </a:t>
            </a:r>
            <a:r>
              <a:rPr lang="de-DE" err="1"/>
              <a:t>read</a:t>
            </a:r>
            <a:r>
              <a:rPr lang="de-DE"/>
              <a:t> </a:t>
            </a:r>
            <a:r>
              <a:rPr lang="de-DE" err="1"/>
              <a:t>statement</a:t>
            </a:r>
            <a:endParaRPr lang="de-DE"/>
          </a:p>
          <a:p>
            <a:pPr marL="0" indent="0" algn="l">
              <a:buNone/>
            </a:pPr>
            <a:r>
              <a:rPr lang="en-GB"/>
              <a:t>Finland is striving towards an equitable society.</a:t>
            </a:r>
          </a:p>
          <a:p>
            <a:pPr marL="0" indent="0" algn="l">
              <a:buNone/>
            </a:pPr>
            <a:r>
              <a:rPr lang="en-GB"/>
              <a:t>Achieving this requires a healthcare system that emphasises understanding across institutions through accessible patient information, collaborative practices, and continuous learning.</a:t>
            </a:r>
          </a:p>
          <a:p>
            <a:pPr marL="0" indent="0" algn="l">
              <a:buNone/>
            </a:pPr>
            <a:r>
              <a:rPr lang="en-GB"/>
              <a:t>These practices build a culture of care-giving grounded in shared responsibility and holistic support for every patient</a:t>
            </a:r>
          </a:p>
          <a:p>
            <a:pPr algn="l"/>
            <a:endParaRPr lang="en-FI"/>
          </a:p>
          <a:p>
            <a:pPr algn="l"/>
            <a:endParaRPr lang="en-GB" b="1"/>
          </a:p>
          <a:p>
            <a:pPr algn="l"/>
            <a:endParaRPr lang="en-GB" b="1"/>
          </a:p>
          <a:p>
            <a:pPr algn="l"/>
            <a:endParaRPr lang="en-FI" b="1"/>
          </a:p>
        </p:txBody>
      </p:sp>
      <p:sp>
        <p:nvSpPr>
          <p:cNvPr id="4" name="Slide Number Placeholder 3">
            <a:extLst>
              <a:ext uri="{FF2B5EF4-FFF2-40B4-BE49-F238E27FC236}">
                <a16:creationId xmlns:a16="http://schemas.microsoft.com/office/drawing/2014/main" id="{111933FF-E3D6-2D52-6CEB-860CC3973F23}"/>
              </a:ext>
            </a:extLst>
          </p:cNvPr>
          <p:cNvSpPr>
            <a:spLocks noGrp="1"/>
          </p:cNvSpPr>
          <p:nvPr>
            <p:ph type="sldNum" sz="quarter" idx="5"/>
          </p:nvPr>
        </p:nvSpPr>
        <p:spPr/>
        <p:txBody>
          <a:bodyPr/>
          <a:lstStyle/>
          <a:p>
            <a:fld id="{4A5DDD4F-BDAD-5643-9B97-ADBA2F482787}" type="slidenum">
              <a:rPr lang="en-GB" smtClean="0"/>
              <a:t>20</a:t>
            </a:fld>
            <a:endParaRPr lang="en-GB"/>
          </a:p>
        </p:txBody>
      </p:sp>
    </p:spTree>
    <p:extLst>
      <p:ext uri="{BB962C8B-B14F-4D97-AF65-F5344CB8AC3E}">
        <p14:creationId xmlns:p14="http://schemas.microsoft.com/office/powerpoint/2010/main" val="4261668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BAAF-389C-5140-EA77-55CFFDFC020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D3C2284-6051-FC80-B02E-1A843C95CDBB}"/>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74DF225A-7F73-CC31-EEBC-998584339ED2}"/>
              </a:ext>
            </a:extLst>
          </p:cNvPr>
          <p:cNvSpPr>
            <a:spLocks noGrp="1"/>
          </p:cNvSpPr>
          <p:nvPr>
            <p:ph type="body" idx="1"/>
          </p:nvPr>
        </p:nvSpPr>
        <p:spPr/>
        <p:txBody>
          <a:bodyPr/>
          <a:lstStyle/>
          <a:p>
            <a:r>
              <a:rPr lang="de-DE"/>
              <a:t>So </a:t>
            </a:r>
            <a:r>
              <a:rPr lang="de-DE" err="1"/>
              <a:t>let’s</a:t>
            </a:r>
            <a:r>
              <a:rPr lang="de-DE"/>
              <a:t> </a:t>
            </a:r>
            <a:r>
              <a:rPr lang="de-DE" err="1"/>
              <a:t>have</a:t>
            </a:r>
            <a:r>
              <a:rPr lang="de-DE"/>
              <a:t> a </a:t>
            </a:r>
            <a:r>
              <a:rPr lang="de-DE" err="1"/>
              <a:t>look</a:t>
            </a:r>
            <a:r>
              <a:rPr lang="de-DE"/>
              <a:t> at </a:t>
            </a:r>
            <a:r>
              <a:rPr lang="de-DE" err="1"/>
              <a:t>where</a:t>
            </a:r>
            <a:r>
              <a:rPr lang="de-DE"/>
              <a:t> </a:t>
            </a:r>
            <a:r>
              <a:rPr lang="de-DE" err="1"/>
              <a:t>we</a:t>
            </a:r>
            <a:r>
              <a:rPr lang="de-DE"/>
              <a:t> </a:t>
            </a:r>
            <a:r>
              <a:rPr lang="de-DE" err="1"/>
              <a:t>can</a:t>
            </a:r>
            <a:r>
              <a:rPr lang="de-DE"/>
              <a:t> </a:t>
            </a:r>
            <a:r>
              <a:rPr lang="de-DE" err="1"/>
              <a:t>initiate</a:t>
            </a:r>
            <a:r>
              <a:rPr lang="de-DE"/>
              <a:t> </a:t>
            </a:r>
            <a:r>
              <a:rPr lang="de-DE" err="1"/>
              <a:t>the</a:t>
            </a:r>
            <a:r>
              <a:rPr lang="de-DE"/>
              <a:t> </a:t>
            </a:r>
            <a:r>
              <a:rPr lang="de-DE" err="1"/>
              <a:t>changes</a:t>
            </a:r>
            <a:r>
              <a:rPr lang="de-DE"/>
              <a:t> </a:t>
            </a:r>
            <a:r>
              <a:rPr lang="de-DE" err="1"/>
              <a:t>we</a:t>
            </a:r>
            <a:r>
              <a:rPr lang="de-DE"/>
              <a:t> </a:t>
            </a:r>
            <a:r>
              <a:rPr lang="de-DE" err="1"/>
              <a:t>want</a:t>
            </a:r>
            <a:r>
              <a:rPr lang="de-DE"/>
              <a:t> </a:t>
            </a:r>
            <a:r>
              <a:rPr lang="de-DE" err="1"/>
              <a:t>to</a:t>
            </a:r>
            <a:r>
              <a:rPr lang="de-DE"/>
              <a:t> </a:t>
            </a:r>
            <a:r>
              <a:rPr lang="de-DE" err="1"/>
              <a:t>see</a:t>
            </a:r>
            <a:r>
              <a:rPr lang="de-DE"/>
              <a:t>.</a:t>
            </a:r>
            <a:br>
              <a:rPr lang="de-DE"/>
            </a:br>
            <a:r>
              <a:rPr lang="en-GB" sz="1200">
                <a:solidFill>
                  <a:srgbClr val="7D0138"/>
                </a:solidFill>
                <a:latin typeface="Franklin Gothic Medium" panose="020B0603020102020204" pitchFamily="34" charset="0"/>
              </a:rPr>
              <a:t>Aim of the intervention points</a:t>
            </a:r>
            <a:br>
              <a:rPr lang="de-DE"/>
            </a:br>
            <a:r>
              <a:rPr lang="de-DE" err="1"/>
              <a:t>What</a:t>
            </a:r>
            <a:r>
              <a:rPr lang="de-DE"/>
              <a:t> </a:t>
            </a:r>
            <a:r>
              <a:rPr lang="de-DE" err="1"/>
              <a:t>is</a:t>
            </a:r>
            <a:r>
              <a:rPr lang="de-DE"/>
              <a:t> </a:t>
            </a:r>
            <a:r>
              <a:rPr lang="de-DE" err="1"/>
              <a:t>the</a:t>
            </a:r>
            <a:r>
              <a:rPr lang="de-DE"/>
              <a:t> </a:t>
            </a:r>
            <a:r>
              <a:rPr lang="de-DE" err="1"/>
              <a:t>underlying</a:t>
            </a:r>
            <a:r>
              <a:rPr lang="de-DE"/>
              <a:t> </a:t>
            </a:r>
            <a:r>
              <a:rPr lang="de-DE" err="1"/>
              <a:t>aim</a:t>
            </a:r>
            <a:r>
              <a:rPr lang="de-DE"/>
              <a:t> </a:t>
            </a:r>
            <a:r>
              <a:rPr lang="de-DE" err="1"/>
              <a:t>to</a:t>
            </a:r>
            <a:r>
              <a:rPr lang="de-DE"/>
              <a:t> </a:t>
            </a:r>
            <a:r>
              <a:rPr lang="de-DE" err="1"/>
              <a:t>achieve</a:t>
            </a:r>
            <a:r>
              <a:rPr lang="de-DE"/>
              <a:t> </a:t>
            </a:r>
            <a:r>
              <a:rPr lang="de-DE" err="1"/>
              <a:t>our</a:t>
            </a:r>
            <a:r>
              <a:rPr lang="de-DE"/>
              <a:t> </a:t>
            </a:r>
            <a:r>
              <a:rPr lang="de-DE" err="1"/>
              <a:t>vision</a:t>
            </a:r>
            <a:r>
              <a:rPr lang="de-DE"/>
              <a:t>? All </a:t>
            </a:r>
            <a:r>
              <a:rPr lang="de-DE" err="1"/>
              <a:t>three</a:t>
            </a:r>
            <a:r>
              <a:rPr lang="de-DE"/>
              <a:t> </a:t>
            </a:r>
            <a:r>
              <a:rPr lang="de-DE" err="1"/>
              <a:t>proposed</a:t>
            </a:r>
            <a:r>
              <a:rPr lang="de-DE"/>
              <a:t> </a:t>
            </a:r>
            <a:r>
              <a:rPr lang="de-DE" err="1"/>
              <a:t>starting</a:t>
            </a:r>
            <a:r>
              <a:rPr lang="de-DE"/>
              <a:t> </a:t>
            </a:r>
            <a:r>
              <a:rPr lang="de-DE" err="1"/>
              <a:t>points</a:t>
            </a:r>
            <a:r>
              <a:rPr lang="de-DE"/>
              <a:t> </a:t>
            </a:r>
            <a:r>
              <a:rPr lang="de-DE" err="1"/>
              <a:t>that</a:t>
            </a:r>
            <a:r>
              <a:rPr lang="de-DE"/>
              <a:t> </a:t>
            </a:r>
            <a:r>
              <a:rPr lang="de-DE" err="1"/>
              <a:t>we</a:t>
            </a:r>
            <a:r>
              <a:rPr lang="de-DE"/>
              <a:t> </a:t>
            </a:r>
            <a:r>
              <a:rPr lang="de-DE" err="1"/>
              <a:t>are</a:t>
            </a:r>
            <a:r>
              <a:rPr lang="de-DE"/>
              <a:t> </a:t>
            </a:r>
            <a:r>
              <a:rPr lang="de-DE" err="1"/>
              <a:t>going</a:t>
            </a:r>
            <a:r>
              <a:rPr lang="de-DE"/>
              <a:t> </a:t>
            </a:r>
            <a:r>
              <a:rPr lang="de-DE" err="1"/>
              <a:t>to</a:t>
            </a:r>
            <a:r>
              <a:rPr lang="de-DE"/>
              <a:t> </a:t>
            </a:r>
            <a:r>
              <a:rPr lang="de-DE" err="1"/>
              <a:t>look</a:t>
            </a:r>
            <a:r>
              <a:rPr lang="de-DE"/>
              <a:t> </a:t>
            </a:r>
            <a:r>
              <a:rPr lang="de-DE" err="1"/>
              <a:t>into</a:t>
            </a:r>
            <a:r>
              <a:rPr lang="de-DE"/>
              <a:t> </a:t>
            </a:r>
            <a:r>
              <a:rPr lang="de-DE" err="1"/>
              <a:t>next</a:t>
            </a:r>
            <a:r>
              <a:rPr lang="de-DE"/>
              <a:t>, </a:t>
            </a:r>
            <a:r>
              <a:rPr lang="de-DE" err="1"/>
              <a:t>reduce</a:t>
            </a:r>
            <a:r>
              <a:rPr lang="de-DE"/>
              <a:t> </a:t>
            </a:r>
            <a:r>
              <a:rPr lang="de-DE" err="1"/>
              <a:t>fragmentation</a:t>
            </a:r>
            <a:r>
              <a:rPr lang="de-DE"/>
              <a:t> </a:t>
            </a:r>
            <a:r>
              <a:rPr lang="de-DE" err="1"/>
              <a:t>by</a:t>
            </a:r>
            <a:r>
              <a:rPr lang="de-DE"/>
              <a:t> </a:t>
            </a:r>
            <a:r>
              <a:rPr lang="de-DE" err="1"/>
              <a:t>helping</a:t>
            </a:r>
            <a:r>
              <a:rPr lang="de-DE"/>
              <a:t> different </a:t>
            </a:r>
            <a:r>
              <a:rPr lang="de-DE" err="1"/>
              <a:t>actors</a:t>
            </a:r>
            <a:r>
              <a:rPr lang="de-DE"/>
              <a:t> form a </a:t>
            </a:r>
            <a:r>
              <a:rPr lang="de-DE" err="1"/>
              <a:t>coherent</a:t>
            </a:r>
            <a:r>
              <a:rPr lang="de-DE"/>
              <a:t> and </a:t>
            </a:r>
            <a:r>
              <a:rPr lang="de-DE" err="1"/>
              <a:t>continuous</a:t>
            </a:r>
            <a:r>
              <a:rPr lang="de-DE"/>
              <a:t> </a:t>
            </a:r>
            <a:r>
              <a:rPr lang="de-DE" err="1"/>
              <a:t>understanding</a:t>
            </a:r>
            <a:r>
              <a:rPr lang="de-DE"/>
              <a:t> </a:t>
            </a:r>
            <a:r>
              <a:rPr lang="de-DE" err="1"/>
              <a:t>of</a:t>
            </a:r>
            <a:r>
              <a:rPr lang="de-DE"/>
              <a:t> </a:t>
            </a:r>
            <a:r>
              <a:rPr lang="de-DE" err="1"/>
              <a:t>the</a:t>
            </a:r>
            <a:r>
              <a:rPr lang="de-DE"/>
              <a:t> </a:t>
            </a:r>
            <a:r>
              <a:rPr lang="de-DE" err="1"/>
              <a:t>patient</a:t>
            </a:r>
            <a:r>
              <a:rPr lang="de-DE"/>
              <a:t>, </a:t>
            </a:r>
            <a:r>
              <a:rPr lang="de-DE" err="1"/>
              <a:t>the</a:t>
            </a:r>
            <a:r>
              <a:rPr lang="de-DE"/>
              <a:t> care </a:t>
            </a:r>
            <a:r>
              <a:rPr lang="de-DE" err="1"/>
              <a:t>pathways</a:t>
            </a:r>
            <a:r>
              <a:rPr lang="de-DE"/>
              <a:t> and </a:t>
            </a:r>
            <a:r>
              <a:rPr lang="de-DE" err="1"/>
              <a:t>each</a:t>
            </a:r>
            <a:r>
              <a:rPr lang="de-DE"/>
              <a:t> </a:t>
            </a:r>
            <a:r>
              <a:rPr lang="de-DE" err="1"/>
              <a:t>other’s</a:t>
            </a:r>
            <a:r>
              <a:rPr lang="de-DE"/>
              <a:t> </a:t>
            </a:r>
            <a:r>
              <a:rPr lang="de-DE" err="1"/>
              <a:t>roles</a:t>
            </a:r>
            <a:r>
              <a:rPr lang="de-DE"/>
              <a:t>.</a:t>
            </a:r>
          </a:p>
          <a:p>
            <a:endParaRPr lang="de-DE"/>
          </a:p>
          <a:p>
            <a:endParaRPr lang="en-GB"/>
          </a:p>
          <a:p>
            <a:endParaRPr lang="en-GB"/>
          </a:p>
        </p:txBody>
      </p:sp>
      <p:sp>
        <p:nvSpPr>
          <p:cNvPr id="4" name="Foliennummernplatzhalter 3">
            <a:extLst>
              <a:ext uri="{FF2B5EF4-FFF2-40B4-BE49-F238E27FC236}">
                <a16:creationId xmlns:a16="http://schemas.microsoft.com/office/drawing/2014/main" id="{F8FF5232-3D74-C001-6DAA-07829F8A82D6}"/>
              </a:ext>
            </a:extLst>
          </p:cNvPr>
          <p:cNvSpPr>
            <a:spLocks noGrp="1"/>
          </p:cNvSpPr>
          <p:nvPr>
            <p:ph type="sldNum" sz="quarter" idx="5"/>
          </p:nvPr>
        </p:nvSpPr>
        <p:spPr/>
        <p:txBody>
          <a:bodyPr/>
          <a:lstStyle/>
          <a:p>
            <a:fld id="{4A5DDD4F-BDAD-5643-9B97-ADBA2F482787}" type="slidenum">
              <a:rPr lang="en-GB" smtClean="0"/>
              <a:t>21</a:t>
            </a:fld>
            <a:endParaRPr lang="en-GB"/>
          </a:p>
        </p:txBody>
      </p:sp>
    </p:spTree>
    <p:extLst>
      <p:ext uri="{BB962C8B-B14F-4D97-AF65-F5344CB8AC3E}">
        <p14:creationId xmlns:p14="http://schemas.microsoft.com/office/powerpoint/2010/main" val="1084519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300A9-6FA0-CB4C-812B-1E549F6F40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53FAD5-A48C-1EC5-9984-DC701391ED4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A61FE3E-A82F-262A-ECEE-DC2DB2FD7F20}"/>
              </a:ext>
            </a:extLst>
          </p:cNvPr>
          <p:cNvSpPr>
            <a:spLocks noGrp="1"/>
          </p:cNvSpPr>
          <p:nvPr>
            <p:ph type="body" idx="1"/>
          </p:nvPr>
        </p:nvSpPr>
        <p:spPr/>
        <p:txBody>
          <a:bodyPr/>
          <a:lstStyle/>
          <a:p>
            <a:r>
              <a:rPr lang="en-FI"/>
              <a:t>In order for a meaningful change to happen within the care path, we believed that listening to people who are at the core of the process is crucial. Therefore we looked into what professionals who work for healthcare institutions and patients who’s health dependant on these institutions experienced. </a:t>
            </a:r>
          </a:p>
          <a:p>
            <a:endParaRPr lang="en-FI"/>
          </a:p>
          <a:p>
            <a:r>
              <a:rPr lang="en-FI"/>
              <a:t>An expert from a wellbeing provider expressed how throughout care path patients feel the need to repeat themselves multiple times (either when moving within their own wellbeing county or being sent to specialised care). </a:t>
            </a:r>
          </a:p>
          <a:p>
            <a:endParaRPr lang="en-FI"/>
          </a:p>
          <a:p>
            <a:r>
              <a:rPr lang="en-FI"/>
              <a:t>Or an experience expert revealed that a lack of shared responsib</a:t>
            </a:r>
            <a:r>
              <a:rPr lang="en-GB" err="1"/>
              <a:t>i</a:t>
            </a:r>
            <a:r>
              <a:rPr lang="en-FI"/>
              <a:t>lity across the whole patients’ care path have forced them to get bounced around across healthcare institutions and being said “you cannot be here” </a:t>
            </a:r>
          </a:p>
          <a:p>
            <a:endParaRPr lang="en-FI"/>
          </a:p>
          <a:p>
            <a:r>
              <a:rPr lang="en-FI"/>
              <a:t>Such examples lead us to believe that a unified patient information accessible to professionals would be beneficial to expand the holistic understanding and looking into holistic patient’s care path. We decided to take leverage of the exisitng momentum. Oma–lääkäri is an approach that ensures a patient recieves care with a long-term designated to a particular healthcare institution and is being piloted in healthcare institutions. </a:t>
            </a:r>
            <a:r>
              <a:rPr lang="en-GB"/>
              <a:t>W</a:t>
            </a:r>
            <a:r>
              <a:rPr lang="en-FI"/>
              <a:t>hile this approach is patient centric, we thought it’s perhaps about the healthcare insitution-centric approach would fix this problem issue. Oma-potilas is a concept where healthcare institutions share responsibility of patients regardless of their present or future posistion in care path. A proposed approach to reinforce this idea would be designating a standardised patient information summary where patient’s health is looked </a:t>
            </a:r>
            <a:r>
              <a:rPr lang="en-GB"/>
              <a:t>into more holistically with shared responsibility </a:t>
            </a:r>
            <a:r>
              <a:rPr lang="en-FI"/>
              <a:t>across all healthcare institututions. </a:t>
            </a:r>
          </a:p>
        </p:txBody>
      </p:sp>
      <p:sp>
        <p:nvSpPr>
          <p:cNvPr id="4" name="Slide Number Placeholder 3">
            <a:extLst>
              <a:ext uri="{FF2B5EF4-FFF2-40B4-BE49-F238E27FC236}">
                <a16:creationId xmlns:a16="http://schemas.microsoft.com/office/drawing/2014/main" id="{7BCDEFCA-2EA1-CE35-9D65-369CA30E9221}"/>
              </a:ext>
            </a:extLst>
          </p:cNvPr>
          <p:cNvSpPr>
            <a:spLocks noGrp="1"/>
          </p:cNvSpPr>
          <p:nvPr>
            <p:ph type="sldNum" sz="quarter" idx="5"/>
          </p:nvPr>
        </p:nvSpPr>
        <p:spPr/>
        <p:txBody>
          <a:bodyPr/>
          <a:lstStyle/>
          <a:p>
            <a:fld id="{4A5DDD4F-BDAD-5643-9B97-ADBA2F482787}" type="slidenum">
              <a:rPr lang="en-GB" smtClean="0"/>
              <a:t>22</a:t>
            </a:fld>
            <a:endParaRPr lang="en-GB"/>
          </a:p>
        </p:txBody>
      </p:sp>
    </p:spTree>
    <p:extLst>
      <p:ext uri="{BB962C8B-B14F-4D97-AF65-F5344CB8AC3E}">
        <p14:creationId xmlns:p14="http://schemas.microsoft.com/office/powerpoint/2010/main" val="1399367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6E810-E12D-B5E7-25C5-482EDAB544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B0297-2A4B-B4A7-6392-C47C5EA5CF6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F20DD7E-9904-EEF2-8735-A6FA079A6B78}"/>
              </a:ext>
            </a:extLst>
          </p:cNvPr>
          <p:cNvSpPr>
            <a:spLocks noGrp="1"/>
          </p:cNvSpPr>
          <p:nvPr>
            <p:ph type="body" idx="1"/>
          </p:nvPr>
        </p:nvSpPr>
        <p:spPr/>
        <p:txBody>
          <a:bodyPr/>
          <a:lstStyle/>
          <a:p>
            <a:r>
              <a:rPr lang="en-FI"/>
              <a:t>Reference: </a:t>
            </a:r>
          </a:p>
          <a:p>
            <a:endParaRPr lang="en-FI"/>
          </a:p>
          <a:p>
            <a:r>
              <a:rPr lang="en-FI"/>
              <a:t>Interview with experience expert Sipoo. 29.4.2026 </a:t>
            </a:r>
          </a:p>
        </p:txBody>
      </p:sp>
      <p:sp>
        <p:nvSpPr>
          <p:cNvPr id="4" name="Slide Number Placeholder 3">
            <a:extLst>
              <a:ext uri="{FF2B5EF4-FFF2-40B4-BE49-F238E27FC236}">
                <a16:creationId xmlns:a16="http://schemas.microsoft.com/office/drawing/2014/main" id="{F03CFA6B-392C-F6FD-CAEC-ED792A48A70C}"/>
              </a:ext>
            </a:extLst>
          </p:cNvPr>
          <p:cNvSpPr>
            <a:spLocks noGrp="1"/>
          </p:cNvSpPr>
          <p:nvPr>
            <p:ph type="sldNum" sz="quarter" idx="5"/>
          </p:nvPr>
        </p:nvSpPr>
        <p:spPr/>
        <p:txBody>
          <a:bodyPr/>
          <a:lstStyle/>
          <a:p>
            <a:fld id="{4A5DDD4F-BDAD-5643-9B97-ADBA2F482787}" type="slidenum">
              <a:rPr lang="en-GB" smtClean="0"/>
              <a:t>23</a:t>
            </a:fld>
            <a:endParaRPr lang="en-GB"/>
          </a:p>
        </p:txBody>
      </p:sp>
    </p:spTree>
    <p:extLst>
      <p:ext uri="{BB962C8B-B14F-4D97-AF65-F5344CB8AC3E}">
        <p14:creationId xmlns:p14="http://schemas.microsoft.com/office/powerpoint/2010/main" val="784366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4A5DDD4F-BDAD-5643-9B97-ADBA2F482787}" type="slidenum">
              <a:rPr lang="en-GB" smtClean="0"/>
              <a:t>24</a:t>
            </a:fld>
            <a:endParaRPr lang="en-GB"/>
          </a:p>
        </p:txBody>
      </p:sp>
    </p:spTree>
    <p:extLst>
      <p:ext uri="{BB962C8B-B14F-4D97-AF65-F5344CB8AC3E}">
        <p14:creationId xmlns:p14="http://schemas.microsoft.com/office/powerpoint/2010/main" val="3362041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16423C"/>
                </a:solidFill>
                <a:latin typeface="Garet"/>
                <a:ea typeface="Garet"/>
                <a:cs typeface="Garet"/>
                <a:sym typeface="Garet"/>
              </a:rPr>
              <a:t>An approach in healthcare providers where a patient is designated with a personal doctor from their local healthcare service. This approach provides patient to receive a long-term and holistic care. </a:t>
            </a:r>
          </a:p>
          <a:p>
            <a:endParaRPr lang="en-FI"/>
          </a:p>
        </p:txBody>
      </p:sp>
      <p:sp>
        <p:nvSpPr>
          <p:cNvPr id="4" name="Slide Number Placeholder 3"/>
          <p:cNvSpPr>
            <a:spLocks noGrp="1"/>
          </p:cNvSpPr>
          <p:nvPr>
            <p:ph type="sldNum" sz="quarter" idx="5"/>
          </p:nvPr>
        </p:nvSpPr>
        <p:spPr/>
        <p:txBody>
          <a:bodyPr/>
          <a:lstStyle/>
          <a:p>
            <a:fld id="{4A5DDD4F-BDAD-5643-9B97-ADBA2F482787}" type="slidenum">
              <a:rPr lang="en-GB" smtClean="0"/>
              <a:t>25</a:t>
            </a:fld>
            <a:endParaRPr lang="en-GB"/>
          </a:p>
        </p:txBody>
      </p:sp>
    </p:spTree>
    <p:extLst>
      <p:ext uri="{BB962C8B-B14F-4D97-AF65-F5344CB8AC3E}">
        <p14:creationId xmlns:p14="http://schemas.microsoft.com/office/powerpoint/2010/main" val="2592385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185EC-E9B5-4221-74D5-D535D9CC7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9E2670-3469-678B-4FDC-D992DD1B447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15F9802-1F58-BE35-C5A1-BB0B61B81B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16423C"/>
                </a:solidFill>
                <a:latin typeface="Garet"/>
                <a:ea typeface="Garet"/>
                <a:cs typeface="Garet"/>
                <a:sym typeface="Garet"/>
              </a:rPr>
              <a:t>An approach in healthcare providers where a patient is designated with a personal doctor from their local healthcare service. This approach provides patient to receive a long-term and holistic care. </a:t>
            </a:r>
          </a:p>
          <a:p>
            <a:endParaRPr lang="en-FI"/>
          </a:p>
        </p:txBody>
      </p:sp>
      <p:sp>
        <p:nvSpPr>
          <p:cNvPr id="4" name="Slide Number Placeholder 3">
            <a:extLst>
              <a:ext uri="{FF2B5EF4-FFF2-40B4-BE49-F238E27FC236}">
                <a16:creationId xmlns:a16="http://schemas.microsoft.com/office/drawing/2014/main" id="{E2AD9D71-408C-AEDB-0331-66D4ED9A7D0F}"/>
              </a:ext>
            </a:extLst>
          </p:cNvPr>
          <p:cNvSpPr>
            <a:spLocks noGrp="1"/>
          </p:cNvSpPr>
          <p:nvPr>
            <p:ph type="sldNum" sz="quarter" idx="5"/>
          </p:nvPr>
        </p:nvSpPr>
        <p:spPr/>
        <p:txBody>
          <a:bodyPr/>
          <a:lstStyle/>
          <a:p>
            <a:fld id="{4A5DDD4F-BDAD-5643-9B97-ADBA2F482787}" type="slidenum">
              <a:rPr lang="en-GB" smtClean="0"/>
              <a:t>26</a:t>
            </a:fld>
            <a:endParaRPr lang="en-GB"/>
          </a:p>
        </p:txBody>
      </p:sp>
    </p:spTree>
    <p:extLst>
      <p:ext uri="{BB962C8B-B14F-4D97-AF65-F5344CB8AC3E}">
        <p14:creationId xmlns:p14="http://schemas.microsoft.com/office/powerpoint/2010/main" val="641536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4A5DDD4F-BDAD-5643-9B97-ADBA2F482787}" type="slidenum">
              <a:rPr lang="en-GB" smtClean="0"/>
              <a:t>27</a:t>
            </a:fld>
            <a:endParaRPr lang="en-GB"/>
          </a:p>
        </p:txBody>
      </p:sp>
    </p:spTree>
    <p:extLst>
      <p:ext uri="{BB962C8B-B14F-4D97-AF65-F5344CB8AC3E}">
        <p14:creationId xmlns:p14="http://schemas.microsoft.com/office/powerpoint/2010/main" val="1802145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FI" sz="3200"/>
              <a:t>Another possible intervention point would be at how new employees are integrated into their new role. </a:t>
            </a:r>
          </a:p>
          <a:p>
            <a:endParaRPr lang="en-FI" sz="3200"/>
          </a:p>
          <a:p>
            <a:r>
              <a:rPr lang="en-GB" sz="3200"/>
              <a:t>S</a:t>
            </a:r>
            <a:r>
              <a:rPr lang="en-FI" sz="3200"/>
              <a:t>ome experts expressed that they often lack understanding why other institutions make certain decisions for patients.  While others expressed that, due to lack of resources new employees are often thrown into work without rec</a:t>
            </a:r>
            <a:r>
              <a:rPr lang="en-GB" sz="3200" err="1"/>
              <a:t>ei</a:t>
            </a:r>
            <a:r>
              <a:rPr lang="en-FI" sz="3200"/>
              <a:t>ving training on critial assessment criteria which is necessary to understand patient’s carepath. Analysing such views convinced us to bel</a:t>
            </a:r>
            <a:r>
              <a:rPr lang="en-GB" sz="3200" err="1"/>
              <a:t>ie</a:t>
            </a:r>
            <a:r>
              <a:rPr lang="en-FI" sz="3200"/>
              <a:t>ve that creating onboarding frameworks for new employees is necessary. </a:t>
            </a:r>
            <a:r>
              <a:rPr lang="en-GB" sz="3200"/>
              <a:t>Such onboarding could include patient’s care path in long-term, patient’s critical information and assessment criteria for patients would lead to employees expand their understanding of patient’s needs while understanding their abilities to assist patient holistically. </a:t>
            </a:r>
          </a:p>
          <a:p>
            <a:endParaRPr lang="en-FI" sz="3200"/>
          </a:p>
        </p:txBody>
      </p:sp>
      <p:sp>
        <p:nvSpPr>
          <p:cNvPr id="4" name="Slide Number Placeholder 3"/>
          <p:cNvSpPr>
            <a:spLocks noGrp="1"/>
          </p:cNvSpPr>
          <p:nvPr>
            <p:ph type="sldNum" sz="quarter" idx="5"/>
          </p:nvPr>
        </p:nvSpPr>
        <p:spPr/>
        <p:txBody>
          <a:bodyPr/>
          <a:lstStyle/>
          <a:p>
            <a:fld id="{4A5DDD4F-BDAD-5643-9B97-ADBA2F482787}" type="slidenum">
              <a:rPr lang="en-GB" smtClean="0"/>
              <a:t>28</a:t>
            </a:fld>
            <a:endParaRPr lang="en-GB"/>
          </a:p>
        </p:txBody>
      </p:sp>
    </p:spTree>
    <p:extLst>
      <p:ext uri="{BB962C8B-B14F-4D97-AF65-F5344CB8AC3E}">
        <p14:creationId xmlns:p14="http://schemas.microsoft.com/office/powerpoint/2010/main" val="601667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3116F-1D28-1887-D0FE-33839B22B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1AB9F-4F35-E0D2-0825-94738170B85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A26936A-47E1-F3BC-0DC5-CD56ECC8BAE8}"/>
              </a:ext>
            </a:extLst>
          </p:cNvPr>
          <p:cNvSpPr>
            <a:spLocks noGrp="1"/>
          </p:cNvSpPr>
          <p:nvPr>
            <p:ph type="body" idx="1"/>
          </p:nvPr>
        </p:nvSpPr>
        <p:spPr/>
        <p:txBody>
          <a:bodyPr/>
          <a:lstStyle/>
          <a:p>
            <a:r>
              <a:rPr lang="en-FI"/>
              <a:t>Reference: Ideation session with experts (5.5.2026) </a:t>
            </a:r>
          </a:p>
        </p:txBody>
      </p:sp>
      <p:sp>
        <p:nvSpPr>
          <p:cNvPr id="4" name="Slide Number Placeholder 3">
            <a:extLst>
              <a:ext uri="{FF2B5EF4-FFF2-40B4-BE49-F238E27FC236}">
                <a16:creationId xmlns:a16="http://schemas.microsoft.com/office/drawing/2014/main" id="{C38D2548-1382-358B-3B66-F5E8CC7FBF54}"/>
              </a:ext>
            </a:extLst>
          </p:cNvPr>
          <p:cNvSpPr>
            <a:spLocks noGrp="1"/>
          </p:cNvSpPr>
          <p:nvPr>
            <p:ph type="sldNum" sz="quarter" idx="5"/>
          </p:nvPr>
        </p:nvSpPr>
        <p:spPr/>
        <p:txBody>
          <a:bodyPr/>
          <a:lstStyle/>
          <a:p>
            <a:fld id="{4A5DDD4F-BDAD-5643-9B97-ADBA2F482787}" type="slidenum">
              <a:rPr lang="en-GB" smtClean="0"/>
              <a:t>29</a:t>
            </a:fld>
            <a:endParaRPr lang="en-GB"/>
          </a:p>
        </p:txBody>
      </p:sp>
    </p:spTree>
    <p:extLst>
      <p:ext uri="{BB962C8B-B14F-4D97-AF65-F5344CB8AC3E}">
        <p14:creationId xmlns:p14="http://schemas.microsoft.com/office/powerpoint/2010/main" val="1903844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FI"/>
              <a:t>In F</a:t>
            </a:r>
            <a:r>
              <a:rPr lang="en-GB" err="1"/>
              <a:t>i</a:t>
            </a:r>
            <a:r>
              <a:rPr lang="en-FI" err="1"/>
              <a:t>nland</a:t>
            </a:r>
            <a:r>
              <a:rPr lang="en-FI"/>
              <a:t>, there are many vulnerable patients who need extra help, but are left alone to navigating the fragmented healthcare system due to inconsistent information flow and uncertainty as to who is responsible for t</a:t>
            </a:r>
            <a:r>
              <a:rPr lang="en-GB"/>
              <a:t>he</a:t>
            </a:r>
            <a:r>
              <a:rPr lang="en-FI"/>
              <a:t> patients’ overarching care paths. In this context, vulnerable patients refer to people who are suffering from long term mental health and substance abuse problems. </a:t>
            </a:r>
            <a:endParaRPr lang="fi-FI"/>
          </a:p>
          <a:p>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We talked about care paths, but what do we mean when we say care</a:t>
            </a:r>
            <a:endParaRPr lang="fi-FI" sz="1200" kern="1200">
              <a:solidFill>
                <a:schemeClr val="tx1"/>
              </a:solidFill>
              <a:effectLst/>
              <a:latin typeface="+mn-lt"/>
              <a:ea typeface="+mn-ea"/>
              <a:cs typeface="+mn-cs"/>
            </a:endParaRPr>
          </a:p>
          <a:p>
            <a:endParaRPr lang="en-FI"/>
          </a:p>
        </p:txBody>
      </p:sp>
      <p:sp>
        <p:nvSpPr>
          <p:cNvPr id="4" name="Slide Number Placeholder 3"/>
          <p:cNvSpPr>
            <a:spLocks noGrp="1"/>
          </p:cNvSpPr>
          <p:nvPr>
            <p:ph type="sldNum" sz="quarter" idx="5"/>
          </p:nvPr>
        </p:nvSpPr>
        <p:spPr/>
        <p:txBody>
          <a:bodyPr/>
          <a:lstStyle/>
          <a:p>
            <a:fld id="{4A5DDD4F-BDAD-5643-9B97-ADBA2F482787}" type="slidenum">
              <a:rPr lang="en-GB" smtClean="0"/>
              <a:t>3</a:t>
            </a:fld>
            <a:endParaRPr lang="en-GB"/>
          </a:p>
        </p:txBody>
      </p:sp>
    </p:spTree>
    <p:extLst>
      <p:ext uri="{BB962C8B-B14F-4D97-AF65-F5344CB8AC3E}">
        <p14:creationId xmlns:p14="http://schemas.microsoft.com/office/powerpoint/2010/main" val="2321703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4A5DDD4F-BDAD-5643-9B97-ADBA2F482787}" type="slidenum">
              <a:rPr lang="en-GB" smtClean="0"/>
              <a:t>30</a:t>
            </a:fld>
            <a:endParaRPr lang="en-GB"/>
          </a:p>
        </p:txBody>
      </p:sp>
    </p:spTree>
    <p:extLst>
      <p:ext uri="{BB962C8B-B14F-4D97-AF65-F5344CB8AC3E}">
        <p14:creationId xmlns:p14="http://schemas.microsoft.com/office/powerpoint/2010/main" val="2035877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FI" b="1"/>
              <a:t>Referral information; </a:t>
            </a:r>
            <a:r>
              <a:rPr lang="en-FI"/>
              <a:t>prelimmenary diagnosis symptoms</a:t>
            </a:r>
            <a:r>
              <a:rPr lang="en-FI" b="1"/>
              <a:t>.</a:t>
            </a:r>
          </a:p>
          <a:p>
            <a:r>
              <a:rPr lang="en-FI" b="1"/>
              <a:t>Core medical history</a:t>
            </a:r>
            <a:r>
              <a:rPr lang="en-FI"/>
              <a:t>; lab</a:t>
            </a:r>
            <a:r>
              <a:rPr lang="en-GB"/>
              <a:t>o</a:t>
            </a:r>
            <a:r>
              <a:rPr lang="en-FI"/>
              <a:t>ratory results. </a:t>
            </a:r>
          </a:p>
          <a:p>
            <a:r>
              <a:rPr lang="en-FI" b="1"/>
              <a:t>Care plans and assessment; </a:t>
            </a:r>
            <a:r>
              <a:rPr lang="en-FI"/>
              <a:t>rehabilitation plans </a:t>
            </a:r>
          </a:p>
          <a:p>
            <a:r>
              <a:rPr lang="en-FI" b="1"/>
              <a:t>Critical saftey information: </a:t>
            </a:r>
            <a:r>
              <a:rPr lang="en-FI" b="0"/>
              <a:t>suicide risks </a:t>
            </a:r>
          </a:p>
          <a:p>
            <a:endParaRPr lang="en-FI" b="0"/>
          </a:p>
          <a:p>
            <a:r>
              <a:rPr lang="en-FI" b="0"/>
              <a:t>What’s not included: </a:t>
            </a:r>
          </a:p>
          <a:p>
            <a:endParaRPr lang="en-FI" b="0"/>
          </a:p>
          <a:p>
            <a:r>
              <a:rPr lang="en-FI" b="0"/>
              <a:t>Holistic patient understanding </a:t>
            </a:r>
          </a:p>
          <a:p>
            <a:r>
              <a:rPr lang="en-GB" b="0"/>
              <a:t>I</a:t>
            </a:r>
            <a:r>
              <a:rPr lang="en-FI" b="0"/>
              <a:t>nformal/professional knowledge</a:t>
            </a:r>
          </a:p>
          <a:p>
            <a:r>
              <a:rPr lang="en-FI" b="0"/>
              <a:t>Social service context </a:t>
            </a:r>
          </a:p>
          <a:p>
            <a:r>
              <a:rPr lang="en-FI" b="0"/>
              <a:t>Patient narrative continuity 			</a:t>
            </a:r>
          </a:p>
          <a:p>
            <a:endParaRPr lang="en-FI" b="1"/>
          </a:p>
        </p:txBody>
      </p:sp>
      <p:sp>
        <p:nvSpPr>
          <p:cNvPr id="4" name="Slide Number Placeholder 3"/>
          <p:cNvSpPr>
            <a:spLocks noGrp="1"/>
          </p:cNvSpPr>
          <p:nvPr>
            <p:ph type="sldNum" sz="quarter" idx="5"/>
          </p:nvPr>
        </p:nvSpPr>
        <p:spPr/>
        <p:txBody>
          <a:bodyPr/>
          <a:lstStyle/>
          <a:p>
            <a:fld id="{4A5DDD4F-BDAD-5643-9B97-ADBA2F482787}" type="slidenum">
              <a:rPr lang="en-GB" smtClean="0"/>
              <a:t>31</a:t>
            </a:fld>
            <a:endParaRPr lang="en-GB"/>
          </a:p>
        </p:txBody>
      </p:sp>
    </p:spTree>
    <p:extLst>
      <p:ext uri="{BB962C8B-B14F-4D97-AF65-F5344CB8AC3E}">
        <p14:creationId xmlns:p14="http://schemas.microsoft.com/office/powerpoint/2010/main" val="397973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FI"/>
              <a:t>Reference: Ideation session with experts (5.5.2026) </a:t>
            </a:r>
          </a:p>
          <a:p>
            <a:endParaRPr lang="en-FI"/>
          </a:p>
        </p:txBody>
      </p:sp>
      <p:sp>
        <p:nvSpPr>
          <p:cNvPr id="4" name="Slide Number Placeholder 3"/>
          <p:cNvSpPr>
            <a:spLocks noGrp="1"/>
          </p:cNvSpPr>
          <p:nvPr>
            <p:ph type="sldNum" sz="quarter" idx="5"/>
          </p:nvPr>
        </p:nvSpPr>
        <p:spPr/>
        <p:txBody>
          <a:bodyPr/>
          <a:lstStyle/>
          <a:p>
            <a:fld id="{4A5DDD4F-BDAD-5643-9B97-ADBA2F482787}" type="slidenum">
              <a:rPr lang="en-GB" smtClean="0"/>
              <a:t>32</a:t>
            </a:fld>
            <a:endParaRPr lang="en-GB"/>
          </a:p>
        </p:txBody>
      </p:sp>
    </p:spTree>
    <p:extLst>
      <p:ext uri="{BB962C8B-B14F-4D97-AF65-F5344CB8AC3E}">
        <p14:creationId xmlns:p14="http://schemas.microsoft.com/office/powerpoint/2010/main" val="1897544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4A5DDD4F-BDAD-5643-9B97-ADBA2F482787}" type="slidenum">
              <a:rPr lang="en-GB" smtClean="0"/>
              <a:t>33</a:t>
            </a:fld>
            <a:endParaRPr lang="en-GB"/>
          </a:p>
        </p:txBody>
      </p:sp>
    </p:spTree>
    <p:extLst>
      <p:ext uri="{BB962C8B-B14F-4D97-AF65-F5344CB8AC3E}">
        <p14:creationId xmlns:p14="http://schemas.microsoft.com/office/powerpoint/2010/main" val="4275029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4A5DDD4F-BDAD-5643-9B97-ADBA2F482787}" type="slidenum">
              <a:rPr lang="en-GB" smtClean="0"/>
              <a:t>34</a:t>
            </a:fld>
            <a:endParaRPr lang="en-GB"/>
          </a:p>
        </p:txBody>
      </p:sp>
    </p:spTree>
    <p:extLst>
      <p:ext uri="{BB962C8B-B14F-4D97-AF65-F5344CB8AC3E}">
        <p14:creationId xmlns:p14="http://schemas.microsoft.com/office/powerpoint/2010/main" val="4027455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4DDF1-F836-A6DC-1BE5-AADC3C72DD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55C08AA-87D8-D5CB-20A4-A1A7128C25CE}"/>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2696DB2B-EB4F-6541-517E-F8B6AF1863CF}"/>
              </a:ext>
            </a:extLst>
          </p:cNvPr>
          <p:cNvSpPr>
            <a:spLocks noGrp="1"/>
          </p:cNvSpPr>
          <p:nvPr>
            <p:ph type="body" idx="1"/>
          </p:nvPr>
        </p:nvSpPr>
        <p:spPr/>
        <p:txBody>
          <a:bodyPr/>
          <a:lstStyle/>
          <a:p>
            <a:r>
              <a:rPr lang="en-US"/>
              <a:t>4 minutes -&gt;</a:t>
            </a:r>
          </a:p>
          <a:p>
            <a:endParaRPr lang="en-US"/>
          </a:p>
          <a:p>
            <a:r>
              <a:rPr lang="en-US"/>
              <a:t>(New notes from Chiara):</a:t>
            </a:r>
          </a:p>
          <a:p>
            <a:endParaRPr lang="en-US"/>
          </a:p>
          <a:p>
            <a:r>
              <a:rPr lang="en-US"/>
              <a:t>These opportunities are not abstract ideals—they are futures that the healthcare system can realistically move toward. They are possible, plausible, and in many ways already emerging in parts of the system today.</a:t>
            </a:r>
          </a:p>
          <a:p>
            <a:endParaRPr lang="en-FI"/>
          </a:p>
          <a:p>
            <a:r>
              <a:rPr lang="en-US"/>
              <a:t>Because of that, our vision is not about introducing something entirely new, but about shifting how we understand care, accountability, and wellbeing. It asks us to move from fragmented responsibility to shared responsibility, and from isolated actions to continuous, connected care.</a:t>
            </a:r>
            <a:endParaRPr lang="en-FI"/>
          </a:p>
          <a:p>
            <a:r>
              <a:rPr lang="en-US"/>
              <a:t>In other words, the real change is not only structural or digital—it is a mindset shift in how the whole system sees its role in supporting patients.</a:t>
            </a:r>
            <a:endParaRPr lang="en-FI"/>
          </a:p>
          <a:p>
            <a:endParaRPr lang="en-GB"/>
          </a:p>
        </p:txBody>
      </p:sp>
      <p:sp>
        <p:nvSpPr>
          <p:cNvPr id="4" name="Foliennummernplatzhalter 3">
            <a:extLst>
              <a:ext uri="{FF2B5EF4-FFF2-40B4-BE49-F238E27FC236}">
                <a16:creationId xmlns:a16="http://schemas.microsoft.com/office/drawing/2014/main" id="{6F4A170E-27F7-A02D-4990-E5D3B70558C2}"/>
              </a:ext>
            </a:extLst>
          </p:cNvPr>
          <p:cNvSpPr>
            <a:spLocks noGrp="1"/>
          </p:cNvSpPr>
          <p:nvPr>
            <p:ph type="sldNum" sz="quarter" idx="5"/>
          </p:nvPr>
        </p:nvSpPr>
        <p:spPr/>
        <p:txBody>
          <a:bodyPr/>
          <a:lstStyle/>
          <a:p>
            <a:fld id="{4A5DDD4F-BDAD-5643-9B97-ADBA2F482787}" type="slidenum">
              <a:rPr lang="en-GB" smtClean="0"/>
              <a:t>35</a:t>
            </a:fld>
            <a:endParaRPr lang="en-GB"/>
          </a:p>
        </p:txBody>
      </p:sp>
    </p:spTree>
    <p:extLst>
      <p:ext uri="{BB962C8B-B14F-4D97-AF65-F5344CB8AC3E}">
        <p14:creationId xmlns:p14="http://schemas.microsoft.com/office/powerpoint/2010/main" val="20383023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FI"/>
              <a:t>New notes (from Chiara): </a:t>
            </a:r>
          </a:p>
          <a:p>
            <a:endParaRPr lang="en-FI"/>
          </a:p>
          <a:p>
            <a:r>
              <a:rPr lang="en-US"/>
              <a:t>With unified patient information, we move from fragmented views of the patient to a shared, real-time understanding across institutions.</a:t>
            </a:r>
            <a:endParaRPr lang="en-FI"/>
          </a:p>
          <a:p>
            <a:r>
              <a:rPr lang="en-US"/>
              <a:t>This enables earlier support, instead of waiting for problems to escalate, and helps professionals recognize vulnerable patients much faster.</a:t>
            </a:r>
            <a:endParaRPr lang="en-FI"/>
          </a:p>
          <a:p>
            <a:r>
              <a:rPr lang="en-US"/>
              <a:t>It also reduces unnecessary repetition of assessments and administrative work, which currently often falls both on staff and patients.</a:t>
            </a:r>
            <a:endParaRPr lang="en-FI"/>
          </a:p>
          <a:p>
            <a:r>
              <a:rPr lang="en-US"/>
              <a:t>Most importantly, when everyone is working from the same information, responsibility naturally becomes more shared—supporting a shift toward more coordinated and holistic care across the system.</a:t>
            </a:r>
            <a:endParaRPr lang="en-FI"/>
          </a:p>
          <a:p>
            <a:endParaRPr lang="en-FI"/>
          </a:p>
          <a:p>
            <a:endParaRPr lang="en-FI"/>
          </a:p>
          <a:p>
            <a:r>
              <a:rPr lang="en-FI"/>
              <a:t>OLD (ignore):</a:t>
            </a:r>
          </a:p>
          <a:p>
            <a:r>
              <a:rPr lang="en-FI"/>
              <a:t>Rough outline of the speech (Sara): Once t</a:t>
            </a:r>
            <a:r>
              <a:rPr lang="en-GB"/>
              <a:t>h</a:t>
            </a:r>
            <a:r>
              <a:rPr lang="en-FI"/>
              <a:t>e unified patient information systems are in use, we can build a care providing culture that supports holistic wellbeing of patients. This can be achieved through emhasizing that care should be more about prevention, and less about reacting to situations after they have already escalated. This is also about strengthening the continuity of care during crises a</a:t>
            </a:r>
            <a:r>
              <a:rPr lang="en-GB" err="1"/>
              <a:t>nd</a:t>
            </a:r>
            <a:r>
              <a:rPr lang="en-FI"/>
              <a:t> transitions. The aim is to recognise patient vulnerability fast, while avoiding inconsistent and overlapping care, and building a greater accountability across institutions.</a:t>
            </a:r>
          </a:p>
          <a:p>
            <a:r>
              <a:rPr lang="en-FI"/>
              <a:t>We want to ensure the holistic wellbeing of the patients by making sure that care professionals better understand what their contribution to the patient journey is and how it helps the patient to navigate the process. This would ensure that the patient no longer needs to navigate the complex healthcare systems alone, but can trust t</a:t>
            </a:r>
            <a:r>
              <a:rPr lang="en-GB"/>
              <a:t>he</a:t>
            </a:r>
            <a:r>
              <a:rPr lang="en-FI"/>
              <a:t> care providers to understand who is responsible for the patient when they move forwards on their carepath through the system a</a:t>
            </a:r>
            <a:r>
              <a:rPr lang="en-GB" err="1"/>
              <a:t>nd</a:t>
            </a:r>
            <a:r>
              <a:rPr lang="en-FI"/>
              <a:t> towards holistic wellbeing. Care will be seen as collective responsibility across professionals, provides, and systems. </a:t>
            </a:r>
          </a:p>
          <a:p>
            <a:endParaRPr lang="en-FI"/>
          </a:p>
          <a:p>
            <a:endParaRPr lang="en-FI"/>
          </a:p>
        </p:txBody>
      </p:sp>
      <p:sp>
        <p:nvSpPr>
          <p:cNvPr id="4" name="Slide Number Placeholder 3"/>
          <p:cNvSpPr>
            <a:spLocks noGrp="1"/>
          </p:cNvSpPr>
          <p:nvPr>
            <p:ph type="sldNum" sz="quarter" idx="5"/>
          </p:nvPr>
        </p:nvSpPr>
        <p:spPr/>
        <p:txBody>
          <a:bodyPr/>
          <a:lstStyle/>
          <a:p>
            <a:fld id="{4A5DDD4F-BDAD-5643-9B97-ADBA2F482787}" type="slidenum">
              <a:rPr lang="en-GB" smtClean="0"/>
              <a:t>36</a:t>
            </a:fld>
            <a:endParaRPr lang="en-GB"/>
          </a:p>
        </p:txBody>
      </p:sp>
    </p:spTree>
    <p:extLst>
      <p:ext uri="{BB962C8B-B14F-4D97-AF65-F5344CB8AC3E}">
        <p14:creationId xmlns:p14="http://schemas.microsoft.com/office/powerpoint/2010/main" val="1246157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Notes on what to say here (from Chiara):</a:t>
            </a:r>
          </a:p>
          <a:p>
            <a:endParaRPr lang="en-GB"/>
          </a:p>
          <a:p>
            <a:r>
              <a:rPr lang="en-GB"/>
              <a:t>Onboarding frameworks help us build shared understanding of different care systems right from the start. Instead of professionals learning their role in isolation, they begin to understand care together as a connected system.</a:t>
            </a:r>
          </a:p>
          <a:p>
            <a:r>
              <a:rPr lang="en-GB"/>
              <a:t>This leads to a more complete picture of the patient journey across different services and timeframes, not just within one institution.</a:t>
            </a:r>
          </a:p>
          <a:p>
            <a:r>
              <a:rPr lang="en-GB"/>
              <a:t>It also helps people better understand each other’s roles in the care process, and how their work contributes to the overall patient pathway.</a:t>
            </a:r>
          </a:p>
          <a:p>
            <a:r>
              <a:rPr lang="en-GB"/>
              <a:t>At the same time, it reduces confusion around assessment criteria and decision-making, which are often sources of misalignment today.</a:t>
            </a:r>
          </a:p>
          <a:p>
            <a:r>
              <a:rPr lang="en-GB"/>
              <a:t>Overall, it creates a stronger shared foundation for more coordinated and consistent care across the entire system.</a:t>
            </a:r>
          </a:p>
          <a:p>
            <a:endParaRPr lang="en-FI"/>
          </a:p>
          <a:p>
            <a:endParaRPr lang="en-FI"/>
          </a:p>
          <a:p>
            <a:r>
              <a:rPr lang="en-FI"/>
              <a:t>OLD (ignore):</a:t>
            </a:r>
          </a:p>
          <a:p>
            <a:r>
              <a:rPr lang="en-FI"/>
              <a:t>Rough outline of the speech (Sara): After we’ve established solid onboarding frameworks, we can move towards healthcare professionals envisioning their careers through shared understanding of care. This can be achieved through establishing more consistent care practices and understanding collaborative care pathways, as well as through faster employee integration and reduced misunderstandings regarding assessment criteria. </a:t>
            </a:r>
          </a:p>
          <a:p>
            <a:r>
              <a:rPr lang="en-FI"/>
              <a:t>Healthcare moves towards improved </a:t>
            </a:r>
            <a:r>
              <a:rPr lang="en-FI" err="1"/>
              <a:t>continous</a:t>
            </a:r>
            <a:r>
              <a:rPr lang="en-FI"/>
              <a:t> learning. This means moving on from </a:t>
            </a:r>
            <a:r>
              <a:rPr lang="en-FI" err="1"/>
              <a:t>compartmentalised</a:t>
            </a:r>
            <a:r>
              <a:rPr lang="en-FI"/>
              <a:t> institutional knowledge a</a:t>
            </a:r>
            <a:r>
              <a:rPr lang="en-GB" err="1"/>
              <a:t>nd</a:t>
            </a:r>
            <a:r>
              <a:rPr lang="en-GB"/>
              <a:t> building on it by learning from other providers and institutions’ professionals. These experts will recognise the value of growing their knowledge and increasing their ability to coordinate with others for the benefit of the patient. </a:t>
            </a:r>
          </a:p>
          <a:p>
            <a:endParaRPr lang="en-GB"/>
          </a:p>
          <a:p>
            <a:endParaRPr lang="en-GB"/>
          </a:p>
        </p:txBody>
      </p:sp>
      <p:sp>
        <p:nvSpPr>
          <p:cNvPr id="4" name="Slide Number Placeholder 3"/>
          <p:cNvSpPr>
            <a:spLocks noGrp="1"/>
          </p:cNvSpPr>
          <p:nvPr>
            <p:ph type="sldNum" sz="quarter" idx="5"/>
          </p:nvPr>
        </p:nvSpPr>
        <p:spPr/>
        <p:txBody>
          <a:bodyPr/>
          <a:lstStyle/>
          <a:p>
            <a:fld id="{4A5DDD4F-BDAD-5643-9B97-ADBA2F482787}" type="slidenum">
              <a:rPr lang="en-GB" smtClean="0"/>
              <a:t>37</a:t>
            </a:fld>
            <a:endParaRPr lang="en-GB"/>
          </a:p>
        </p:txBody>
      </p:sp>
    </p:spTree>
    <p:extLst>
      <p:ext uri="{BB962C8B-B14F-4D97-AF65-F5344CB8AC3E}">
        <p14:creationId xmlns:p14="http://schemas.microsoft.com/office/powerpoint/2010/main" val="1808516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FI"/>
              <a:t>Notes what to say here (from Chiara): </a:t>
            </a:r>
          </a:p>
          <a:p>
            <a:endParaRPr lang="en-FI"/>
          </a:p>
          <a:p>
            <a:r>
              <a:rPr lang="en-US"/>
              <a:t>Knowledge sharing practices create space for continuous learning through open conversation and reflection across institutions.</a:t>
            </a:r>
            <a:endParaRPr lang="en-FI"/>
          </a:p>
          <a:p>
            <a:r>
              <a:rPr lang="en-US"/>
              <a:t>They help professionals better understand each other’s realities, which builds stronger empathy and trust between different roles in the healthcare system.</a:t>
            </a:r>
            <a:endParaRPr lang="en-FI"/>
          </a:p>
          <a:p>
            <a:r>
              <a:rPr lang="en-US"/>
              <a:t>Through this exchange, professionals don’t just share information, they learn from each other’s everyday experiences and challenges.</a:t>
            </a:r>
            <a:endParaRPr lang="en-FI"/>
          </a:p>
          <a:p>
            <a:r>
              <a:rPr lang="en-US"/>
              <a:t>Over time, this supports a culture where healthcare grows through listening, collaboration, and continuous improvement together.</a:t>
            </a:r>
            <a:endParaRPr lang="en-FI"/>
          </a:p>
          <a:p>
            <a:endParaRPr lang="en-FI"/>
          </a:p>
          <a:p>
            <a:endParaRPr lang="en-FI"/>
          </a:p>
          <a:p>
            <a:r>
              <a:rPr lang="en-FI"/>
              <a:t>OLD (ignore):</a:t>
            </a:r>
          </a:p>
          <a:p>
            <a:r>
              <a:rPr lang="en-FI"/>
              <a:t>Rough outline of the speech (Sara): When we have established knowledge sharing practices, we can move towards a system, where long term continuity c</a:t>
            </a:r>
            <a:r>
              <a:rPr lang="en-GB"/>
              <a:t>an</a:t>
            </a:r>
            <a:r>
              <a:rPr lang="en-FI"/>
              <a:t> flourish, by strengthening collaboration and increasing empathy and trust between professionals. When care practices are aligned, care pathways become more about human experiences rather than </a:t>
            </a:r>
            <a:r>
              <a:rPr lang="en-FI" err="1"/>
              <a:t>diconnected</a:t>
            </a:r>
            <a:r>
              <a:rPr lang="en-FI"/>
              <a:t> practices of care. </a:t>
            </a:r>
          </a:p>
          <a:p>
            <a:r>
              <a:rPr lang="en-FI"/>
              <a:t>Shared understanding between institutional practices and requirements helps to build a coherent group of professionals, who can use their enhanced </a:t>
            </a:r>
            <a:r>
              <a:rPr lang="en-FI" err="1"/>
              <a:t>knowl</a:t>
            </a:r>
            <a:r>
              <a:rPr lang="en-GB"/>
              <a:t>e</a:t>
            </a:r>
            <a:r>
              <a:rPr lang="en-FI" err="1"/>
              <a:t>dge</a:t>
            </a:r>
            <a:r>
              <a:rPr lang="en-FI"/>
              <a:t> to better supports vulnerable patients. This helps to end </a:t>
            </a:r>
            <a:r>
              <a:rPr lang="en-FI" err="1"/>
              <a:t>discountinuity</a:t>
            </a:r>
            <a:r>
              <a:rPr lang="en-FI"/>
              <a:t> of care by providing a safe environment for the patient through faster and more efficient patient journey. This means less delays in the system, </a:t>
            </a:r>
            <a:r>
              <a:rPr lang="en-FI" err="1"/>
              <a:t>whi</a:t>
            </a:r>
            <a:r>
              <a:rPr lang="en-GB" err="1"/>
              <a:t>ch</a:t>
            </a:r>
            <a:r>
              <a:rPr lang="en-FI"/>
              <a:t> ensures that the patient can get the care they need as soon as they need it.</a:t>
            </a:r>
          </a:p>
          <a:p>
            <a:endParaRPr lang="en-FI"/>
          </a:p>
        </p:txBody>
      </p:sp>
      <p:sp>
        <p:nvSpPr>
          <p:cNvPr id="4" name="Slide Number Placeholder 3"/>
          <p:cNvSpPr>
            <a:spLocks noGrp="1"/>
          </p:cNvSpPr>
          <p:nvPr>
            <p:ph type="sldNum" sz="quarter" idx="5"/>
          </p:nvPr>
        </p:nvSpPr>
        <p:spPr/>
        <p:txBody>
          <a:bodyPr/>
          <a:lstStyle/>
          <a:p>
            <a:fld id="{4A5DDD4F-BDAD-5643-9B97-ADBA2F482787}" type="slidenum">
              <a:rPr lang="en-GB" smtClean="0"/>
              <a:t>38</a:t>
            </a:fld>
            <a:endParaRPr lang="en-GB"/>
          </a:p>
        </p:txBody>
      </p:sp>
    </p:spTree>
    <p:extLst>
      <p:ext uri="{BB962C8B-B14F-4D97-AF65-F5344CB8AC3E}">
        <p14:creationId xmlns:p14="http://schemas.microsoft.com/office/powerpoint/2010/main" val="22357003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7CD85-5CB2-E44B-F099-79165241CBA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9112816-C287-58FD-2A2F-7E1FC50537BD}"/>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21DC24B0-07DA-C067-608A-CA24316CC2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FI" sz="1200" kern="1200">
                <a:solidFill>
                  <a:schemeClr val="tx1"/>
                </a:solidFill>
                <a:effectLst/>
                <a:latin typeface="+mn-lt"/>
                <a:ea typeface="+mn-ea"/>
                <a:cs typeface="+mn-cs"/>
              </a:rPr>
              <a:t>Improving healthcare requires building shared awareness across the entire care landscape so that professionals, institutions, and patients can act with a common understanding of care, responsibility, and wellbeing. </a:t>
            </a:r>
          </a:p>
          <a:p>
            <a:endParaRPr lang="en-GB"/>
          </a:p>
        </p:txBody>
      </p:sp>
      <p:sp>
        <p:nvSpPr>
          <p:cNvPr id="4" name="Foliennummernplatzhalter 3">
            <a:extLst>
              <a:ext uri="{FF2B5EF4-FFF2-40B4-BE49-F238E27FC236}">
                <a16:creationId xmlns:a16="http://schemas.microsoft.com/office/drawing/2014/main" id="{65125A81-DF8C-9E2F-6853-6643FFA7A18E}"/>
              </a:ext>
            </a:extLst>
          </p:cNvPr>
          <p:cNvSpPr>
            <a:spLocks noGrp="1"/>
          </p:cNvSpPr>
          <p:nvPr>
            <p:ph type="sldNum" sz="quarter" idx="5"/>
          </p:nvPr>
        </p:nvSpPr>
        <p:spPr/>
        <p:txBody>
          <a:bodyPr/>
          <a:lstStyle/>
          <a:p>
            <a:fld id="{4A5DDD4F-BDAD-5643-9B97-ADBA2F482787}" type="slidenum">
              <a:rPr lang="en-GB" smtClean="0"/>
              <a:t>39</a:t>
            </a:fld>
            <a:endParaRPr lang="en-GB"/>
          </a:p>
        </p:txBody>
      </p:sp>
    </p:spTree>
    <p:extLst>
      <p:ext uri="{BB962C8B-B14F-4D97-AF65-F5344CB8AC3E}">
        <p14:creationId xmlns:p14="http://schemas.microsoft.com/office/powerpoint/2010/main" val="2137114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r>
              <a:rPr lang="en-US" sz="1200" kern="1200">
                <a:solidFill>
                  <a:schemeClr val="tx1"/>
                </a:solidFill>
                <a:effectLst/>
                <a:latin typeface="+mn-lt"/>
                <a:ea typeface="+mn-ea"/>
                <a:cs typeface="+mn-cs"/>
              </a:rPr>
              <a:t>When we look at the definition of care, we can see that it is about protecting someone and providing the help they need. Care can also be understood through ideas such as responsibility and guidance.</a:t>
            </a:r>
            <a:endParaRPr lang="fi-FI"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fi-FI"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With this in mind, let’s return to those moments of vulnerability.</a:t>
            </a:r>
            <a:endParaRPr lang="fi-FI" sz="1200" kern="1200">
              <a:solidFill>
                <a:schemeClr val="tx1"/>
              </a:solidFill>
              <a:effectLst/>
              <a:latin typeface="+mn-lt"/>
              <a:ea typeface="+mn-ea"/>
              <a:cs typeface="+mn-cs"/>
            </a:endParaRPr>
          </a:p>
        </p:txBody>
      </p:sp>
      <p:sp>
        <p:nvSpPr>
          <p:cNvPr id="4" name="Dian numeron paikkamerkki 3"/>
          <p:cNvSpPr>
            <a:spLocks noGrp="1"/>
          </p:cNvSpPr>
          <p:nvPr>
            <p:ph type="sldNum" sz="quarter" idx="5"/>
          </p:nvPr>
        </p:nvSpPr>
        <p:spPr/>
        <p:txBody>
          <a:bodyPr/>
          <a:lstStyle/>
          <a:p>
            <a:fld id="{4A5DDD4F-BDAD-5643-9B97-ADBA2F482787}" type="slidenum">
              <a:rPr lang="en-GB" smtClean="0"/>
              <a:t>4</a:t>
            </a:fld>
            <a:endParaRPr lang="en-GB"/>
          </a:p>
        </p:txBody>
      </p:sp>
    </p:spTree>
    <p:extLst>
      <p:ext uri="{BB962C8B-B14F-4D97-AF65-F5344CB8AC3E}">
        <p14:creationId xmlns:p14="http://schemas.microsoft.com/office/powerpoint/2010/main" val="16878207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FI" sz="1200" kern="1200">
                <a:solidFill>
                  <a:schemeClr val="tx1"/>
                </a:solidFill>
                <a:effectLst/>
                <a:latin typeface="+mn-lt"/>
                <a:ea typeface="+mn-ea"/>
                <a:cs typeface="+mn-cs"/>
              </a:rPr>
              <a:t>When we nurture this atmosphere of understanding, it will not only help us provide care for everyone, but especially those who are in vulnerable positions in the society.</a:t>
            </a:r>
          </a:p>
          <a:p>
            <a:br>
              <a:rPr lang="en-FI" sz="1200" kern="1200">
                <a:solidFill>
                  <a:schemeClr val="tx1"/>
                </a:solidFill>
                <a:effectLst/>
                <a:latin typeface="+mn-lt"/>
                <a:ea typeface="+mn-ea"/>
                <a:cs typeface="+mn-cs"/>
              </a:rPr>
            </a:br>
            <a:endParaRPr lang="en-FI" sz="1200" kern="1200">
              <a:solidFill>
                <a:schemeClr val="tx1"/>
              </a:solidFill>
              <a:effectLst/>
              <a:latin typeface="+mn-lt"/>
              <a:ea typeface="+mn-ea"/>
              <a:cs typeface="+mn-cs"/>
            </a:endParaRPr>
          </a:p>
          <a:p>
            <a:r>
              <a:rPr lang="en-FI" sz="1200" kern="1200">
                <a:solidFill>
                  <a:schemeClr val="tx1"/>
                </a:solidFill>
                <a:effectLst/>
                <a:latin typeface="+mn-lt"/>
                <a:ea typeface="+mn-ea"/>
                <a:cs typeface="+mn-cs"/>
              </a:rPr>
              <a:t>When understanding is continous, care can be continous as well.</a:t>
            </a:r>
          </a:p>
          <a:p>
            <a:endParaRPr lang="en-FI" b="0"/>
          </a:p>
        </p:txBody>
      </p:sp>
      <p:sp>
        <p:nvSpPr>
          <p:cNvPr id="4" name="Slide Number Placeholder 3"/>
          <p:cNvSpPr>
            <a:spLocks noGrp="1"/>
          </p:cNvSpPr>
          <p:nvPr>
            <p:ph type="sldNum" sz="quarter" idx="5"/>
          </p:nvPr>
        </p:nvSpPr>
        <p:spPr/>
        <p:txBody>
          <a:bodyPr/>
          <a:lstStyle/>
          <a:p>
            <a:fld id="{4A5DDD4F-BDAD-5643-9B97-ADBA2F482787}" type="slidenum">
              <a:rPr lang="en-GB" smtClean="0"/>
              <a:t>40</a:t>
            </a:fld>
            <a:endParaRPr lang="en-GB"/>
          </a:p>
        </p:txBody>
      </p:sp>
    </p:spTree>
    <p:extLst>
      <p:ext uri="{BB962C8B-B14F-4D97-AF65-F5344CB8AC3E}">
        <p14:creationId xmlns:p14="http://schemas.microsoft.com/office/powerpoint/2010/main" val="2788147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4A5DDD4F-BDAD-5643-9B97-ADBA2F482787}" type="slidenum">
              <a:rPr lang="en-GB" smtClean="0"/>
              <a:t>42</a:t>
            </a:fld>
            <a:endParaRPr lang="en-GB"/>
          </a:p>
        </p:txBody>
      </p:sp>
    </p:spTree>
    <p:extLst>
      <p:ext uri="{BB962C8B-B14F-4D97-AF65-F5344CB8AC3E}">
        <p14:creationId xmlns:p14="http://schemas.microsoft.com/office/powerpoint/2010/main" val="4121660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 reality, care pathways often extend across multiple institutions, professionals, and systems. Yet the understanding needed to support continuity of care does not always carry over between them. </a:t>
            </a:r>
            <a:endParaRPr lang="fi-FI"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Sote reform in 2023 was created to unify healthcare services and reduce inequalities in care. At the same time, it has created strong momentum for system-wide structural change. -&gt;</a:t>
            </a:r>
            <a:endParaRPr lang="fi-FI" sz="1200" kern="1200">
              <a:solidFill>
                <a:schemeClr val="tx1"/>
              </a:solidFill>
              <a:effectLst/>
              <a:latin typeface="+mn-lt"/>
              <a:ea typeface="+mn-ea"/>
              <a:cs typeface="+mn-cs"/>
            </a:endParaRPr>
          </a:p>
          <a:p>
            <a:pPr algn="l"/>
            <a:endParaRPr lang="en-FI"/>
          </a:p>
        </p:txBody>
      </p:sp>
      <p:sp>
        <p:nvSpPr>
          <p:cNvPr id="4" name="Slide Number Placeholder 3"/>
          <p:cNvSpPr>
            <a:spLocks noGrp="1"/>
          </p:cNvSpPr>
          <p:nvPr>
            <p:ph type="sldNum" sz="quarter" idx="5"/>
          </p:nvPr>
        </p:nvSpPr>
        <p:spPr/>
        <p:txBody>
          <a:bodyPr/>
          <a:lstStyle/>
          <a:p>
            <a:fld id="{4A5DDD4F-BDAD-5643-9B97-ADBA2F482787}" type="slidenum">
              <a:rPr lang="en-GB" smtClean="0"/>
              <a:t>5</a:t>
            </a:fld>
            <a:endParaRPr lang="en-GB"/>
          </a:p>
        </p:txBody>
      </p:sp>
    </p:spTree>
    <p:extLst>
      <p:ext uri="{BB962C8B-B14F-4D97-AF65-F5344CB8AC3E}">
        <p14:creationId xmlns:p14="http://schemas.microsoft.com/office/powerpoint/2010/main" val="294897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r>
              <a:rPr lang="en-US" sz="1200" kern="1200">
                <a:solidFill>
                  <a:schemeClr val="tx1"/>
                </a:solidFill>
                <a:effectLst/>
                <a:latin typeface="+mn-lt"/>
                <a:ea typeface="+mn-ea"/>
                <a:cs typeface="+mn-cs"/>
              </a:rPr>
              <a:t>The Sote reform in 2023 was created to unify healthcare services and reduce inequalities in care. At the same time, it has created strong momentum for system-wide structural change.</a:t>
            </a:r>
            <a:endParaRPr lang="fi-FI"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fi-FI"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Wellbeing Services Counties are currently developing new practices within their own organizations, for example, by shifting toward the use of a single patient information system. However, these efforts often remain disconnected from other healthcare institutions.</a:t>
            </a:r>
            <a:endParaRPr lang="fi-FI"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fi-FI" sz="1200" kern="1200">
              <a:solidFill>
                <a:schemeClr val="tx1"/>
              </a:solidFill>
              <a:effectLst/>
              <a:latin typeface="+mn-lt"/>
              <a:ea typeface="+mn-ea"/>
              <a:cs typeface="+mn-cs"/>
            </a:endParaRPr>
          </a:p>
        </p:txBody>
      </p:sp>
      <p:sp>
        <p:nvSpPr>
          <p:cNvPr id="4" name="Dian numeron paikkamerkki 3"/>
          <p:cNvSpPr>
            <a:spLocks noGrp="1"/>
          </p:cNvSpPr>
          <p:nvPr>
            <p:ph type="sldNum" sz="quarter" idx="5"/>
          </p:nvPr>
        </p:nvSpPr>
        <p:spPr/>
        <p:txBody>
          <a:bodyPr/>
          <a:lstStyle/>
          <a:p>
            <a:fld id="{4A5DDD4F-BDAD-5643-9B97-ADBA2F482787}" type="slidenum">
              <a:rPr lang="en-GB" smtClean="0"/>
              <a:t>6</a:t>
            </a:fld>
            <a:endParaRPr lang="en-GB"/>
          </a:p>
        </p:txBody>
      </p:sp>
    </p:spTree>
    <p:extLst>
      <p:ext uri="{BB962C8B-B14F-4D97-AF65-F5344CB8AC3E}">
        <p14:creationId xmlns:p14="http://schemas.microsoft.com/office/powerpoint/2010/main" val="2385099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At the same time, healthcare systems and workflows are being restructured across organizations. New programs are also changing how healthcare is delivered, such as the </a:t>
            </a:r>
            <a:r>
              <a:rPr lang="en-US" sz="1200" kern="1200" err="1">
                <a:solidFill>
                  <a:schemeClr val="tx1"/>
                </a:solidFill>
                <a:effectLst/>
                <a:latin typeface="+mn-lt"/>
                <a:ea typeface="+mn-ea"/>
                <a:cs typeface="+mn-cs"/>
              </a:rPr>
              <a:t>omalääkäri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programme</a:t>
            </a:r>
            <a:r>
              <a:rPr lang="en-US" sz="1200" kern="1200">
                <a:solidFill>
                  <a:schemeClr val="tx1"/>
                </a:solidFill>
                <a:effectLst/>
                <a:latin typeface="+mn-lt"/>
                <a:ea typeface="+mn-ea"/>
                <a:cs typeface="+mn-cs"/>
              </a:rPr>
              <a:t> launched in spring 2025.</a:t>
            </a:r>
            <a:endParaRPr lang="fi-FI"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A5DDD4F-BDAD-5643-9B97-ADBA2F482787}" type="slidenum">
              <a:rPr lang="en-GB" smtClean="0"/>
              <a:t>7</a:t>
            </a:fld>
            <a:endParaRPr lang="en-GB"/>
          </a:p>
        </p:txBody>
      </p:sp>
    </p:spTree>
    <p:extLst>
      <p:ext uri="{BB962C8B-B14F-4D97-AF65-F5344CB8AC3E}">
        <p14:creationId xmlns:p14="http://schemas.microsoft.com/office/powerpoint/2010/main" val="1384869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r>
              <a:rPr lang="en-US" sz="1200" kern="1200">
                <a:solidFill>
                  <a:schemeClr val="tx1"/>
                </a:solidFill>
                <a:effectLst/>
                <a:latin typeface="+mn-lt"/>
                <a:ea typeface="+mn-ea"/>
                <a:cs typeface="+mn-cs"/>
              </a:rPr>
              <a:t>Alongside these structural changes, increasing linguistic diversity in Finland is exposing gaps in communication and coordination across care pathways. As we can see, the number of people in Finland who speak a foreign language as their native language increased by 600,000 by 2024. </a:t>
            </a:r>
            <a:endParaRPr lang="fi-FI" sz="1200" kern="1200">
              <a:solidFill>
                <a:schemeClr val="tx1"/>
              </a:solidFill>
              <a:effectLst/>
              <a:latin typeface="+mn-lt"/>
              <a:ea typeface="+mn-ea"/>
              <a:cs typeface="+mn-cs"/>
            </a:endParaRPr>
          </a:p>
        </p:txBody>
      </p:sp>
      <p:sp>
        <p:nvSpPr>
          <p:cNvPr id="4" name="Dian numeron paikkamerkki 3"/>
          <p:cNvSpPr>
            <a:spLocks noGrp="1"/>
          </p:cNvSpPr>
          <p:nvPr>
            <p:ph type="sldNum" sz="quarter" idx="5"/>
          </p:nvPr>
        </p:nvSpPr>
        <p:spPr/>
        <p:txBody>
          <a:bodyPr/>
          <a:lstStyle/>
          <a:p>
            <a:fld id="{4A5DDD4F-BDAD-5643-9B97-ADBA2F482787}" type="slidenum">
              <a:rPr lang="en-GB" smtClean="0"/>
              <a:t>8</a:t>
            </a:fld>
            <a:endParaRPr lang="en-GB"/>
          </a:p>
        </p:txBody>
      </p:sp>
    </p:spTree>
    <p:extLst>
      <p:ext uri="{BB962C8B-B14F-4D97-AF65-F5344CB8AC3E}">
        <p14:creationId xmlns:p14="http://schemas.microsoft.com/office/powerpoint/2010/main" val="767563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B6891-ED51-3553-D751-D0327B89114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C806C9B6-F3DB-F76F-FDFA-67C782EACFB8}"/>
              </a:ext>
            </a:extLst>
          </p:cNvPr>
          <p:cNvSpPr>
            <a:spLocks noGrp="1" noRot="1" noChangeAspect="1"/>
          </p:cNvSpPr>
          <p:nvPr>
            <p:ph type="sldImg"/>
          </p:nvPr>
        </p:nvSpPr>
        <p:spPr>
          <a:xfrm>
            <a:off x="381000" y="685800"/>
            <a:ext cx="6096000" cy="3429000"/>
          </a:xfrm>
        </p:spPr>
      </p:sp>
      <p:sp>
        <p:nvSpPr>
          <p:cNvPr id="3" name="Huomautusten paikkamerkki 2">
            <a:extLst>
              <a:ext uri="{FF2B5EF4-FFF2-40B4-BE49-F238E27FC236}">
                <a16:creationId xmlns:a16="http://schemas.microsoft.com/office/drawing/2014/main" id="{C5EC9621-F6ED-2EC2-1B46-2049397F897E}"/>
              </a:ext>
            </a:extLst>
          </p:cNvPr>
          <p:cNvSpPr>
            <a:spLocks noGrp="1"/>
          </p:cNvSpPr>
          <p:nvPr>
            <p:ph type="body" idx="1"/>
          </p:nvPr>
        </p:nvSpPr>
        <p:spPr/>
        <p:txBody>
          <a:bodyPr/>
          <a:lstStyle/>
          <a:p>
            <a:r>
              <a:rPr lang="en-US" sz="1200" kern="1200">
                <a:solidFill>
                  <a:schemeClr val="tx1"/>
                </a:solidFill>
                <a:effectLst/>
                <a:latin typeface="+mn-lt"/>
                <a:ea typeface="+mn-ea"/>
                <a:cs typeface="+mn-cs"/>
              </a:rPr>
              <a:t>Today, one in six people in Finland speaks a native language other than Finnish.</a:t>
            </a:r>
            <a:endParaRPr lang="fi-FI"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fi-FI"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Together, these changes are creating a critical window of opportunity to strengthen collaboration and establish shared practices before new structures become fixed.</a:t>
            </a:r>
            <a:endParaRPr lang="fi-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A63C1F6B-3639-9101-1E89-A041E59681FD}"/>
              </a:ext>
            </a:extLst>
          </p:cNvPr>
          <p:cNvSpPr>
            <a:spLocks noGrp="1"/>
          </p:cNvSpPr>
          <p:nvPr>
            <p:ph type="sldNum" sz="quarter" idx="5"/>
          </p:nvPr>
        </p:nvSpPr>
        <p:spPr/>
        <p:txBody>
          <a:bodyPr/>
          <a:lstStyle/>
          <a:p>
            <a:fld id="{4A5DDD4F-BDAD-5643-9B97-ADBA2F482787}" type="slidenum">
              <a:rPr lang="en-GB" smtClean="0"/>
              <a:t>9</a:t>
            </a:fld>
            <a:endParaRPr lang="en-GB"/>
          </a:p>
        </p:txBody>
      </p:sp>
    </p:spTree>
    <p:extLst>
      <p:ext uri="{BB962C8B-B14F-4D97-AF65-F5344CB8AC3E}">
        <p14:creationId xmlns:p14="http://schemas.microsoft.com/office/powerpoint/2010/main" val="3513007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1"/>
        <p:cNvGrpSpPr/>
        <p:nvPr/>
      </p:nvGrpSpPr>
      <p:grpSpPr>
        <a:xfrm>
          <a:off x="0" y="0"/>
          <a:ext cx="0" cy="0"/>
          <a:chOff x="0" y="0"/>
          <a:chExt cx="0" cy="0"/>
        </a:xfrm>
      </p:grpSpPr>
      <p:sp>
        <p:nvSpPr>
          <p:cNvPr id="92" name="Google Shape;92;p2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3" name="Google Shape;93;p2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redit slide (Add your name)">
  <p:cSld name="TITLE_1">
    <p:spTree>
      <p:nvGrpSpPr>
        <p:cNvPr id="1" name="Shape 132"/>
        <p:cNvGrpSpPr/>
        <p:nvPr/>
      </p:nvGrpSpPr>
      <p:grpSpPr>
        <a:xfrm>
          <a:off x="0" y="0"/>
          <a:ext cx="0" cy="0"/>
          <a:chOff x="0" y="0"/>
          <a:chExt cx="0" cy="0"/>
        </a:xfrm>
      </p:grpSpPr>
      <p:sp>
        <p:nvSpPr>
          <p:cNvPr id="133" name="Google Shape;133;p35"/>
          <p:cNvSpPr txBox="1"/>
          <p:nvPr/>
        </p:nvSpPr>
        <p:spPr>
          <a:xfrm>
            <a:off x="0" y="4797900"/>
            <a:ext cx="9144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999999"/>
                </a:solidFill>
                <a:latin typeface="Helvetica Neue"/>
                <a:ea typeface="Helvetica Neue"/>
                <a:cs typeface="Helvetica Neue"/>
                <a:sym typeface="Helvetica Neue"/>
              </a:rPr>
              <a:t>Creative Commons CC BY 4.0 2023 Name1, Name 2, Name 3, and Name 4 Design for Government course at Aalto University</a:t>
            </a:r>
            <a:endParaRPr sz="800">
              <a:solidFill>
                <a:srgbClr val="999999"/>
              </a:solidFill>
              <a:latin typeface="Helvetica Neue"/>
              <a:ea typeface="Helvetica Neue"/>
              <a:cs typeface="Helvetica Neue"/>
              <a:sym typeface="Helvetica Neue"/>
            </a:endParaRPr>
          </a:p>
        </p:txBody>
      </p:sp>
      <p:sp>
        <p:nvSpPr>
          <p:cNvPr id="134" name="Google Shape;134;p35"/>
          <p:cNvSpPr txBox="1">
            <a:spLocks noGrp="1"/>
          </p:cNvSpPr>
          <p:nvPr>
            <p:ph type="sldNum" idx="12"/>
          </p:nvPr>
        </p:nvSpPr>
        <p:spPr>
          <a:xfrm>
            <a:off x="8702374" y="4731795"/>
            <a:ext cx="441600" cy="393600"/>
          </a:xfrm>
          <a:prstGeom prst="rect">
            <a:avLst/>
          </a:prstGeom>
        </p:spPr>
        <p:txBody>
          <a:bodyPr spcFirstLastPara="1" wrap="square" lIns="91425" tIns="91425" rIns="91425" bIns="91425" anchor="ctr" anchorCtr="0">
            <a:normAutofit/>
          </a:bodyPr>
          <a:lstStyle>
            <a:lvl1pPr lvl="0" rtl="0">
              <a:buNone/>
              <a:defRPr sz="1000">
                <a:solidFill>
                  <a:srgbClr val="999999"/>
                </a:solidFill>
                <a:latin typeface="Helvetica Neue"/>
                <a:ea typeface="Helvetica Neue"/>
                <a:cs typeface="Helvetica Neue"/>
                <a:sym typeface="Helvetica Neue"/>
              </a:defRPr>
            </a:lvl1pPr>
            <a:lvl2pPr lvl="1" rtl="0">
              <a:buNone/>
              <a:defRPr sz="1000">
                <a:solidFill>
                  <a:srgbClr val="999999"/>
                </a:solidFill>
                <a:latin typeface="Helvetica Neue"/>
                <a:ea typeface="Helvetica Neue"/>
                <a:cs typeface="Helvetica Neue"/>
                <a:sym typeface="Helvetica Neue"/>
              </a:defRPr>
            </a:lvl2pPr>
            <a:lvl3pPr lvl="2" rtl="0">
              <a:buNone/>
              <a:defRPr sz="1000">
                <a:solidFill>
                  <a:srgbClr val="999999"/>
                </a:solidFill>
                <a:latin typeface="Helvetica Neue"/>
                <a:ea typeface="Helvetica Neue"/>
                <a:cs typeface="Helvetica Neue"/>
                <a:sym typeface="Helvetica Neue"/>
              </a:defRPr>
            </a:lvl3pPr>
            <a:lvl4pPr lvl="3" rtl="0">
              <a:buNone/>
              <a:defRPr sz="1000">
                <a:solidFill>
                  <a:srgbClr val="999999"/>
                </a:solidFill>
                <a:latin typeface="Helvetica Neue"/>
                <a:ea typeface="Helvetica Neue"/>
                <a:cs typeface="Helvetica Neue"/>
                <a:sym typeface="Helvetica Neue"/>
              </a:defRPr>
            </a:lvl4pPr>
            <a:lvl5pPr lvl="4" rtl="0">
              <a:buNone/>
              <a:defRPr sz="1000">
                <a:solidFill>
                  <a:srgbClr val="999999"/>
                </a:solidFill>
                <a:latin typeface="Helvetica Neue"/>
                <a:ea typeface="Helvetica Neue"/>
                <a:cs typeface="Helvetica Neue"/>
                <a:sym typeface="Helvetica Neue"/>
              </a:defRPr>
            </a:lvl5pPr>
            <a:lvl6pPr lvl="5" rtl="0">
              <a:buNone/>
              <a:defRPr sz="1000">
                <a:solidFill>
                  <a:srgbClr val="999999"/>
                </a:solidFill>
                <a:latin typeface="Helvetica Neue"/>
                <a:ea typeface="Helvetica Neue"/>
                <a:cs typeface="Helvetica Neue"/>
                <a:sym typeface="Helvetica Neue"/>
              </a:defRPr>
            </a:lvl6pPr>
            <a:lvl7pPr lvl="6" rtl="0">
              <a:buNone/>
              <a:defRPr sz="1000">
                <a:solidFill>
                  <a:srgbClr val="999999"/>
                </a:solidFill>
                <a:latin typeface="Helvetica Neue"/>
                <a:ea typeface="Helvetica Neue"/>
                <a:cs typeface="Helvetica Neue"/>
                <a:sym typeface="Helvetica Neue"/>
              </a:defRPr>
            </a:lvl7pPr>
            <a:lvl8pPr lvl="7" rtl="0">
              <a:buNone/>
              <a:defRPr sz="1000">
                <a:solidFill>
                  <a:srgbClr val="999999"/>
                </a:solidFill>
                <a:latin typeface="Helvetica Neue"/>
                <a:ea typeface="Helvetica Neue"/>
                <a:cs typeface="Helvetica Neue"/>
                <a:sym typeface="Helvetica Neue"/>
              </a:defRPr>
            </a:lvl8pPr>
            <a:lvl9pPr lvl="8" rtl="0">
              <a:buNone/>
              <a:defRPr sz="1000">
                <a:solidFill>
                  <a:srgbClr val="99999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mpty">
  <p:cSld name="CUSTOM">
    <p:spTree>
      <p:nvGrpSpPr>
        <p:cNvPr id="1" name="Shape 13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p:cSld name="TITLE_2">
    <p:spTree>
      <p:nvGrpSpPr>
        <p:cNvPr id="1" name="Shape 142"/>
        <p:cNvGrpSpPr/>
        <p:nvPr/>
      </p:nvGrpSpPr>
      <p:grpSpPr>
        <a:xfrm>
          <a:off x="0" y="0"/>
          <a:ext cx="0" cy="0"/>
          <a:chOff x="0" y="0"/>
          <a:chExt cx="0" cy="0"/>
        </a:xfrm>
      </p:grpSpPr>
      <p:pic>
        <p:nvPicPr>
          <p:cNvPr id="143" name="Google Shape;143;p39"/>
          <p:cNvPicPr preferRelativeResize="0"/>
          <p:nvPr/>
        </p:nvPicPr>
        <p:blipFill>
          <a:blip r:embed="rId2">
            <a:alphaModFix/>
          </a:blip>
          <a:stretch>
            <a:fillRect/>
          </a:stretch>
        </p:blipFill>
        <p:spPr>
          <a:xfrm>
            <a:off x="217275" y="4477700"/>
            <a:ext cx="988775" cy="479150"/>
          </a:xfrm>
          <a:prstGeom prst="rect">
            <a:avLst/>
          </a:prstGeom>
          <a:noFill/>
          <a:ln>
            <a:noFill/>
          </a:ln>
        </p:spPr>
      </p:pic>
      <p:sp>
        <p:nvSpPr>
          <p:cNvPr id="144" name="Google Shape;144;p39"/>
          <p:cNvSpPr/>
          <p:nvPr/>
        </p:nvSpPr>
        <p:spPr>
          <a:xfrm>
            <a:off x="157550" y="4411625"/>
            <a:ext cx="1123200" cy="615000"/>
          </a:xfrm>
          <a:prstGeom prst="rect">
            <a:avLst/>
          </a:prstGeom>
          <a:solidFill>
            <a:srgbClr val="FFFFF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9"/>
          <p:cNvSpPr txBox="1"/>
          <p:nvPr/>
        </p:nvSpPr>
        <p:spPr>
          <a:xfrm>
            <a:off x="7239632" y="4663225"/>
            <a:ext cx="17814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800">
              <a:solidFill>
                <a:srgbClr val="B7B7B7"/>
              </a:solidFill>
            </a:endParaRPr>
          </a:p>
          <a:p>
            <a:pPr marL="0" lvl="0" indent="0" algn="r" rtl="0">
              <a:spcBef>
                <a:spcPts val="0"/>
              </a:spcBef>
              <a:spcAft>
                <a:spcPts val="0"/>
              </a:spcAft>
              <a:buNone/>
            </a:pPr>
            <a:r>
              <a:rPr lang="en" sz="800">
                <a:solidFill>
                  <a:srgbClr val="B7B7B7"/>
                </a:solidFill>
              </a:rPr>
              <a:t>DfG 2022 - 02 May		  </a:t>
            </a:r>
            <a:fld id="{00000000-1234-1234-1234-123412341234}" type="slidenum">
              <a:rPr lang="en" sz="800">
                <a:solidFill>
                  <a:srgbClr val="B7B7B7"/>
                </a:solidFill>
              </a:rPr>
              <a:t>‹#›</a:t>
            </a:fld>
            <a:r>
              <a:rPr lang="en" sz="800">
                <a:solidFill>
                  <a:srgbClr val="B7B7B7"/>
                </a:solidFill>
              </a:rPr>
              <a:t> </a:t>
            </a:r>
            <a:endParaRPr sz="800">
              <a:solidFill>
                <a:srgbClr val="B7B7B7"/>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146"/>
        <p:cNvGrpSpPr/>
        <p:nvPr/>
      </p:nvGrpSpPr>
      <p:grpSpPr>
        <a:xfrm>
          <a:off x="0" y="0"/>
          <a:ext cx="0" cy="0"/>
          <a:chOff x="0" y="0"/>
          <a:chExt cx="0" cy="0"/>
        </a:xfrm>
      </p:grpSpPr>
      <p:sp>
        <p:nvSpPr>
          <p:cNvPr id="147" name="Google Shape;147;p4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Font typeface="Garamond"/>
              <a:buNone/>
              <a:defRPr sz="5200">
                <a:latin typeface="Garamond"/>
                <a:ea typeface="Garamond"/>
                <a:cs typeface="Garamond"/>
                <a:sym typeface="Garamon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8" name="Google Shape;148;p4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Font typeface="Garamond"/>
              <a:buNone/>
              <a:defRPr sz="2800">
                <a:latin typeface="Garamond"/>
                <a:ea typeface="Garamond"/>
                <a:cs typeface="Garamond"/>
                <a:sym typeface="Garamon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9" name="Google Shape;14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2">
  <p:cSld name="TITLE_5">
    <p:spTree>
      <p:nvGrpSpPr>
        <p:cNvPr id="1" name="Shape 150"/>
        <p:cNvGrpSpPr/>
        <p:nvPr/>
      </p:nvGrpSpPr>
      <p:grpSpPr>
        <a:xfrm>
          <a:off x="0" y="0"/>
          <a:ext cx="0" cy="0"/>
          <a:chOff x="0" y="0"/>
          <a:chExt cx="0" cy="0"/>
        </a:xfrm>
      </p:grpSpPr>
      <p:pic>
        <p:nvPicPr>
          <p:cNvPr id="151" name="Google Shape;151;p41"/>
          <p:cNvPicPr preferRelativeResize="0"/>
          <p:nvPr/>
        </p:nvPicPr>
        <p:blipFill>
          <a:blip r:embed="rId2">
            <a:alphaModFix/>
          </a:blip>
          <a:stretch>
            <a:fillRect/>
          </a:stretch>
        </p:blipFill>
        <p:spPr>
          <a:xfrm>
            <a:off x="217275" y="4477700"/>
            <a:ext cx="988775" cy="479150"/>
          </a:xfrm>
          <a:prstGeom prst="rect">
            <a:avLst/>
          </a:prstGeom>
          <a:noFill/>
          <a:ln>
            <a:noFill/>
          </a:ln>
        </p:spPr>
      </p:pic>
      <p:sp>
        <p:nvSpPr>
          <p:cNvPr id="152" name="Google Shape;152;p41"/>
          <p:cNvSpPr/>
          <p:nvPr/>
        </p:nvSpPr>
        <p:spPr>
          <a:xfrm>
            <a:off x="157550" y="4411625"/>
            <a:ext cx="1123200" cy="615000"/>
          </a:xfrm>
          <a:prstGeom prst="rect">
            <a:avLst/>
          </a:prstGeom>
          <a:solidFill>
            <a:srgbClr val="FFFFF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1"/>
          <p:cNvSpPr txBox="1"/>
          <p:nvPr/>
        </p:nvSpPr>
        <p:spPr>
          <a:xfrm>
            <a:off x="7239632" y="4663225"/>
            <a:ext cx="17814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800">
              <a:solidFill>
                <a:srgbClr val="B7B7B7"/>
              </a:solidFill>
            </a:endParaRPr>
          </a:p>
          <a:p>
            <a:pPr marL="0" lvl="0" indent="0" algn="r" rtl="0">
              <a:spcBef>
                <a:spcPts val="0"/>
              </a:spcBef>
              <a:spcAft>
                <a:spcPts val="0"/>
              </a:spcAft>
              <a:buNone/>
            </a:pPr>
            <a:r>
              <a:rPr lang="en" sz="800">
                <a:solidFill>
                  <a:srgbClr val="B7B7B7"/>
                </a:solidFill>
              </a:rPr>
              <a:t>DfG 2022 - 02 May		  </a:t>
            </a:r>
            <a:fld id="{00000000-1234-1234-1234-123412341234}" type="slidenum">
              <a:rPr lang="en" sz="800">
                <a:solidFill>
                  <a:srgbClr val="B7B7B7"/>
                </a:solidFill>
              </a:rPr>
              <a:t>‹#›</a:t>
            </a:fld>
            <a:r>
              <a:rPr lang="en" sz="800">
                <a:solidFill>
                  <a:srgbClr val="B7B7B7"/>
                </a:solidFill>
              </a:rPr>
              <a:t> </a:t>
            </a:r>
            <a:endParaRPr sz="800">
              <a:solidFill>
                <a:srgbClr val="B7B7B7"/>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redit slide (Add your name) - 1B 1">
  <p:cSld name="TITLE_1_1_1">
    <p:bg>
      <p:bgPr>
        <a:solidFill>
          <a:srgbClr val="3A3A3A"/>
        </a:solidFill>
        <a:effectLst/>
      </p:bgPr>
    </p:bg>
    <p:spTree>
      <p:nvGrpSpPr>
        <p:cNvPr id="1" name="Shape 155"/>
        <p:cNvGrpSpPr/>
        <p:nvPr/>
      </p:nvGrpSpPr>
      <p:grpSpPr>
        <a:xfrm>
          <a:off x="0" y="0"/>
          <a:ext cx="0" cy="0"/>
          <a:chOff x="0" y="0"/>
          <a:chExt cx="0" cy="0"/>
        </a:xfrm>
      </p:grpSpPr>
      <p:sp>
        <p:nvSpPr>
          <p:cNvPr id="156" name="Google Shape;156;p43"/>
          <p:cNvSpPr txBox="1"/>
          <p:nvPr/>
        </p:nvSpPr>
        <p:spPr>
          <a:xfrm>
            <a:off x="0" y="4797900"/>
            <a:ext cx="9144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999999"/>
                </a:solidFill>
                <a:latin typeface="Helvetica Neue"/>
                <a:ea typeface="Helvetica Neue"/>
                <a:cs typeface="Helvetica Neue"/>
                <a:sym typeface="Helvetica Neue"/>
              </a:rPr>
              <a:t>Creative Commons CC BY 4.0 2023 Baasankhuu Uyanga, Hergatacorzian Camila, Jiang Xiaolin, Gensinger Regina Design for Government course at Aalto University</a:t>
            </a:r>
            <a:endParaRPr sz="800">
              <a:solidFill>
                <a:srgbClr val="999999"/>
              </a:solidFill>
              <a:latin typeface="Helvetica Neue"/>
              <a:ea typeface="Helvetica Neue"/>
              <a:cs typeface="Helvetica Neue"/>
              <a:sym typeface="Helvetica Neue"/>
            </a:endParaRPr>
          </a:p>
        </p:txBody>
      </p:sp>
      <p:sp>
        <p:nvSpPr>
          <p:cNvPr id="157" name="Google Shape;157;p43"/>
          <p:cNvSpPr txBox="1">
            <a:spLocks noGrp="1"/>
          </p:cNvSpPr>
          <p:nvPr>
            <p:ph type="sldNum" idx="12"/>
          </p:nvPr>
        </p:nvSpPr>
        <p:spPr>
          <a:xfrm>
            <a:off x="8702374" y="4731795"/>
            <a:ext cx="441600" cy="393600"/>
          </a:xfrm>
          <a:prstGeom prst="rect">
            <a:avLst/>
          </a:prstGeom>
        </p:spPr>
        <p:txBody>
          <a:bodyPr spcFirstLastPara="1" wrap="square" lIns="91425" tIns="91425" rIns="91425" bIns="91425" anchor="ctr" anchorCtr="0">
            <a:normAutofit/>
          </a:bodyPr>
          <a:lstStyle>
            <a:lvl1pPr lvl="0" rtl="0">
              <a:buNone/>
              <a:defRPr sz="1000">
                <a:solidFill>
                  <a:srgbClr val="999999"/>
                </a:solidFill>
                <a:latin typeface="Helvetica Neue"/>
                <a:ea typeface="Helvetica Neue"/>
                <a:cs typeface="Helvetica Neue"/>
                <a:sym typeface="Helvetica Neue"/>
              </a:defRPr>
            </a:lvl1pPr>
            <a:lvl2pPr lvl="1" rtl="0">
              <a:buNone/>
              <a:defRPr sz="1000">
                <a:solidFill>
                  <a:srgbClr val="999999"/>
                </a:solidFill>
                <a:latin typeface="Helvetica Neue"/>
                <a:ea typeface="Helvetica Neue"/>
                <a:cs typeface="Helvetica Neue"/>
                <a:sym typeface="Helvetica Neue"/>
              </a:defRPr>
            </a:lvl2pPr>
            <a:lvl3pPr lvl="2" rtl="0">
              <a:buNone/>
              <a:defRPr sz="1000">
                <a:solidFill>
                  <a:srgbClr val="999999"/>
                </a:solidFill>
                <a:latin typeface="Helvetica Neue"/>
                <a:ea typeface="Helvetica Neue"/>
                <a:cs typeface="Helvetica Neue"/>
                <a:sym typeface="Helvetica Neue"/>
              </a:defRPr>
            </a:lvl3pPr>
            <a:lvl4pPr lvl="3" rtl="0">
              <a:buNone/>
              <a:defRPr sz="1000">
                <a:solidFill>
                  <a:srgbClr val="999999"/>
                </a:solidFill>
                <a:latin typeface="Helvetica Neue"/>
                <a:ea typeface="Helvetica Neue"/>
                <a:cs typeface="Helvetica Neue"/>
                <a:sym typeface="Helvetica Neue"/>
              </a:defRPr>
            </a:lvl4pPr>
            <a:lvl5pPr lvl="4" rtl="0">
              <a:buNone/>
              <a:defRPr sz="1000">
                <a:solidFill>
                  <a:srgbClr val="999999"/>
                </a:solidFill>
                <a:latin typeface="Helvetica Neue"/>
                <a:ea typeface="Helvetica Neue"/>
                <a:cs typeface="Helvetica Neue"/>
                <a:sym typeface="Helvetica Neue"/>
              </a:defRPr>
            </a:lvl5pPr>
            <a:lvl6pPr lvl="5" rtl="0">
              <a:buNone/>
              <a:defRPr sz="1000">
                <a:solidFill>
                  <a:srgbClr val="999999"/>
                </a:solidFill>
                <a:latin typeface="Helvetica Neue"/>
                <a:ea typeface="Helvetica Neue"/>
                <a:cs typeface="Helvetica Neue"/>
                <a:sym typeface="Helvetica Neue"/>
              </a:defRPr>
            </a:lvl6pPr>
            <a:lvl7pPr lvl="6" rtl="0">
              <a:buNone/>
              <a:defRPr sz="1000">
                <a:solidFill>
                  <a:srgbClr val="999999"/>
                </a:solidFill>
                <a:latin typeface="Helvetica Neue"/>
                <a:ea typeface="Helvetica Neue"/>
                <a:cs typeface="Helvetica Neue"/>
                <a:sym typeface="Helvetica Neue"/>
              </a:defRPr>
            </a:lvl7pPr>
            <a:lvl8pPr lvl="7" rtl="0">
              <a:buNone/>
              <a:defRPr sz="1000">
                <a:solidFill>
                  <a:srgbClr val="999999"/>
                </a:solidFill>
                <a:latin typeface="Helvetica Neue"/>
                <a:ea typeface="Helvetica Neue"/>
                <a:cs typeface="Helvetica Neue"/>
                <a:sym typeface="Helvetica Neue"/>
              </a:defRPr>
            </a:lvl8pPr>
            <a:lvl9pPr lvl="8" rtl="0">
              <a:buNone/>
              <a:defRPr sz="1000">
                <a:solidFill>
                  <a:srgbClr val="99999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119">
          <p15:clr>
            <a:srgbClr val="E46962"/>
          </p15:clr>
        </p15:guide>
        <p15:guide id="2" pos="2002">
          <p15:clr>
            <a:srgbClr val="E46962"/>
          </p15:clr>
        </p15:guide>
        <p15:guide id="3" pos="2880">
          <p15:clr>
            <a:srgbClr val="E46962"/>
          </p15:clr>
        </p15:guide>
        <p15:guide id="4" pos="3768">
          <p15:clr>
            <a:srgbClr val="E46962"/>
          </p15:clr>
        </p15:guide>
        <p15:guide id="5" pos="4650">
          <p15:clr>
            <a:srgbClr val="E46962"/>
          </p15:clr>
        </p15:guide>
        <p15:guide id="6" orient="horz" pos="1156">
          <p15:clr>
            <a:srgbClr val="E46962"/>
          </p15:clr>
        </p15:guide>
        <p15:guide id="7" orient="horz" pos="2084">
          <p15:clr>
            <a:srgbClr val="E46962"/>
          </p15:clr>
        </p15:guide>
        <p15:guide id="8" orient="horz" pos="1620">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redit slide (Add your name) - 1B">
  <p:cSld name="TITLE_1_1_2">
    <p:bg>
      <p:bgPr>
        <a:solidFill>
          <a:srgbClr val="DDDEE0"/>
        </a:solidFill>
        <a:effectLst/>
      </p:bgPr>
    </p:bg>
    <p:spTree>
      <p:nvGrpSpPr>
        <p:cNvPr id="1" name="Shape 158"/>
        <p:cNvGrpSpPr/>
        <p:nvPr/>
      </p:nvGrpSpPr>
      <p:grpSpPr>
        <a:xfrm>
          <a:off x="0" y="0"/>
          <a:ext cx="0" cy="0"/>
          <a:chOff x="0" y="0"/>
          <a:chExt cx="0" cy="0"/>
        </a:xfrm>
      </p:grpSpPr>
      <p:sp>
        <p:nvSpPr>
          <p:cNvPr id="159" name="Google Shape;159;p44"/>
          <p:cNvSpPr txBox="1"/>
          <p:nvPr/>
        </p:nvSpPr>
        <p:spPr>
          <a:xfrm>
            <a:off x="0" y="4797900"/>
            <a:ext cx="9144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999999"/>
                </a:solidFill>
                <a:latin typeface="Helvetica Neue"/>
                <a:ea typeface="Helvetica Neue"/>
                <a:cs typeface="Helvetica Neue"/>
                <a:sym typeface="Helvetica Neue"/>
              </a:rPr>
              <a:t>Creative Commons CC BY 4.0 2023 Baasankhuu Uyanga, Hergatacorzian Camila, Jiang Xiaolin, Gensinger Regina Design for Government course at Aalto University</a:t>
            </a:r>
            <a:endParaRPr sz="800">
              <a:solidFill>
                <a:srgbClr val="999999"/>
              </a:solidFill>
              <a:latin typeface="Helvetica Neue"/>
              <a:ea typeface="Helvetica Neue"/>
              <a:cs typeface="Helvetica Neue"/>
              <a:sym typeface="Helvetica Neue"/>
            </a:endParaRPr>
          </a:p>
        </p:txBody>
      </p:sp>
      <p:sp>
        <p:nvSpPr>
          <p:cNvPr id="160" name="Google Shape;160;p44"/>
          <p:cNvSpPr txBox="1">
            <a:spLocks noGrp="1"/>
          </p:cNvSpPr>
          <p:nvPr>
            <p:ph type="sldNum" idx="12"/>
          </p:nvPr>
        </p:nvSpPr>
        <p:spPr>
          <a:xfrm>
            <a:off x="8702374" y="4731795"/>
            <a:ext cx="441600" cy="393600"/>
          </a:xfrm>
          <a:prstGeom prst="rect">
            <a:avLst/>
          </a:prstGeom>
        </p:spPr>
        <p:txBody>
          <a:bodyPr spcFirstLastPara="1" wrap="square" lIns="91425" tIns="91425" rIns="91425" bIns="91425" anchor="ctr" anchorCtr="0">
            <a:normAutofit/>
          </a:bodyPr>
          <a:lstStyle>
            <a:lvl1pPr lvl="0" rtl="0">
              <a:buNone/>
              <a:defRPr sz="1000">
                <a:solidFill>
                  <a:srgbClr val="999999"/>
                </a:solidFill>
                <a:latin typeface="Helvetica Neue"/>
                <a:ea typeface="Helvetica Neue"/>
                <a:cs typeface="Helvetica Neue"/>
                <a:sym typeface="Helvetica Neue"/>
              </a:defRPr>
            </a:lvl1pPr>
            <a:lvl2pPr lvl="1" rtl="0">
              <a:buNone/>
              <a:defRPr sz="1000">
                <a:solidFill>
                  <a:srgbClr val="999999"/>
                </a:solidFill>
                <a:latin typeface="Helvetica Neue"/>
                <a:ea typeface="Helvetica Neue"/>
                <a:cs typeface="Helvetica Neue"/>
                <a:sym typeface="Helvetica Neue"/>
              </a:defRPr>
            </a:lvl2pPr>
            <a:lvl3pPr lvl="2" rtl="0">
              <a:buNone/>
              <a:defRPr sz="1000">
                <a:solidFill>
                  <a:srgbClr val="999999"/>
                </a:solidFill>
                <a:latin typeface="Helvetica Neue"/>
                <a:ea typeface="Helvetica Neue"/>
                <a:cs typeface="Helvetica Neue"/>
                <a:sym typeface="Helvetica Neue"/>
              </a:defRPr>
            </a:lvl3pPr>
            <a:lvl4pPr lvl="3" rtl="0">
              <a:buNone/>
              <a:defRPr sz="1000">
                <a:solidFill>
                  <a:srgbClr val="999999"/>
                </a:solidFill>
                <a:latin typeface="Helvetica Neue"/>
                <a:ea typeface="Helvetica Neue"/>
                <a:cs typeface="Helvetica Neue"/>
                <a:sym typeface="Helvetica Neue"/>
              </a:defRPr>
            </a:lvl4pPr>
            <a:lvl5pPr lvl="4" rtl="0">
              <a:buNone/>
              <a:defRPr sz="1000">
                <a:solidFill>
                  <a:srgbClr val="999999"/>
                </a:solidFill>
                <a:latin typeface="Helvetica Neue"/>
                <a:ea typeface="Helvetica Neue"/>
                <a:cs typeface="Helvetica Neue"/>
                <a:sym typeface="Helvetica Neue"/>
              </a:defRPr>
            </a:lvl5pPr>
            <a:lvl6pPr lvl="5" rtl="0">
              <a:buNone/>
              <a:defRPr sz="1000">
                <a:solidFill>
                  <a:srgbClr val="999999"/>
                </a:solidFill>
                <a:latin typeface="Helvetica Neue"/>
                <a:ea typeface="Helvetica Neue"/>
                <a:cs typeface="Helvetica Neue"/>
                <a:sym typeface="Helvetica Neue"/>
              </a:defRPr>
            </a:lvl6pPr>
            <a:lvl7pPr lvl="6" rtl="0">
              <a:buNone/>
              <a:defRPr sz="1000">
                <a:solidFill>
                  <a:srgbClr val="999999"/>
                </a:solidFill>
                <a:latin typeface="Helvetica Neue"/>
                <a:ea typeface="Helvetica Neue"/>
                <a:cs typeface="Helvetica Neue"/>
                <a:sym typeface="Helvetica Neue"/>
              </a:defRPr>
            </a:lvl7pPr>
            <a:lvl8pPr lvl="7" rtl="0">
              <a:buNone/>
              <a:defRPr sz="1000">
                <a:solidFill>
                  <a:srgbClr val="999999"/>
                </a:solidFill>
                <a:latin typeface="Helvetica Neue"/>
                <a:ea typeface="Helvetica Neue"/>
                <a:cs typeface="Helvetica Neue"/>
                <a:sym typeface="Helvetica Neue"/>
              </a:defRPr>
            </a:lvl8pPr>
            <a:lvl9pPr lvl="8" rtl="0">
              <a:buNone/>
              <a:defRPr sz="1000">
                <a:solidFill>
                  <a:srgbClr val="99999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119">
          <p15:clr>
            <a:srgbClr val="E46962"/>
          </p15:clr>
        </p15:guide>
        <p15:guide id="2" pos="2002">
          <p15:clr>
            <a:srgbClr val="E46962"/>
          </p15:clr>
        </p15:guide>
        <p15:guide id="3" pos="2880">
          <p15:clr>
            <a:srgbClr val="E46962"/>
          </p15:clr>
        </p15:guide>
        <p15:guide id="4" pos="3768">
          <p15:clr>
            <a:srgbClr val="E46962"/>
          </p15:clr>
        </p15:guide>
        <p15:guide id="5" pos="4650">
          <p15:clr>
            <a:srgbClr val="E46962"/>
          </p15:clr>
        </p15:guide>
        <p15:guide id="6" orient="horz" pos="1156">
          <p15:clr>
            <a:srgbClr val="E46962"/>
          </p15:clr>
        </p15:guide>
        <p15:guide id="7" orient="horz" pos="2084">
          <p15:clr>
            <a:srgbClr val="E46962"/>
          </p15:clr>
        </p15:guide>
        <p15:guide id="8" orient="horz" pos="1620">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1FF076-5C97-F04F-51B4-755075F11605}"/>
              </a:ext>
            </a:extLst>
          </p:cNvPr>
          <p:cNvSpPr>
            <a:spLocks noGrp="1"/>
          </p:cNvSpPr>
          <p:nvPr>
            <p:ph type="title"/>
          </p:nvPr>
        </p:nvSpPr>
        <p:spPr/>
        <p:txBody>
          <a:bodyPr/>
          <a:lstStyle/>
          <a:p>
            <a:r>
              <a:rPr lang="fi-FI"/>
              <a:t>Muokkaa ots. perustyyl. napsautt.</a:t>
            </a:r>
            <a:endParaRPr lang="en-US"/>
          </a:p>
        </p:txBody>
      </p:sp>
      <p:sp>
        <p:nvSpPr>
          <p:cNvPr id="3" name="Sisällön paikkamerkki 2">
            <a:extLst>
              <a:ext uri="{FF2B5EF4-FFF2-40B4-BE49-F238E27FC236}">
                <a16:creationId xmlns:a16="http://schemas.microsoft.com/office/drawing/2014/main" id="{B3E50E93-06CF-0E98-0665-6791BFCA2F4C}"/>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Päivämäärän paikkamerkki 3">
            <a:extLst>
              <a:ext uri="{FF2B5EF4-FFF2-40B4-BE49-F238E27FC236}">
                <a16:creationId xmlns:a16="http://schemas.microsoft.com/office/drawing/2014/main" id="{45D7717F-1194-EB20-1FF4-521D586E1A91}"/>
              </a:ext>
            </a:extLst>
          </p:cNvPr>
          <p:cNvSpPr>
            <a:spLocks noGrp="1"/>
          </p:cNvSpPr>
          <p:nvPr>
            <p:ph type="dt" sz="half" idx="10"/>
          </p:nvPr>
        </p:nvSpPr>
        <p:spPr/>
        <p:txBody>
          <a:bodyPr/>
          <a:lstStyle/>
          <a:p>
            <a:fld id="{4AE1A613-8B10-A841-A228-04320C0925A3}" type="datetimeFigureOut">
              <a:rPr lang="en-US" smtClean="0"/>
              <a:t>6/6/2026</a:t>
            </a:fld>
            <a:endParaRPr lang="en-US"/>
          </a:p>
        </p:txBody>
      </p:sp>
      <p:sp>
        <p:nvSpPr>
          <p:cNvPr id="5" name="Alatunnisteen paikkamerkki 4">
            <a:extLst>
              <a:ext uri="{FF2B5EF4-FFF2-40B4-BE49-F238E27FC236}">
                <a16:creationId xmlns:a16="http://schemas.microsoft.com/office/drawing/2014/main" id="{C2615A6B-15F6-6F98-62CA-87E342A97117}"/>
              </a:ext>
            </a:extLst>
          </p:cNvPr>
          <p:cNvSpPr>
            <a:spLocks noGrp="1"/>
          </p:cNvSpPr>
          <p:nvPr>
            <p:ph type="ftr" sz="quarter" idx="11"/>
          </p:nvPr>
        </p:nvSpPr>
        <p:spPr/>
        <p:txBody>
          <a:bodyPr/>
          <a:lstStyle/>
          <a:p>
            <a:endParaRPr lang="en-US"/>
          </a:p>
        </p:txBody>
      </p:sp>
      <p:sp>
        <p:nvSpPr>
          <p:cNvPr id="6" name="Dian numeron paikkamerkki 5">
            <a:extLst>
              <a:ext uri="{FF2B5EF4-FFF2-40B4-BE49-F238E27FC236}">
                <a16:creationId xmlns:a16="http://schemas.microsoft.com/office/drawing/2014/main" id="{40639DFA-C92E-3588-150F-C1C4948D9554}"/>
              </a:ext>
            </a:extLst>
          </p:cNvPr>
          <p:cNvSpPr>
            <a:spLocks noGrp="1"/>
          </p:cNvSpPr>
          <p:nvPr>
            <p:ph type="sldNum" sz="quarter" idx="12"/>
          </p:nvPr>
        </p:nvSpPr>
        <p:spPr/>
        <p:txBody>
          <a:bodyPr/>
          <a:lstStyle/>
          <a:p>
            <a:fld id="{CEB588BE-A414-664D-B2FB-93F804FF2DE5}" type="slidenum">
              <a:rPr lang="en-US" smtClean="0"/>
              <a:t>‹#›</a:t>
            </a:fld>
            <a:endParaRPr lang="en-US"/>
          </a:p>
        </p:txBody>
      </p:sp>
    </p:spTree>
    <p:extLst>
      <p:ext uri="{BB962C8B-B14F-4D97-AF65-F5344CB8AC3E}">
        <p14:creationId xmlns:p14="http://schemas.microsoft.com/office/powerpoint/2010/main" val="2456626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 name="Google Shape;97;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2"/>
        <p:cNvGrpSpPr/>
        <p:nvPr/>
      </p:nvGrpSpPr>
      <p:grpSpPr>
        <a:xfrm>
          <a:off x="0" y="0"/>
          <a:ext cx="0" cy="0"/>
          <a:chOff x="0" y="0"/>
          <a:chExt cx="0" cy="0"/>
        </a:xfrm>
      </p:grpSpPr>
      <p:sp>
        <p:nvSpPr>
          <p:cNvPr id="103" name="Google Shape;103;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2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05" name="Google Shape;105;p2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06" name="Google Shape;106;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2" name="Google Shape;112;p2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13" name="Google Shape;113;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4"/>
        <p:cNvGrpSpPr/>
        <p:nvPr/>
      </p:nvGrpSpPr>
      <p:grpSpPr>
        <a:xfrm>
          <a:off x="0" y="0"/>
          <a:ext cx="0" cy="0"/>
          <a:chOff x="0" y="0"/>
          <a:chExt cx="0" cy="0"/>
        </a:xfrm>
      </p:grpSpPr>
      <p:sp>
        <p:nvSpPr>
          <p:cNvPr id="115" name="Google Shape;115;p3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6" name="Google Shape;116;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7"/>
        <p:cNvGrpSpPr/>
        <p:nvPr/>
      </p:nvGrpSpPr>
      <p:grpSpPr>
        <a:xfrm>
          <a:off x="0" y="0"/>
          <a:ext cx="0" cy="0"/>
          <a:chOff x="0" y="0"/>
          <a:chExt cx="0" cy="0"/>
        </a:xfrm>
      </p:grpSpPr>
      <p:sp>
        <p:nvSpPr>
          <p:cNvPr id="118" name="Google Shape;118;p3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0" name="Google Shape;120;p3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1" name="Google Shape;121;p3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2" name="Google Shape;12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3"/>
        <p:cNvGrpSpPr/>
        <p:nvPr/>
      </p:nvGrpSpPr>
      <p:grpSpPr>
        <a:xfrm>
          <a:off x="0" y="0"/>
          <a:ext cx="0" cy="0"/>
          <a:chOff x="0" y="0"/>
          <a:chExt cx="0" cy="0"/>
        </a:xfrm>
      </p:grpSpPr>
      <p:sp>
        <p:nvSpPr>
          <p:cNvPr id="124" name="Google Shape;124;p3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25" name="Google Shape;12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6"/>
        <p:cNvGrpSpPr/>
        <p:nvPr/>
      </p:nvGrpSpPr>
      <p:grpSpPr>
        <a:xfrm>
          <a:off x="0" y="0"/>
          <a:ext cx="0" cy="0"/>
          <a:chOff x="0" y="0"/>
          <a:chExt cx="0" cy="0"/>
        </a:xfrm>
      </p:grpSpPr>
      <p:sp>
        <p:nvSpPr>
          <p:cNvPr id="127" name="Google Shape;127;p3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8" name="Google Shape;128;p3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29" name="Google Shape;129;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0"/>
        <p:cNvGrpSpPr/>
        <p:nvPr/>
      </p:nvGrpSpPr>
      <p:grpSpPr>
        <a:xfrm>
          <a:off x="0" y="0"/>
          <a:ext cx="0" cy="0"/>
          <a:chOff x="0" y="0"/>
          <a:chExt cx="0" cy="0"/>
        </a:xfrm>
      </p:grpSpPr>
      <p:sp>
        <p:nvSpPr>
          <p:cNvPr id="131" name="Google Shape;13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7"/>
        <p:cNvGrpSpPr/>
        <p:nvPr/>
      </p:nvGrpSpPr>
      <p:grpSpPr>
        <a:xfrm>
          <a:off x="0" y="0"/>
          <a:ext cx="0" cy="0"/>
          <a:chOff x="0" y="0"/>
          <a:chExt cx="0" cy="0"/>
        </a:xfrm>
      </p:grpSpPr>
      <p:sp>
        <p:nvSpPr>
          <p:cNvPr id="88" name="Google Shape;88;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9" name="Google Shape;89;p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90" name="Google Shape;90;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2" r:id="rId3"/>
    <p:sldLayoutId id="2147483674" r:id="rId4"/>
    <p:sldLayoutId id="2147483675" r:id="rId5"/>
    <p:sldLayoutId id="2147483676" r:id="rId6"/>
    <p:sldLayoutId id="2147483677" r:id="rId7"/>
    <p:sldLayoutId id="2147483678" r:id="rId8"/>
    <p:sldLayoutId id="2147483679" r:id="rId9"/>
    <p:sldLayoutId id="2147483680" r:id="rId10"/>
    <p:sldLayoutId id="2147483682" r:id="rId11"/>
    <p:sldLayoutId id="2147483684" r:id="rId12"/>
    <p:sldLayoutId id="2147483685" r:id="rId13"/>
    <p:sldLayoutId id="2147483686" r:id="rId14"/>
    <p:sldLayoutId id="2147483688" r:id="rId15"/>
    <p:sldLayoutId id="2147483689" r:id="rId16"/>
    <p:sldLayoutId id="214748373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hyperlink" Target="https://dictionary.cambridge.org/dictionary/english/care" TargetMode="External"/><Relationship Id="rId7" Type="http://schemas.openxmlformats.org/officeDocument/2006/relationships/hyperlink" Target="https://stat.fi/fi/tilastot/tietoa-teemoittain/suomi-lukuina/vaesto-ja-yhteiskunta" TargetMode="External"/><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hyperlink" Target="https://stat.fi/en/publication/cm1jg8tr20lco07vwvoif9s6i" TargetMode="External"/><Relationship Id="rId5" Type="http://schemas.openxmlformats.org/officeDocument/2006/relationships/hyperlink" Target="https://stm.fi/en/strategy" TargetMode="External"/><Relationship Id="rId4" Type="http://schemas.openxmlformats.org/officeDocument/2006/relationships/hyperlink" Target="https://stm.fi/-/omalaakari-omahoitaja-omatiimi-vai-ammatinharjoittaja-hoidon-jatkuvuuden-monet-mallit?utm_source=chatgpt.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31246E8B-7E6D-114F-0792-C726C5146DD2}"/>
              </a:ext>
            </a:extLst>
          </p:cNvPr>
          <p:cNvPicPr>
            <a:picLocks noGrp="1" noRot="1" noChangeAspect="1" noMove="1" noResize="1" noEditPoints="1" noAdjustHandles="1" noChangeArrowheads="1" noChangeShapeType="1" noCrop="1"/>
          </p:cNvPicPr>
          <p:nvPr/>
        </p:nvPicPr>
        <p:blipFill>
          <a:blip r:embed="rId3"/>
          <a:stretch>
            <a:fillRect/>
          </a:stretch>
        </p:blipFill>
        <p:spPr>
          <a:xfrm>
            <a:off x="0" y="-576695"/>
            <a:ext cx="9144000" cy="6296891"/>
          </a:xfrm>
          <a:prstGeom prst="rect">
            <a:avLst/>
          </a:prstGeom>
        </p:spPr>
      </p:pic>
      <p:sp>
        <p:nvSpPr>
          <p:cNvPr id="2" name="Otsikko 1">
            <a:extLst>
              <a:ext uri="{FF2B5EF4-FFF2-40B4-BE49-F238E27FC236}">
                <a16:creationId xmlns:a16="http://schemas.microsoft.com/office/drawing/2014/main" id="{068589C4-5F0B-09D0-AB48-3DA5C7EE548B}"/>
              </a:ext>
            </a:extLst>
          </p:cNvPr>
          <p:cNvSpPr>
            <a:spLocks noGrp="1"/>
          </p:cNvSpPr>
          <p:nvPr>
            <p:ph type="ctrTitle"/>
          </p:nvPr>
        </p:nvSpPr>
        <p:spPr>
          <a:xfrm>
            <a:off x="1047750" y="2117923"/>
            <a:ext cx="7048500" cy="695324"/>
          </a:xfrm>
        </p:spPr>
        <p:txBody>
          <a:bodyPr>
            <a:noAutofit/>
          </a:bodyPr>
          <a:lstStyle/>
          <a:p>
            <a:r>
              <a:rPr lang="en-GB" sz="4400" b="1">
                <a:solidFill>
                  <a:srgbClr val="7D0138"/>
                </a:solidFill>
                <a:latin typeface="Franklin Gothic Heavy" panose="020B0603020102020204" pitchFamily="34" charset="0"/>
              </a:rPr>
              <a:t>Care as a shared practice</a:t>
            </a:r>
          </a:p>
        </p:txBody>
      </p:sp>
      <p:sp>
        <p:nvSpPr>
          <p:cNvPr id="9" name="Untertitel 8">
            <a:extLst>
              <a:ext uri="{FF2B5EF4-FFF2-40B4-BE49-F238E27FC236}">
                <a16:creationId xmlns:a16="http://schemas.microsoft.com/office/drawing/2014/main" id="{6E91368E-74F2-9B7E-D4CF-E4B5C7B74182}"/>
              </a:ext>
            </a:extLst>
          </p:cNvPr>
          <p:cNvSpPr>
            <a:spLocks noGrp="1"/>
          </p:cNvSpPr>
          <p:nvPr>
            <p:ph type="subTitle" idx="1"/>
          </p:nvPr>
        </p:nvSpPr>
        <p:spPr>
          <a:xfrm>
            <a:off x="2281031" y="2833510"/>
            <a:ext cx="4581939" cy="1241822"/>
          </a:xfrm>
        </p:spPr>
        <p:txBody>
          <a:bodyPr>
            <a:normAutofit/>
          </a:bodyPr>
          <a:lstStyle/>
          <a:p>
            <a:r>
              <a:rPr lang="en-GB" sz="1200" i="1">
                <a:solidFill>
                  <a:srgbClr val="7D0138"/>
                </a:solidFill>
                <a:latin typeface="Franklin Gothic Book" panose="020B0503020102020204" pitchFamily="34" charset="0"/>
              </a:rPr>
              <a:t>Exploring how healthcare systems can move from fragmentation toward unified understanding</a:t>
            </a:r>
          </a:p>
        </p:txBody>
      </p:sp>
      <p:pic>
        <p:nvPicPr>
          <p:cNvPr id="12" name="Grafik 11">
            <a:extLst>
              <a:ext uri="{FF2B5EF4-FFF2-40B4-BE49-F238E27FC236}">
                <a16:creationId xmlns:a16="http://schemas.microsoft.com/office/drawing/2014/main" id="{4A46D6FF-1AC0-164D-5AE3-32369E095828}"/>
              </a:ext>
            </a:extLst>
          </p:cNvPr>
          <p:cNvPicPr>
            <a:picLocks noChangeAspect="1"/>
          </p:cNvPicPr>
          <p:nvPr/>
        </p:nvPicPr>
        <p:blipFill>
          <a:blip r:embed="rId4"/>
          <a:srcRect l="25634" t="28131" r="35934" b="32702"/>
          <a:stretch>
            <a:fillRect/>
          </a:stretch>
        </p:blipFill>
        <p:spPr>
          <a:xfrm>
            <a:off x="0" y="1"/>
            <a:ext cx="1707642" cy="1198475"/>
          </a:xfrm>
          <a:prstGeom prst="rect">
            <a:avLst/>
          </a:prstGeom>
        </p:spPr>
      </p:pic>
      <p:sp>
        <p:nvSpPr>
          <p:cNvPr id="3" name="Ellipsi 2">
            <a:extLst>
              <a:ext uri="{FF2B5EF4-FFF2-40B4-BE49-F238E27FC236}">
                <a16:creationId xmlns:a16="http://schemas.microsoft.com/office/drawing/2014/main" id="{D64E2FA9-78DB-76C6-8561-E58C87EC14F9}"/>
              </a:ext>
            </a:extLst>
          </p:cNvPr>
          <p:cNvSpPr/>
          <p:nvPr/>
        </p:nvSpPr>
        <p:spPr>
          <a:xfrm>
            <a:off x="4510556" y="3581419"/>
            <a:ext cx="128784" cy="128784"/>
          </a:xfrm>
          <a:prstGeom prst="ellipse">
            <a:avLst/>
          </a:prstGeom>
          <a:solidFill>
            <a:srgbClr val="B4E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Ellipsi 3">
            <a:extLst>
              <a:ext uri="{FF2B5EF4-FFF2-40B4-BE49-F238E27FC236}">
                <a16:creationId xmlns:a16="http://schemas.microsoft.com/office/drawing/2014/main" id="{EE71B1E7-3DD0-5732-3C6D-D0DD4F14ADEB}"/>
              </a:ext>
            </a:extLst>
          </p:cNvPr>
          <p:cNvSpPr/>
          <p:nvPr/>
        </p:nvSpPr>
        <p:spPr>
          <a:xfrm>
            <a:off x="1980144" y="3581419"/>
            <a:ext cx="128784" cy="128784"/>
          </a:xfrm>
          <a:prstGeom prst="ellipse">
            <a:avLst/>
          </a:prstGeom>
          <a:solidFill>
            <a:srgbClr val="FF45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Ellipsi 4">
            <a:extLst>
              <a:ext uri="{FF2B5EF4-FFF2-40B4-BE49-F238E27FC236}">
                <a16:creationId xmlns:a16="http://schemas.microsoft.com/office/drawing/2014/main" id="{42D07771-0E8F-B4CD-8606-07180F8FA3C2}"/>
              </a:ext>
            </a:extLst>
          </p:cNvPr>
          <p:cNvSpPr/>
          <p:nvPr/>
        </p:nvSpPr>
        <p:spPr>
          <a:xfrm>
            <a:off x="7525331" y="3791039"/>
            <a:ext cx="128784" cy="128784"/>
          </a:xfrm>
          <a:prstGeom prst="ellipse">
            <a:avLst/>
          </a:prstGeom>
          <a:solidFill>
            <a:srgbClr val="1C4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Ellipsi 2">
            <a:extLst>
              <a:ext uri="{FF2B5EF4-FFF2-40B4-BE49-F238E27FC236}">
                <a16:creationId xmlns:a16="http://schemas.microsoft.com/office/drawing/2014/main" id="{6AD1608E-CF0C-BC89-0714-1EA481924B42}"/>
              </a:ext>
            </a:extLst>
          </p:cNvPr>
          <p:cNvSpPr/>
          <p:nvPr/>
        </p:nvSpPr>
        <p:spPr>
          <a:xfrm>
            <a:off x="5517485" y="1807047"/>
            <a:ext cx="128784" cy="128784"/>
          </a:xfrm>
          <a:prstGeom prst="ellipse">
            <a:avLst/>
          </a:prstGeom>
          <a:solidFill>
            <a:srgbClr val="FFB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Google Shape;198;p27">
            <a:extLst>
              <a:ext uri="{FF2B5EF4-FFF2-40B4-BE49-F238E27FC236}">
                <a16:creationId xmlns:a16="http://schemas.microsoft.com/office/drawing/2014/main" id="{55396D21-5D3D-0560-4B7F-2764B656A575}"/>
              </a:ext>
            </a:extLst>
          </p:cNvPr>
          <p:cNvSpPr txBox="1"/>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Tree>
    <p:extLst>
      <p:ext uri="{BB962C8B-B14F-4D97-AF65-F5344CB8AC3E}">
        <p14:creationId xmlns:p14="http://schemas.microsoft.com/office/powerpoint/2010/main" val="2130622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A8107418-AFA5-BEAA-94EC-D97098370A28}"/>
            </a:ext>
          </a:extLst>
        </p:cNvPr>
        <p:cNvGrpSpPr/>
        <p:nvPr/>
      </p:nvGrpSpPr>
      <p:grpSpPr>
        <a:xfrm>
          <a:off x="0" y="0"/>
          <a:ext cx="0" cy="0"/>
          <a:chOff x="0" y="0"/>
          <a:chExt cx="0" cy="0"/>
        </a:xfrm>
      </p:grpSpPr>
      <p:grpSp>
        <p:nvGrpSpPr>
          <p:cNvPr id="12" name="Ryhmä 11">
            <a:extLst>
              <a:ext uri="{FF2B5EF4-FFF2-40B4-BE49-F238E27FC236}">
                <a16:creationId xmlns:a16="http://schemas.microsoft.com/office/drawing/2014/main" id="{DD02C4EE-8621-2C4A-9CC1-B01B8322E935}"/>
              </a:ext>
            </a:extLst>
          </p:cNvPr>
          <p:cNvGrpSpPr/>
          <p:nvPr/>
        </p:nvGrpSpPr>
        <p:grpSpPr>
          <a:xfrm>
            <a:off x="-708166" y="-203943"/>
            <a:ext cx="9970961" cy="6866366"/>
            <a:chOff x="-944221" y="-271924"/>
            <a:chExt cx="13294614" cy="9155154"/>
          </a:xfrm>
        </p:grpSpPr>
        <p:pic>
          <p:nvPicPr>
            <p:cNvPr id="11" name="Kuva 10">
              <a:extLst>
                <a:ext uri="{FF2B5EF4-FFF2-40B4-BE49-F238E27FC236}">
                  <a16:creationId xmlns:a16="http://schemas.microsoft.com/office/drawing/2014/main" id="{30900481-E42B-7FC3-9716-0D4B53B5A29A}"/>
                </a:ext>
              </a:extLst>
            </p:cNvPr>
            <p:cNvPicPr>
              <a:picLocks noChangeAspect="1"/>
            </p:cNvPicPr>
            <p:nvPr/>
          </p:nvPicPr>
          <p:blipFill>
            <a:blip r:embed="rId3"/>
            <a:stretch>
              <a:fillRect/>
            </a:stretch>
          </p:blipFill>
          <p:spPr>
            <a:xfrm rot="535612">
              <a:off x="-944221" y="-271924"/>
              <a:ext cx="13294614" cy="9155154"/>
            </a:xfrm>
            <a:prstGeom prst="rect">
              <a:avLst/>
            </a:prstGeom>
          </p:spPr>
        </p:pic>
        <p:sp>
          <p:nvSpPr>
            <p:cNvPr id="9" name="Ellipsi 8">
              <a:extLst>
                <a:ext uri="{FF2B5EF4-FFF2-40B4-BE49-F238E27FC236}">
                  <a16:creationId xmlns:a16="http://schemas.microsoft.com/office/drawing/2014/main" id="{CAEB2AA7-5EE1-1A54-07C7-55C4A67EDE30}"/>
                </a:ext>
              </a:extLst>
            </p:cNvPr>
            <p:cNvSpPr/>
            <p:nvPr/>
          </p:nvSpPr>
          <p:spPr>
            <a:xfrm>
              <a:off x="10447649" y="3454052"/>
              <a:ext cx="168429" cy="168429"/>
            </a:xfrm>
            <a:prstGeom prst="ellipse">
              <a:avLst/>
            </a:prstGeom>
            <a:solidFill>
              <a:srgbClr val="B4E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 name="Otsikko 1">
            <a:extLst>
              <a:ext uri="{FF2B5EF4-FFF2-40B4-BE49-F238E27FC236}">
                <a16:creationId xmlns:a16="http://schemas.microsoft.com/office/drawing/2014/main" id="{3F323583-3EAA-2EFA-4ED7-55380A160A69}"/>
              </a:ext>
            </a:extLst>
          </p:cNvPr>
          <p:cNvSpPr>
            <a:spLocks noGrp="1"/>
          </p:cNvSpPr>
          <p:nvPr>
            <p:ph type="ctrTitle"/>
          </p:nvPr>
        </p:nvSpPr>
        <p:spPr>
          <a:xfrm>
            <a:off x="1143000" y="2286968"/>
            <a:ext cx="6858000" cy="569564"/>
          </a:xfrm>
        </p:spPr>
        <p:txBody>
          <a:bodyPr>
            <a:noAutofit/>
          </a:bodyPr>
          <a:lstStyle/>
          <a:p>
            <a:r>
              <a:rPr lang="en-GB" sz="4000" b="1" i="1">
                <a:solidFill>
                  <a:srgbClr val="7D0138"/>
                </a:solidFill>
                <a:latin typeface="Franklin Gothic Demi" panose="020B0603020102020204" pitchFamily="34" charset="0"/>
              </a:rPr>
              <a:t>Research and findings</a:t>
            </a:r>
          </a:p>
        </p:txBody>
      </p:sp>
      <p:sp>
        <p:nvSpPr>
          <p:cNvPr id="3" name="Google Shape;198;p27">
            <a:extLst>
              <a:ext uri="{FF2B5EF4-FFF2-40B4-BE49-F238E27FC236}">
                <a16:creationId xmlns:a16="http://schemas.microsoft.com/office/drawing/2014/main" id="{7307590C-0816-1A79-7F82-FF9ECFD27D6F}"/>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4" name="Ellipsi 3">
            <a:extLst>
              <a:ext uri="{FF2B5EF4-FFF2-40B4-BE49-F238E27FC236}">
                <a16:creationId xmlns:a16="http://schemas.microsoft.com/office/drawing/2014/main" id="{6E0BDA27-9FC8-70D8-29D4-C1D9925678A6}"/>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Ellipsi 4">
            <a:extLst>
              <a:ext uri="{FF2B5EF4-FFF2-40B4-BE49-F238E27FC236}">
                <a16:creationId xmlns:a16="http://schemas.microsoft.com/office/drawing/2014/main" id="{4F855573-ADC1-5678-B797-3A718AFD64C7}"/>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6" name="Ryhmä 5">
            <a:extLst>
              <a:ext uri="{FF2B5EF4-FFF2-40B4-BE49-F238E27FC236}">
                <a16:creationId xmlns:a16="http://schemas.microsoft.com/office/drawing/2014/main" id="{816E1854-2522-D2DA-0B7F-4CE4CB2CD679}"/>
              </a:ext>
            </a:extLst>
          </p:cNvPr>
          <p:cNvGrpSpPr>
            <a:grpSpLocks noGrp="1" noUngrp="1" noRot="1" noMove="1" noResize="1"/>
          </p:cNvGrpSpPr>
          <p:nvPr/>
        </p:nvGrpSpPr>
        <p:grpSpPr>
          <a:xfrm>
            <a:off x="8069284" y="166989"/>
            <a:ext cx="456728" cy="127188"/>
            <a:chOff x="10759044" y="222652"/>
            <a:chExt cx="608971" cy="169584"/>
          </a:xfrm>
        </p:grpSpPr>
        <p:sp>
          <p:nvSpPr>
            <p:cNvPr id="7" name="Suorakulmio 6">
              <a:extLst>
                <a:ext uri="{FF2B5EF4-FFF2-40B4-BE49-F238E27FC236}">
                  <a16:creationId xmlns:a16="http://schemas.microsoft.com/office/drawing/2014/main" id="{67790116-1307-99C5-5902-73C1F823240C}"/>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Ellipsi 9">
              <a:extLst>
                <a:ext uri="{FF2B5EF4-FFF2-40B4-BE49-F238E27FC236}">
                  <a16:creationId xmlns:a16="http://schemas.microsoft.com/office/drawing/2014/main" id="{5FAA9908-CEB7-CC1D-AD65-3B642BD2C9DD}"/>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Ellipsi 12">
              <a:extLst>
                <a:ext uri="{FF2B5EF4-FFF2-40B4-BE49-F238E27FC236}">
                  <a16:creationId xmlns:a16="http://schemas.microsoft.com/office/drawing/2014/main" id="{058F7B10-B4CA-085C-8F7D-04F24934ED64}"/>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4" name="Ellipsi 13">
            <a:extLst>
              <a:ext uri="{FF2B5EF4-FFF2-40B4-BE49-F238E27FC236}">
                <a16:creationId xmlns:a16="http://schemas.microsoft.com/office/drawing/2014/main" id="{FCE46D5F-7C58-3E18-6515-33FB9F99A49A}"/>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4D298C87-FA5F-689B-1954-8CE560FCDE38}"/>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446D5AB7-A856-9BF9-680C-D1A53AFA7563}"/>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D990EC9B-E619-F23B-2515-7E818BA19D18}"/>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992015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1F1409B0-F319-1233-E986-5BEAE88468AD}"/>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45497A17-6DB0-9813-9F4A-C1DC1E8CE0E4}"/>
              </a:ext>
            </a:extLst>
          </p:cNvPr>
          <p:cNvPicPr>
            <a:picLocks noChangeAspect="1"/>
          </p:cNvPicPr>
          <p:nvPr/>
        </p:nvPicPr>
        <p:blipFill>
          <a:blip r:embed="rId3"/>
          <a:srcRect l="18799" r="8764"/>
          <a:stretch>
            <a:fillRect/>
          </a:stretch>
        </p:blipFill>
        <p:spPr>
          <a:xfrm>
            <a:off x="2460716" y="684357"/>
            <a:ext cx="4222569" cy="4014268"/>
          </a:xfrm>
          <a:prstGeom prst="rect">
            <a:avLst/>
          </a:prstGeom>
        </p:spPr>
      </p:pic>
      <p:sp>
        <p:nvSpPr>
          <p:cNvPr id="10" name="Inhaltsplatzhalter 2">
            <a:extLst>
              <a:ext uri="{FF2B5EF4-FFF2-40B4-BE49-F238E27FC236}">
                <a16:creationId xmlns:a16="http://schemas.microsoft.com/office/drawing/2014/main" id="{A49BD751-1548-F1BD-7DB3-FADCBD57D3E8}"/>
              </a:ext>
            </a:extLst>
          </p:cNvPr>
          <p:cNvSpPr txBox="1">
            <a:spLocks/>
          </p:cNvSpPr>
          <p:nvPr/>
        </p:nvSpPr>
        <p:spPr>
          <a:xfrm>
            <a:off x="1155217" y="826219"/>
            <a:ext cx="1884998" cy="105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500" i="1">
                <a:solidFill>
                  <a:srgbClr val="7D0138"/>
                </a:solidFill>
                <a:highlight>
                  <a:srgbClr val="B4E549"/>
                </a:highlight>
                <a:latin typeface="Franklin Gothic Medium" panose="020B0603020102020204" pitchFamily="34" charset="0"/>
              </a:rPr>
              <a:t>Understand internal languages of care institutions</a:t>
            </a:r>
          </a:p>
        </p:txBody>
      </p:sp>
      <p:sp>
        <p:nvSpPr>
          <p:cNvPr id="11" name="Inhaltsplatzhalter 2">
            <a:extLst>
              <a:ext uri="{FF2B5EF4-FFF2-40B4-BE49-F238E27FC236}">
                <a16:creationId xmlns:a16="http://schemas.microsoft.com/office/drawing/2014/main" id="{10FEA605-32E9-045C-7CAB-4084AEC3920F}"/>
              </a:ext>
            </a:extLst>
          </p:cNvPr>
          <p:cNvSpPr txBox="1">
            <a:spLocks/>
          </p:cNvSpPr>
          <p:nvPr/>
        </p:nvSpPr>
        <p:spPr>
          <a:xfrm>
            <a:off x="4572000" y="751175"/>
            <a:ext cx="1450376" cy="6494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125">
                <a:solidFill>
                  <a:srgbClr val="7D0138"/>
                </a:solidFill>
                <a:latin typeface="Franklin Gothic Book" panose="020B0503020102020204" pitchFamily="34" charset="0"/>
              </a:rPr>
              <a:t>Continuity of Understanding</a:t>
            </a:r>
            <a:br>
              <a:rPr lang="en-GB" sz="1125">
                <a:solidFill>
                  <a:srgbClr val="7D0138"/>
                </a:solidFill>
                <a:latin typeface="Franklin Gothic Book" panose="020B0503020102020204" pitchFamily="34" charset="0"/>
              </a:rPr>
            </a:br>
            <a:r>
              <a:rPr lang="en-GB" sz="1125">
                <a:solidFill>
                  <a:srgbClr val="7D0138"/>
                </a:solidFill>
                <a:latin typeface="Franklin Gothic Book" panose="020B0503020102020204" pitchFamily="34" charset="0"/>
              </a:rPr>
              <a:t>2026</a:t>
            </a:r>
          </a:p>
        </p:txBody>
      </p:sp>
      <p:sp>
        <p:nvSpPr>
          <p:cNvPr id="12" name="Inhaltsplatzhalter 2">
            <a:extLst>
              <a:ext uri="{FF2B5EF4-FFF2-40B4-BE49-F238E27FC236}">
                <a16:creationId xmlns:a16="http://schemas.microsoft.com/office/drawing/2014/main" id="{D9A26BD7-3BDE-A4FA-C8C2-0352F61154B7}"/>
              </a:ext>
            </a:extLst>
          </p:cNvPr>
          <p:cNvSpPr txBox="1">
            <a:spLocks/>
          </p:cNvSpPr>
          <p:nvPr/>
        </p:nvSpPr>
        <p:spPr>
          <a:xfrm>
            <a:off x="3846811" y="2888340"/>
            <a:ext cx="1450376" cy="5914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100" b="1" i="1" spc="75">
                <a:solidFill>
                  <a:srgbClr val="7D0138"/>
                </a:solidFill>
                <a:latin typeface="Franklin Gothic Medium Cond" panose="020B0606030402020204" pitchFamily="34" charset="0"/>
              </a:rPr>
              <a:t>better care for all</a:t>
            </a:r>
          </a:p>
        </p:txBody>
      </p:sp>
      <p:sp>
        <p:nvSpPr>
          <p:cNvPr id="13" name="Inhaltsplatzhalter 2">
            <a:extLst>
              <a:ext uri="{FF2B5EF4-FFF2-40B4-BE49-F238E27FC236}">
                <a16:creationId xmlns:a16="http://schemas.microsoft.com/office/drawing/2014/main" id="{6CB802C2-0434-C656-D8DA-C12E51B2460E}"/>
              </a:ext>
            </a:extLst>
          </p:cNvPr>
          <p:cNvSpPr txBox="1">
            <a:spLocks/>
          </p:cNvSpPr>
          <p:nvPr/>
        </p:nvSpPr>
        <p:spPr>
          <a:xfrm>
            <a:off x="6365575" y="3963460"/>
            <a:ext cx="1450376" cy="6494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125">
                <a:solidFill>
                  <a:srgbClr val="7D0138"/>
                </a:solidFill>
                <a:latin typeface="Franklin Gothic Book" panose="020B0503020102020204" pitchFamily="34" charset="0"/>
              </a:rPr>
              <a:t>Continuity of Care</a:t>
            </a:r>
            <a:br>
              <a:rPr lang="en-GB" sz="1125">
                <a:solidFill>
                  <a:srgbClr val="7D0138"/>
                </a:solidFill>
                <a:latin typeface="Franklin Gothic Book" panose="020B0503020102020204" pitchFamily="34" charset="0"/>
              </a:rPr>
            </a:br>
            <a:r>
              <a:rPr lang="en-GB" sz="1125">
                <a:solidFill>
                  <a:srgbClr val="7D0138"/>
                </a:solidFill>
                <a:latin typeface="Franklin Gothic Book" panose="020B0503020102020204" pitchFamily="34" charset="0"/>
              </a:rPr>
              <a:t>2024</a:t>
            </a:r>
          </a:p>
        </p:txBody>
      </p:sp>
      <p:sp>
        <p:nvSpPr>
          <p:cNvPr id="14" name="Inhaltsplatzhalter 2">
            <a:extLst>
              <a:ext uri="{FF2B5EF4-FFF2-40B4-BE49-F238E27FC236}">
                <a16:creationId xmlns:a16="http://schemas.microsoft.com/office/drawing/2014/main" id="{06FD0611-1303-0B52-ADE6-02E62299A067}"/>
              </a:ext>
            </a:extLst>
          </p:cNvPr>
          <p:cNvSpPr txBox="1">
            <a:spLocks/>
          </p:cNvSpPr>
          <p:nvPr/>
        </p:nvSpPr>
        <p:spPr>
          <a:xfrm>
            <a:off x="1210016" y="4049185"/>
            <a:ext cx="1450376" cy="6494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125">
                <a:solidFill>
                  <a:srgbClr val="7D0138"/>
                </a:solidFill>
                <a:latin typeface="Franklin Gothic Book" panose="020B0503020102020204" pitchFamily="34" charset="0"/>
              </a:rPr>
              <a:t>Continuity of Knowledge</a:t>
            </a:r>
            <a:br>
              <a:rPr lang="en-GB" sz="1125">
                <a:solidFill>
                  <a:srgbClr val="7D0138"/>
                </a:solidFill>
                <a:latin typeface="Franklin Gothic Book" panose="020B0503020102020204" pitchFamily="34" charset="0"/>
              </a:rPr>
            </a:br>
            <a:r>
              <a:rPr lang="en-GB" sz="1125">
                <a:solidFill>
                  <a:srgbClr val="7D0138"/>
                </a:solidFill>
                <a:latin typeface="Franklin Gothic Book" panose="020B0503020102020204" pitchFamily="34" charset="0"/>
              </a:rPr>
              <a:t>2025</a:t>
            </a:r>
          </a:p>
        </p:txBody>
      </p:sp>
      <p:sp>
        <p:nvSpPr>
          <p:cNvPr id="2" name="Google Shape;198;p27">
            <a:extLst>
              <a:ext uri="{FF2B5EF4-FFF2-40B4-BE49-F238E27FC236}">
                <a16:creationId xmlns:a16="http://schemas.microsoft.com/office/drawing/2014/main" id="{18628951-76A0-8275-B4DD-49228706F7E4}"/>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3" name="Tekstiruutu 2">
            <a:extLst>
              <a:ext uri="{FF2B5EF4-FFF2-40B4-BE49-F238E27FC236}">
                <a16:creationId xmlns:a16="http://schemas.microsoft.com/office/drawing/2014/main" id="{45229D62-9A40-051B-9E54-E718642B6488}"/>
              </a:ext>
            </a:extLst>
          </p:cNvPr>
          <p:cNvSpPr txBox="1">
            <a:spLocks noGrp="1" noRot="1" noMove="1" noResize="1" noEditPoints="1" noAdjustHandles="1" noChangeArrowheads="1" noChangeShapeType="1"/>
          </p:cNvSpPr>
          <p:nvPr/>
        </p:nvSpPr>
        <p:spPr>
          <a:xfrm>
            <a:off x="306261" y="108755"/>
            <a:ext cx="905032" cy="253916"/>
          </a:xfrm>
          <a:prstGeom prst="rect">
            <a:avLst/>
          </a:prstGeom>
          <a:noFill/>
        </p:spPr>
        <p:txBody>
          <a:bodyPr wrap="square">
            <a:spAutoFit/>
          </a:bodyPr>
          <a:lstStyle/>
          <a:p>
            <a:r>
              <a:rPr lang="en-US" sz="1050" b="1" spc="38">
                <a:solidFill>
                  <a:srgbClr val="7E0138"/>
                </a:solidFill>
                <a:latin typeface="Franklin Gothic Demi" panose="020B0603020102020204" pitchFamily="34" charset="0"/>
              </a:rPr>
              <a:t>Research</a:t>
            </a:r>
            <a:r>
              <a:rPr lang="en-US" sz="1050">
                <a:solidFill>
                  <a:srgbClr val="7E0138"/>
                </a:solidFill>
                <a:latin typeface="Franklin Gothic Medium" panose="020B0603020102020204" pitchFamily="34" charset="0"/>
              </a:rPr>
              <a:t> </a:t>
            </a:r>
          </a:p>
        </p:txBody>
      </p:sp>
      <p:sp>
        <p:nvSpPr>
          <p:cNvPr id="4" name="Ellipsi 3">
            <a:extLst>
              <a:ext uri="{FF2B5EF4-FFF2-40B4-BE49-F238E27FC236}">
                <a16:creationId xmlns:a16="http://schemas.microsoft.com/office/drawing/2014/main" id="{5C948A3B-AA70-EA39-7D15-E19F27C798DE}"/>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Ellipsi 4">
            <a:extLst>
              <a:ext uri="{FF2B5EF4-FFF2-40B4-BE49-F238E27FC236}">
                <a16:creationId xmlns:a16="http://schemas.microsoft.com/office/drawing/2014/main" id="{14D7B9D8-3115-5091-1617-37348361854E}"/>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6" name="Ryhmä 5">
            <a:extLst>
              <a:ext uri="{FF2B5EF4-FFF2-40B4-BE49-F238E27FC236}">
                <a16:creationId xmlns:a16="http://schemas.microsoft.com/office/drawing/2014/main" id="{0C3C7605-D735-7357-906C-DAACB4480916}"/>
              </a:ext>
            </a:extLst>
          </p:cNvPr>
          <p:cNvGrpSpPr>
            <a:grpSpLocks noGrp="1" noUngrp="1" noRot="1" noMove="1" noResize="1"/>
          </p:cNvGrpSpPr>
          <p:nvPr/>
        </p:nvGrpSpPr>
        <p:grpSpPr>
          <a:xfrm>
            <a:off x="8069284" y="166989"/>
            <a:ext cx="456728" cy="127188"/>
            <a:chOff x="10759044" y="222652"/>
            <a:chExt cx="608971" cy="169584"/>
          </a:xfrm>
        </p:grpSpPr>
        <p:sp>
          <p:nvSpPr>
            <p:cNvPr id="7" name="Suorakulmio 6">
              <a:extLst>
                <a:ext uri="{FF2B5EF4-FFF2-40B4-BE49-F238E27FC236}">
                  <a16:creationId xmlns:a16="http://schemas.microsoft.com/office/drawing/2014/main" id="{D75B4ED9-6606-2A7C-C54C-339D6F592277}"/>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Ellipsi 7">
              <a:extLst>
                <a:ext uri="{FF2B5EF4-FFF2-40B4-BE49-F238E27FC236}">
                  <a16:creationId xmlns:a16="http://schemas.microsoft.com/office/drawing/2014/main" id="{A0F02315-060F-5324-8380-3FCC230EF7B6}"/>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84B1A5D5-2925-847A-A813-AB5AE578F715}"/>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6" name="Ellipsi 15">
            <a:extLst>
              <a:ext uri="{FF2B5EF4-FFF2-40B4-BE49-F238E27FC236}">
                <a16:creationId xmlns:a16="http://schemas.microsoft.com/office/drawing/2014/main" id="{ED131138-88E1-186B-913D-64040CB9C98B}"/>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22EE024A-5FFC-ED6D-2D79-75243B108C2D}"/>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Ellipsi 17">
            <a:extLst>
              <a:ext uri="{FF2B5EF4-FFF2-40B4-BE49-F238E27FC236}">
                <a16:creationId xmlns:a16="http://schemas.microsoft.com/office/drawing/2014/main" id="{EE4653B0-A507-7DC3-A202-755265DF9CD2}"/>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Ellipsi 18">
            <a:extLst>
              <a:ext uri="{FF2B5EF4-FFF2-40B4-BE49-F238E27FC236}">
                <a16:creationId xmlns:a16="http://schemas.microsoft.com/office/drawing/2014/main" id="{67C2E6B4-97FB-5E87-E8C0-47454C4F6730}"/>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548775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0641E304-CE72-59E0-A7DC-B23D04CB086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7BCB1A2-9B81-7BBE-C7CC-4BF9171EB72A}"/>
              </a:ext>
            </a:extLst>
          </p:cNvPr>
          <p:cNvPicPr>
            <a:picLocks noChangeAspect="1"/>
          </p:cNvPicPr>
          <p:nvPr/>
        </p:nvPicPr>
        <p:blipFill>
          <a:blip r:embed="rId3"/>
          <a:stretch>
            <a:fillRect/>
          </a:stretch>
        </p:blipFill>
        <p:spPr>
          <a:xfrm>
            <a:off x="6066768" y="1806863"/>
            <a:ext cx="2598463" cy="3723410"/>
          </a:xfrm>
          <a:prstGeom prst="rect">
            <a:avLst/>
          </a:prstGeom>
        </p:spPr>
      </p:pic>
      <p:pic>
        <p:nvPicPr>
          <p:cNvPr id="3" name="Picture 2">
            <a:extLst>
              <a:ext uri="{FF2B5EF4-FFF2-40B4-BE49-F238E27FC236}">
                <a16:creationId xmlns:a16="http://schemas.microsoft.com/office/drawing/2014/main" id="{C8B63DDF-8FAB-C346-CFAD-A430C8BDAE36}"/>
              </a:ext>
            </a:extLst>
          </p:cNvPr>
          <p:cNvPicPr>
            <a:picLocks noChangeAspect="1"/>
          </p:cNvPicPr>
          <p:nvPr/>
        </p:nvPicPr>
        <p:blipFill>
          <a:blip r:embed="rId4"/>
          <a:srcRect l="-1789" t="5748" r="234" b="34914"/>
          <a:stretch>
            <a:fillRect/>
          </a:stretch>
        </p:blipFill>
        <p:spPr>
          <a:xfrm>
            <a:off x="3297943" y="1101307"/>
            <a:ext cx="2498168" cy="2072377"/>
          </a:xfrm>
          <a:prstGeom prst="rect">
            <a:avLst/>
          </a:prstGeom>
        </p:spPr>
      </p:pic>
      <p:pic>
        <p:nvPicPr>
          <p:cNvPr id="2" name="Picture 1">
            <a:extLst>
              <a:ext uri="{FF2B5EF4-FFF2-40B4-BE49-F238E27FC236}">
                <a16:creationId xmlns:a16="http://schemas.microsoft.com/office/drawing/2014/main" id="{4C434E15-4421-B752-2DF5-F389C951C179}"/>
              </a:ext>
            </a:extLst>
          </p:cNvPr>
          <p:cNvPicPr>
            <a:picLocks noChangeAspect="1"/>
          </p:cNvPicPr>
          <p:nvPr/>
        </p:nvPicPr>
        <p:blipFill>
          <a:blip r:embed="rId5"/>
          <a:srcRect t="11175" r="287" b="17229"/>
          <a:stretch>
            <a:fillRect/>
          </a:stretch>
        </p:blipFill>
        <p:spPr>
          <a:xfrm>
            <a:off x="548043" y="2143534"/>
            <a:ext cx="1998115" cy="2078922"/>
          </a:xfrm>
          <a:prstGeom prst="rect">
            <a:avLst/>
          </a:prstGeom>
        </p:spPr>
      </p:pic>
      <p:sp>
        <p:nvSpPr>
          <p:cNvPr id="8" name="Tekstiruutu 7">
            <a:extLst>
              <a:ext uri="{FF2B5EF4-FFF2-40B4-BE49-F238E27FC236}">
                <a16:creationId xmlns:a16="http://schemas.microsoft.com/office/drawing/2014/main" id="{D3706944-895A-F878-076F-651147BD609B}"/>
              </a:ext>
            </a:extLst>
          </p:cNvPr>
          <p:cNvSpPr txBox="1"/>
          <p:nvPr/>
        </p:nvSpPr>
        <p:spPr>
          <a:xfrm>
            <a:off x="3080150" y="2301987"/>
            <a:ext cx="1469567" cy="323165"/>
          </a:xfrm>
          <a:prstGeom prst="rect">
            <a:avLst/>
          </a:prstGeom>
          <a:noFill/>
        </p:spPr>
        <p:txBody>
          <a:bodyPr wrap="square">
            <a:spAutoFit/>
          </a:bodyPr>
          <a:lstStyle/>
          <a:p>
            <a:r>
              <a:rPr lang="en-GB" sz="1500" b="1" i="1">
                <a:solidFill>
                  <a:srgbClr val="7D0138"/>
                </a:solidFill>
                <a:latin typeface="Franklin Gothic Heavy" panose="020B0603020102020204" pitchFamily="34" charset="0"/>
              </a:rPr>
              <a:t>Provider</a:t>
            </a:r>
          </a:p>
        </p:txBody>
      </p:sp>
      <p:sp>
        <p:nvSpPr>
          <p:cNvPr id="12" name="Tekstiruutu 11">
            <a:extLst>
              <a:ext uri="{FF2B5EF4-FFF2-40B4-BE49-F238E27FC236}">
                <a16:creationId xmlns:a16="http://schemas.microsoft.com/office/drawing/2014/main" id="{C0217376-FF48-BBE1-9610-8441FD74DBB2}"/>
              </a:ext>
            </a:extLst>
          </p:cNvPr>
          <p:cNvSpPr txBox="1"/>
          <p:nvPr/>
        </p:nvSpPr>
        <p:spPr>
          <a:xfrm>
            <a:off x="2019843" y="3218766"/>
            <a:ext cx="1272230" cy="323165"/>
          </a:xfrm>
          <a:prstGeom prst="rect">
            <a:avLst/>
          </a:prstGeom>
          <a:noFill/>
        </p:spPr>
        <p:txBody>
          <a:bodyPr wrap="square">
            <a:spAutoFit/>
          </a:bodyPr>
          <a:lstStyle/>
          <a:p>
            <a:r>
              <a:rPr lang="en-GB" sz="1500" b="1" i="1">
                <a:solidFill>
                  <a:srgbClr val="7D0138"/>
                </a:solidFill>
                <a:latin typeface="Franklin Gothic Heavy" panose="020B0603020102020204" pitchFamily="34" charset="0"/>
              </a:rPr>
              <a:t>Patient</a:t>
            </a:r>
          </a:p>
        </p:txBody>
      </p:sp>
      <p:sp>
        <p:nvSpPr>
          <p:cNvPr id="19" name="Tekstiruutu 18">
            <a:extLst>
              <a:ext uri="{FF2B5EF4-FFF2-40B4-BE49-F238E27FC236}">
                <a16:creationId xmlns:a16="http://schemas.microsoft.com/office/drawing/2014/main" id="{C4EB00DC-59CE-65C1-EB85-DE3E939D2BEA}"/>
              </a:ext>
            </a:extLst>
          </p:cNvPr>
          <p:cNvSpPr txBox="1"/>
          <p:nvPr/>
        </p:nvSpPr>
        <p:spPr>
          <a:xfrm>
            <a:off x="5442252" y="3178740"/>
            <a:ext cx="1524083" cy="323165"/>
          </a:xfrm>
          <a:prstGeom prst="rect">
            <a:avLst/>
          </a:prstGeom>
          <a:noFill/>
        </p:spPr>
        <p:txBody>
          <a:bodyPr wrap="square">
            <a:spAutoFit/>
          </a:bodyPr>
          <a:lstStyle/>
          <a:p>
            <a:r>
              <a:rPr lang="en-GB" sz="1500" b="1" i="1">
                <a:solidFill>
                  <a:srgbClr val="7D0138"/>
                </a:solidFill>
                <a:latin typeface="Franklin Gothic Heavy" panose="020B0603020102020204" pitchFamily="34" charset="0"/>
              </a:rPr>
              <a:t>Administrative</a:t>
            </a:r>
          </a:p>
        </p:txBody>
      </p:sp>
      <p:sp>
        <p:nvSpPr>
          <p:cNvPr id="7" name="Titel 1">
            <a:extLst>
              <a:ext uri="{FF2B5EF4-FFF2-40B4-BE49-F238E27FC236}">
                <a16:creationId xmlns:a16="http://schemas.microsoft.com/office/drawing/2014/main" id="{A32C50C1-984F-641A-45DB-D95A08A2A7CC}"/>
              </a:ext>
            </a:extLst>
          </p:cNvPr>
          <p:cNvSpPr txBox="1">
            <a:spLocks/>
          </p:cNvSpPr>
          <p:nvPr/>
        </p:nvSpPr>
        <p:spPr>
          <a:xfrm>
            <a:off x="306760" y="569382"/>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Medium" panose="020B0603020102020204" pitchFamily="34" charset="0"/>
              </a:rPr>
              <a:t>Desktop research: </a:t>
            </a:r>
            <a:r>
              <a:rPr lang="en-GB" sz="1500" i="1">
                <a:solidFill>
                  <a:srgbClr val="7D0138"/>
                </a:solidFill>
                <a:latin typeface="Franklin Gothic Book" panose="020B0503020102020204" pitchFamily="34" charset="0"/>
              </a:rPr>
              <a:t>Three different perspectives</a:t>
            </a:r>
          </a:p>
        </p:txBody>
      </p:sp>
      <p:sp>
        <p:nvSpPr>
          <p:cNvPr id="5" name="Google Shape;198;p27">
            <a:extLst>
              <a:ext uri="{FF2B5EF4-FFF2-40B4-BE49-F238E27FC236}">
                <a16:creationId xmlns:a16="http://schemas.microsoft.com/office/drawing/2014/main" id="{1BCE5AD1-9606-358D-65CD-98B272A1B897}"/>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6" name="Tekstiruutu 5">
            <a:extLst>
              <a:ext uri="{FF2B5EF4-FFF2-40B4-BE49-F238E27FC236}">
                <a16:creationId xmlns:a16="http://schemas.microsoft.com/office/drawing/2014/main" id="{F9331398-BEA4-C5D1-BEB1-DAEA3AB9A792}"/>
              </a:ext>
            </a:extLst>
          </p:cNvPr>
          <p:cNvSpPr txBox="1">
            <a:spLocks noGrp="1" noRot="1" noMove="1" noResize="1" noEditPoints="1" noAdjustHandles="1" noChangeArrowheads="1" noChangeShapeType="1"/>
          </p:cNvSpPr>
          <p:nvPr/>
        </p:nvSpPr>
        <p:spPr>
          <a:xfrm>
            <a:off x="306261" y="108755"/>
            <a:ext cx="905032" cy="253916"/>
          </a:xfrm>
          <a:prstGeom prst="rect">
            <a:avLst/>
          </a:prstGeom>
          <a:noFill/>
        </p:spPr>
        <p:txBody>
          <a:bodyPr wrap="square">
            <a:spAutoFit/>
          </a:bodyPr>
          <a:lstStyle/>
          <a:p>
            <a:r>
              <a:rPr lang="en-US" sz="1050" b="1" spc="38">
                <a:solidFill>
                  <a:srgbClr val="7E0138"/>
                </a:solidFill>
                <a:latin typeface="Franklin Gothic Demi" panose="020B0603020102020204" pitchFamily="34" charset="0"/>
              </a:rPr>
              <a:t>Research</a:t>
            </a:r>
            <a:r>
              <a:rPr lang="en-US" sz="1050">
                <a:solidFill>
                  <a:srgbClr val="7E0138"/>
                </a:solidFill>
                <a:latin typeface="Franklin Gothic Medium" panose="020B0603020102020204" pitchFamily="34" charset="0"/>
              </a:rPr>
              <a:t> </a:t>
            </a:r>
          </a:p>
        </p:txBody>
      </p:sp>
      <p:sp>
        <p:nvSpPr>
          <p:cNvPr id="9" name="Ellipsi 8">
            <a:extLst>
              <a:ext uri="{FF2B5EF4-FFF2-40B4-BE49-F238E27FC236}">
                <a16:creationId xmlns:a16="http://schemas.microsoft.com/office/drawing/2014/main" id="{5AAE6E2E-5491-7344-11B0-33B50799DC80}"/>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Ellipsi 9">
            <a:extLst>
              <a:ext uri="{FF2B5EF4-FFF2-40B4-BE49-F238E27FC236}">
                <a16:creationId xmlns:a16="http://schemas.microsoft.com/office/drawing/2014/main" id="{F3C8AF4F-16A8-3E93-D1B7-FD32A181DF51}"/>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1" name="Ryhmä 10">
            <a:extLst>
              <a:ext uri="{FF2B5EF4-FFF2-40B4-BE49-F238E27FC236}">
                <a16:creationId xmlns:a16="http://schemas.microsoft.com/office/drawing/2014/main" id="{D059BC87-0FE1-CBA6-4CBF-26E6B1D7B776}"/>
              </a:ext>
            </a:extLst>
          </p:cNvPr>
          <p:cNvGrpSpPr>
            <a:grpSpLocks noGrp="1" noUngrp="1" noRot="1" noMove="1" noResize="1"/>
          </p:cNvGrpSpPr>
          <p:nvPr/>
        </p:nvGrpSpPr>
        <p:grpSpPr>
          <a:xfrm>
            <a:off x="8069284" y="166989"/>
            <a:ext cx="456728" cy="127188"/>
            <a:chOff x="10759044" y="222652"/>
            <a:chExt cx="608971" cy="169584"/>
          </a:xfrm>
        </p:grpSpPr>
        <p:sp>
          <p:nvSpPr>
            <p:cNvPr id="13" name="Suorakulmio 12">
              <a:extLst>
                <a:ext uri="{FF2B5EF4-FFF2-40B4-BE49-F238E27FC236}">
                  <a16:creationId xmlns:a16="http://schemas.microsoft.com/office/drawing/2014/main" id="{C39F8D2D-D394-76C7-E2A0-7AC9B5882D00}"/>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06FC81A4-A488-D87B-78DC-7E24EBB85FE5}"/>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50638521-0792-50EC-168A-987E3358C529}"/>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6" name="Ellipsi 15">
            <a:extLst>
              <a:ext uri="{FF2B5EF4-FFF2-40B4-BE49-F238E27FC236}">
                <a16:creationId xmlns:a16="http://schemas.microsoft.com/office/drawing/2014/main" id="{FBBCEA1D-210B-5B33-FE69-6052D8892480}"/>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5BD223C2-F577-5EC4-7A30-87CD5609DA8F}"/>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Ellipsi 17">
            <a:extLst>
              <a:ext uri="{FF2B5EF4-FFF2-40B4-BE49-F238E27FC236}">
                <a16:creationId xmlns:a16="http://schemas.microsoft.com/office/drawing/2014/main" id="{4B89CC9B-952D-4A27-0372-D43DAE86063C}"/>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Ellipsi 19">
            <a:extLst>
              <a:ext uri="{FF2B5EF4-FFF2-40B4-BE49-F238E27FC236}">
                <a16:creationId xmlns:a16="http://schemas.microsoft.com/office/drawing/2014/main" id="{4ACE3068-725A-8C76-3946-87BA45A92C21}"/>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486632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B90BAFB8-110D-50CF-024B-552DAD435E7B}"/>
            </a:ext>
          </a:extLst>
        </p:cNvPr>
        <p:cNvGrpSpPr/>
        <p:nvPr/>
      </p:nvGrpSpPr>
      <p:grpSpPr>
        <a:xfrm>
          <a:off x="0" y="0"/>
          <a:ext cx="0" cy="0"/>
          <a:chOff x="0" y="0"/>
          <a:chExt cx="0" cy="0"/>
        </a:xfrm>
      </p:grpSpPr>
      <p:sp>
        <p:nvSpPr>
          <p:cNvPr id="17" name="Suorakulmio 16">
            <a:extLst>
              <a:ext uri="{FF2B5EF4-FFF2-40B4-BE49-F238E27FC236}">
                <a16:creationId xmlns:a16="http://schemas.microsoft.com/office/drawing/2014/main" id="{8D00ACF2-D44B-37D0-9055-86ADAEEE9BF5}"/>
              </a:ext>
            </a:extLst>
          </p:cNvPr>
          <p:cNvSpPr/>
          <p:nvPr/>
        </p:nvSpPr>
        <p:spPr>
          <a:xfrm>
            <a:off x="4639732" y="1020727"/>
            <a:ext cx="4504268" cy="2078526"/>
          </a:xfrm>
          <a:prstGeom prst="rect">
            <a:avLst/>
          </a:prstGeom>
          <a:solidFill>
            <a:srgbClr val="F6F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BC37"/>
              </a:solidFill>
            </a:endParaRPr>
          </a:p>
        </p:txBody>
      </p:sp>
      <p:sp>
        <p:nvSpPr>
          <p:cNvPr id="16" name="Suorakulmio 15">
            <a:extLst>
              <a:ext uri="{FF2B5EF4-FFF2-40B4-BE49-F238E27FC236}">
                <a16:creationId xmlns:a16="http://schemas.microsoft.com/office/drawing/2014/main" id="{BE93C4E3-1CE7-637F-3355-7614DD947F57}"/>
              </a:ext>
            </a:extLst>
          </p:cNvPr>
          <p:cNvSpPr/>
          <p:nvPr/>
        </p:nvSpPr>
        <p:spPr>
          <a:xfrm>
            <a:off x="0" y="1020727"/>
            <a:ext cx="4487333" cy="2078526"/>
          </a:xfrm>
          <a:prstGeom prst="rect">
            <a:avLst/>
          </a:prstGeom>
          <a:solidFill>
            <a:srgbClr val="F6F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BC37"/>
              </a:solidFill>
            </a:endParaRPr>
          </a:p>
        </p:txBody>
      </p:sp>
      <p:pic>
        <p:nvPicPr>
          <p:cNvPr id="27" name="Kuva 26">
            <a:extLst>
              <a:ext uri="{FF2B5EF4-FFF2-40B4-BE49-F238E27FC236}">
                <a16:creationId xmlns:a16="http://schemas.microsoft.com/office/drawing/2014/main" id="{CF838030-FE3B-C363-163D-B61E10F915FD}"/>
              </a:ext>
            </a:extLst>
          </p:cNvPr>
          <p:cNvPicPr>
            <a:picLocks noChangeAspect="1"/>
          </p:cNvPicPr>
          <p:nvPr/>
        </p:nvPicPr>
        <p:blipFill>
          <a:blip r:embed="rId3"/>
          <a:srcRect t="19185" b="36492"/>
          <a:stretch>
            <a:fillRect/>
          </a:stretch>
        </p:blipFill>
        <p:spPr>
          <a:xfrm>
            <a:off x="4720730" y="1091894"/>
            <a:ext cx="2015269" cy="1936193"/>
          </a:xfrm>
          <a:prstGeom prst="rect">
            <a:avLst/>
          </a:prstGeom>
        </p:spPr>
      </p:pic>
      <p:pic>
        <p:nvPicPr>
          <p:cNvPr id="20" name="Kuva 19">
            <a:extLst>
              <a:ext uri="{FF2B5EF4-FFF2-40B4-BE49-F238E27FC236}">
                <a16:creationId xmlns:a16="http://schemas.microsoft.com/office/drawing/2014/main" id="{45BD76A9-CF3D-0C2B-9216-F4DCE1A2394D}"/>
              </a:ext>
            </a:extLst>
          </p:cNvPr>
          <p:cNvPicPr>
            <a:picLocks noChangeAspect="1"/>
          </p:cNvPicPr>
          <p:nvPr/>
        </p:nvPicPr>
        <p:blipFill>
          <a:blip r:embed="rId4"/>
          <a:srcRect l="20668" t="24634"/>
          <a:stretch>
            <a:fillRect/>
          </a:stretch>
        </p:blipFill>
        <p:spPr>
          <a:xfrm>
            <a:off x="1" y="1091895"/>
            <a:ext cx="3061682" cy="1938332"/>
          </a:xfrm>
          <a:prstGeom prst="rect">
            <a:avLst/>
          </a:prstGeom>
        </p:spPr>
      </p:pic>
      <p:pic>
        <p:nvPicPr>
          <p:cNvPr id="24" name="Kuva 23">
            <a:extLst>
              <a:ext uri="{FF2B5EF4-FFF2-40B4-BE49-F238E27FC236}">
                <a16:creationId xmlns:a16="http://schemas.microsoft.com/office/drawing/2014/main" id="{50155445-C559-F4E6-1CF2-A322FE5DC69E}"/>
              </a:ext>
            </a:extLst>
          </p:cNvPr>
          <p:cNvPicPr>
            <a:picLocks noChangeAspect="1"/>
          </p:cNvPicPr>
          <p:nvPr/>
        </p:nvPicPr>
        <p:blipFill>
          <a:blip r:embed="rId5"/>
          <a:srcRect l="5692" t="111" r="-2449" b="-111"/>
          <a:stretch>
            <a:fillRect/>
          </a:stretch>
        </p:blipFill>
        <p:spPr>
          <a:xfrm>
            <a:off x="6702271" y="1091894"/>
            <a:ext cx="2498096" cy="1936193"/>
          </a:xfrm>
          <a:prstGeom prst="rect">
            <a:avLst/>
          </a:prstGeom>
        </p:spPr>
      </p:pic>
      <p:sp>
        <p:nvSpPr>
          <p:cNvPr id="7" name="Tekstiruutu 6">
            <a:extLst>
              <a:ext uri="{FF2B5EF4-FFF2-40B4-BE49-F238E27FC236}">
                <a16:creationId xmlns:a16="http://schemas.microsoft.com/office/drawing/2014/main" id="{5FA42078-705E-D679-2CDF-3BA0AEAD0032}"/>
              </a:ext>
            </a:extLst>
          </p:cNvPr>
          <p:cNvSpPr txBox="1"/>
          <p:nvPr/>
        </p:nvSpPr>
        <p:spPr>
          <a:xfrm>
            <a:off x="432503" y="3259574"/>
            <a:ext cx="1576855" cy="1488869"/>
          </a:xfrm>
          <a:prstGeom prst="rect">
            <a:avLst/>
          </a:prstGeom>
          <a:noFill/>
        </p:spPr>
        <p:txBody>
          <a:bodyPr wrap="square">
            <a:spAutoFit/>
          </a:bodyPr>
          <a:lstStyle/>
          <a:p>
            <a:r>
              <a:rPr lang="en-GB" sz="825" i="1">
                <a:solidFill>
                  <a:srgbClr val="7D0138"/>
                </a:solidFill>
                <a:latin typeface="Franklin Gothic Medium" panose="020B0603020102020204" pitchFamily="34" charset="0"/>
              </a:rPr>
              <a:t>Round Table Discussions </a:t>
            </a:r>
          </a:p>
          <a:p>
            <a:pPr marL="128588" indent="-128588">
              <a:buFont typeface="Arial" panose="020B0604020202020204" pitchFamily="34" charset="0"/>
              <a:buChar char="•"/>
            </a:pPr>
            <a:r>
              <a:rPr lang="en-GB" sz="825" i="1">
                <a:solidFill>
                  <a:srgbClr val="7D0138"/>
                </a:solidFill>
                <a:highlight>
                  <a:srgbClr val="B4E549"/>
                </a:highlight>
                <a:latin typeface="Franklin Gothic Book" panose="020B0503020102020204" pitchFamily="34" charset="0"/>
              </a:rPr>
              <a:t>5 professionals </a:t>
            </a:r>
            <a:r>
              <a:rPr lang="en-GB" sz="825" i="1">
                <a:solidFill>
                  <a:srgbClr val="7D0138"/>
                </a:solidFill>
                <a:latin typeface="Franklin Gothic Book" panose="020B0503020102020204" pitchFamily="34" charset="0"/>
              </a:rPr>
              <a:t>from Kela, HUS, and the Uusimaa Wellbeing Services Counties</a:t>
            </a:r>
          </a:p>
          <a:p>
            <a:pPr marL="128588" indent="-128588">
              <a:buFont typeface="Arial" panose="020B0604020202020204" pitchFamily="34" charset="0"/>
              <a:buChar char="•"/>
            </a:pPr>
            <a:endParaRPr lang="en-GB" sz="825">
              <a:solidFill>
                <a:srgbClr val="7D0138"/>
              </a:solidFill>
              <a:latin typeface="Franklin Gothic Book" panose="020B0503020102020204" pitchFamily="34" charset="0"/>
            </a:endParaRPr>
          </a:p>
          <a:p>
            <a:pPr marL="128588" indent="-128588">
              <a:buFont typeface="Arial" panose="020B0604020202020204" pitchFamily="34" charset="0"/>
              <a:buChar char="•"/>
            </a:pPr>
            <a:endParaRPr lang="en-GB" sz="825">
              <a:solidFill>
                <a:srgbClr val="7D0138"/>
              </a:solidFill>
              <a:latin typeface="Franklin Gothic Book" panose="020B0503020102020204" pitchFamily="34" charset="0"/>
            </a:endParaRPr>
          </a:p>
          <a:p>
            <a:r>
              <a:rPr lang="en-GB" sz="825" i="1">
                <a:solidFill>
                  <a:srgbClr val="7D0138"/>
                </a:solidFill>
                <a:latin typeface="Franklin Gothic Medium" panose="020B0603020102020204" pitchFamily="34" charset="0"/>
              </a:rPr>
              <a:t>Mid-Term Presentation</a:t>
            </a:r>
          </a:p>
          <a:p>
            <a:pPr marL="128588" indent="-128588">
              <a:buFont typeface="Arial" panose="020B0604020202020204" pitchFamily="34" charset="0"/>
              <a:buChar char="•"/>
            </a:pPr>
            <a:r>
              <a:rPr lang="en-GB" sz="825" i="1">
                <a:solidFill>
                  <a:srgbClr val="7D0138"/>
                </a:solidFill>
                <a:latin typeface="Franklin Gothic Book" panose="020B0503020102020204" pitchFamily="34" charset="0"/>
              </a:rPr>
              <a:t>Presenting interim findings and meeting project partners</a:t>
            </a:r>
          </a:p>
          <a:p>
            <a:pPr marL="128588" indent="-128588">
              <a:buFont typeface="Arial" panose="020B0604020202020204" pitchFamily="34" charset="0"/>
              <a:buChar char="•"/>
            </a:pPr>
            <a:endParaRPr lang="en-GB" sz="825">
              <a:solidFill>
                <a:srgbClr val="7D0138"/>
              </a:solidFill>
              <a:latin typeface="Franklin Gothic Book" panose="020B0503020102020204" pitchFamily="34" charset="0"/>
            </a:endParaRPr>
          </a:p>
        </p:txBody>
      </p:sp>
      <p:sp>
        <p:nvSpPr>
          <p:cNvPr id="9" name="Tekstiruutu 8">
            <a:extLst>
              <a:ext uri="{FF2B5EF4-FFF2-40B4-BE49-F238E27FC236}">
                <a16:creationId xmlns:a16="http://schemas.microsoft.com/office/drawing/2014/main" id="{11F8F158-44BC-C73B-D4DC-121D455D02DC}"/>
              </a:ext>
            </a:extLst>
          </p:cNvPr>
          <p:cNvSpPr txBox="1"/>
          <p:nvPr/>
        </p:nvSpPr>
        <p:spPr>
          <a:xfrm>
            <a:off x="4853366" y="3259574"/>
            <a:ext cx="1921758" cy="727122"/>
          </a:xfrm>
          <a:prstGeom prst="rect">
            <a:avLst/>
          </a:prstGeom>
          <a:noFill/>
        </p:spPr>
        <p:txBody>
          <a:bodyPr wrap="square">
            <a:spAutoFit/>
          </a:bodyPr>
          <a:lstStyle/>
          <a:p>
            <a:r>
              <a:rPr lang="en-GB" sz="825" i="1">
                <a:solidFill>
                  <a:srgbClr val="7D0138"/>
                </a:solidFill>
                <a:latin typeface="Franklin Gothic Medium" panose="020B0603020102020204" pitchFamily="34" charset="0"/>
              </a:rPr>
              <a:t>Early conversations </a:t>
            </a:r>
          </a:p>
          <a:p>
            <a:pPr marL="128588" indent="-128588">
              <a:buFont typeface="Arial" panose="020B0604020202020204" pitchFamily="34" charset="0"/>
              <a:buChar char="•"/>
            </a:pPr>
            <a:r>
              <a:rPr lang="en-GB" sz="825" i="1">
                <a:solidFill>
                  <a:srgbClr val="7D0138"/>
                </a:solidFill>
                <a:highlight>
                  <a:srgbClr val="B4E549"/>
                </a:highlight>
                <a:latin typeface="Franklin Gothic Book" panose="020B0503020102020204" pitchFamily="34" charset="0"/>
              </a:rPr>
              <a:t>10 meetings </a:t>
            </a:r>
            <a:r>
              <a:rPr lang="en-GB" sz="825" i="1">
                <a:solidFill>
                  <a:srgbClr val="7D0138"/>
                </a:solidFill>
                <a:latin typeface="Franklin Gothic Book" panose="020B0503020102020204" pitchFamily="34" charset="0"/>
              </a:rPr>
              <a:t>with healthcare professionals and representatives from Kela</a:t>
            </a:r>
          </a:p>
          <a:p>
            <a:pPr marL="128588" indent="-128588">
              <a:buFont typeface="Arial" panose="020B0604020202020204" pitchFamily="34" charset="0"/>
              <a:buChar char="•"/>
            </a:pPr>
            <a:endParaRPr lang="en-GB" sz="825">
              <a:solidFill>
                <a:srgbClr val="7D0138"/>
              </a:solidFill>
              <a:latin typeface="Franklin Gothic Book" panose="020B0503020102020204" pitchFamily="34" charset="0"/>
            </a:endParaRPr>
          </a:p>
        </p:txBody>
      </p:sp>
      <p:pic>
        <p:nvPicPr>
          <p:cNvPr id="4" name="Kuva 3">
            <a:extLst>
              <a:ext uri="{FF2B5EF4-FFF2-40B4-BE49-F238E27FC236}">
                <a16:creationId xmlns:a16="http://schemas.microsoft.com/office/drawing/2014/main" id="{CF945BCC-1DF5-2E78-0C74-B7333C1605BD}"/>
              </a:ext>
            </a:extLst>
          </p:cNvPr>
          <p:cNvPicPr>
            <a:picLocks noChangeAspect="1"/>
          </p:cNvPicPr>
          <p:nvPr/>
        </p:nvPicPr>
        <p:blipFill>
          <a:blip r:embed="rId6"/>
          <a:srcRect l="6182" t="4512" r="4403" b="5798"/>
          <a:stretch>
            <a:fillRect/>
          </a:stretch>
        </p:blipFill>
        <p:spPr>
          <a:xfrm>
            <a:off x="2973934" y="1091894"/>
            <a:ext cx="1449338" cy="1938333"/>
          </a:xfrm>
          <a:prstGeom prst="rect">
            <a:avLst/>
          </a:prstGeom>
        </p:spPr>
      </p:pic>
      <p:sp>
        <p:nvSpPr>
          <p:cNvPr id="2" name="Titel 1">
            <a:extLst>
              <a:ext uri="{FF2B5EF4-FFF2-40B4-BE49-F238E27FC236}">
                <a16:creationId xmlns:a16="http://schemas.microsoft.com/office/drawing/2014/main" id="{FD863C80-2E0A-632E-3F1F-41C712032B88}"/>
              </a:ext>
            </a:extLst>
          </p:cNvPr>
          <p:cNvSpPr txBox="1">
            <a:spLocks/>
          </p:cNvSpPr>
          <p:nvPr/>
        </p:nvSpPr>
        <p:spPr>
          <a:xfrm>
            <a:off x="306760" y="569382"/>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Book" panose="020B0503020102020204" pitchFamily="34" charset="0"/>
              </a:rPr>
              <a:t>Collaborative work with partners</a:t>
            </a:r>
          </a:p>
        </p:txBody>
      </p:sp>
      <p:sp>
        <p:nvSpPr>
          <p:cNvPr id="3" name="Titel 1">
            <a:extLst>
              <a:ext uri="{FF2B5EF4-FFF2-40B4-BE49-F238E27FC236}">
                <a16:creationId xmlns:a16="http://schemas.microsoft.com/office/drawing/2014/main" id="{86D7FFF9-D71A-F247-588F-55F31794DEE6}"/>
              </a:ext>
            </a:extLst>
          </p:cNvPr>
          <p:cNvSpPr txBox="1">
            <a:spLocks/>
          </p:cNvSpPr>
          <p:nvPr/>
        </p:nvSpPr>
        <p:spPr>
          <a:xfrm>
            <a:off x="4853367" y="569382"/>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Book" panose="020B0503020102020204" pitchFamily="34" charset="0"/>
              </a:rPr>
              <a:t>Interviews and fieldwork</a:t>
            </a:r>
          </a:p>
        </p:txBody>
      </p:sp>
      <p:sp>
        <p:nvSpPr>
          <p:cNvPr id="8" name="Tekstiruutu 7">
            <a:extLst>
              <a:ext uri="{FF2B5EF4-FFF2-40B4-BE49-F238E27FC236}">
                <a16:creationId xmlns:a16="http://schemas.microsoft.com/office/drawing/2014/main" id="{CE410025-7B8E-0C5E-375B-8365B08C6639}"/>
              </a:ext>
            </a:extLst>
          </p:cNvPr>
          <p:cNvSpPr txBox="1"/>
          <p:nvPr/>
        </p:nvSpPr>
        <p:spPr>
          <a:xfrm>
            <a:off x="2201333" y="3259573"/>
            <a:ext cx="1736328" cy="600164"/>
          </a:xfrm>
          <a:prstGeom prst="rect">
            <a:avLst/>
          </a:prstGeom>
          <a:noFill/>
        </p:spPr>
        <p:txBody>
          <a:bodyPr wrap="square">
            <a:spAutoFit/>
          </a:bodyPr>
          <a:lstStyle/>
          <a:p>
            <a:r>
              <a:rPr lang="en-GB" sz="825" i="1">
                <a:solidFill>
                  <a:srgbClr val="7D0138"/>
                </a:solidFill>
                <a:latin typeface="Franklin Gothic Medium" panose="020B0603020102020204" pitchFamily="34" charset="0"/>
              </a:rPr>
              <a:t>Ideation Session </a:t>
            </a:r>
          </a:p>
          <a:p>
            <a:pPr marL="128588" indent="-128588">
              <a:buFont typeface="Arial" panose="020B0604020202020204" pitchFamily="34" charset="0"/>
              <a:buChar char="•"/>
            </a:pPr>
            <a:r>
              <a:rPr lang="en-GB" sz="825" i="1">
                <a:solidFill>
                  <a:srgbClr val="7D0138"/>
                </a:solidFill>
                <a:highlight>
                  <a:srgbClr val="B4E549"/>
                </a:highlight>
                <a:latin typeface="Franklin Gothic Book" panose="020B0503020102020204" pitchFamily="34" charset="0"/>
              </a:rPr>
              <a:t>8 participants </a:t>
            </a:r>
            <a:r>
              <a:rPr lang="en-GB" sz="825" i="1">
                <a:solidFill>
                  <a:srgbClr val="7D0138"/>
                </a:solidFill>
                <a:latin typeface="Franklin Gothic Book" panose="020B0503020102020204" pitchFamily="34" charset="0"/>
              </a:rPr>
              <a:t>from Kela, HUS, and the Uusimaa Wellbeing Services Counties</a:t>
            </a:r>
          </a:p>
        </p:txBody>
      </p:sp>
      <p:sp>
        <p:nvSpPr>
          <p:cNvPr id="13" name="Tekstiruutu 12">
            <a:extLst>
              <a:ext uri="{FF2B5EF4-FFF2-40B4-BE49-F238E27FC236}">
                <a16:creationId xmlns:a16="http://schemas.microsoft.com/office/drawing/2014/main" id="{E6CC25B1-9877-CB90-0984-45A27532A5EA}"/>
              </a:ext>
            </a:extLst>
          </p:cNvPr>
          <p:cNvSpPr txBox="1"/>
          <p:nvPr/>
        </p:nvSpPr>
        <p:spPr>
          <a:xfrm>
            <a:off x="6775125" y="3259573"/>
            <a:ext cx="2004439" cy="600164"/>
          </a:xfrm>
          <a:prstGeom prst="rect">
            <a:avLst/>
          </a:prstGeom>
          <a:noFill/>
        </p:spPr>
        <p:txBody>
          <a:bodyPr wrap="square">
            <a:spAutoFit/>
          </a:bodyPr>
          <a:lstStyle/>
          <a:p>
            <a:r>
              <a:rPr lang="en-GB" sz="825" i="1">
                <a:solidFill>
                  <a:srgbClr val="7D0138"/>
                </a:solidFill>
                <a:latin typeface="Franklin Gothic Medium" panose="020B0603020102020204" pitchFamily="34" charset="0"/>
              </a:rPr>
              <a:t>Semi-Structured Interviews &amp; Fieldwork</a:t>
            </a:r>
          </a:p>
          <a:p>
            <a:pPr marL="128588" indent="-128588">
              <a:buFont typeface="Arial" panose="020B0604020202020204" pitchFamily="34" charset="0"/>
              <a:buChar char="•"/>
            </a:pPr>
            <a:r>
              <a:rPr lang="en-GB" sz="825" i="1">
                <a:solidFill>
                  <a:srgbClr val="7D0138"/>
                </a:solidFill>
                <a:highlight>
                  <a:srgbClr val="B4E549"/>
                </a:highlight>
                <a:latin typeface="Franklin Gothic Book" panose="020B0503020102020204" pitchFamily="34" charset="0"/>
              </a:rPr>
              <a:t>9 interviews </a:t>
            </a:r>
            <a:r>
              <a:rPr lang="en-GB" sz="825" i="1">
                <a:solidFill>
                  <a:srgbClr val="7D0138"/>
                </a:solidFill>
                <a:latin typeface="Franklin Gothic Book" panose="020B0503020102020204" pitchFamily="34" charset="0"/>
              </a:rPr>
              <a:t>with healthcare professionals, experience experts, clients, and foundations</a:t>
            </a:r>
          </a:p>
        </p:txBody>
      </p:sp>
      <p:grpSp>
        <p:nvGrpSpPr>
          <p:cNvPr id="22" name="Ryhmä 21">
            <a:extLst>
              <a:ext uri="{FF2B5EF4-FFF2-40B4-BE49-F238E27FC236}">
                <a16:creationId xmlns:a16="http://schemas.microsoft.com/office/drawing/2014/main" id="{913A7E51-F699-5767-11B7-919E5159FAC7}"/>
              </a:ext>
            </a:extLst>
          </p:cNvPr>
          <p:cNvGrpSpPr/>
          <p:nvPr/>
        </p:nvGrpSpPr>
        <p:grpSpPr>
          <a:xfrm rot="374696">
            <a:off x="1554549" y="1463494"/>
            <a:ext cx="7037224" cy="5588030"/>
            <a:chOff x="810258" y="-134971"/>
            <a:chExt cx="11529443" cy="9155154"/>
          </a:xfrm>
        </p:grpSpPr>
        <p:pic>
          <p:nvPicPr>
            <p:cNvPr id="23" name="Kuva 22">
              <a:extLst>
                <a:ext uri="{FF2B5EF4-FFF2-40B4-BE49-F238E27FC236}">
                  <a16:creationId xmlns:a16="http://schemas.microsoft.com/office/drawing/2014/main" id="{FB2DDE1D-25FF-0FB4-BA61-9CCD4932609A}"/>
                </a:ext>
              </a:extLst>
            </p:cNvPr>
            <p:cNvPicPr>
              <a:picLocks noChangeAspect="1"/>
            </p:cNvPicPr>
            <p:nvPr/>
          </p:nvPicPr>
          <p:blipFill>
            <a:blip r:embed="rId7"/>
            <a:srcRect l="13277"/>
            <a:stretch>
              <a:fillRect/>
            </a:stretch>
          </p:blipFill>
          <p:spPr>
            <a:xfrm rot="535612">
              <a:off x="810258" y="-134971"/>
              <a:ext cx="11529443" cy="9155154"/>
            </a:xfrm>
            <a:prstGeom prst="rect">
              <a:avLst/>
            </a:prstGeom>
          </p:spPr>
        </p:pic>
        <p:sp>
          <p:nvSpPr>
            <p:cNvPr id="25" name="Ellipsi 24">
              <a:extLst>
                <a:ext uri="{FF2B5EF4-FFF2-40B4-BE49-F238E27FC236}">
                  <a16:creationId xmlns:a16="http://schemas.microsoft.com/office/drawing/2014/main" id="{D3EE65FB-83D7-5767-95A7-ABFF53BD27D7}"/>
                </a:ext>
              </a:extLst>
            </p:cNvPr>
            <p:cNvSpPr/>
            <p:nvPr/>
          </p:nvSpPr>
          <p:spPr>
            <a:xfrm>
              <a:off x="10447649" y="3454052"/>
              <a:ext cx="168429" cy="168429"/>
            </a:xfrm>
            <a:prstGeom prst="ellipse">
              <a:avLst/>
            </a:prstGeom>
            <a:solidFill>
              <a:srgbClr val="B4E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 name="Google Shape;198;p27">
            <a:extLst>
              <a:ext uri="{FF2B5EF4-FFF2-40B4-BE49-F238E27FC236}">
                <a16:creationId xmlns:a16="http://schemas.microsoft.com/office/drawing/2014/main" id="{48AF028D-73BA-2E76-52B2-0160BE379A64}"/>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6" name="Tekstiruutu 5">
            <a:extLst>
              <a:ext uri="{FF2B5EF4-FFF2-40B4-BE49-F238E27FC236}">
                <a16:creationId xmlns:a16="http://schemas.microsoft.com/office/drawing/2014/main" id="{2E7379FC-724F-E1A4-57DA-BC0A410CAA3C}"/>
              </a:ext>
            </a:extLst>
          </p:cNvPr>
          <p:cNvSpPr txBox="1">
            <a:spLocks noGrp="1" noRot="1" noMove="1" noResize="1" noEditPoints="1" noAdjustHandles="1" noChangeArrowheads="1" noChangeShapeType="1"/>
          </p:cNvSpPr>
          <p:nvPr/>
        </p:nvSpPr>
        <p:spPr>
          <a:xfrm>
            <a:off x="306261" y="108755"/>
            <a:ext cx="905032" cy="253916"/>
          </a:xfrm>
          <a:prstGeom prst="rect">
            <a:avLst/>
          </a:prstGeom>
          <a:noFill/>
        </p:spPr>
        <p:txBody>
          <a:bodyPr wrap="square">
            <a:spAutoFit/>
          </a:bodyPr>
          <a:lstStyle/>
          <a:p>
            <a:r>
              <a:rPr lang="en-US" sz="1050" b="1" spc="38">
                <a:solidFill>
                  <a:srgbClr val="7E0138"/>
                </a:solidFill>
                <a:latin typeface="Franklin Gothic Demi" panose="020B0603020102020204" pitchFamily="34" charset="0"/>
              </a:rPr>
              <a:t>Research</a:t>
            </a:r>
            <a:r>
              <a:rPr lang="en-US" sz="1050">
                <a:solidFill>
                  <a:srgbClr val="7E0138"/>
                </a:solidFill>
                <a:latin typeface="Franklin Gothic Medium" panose="020B0603020102020204" pitchFamily="34" charset="0"/>
              </a:rPr>
              <a:t> </a:t>
            </a:r>
          </a:p>
        </p:txBody>
      </p:sp>
      <p:sp>
        <p:nvSpPr>
          <p:cNvPr id="10" name="Ellipsi 9">
            <a:extLst>
              <a:ext uri="{FF2B5EF4-FFF2-40B4-BE49-F238E27FC236}">
                <a16:creationId xmlns:a16="http://schemas.microsoft.com/office/drawing/2014/main" id="{797049F4-815B-D0ED-63AA-B46433421BC1}"/>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Ellipsi 10">
            <a:extLst>
              <a:ext uri="{FF2B5EF4-FFF2-40B4-BE49-F238E27FC236}">
                <a16:creationId xmlns:a16="http://schemas.microsoft.com/office/drawing/2014/main" id="{01234796-A15A-3B26-F1B6-C130650E9026}"/>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2" name="Ryhmä 11">
            <a:extLst>
              <a:ext uri="{FF2B5EF4-FFF2-40B4-BE49-F238E27FC236}">
                <a16:creationId xmlns:a16="http://schemas.microsoft.com/office/drawing/2014/main" id="{22BE0A0F-AF85-4F51-39E9-335EB18BF850}"/>
              </a:ext>
            </a:extLst>
          </p:cNvPr>
          <p:cNvGrpSpPr>
            <a:grpSpLocks noGrp="1" noUngrp="1" noRot="1" noMove="1" noResize="1"/>
          </p:cNvGrpSpPr>
          <p:nvPr/>
        </p:nvGrpSpPr>
        <p:grpSpPr>
          <a:xfrm>
            <a:off x="8069284" y="166989"/>
            <a:ext cx="456728" cy="127188"/>
            <a:chOff x="10759044" y="222652"/>
            <a:chExt cx="608971" cy="169584"/>
          </a:xfrm>
        </p:grpSpPr>
        <p:sp>
          <p:nvSpPr>
            <p:cNvPr id="14" name="Suorakulmio 13">
              <a:extLst>
                <a:ext uri="{FF2B5EF4-FFF2-40B4-BE49-F238E27FC236}">
                  <a16:creationId xmlns:a16="http://schemas.microsoft.com/office/drawing/2014/main" id="{9BDFB01F-88BF-89D0-FA7A-35032DEF53FA}"/>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70647B40-E978-AA29-FD2C-19EC21012F17}"/>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Ellipsi 17">
              <a:extLst>
                <a:ext uri="{FF2B5EF4-FFF2-40B4-BE49-F238E27FC236}">
                  <a16:creationId xmlns:a16="http://schemas.microsoft.com/office/drawing/2014/main" id="{7ECBE161-54D3-DABE-4A86-778405251F55}"/>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Ellipsi 18">
            <a:extLst>
              <a:ext uri="{FF2B5EF4-FFF2-40B4-BE49-F238E27FC236}">
                <a16:creationId xmlns:a16="http://schemas.microsoft.com/office/drawing/2014/main" id="{E0CC048C-BDD4-7160-421E-6544086FC5A5}"/>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Ellipsi 20">
            <a:extLst>
              <a:ext uri="{FF2B5EF4-FFF2-40B4-BE49-F238E27FC236}">
                <a16:creationId xmlns:a16="http://schemas.microsoft.com/office/drawing/2014/main" id="{29244FE0-3B96-285D-6DFD-AD445DFA2FCE}"/>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Ellipsi 25">
            <a:extLst>
              <a:ext uri="{FF2B5EF4-FFF2-40B4-BE49-F238E27FC236}">
                <a16:creationId xmlns:a16="http://schemas.microsoft.com/office/drawing/2014/main" id="{4ED6DC0E-CCF7-F556-E699-3CE81DEB98E9}"/>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Ellipsi 27">
            <a:extLst>
              <a:ext uri="{FF2B5EF4-FFF2-40B4-BE49-F238E27FC236}">
                <a16:creationId xmlns:a16="http://schemas.microsoft.com/office/drawing/2014/main" id="{284128C3-6C64-D5F7-9025-88BC0EB38E3C}"/>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269330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98991E-6599-439C-A27A-5BB85A76C627}"/>
              </a:ext>
            </a:extLst>
          </p:cNvPr>
          <p:cNvPicPr>
            <a:picLocks noChangeAspect="1"/>
          </p:cNvPicPr>
          <p:nvPr/>
        </p:nvPicPr>
        <p:blipFill>
          <a:blip r:embed="rId3"/>
          <a:stretch>
            <a:fillRect/>
          </a:stretch>
        </p:blipFill>
        <p:spPr>
          <a:xfrm>
            <a:off x="5258947" y="1509103"/>
            <a:ext cx="3109787" cy="2132264"/>
          </a:xfrm>
          <a:prstGeom prst="rect">
            <a:avLst/>
          </a:prstGeom>
        </p:spPr>
      </p:pic>
      <p:sp>
        <p:nvSpPr>
          <p:cNvPr id="9" name="Suorakulmio 8">
            <a:extLst>
              <a:ext uri="{FF2B5EF4-FFF2-40B4-BE49-F238E27FC236}">
                <a16:creationId xmlns:a16="http://schemas.microsoft.com/office/drawing/2014/main" id="{D6596759-79CF-65F2-9A71-E2C82207A874}"/>
              </a:ext>
            </a:extLst>
          </p:cNvPr>
          <p:cNvSpPr/>
          <p:nvPr/>
        </p:nvSpPr>
        <p:spPr>
          <a:xfrm>
            <a:off x="1049928" y="897167"/>
            <a:ext cx="4114800" cy="3141023"/>
          </a:xfrm>
          <a:prstGeom prst="rect">
            <a:avLst/>
          </a:prstGeom>
          <a:solidFill>
            <a:srgbClr val="F6F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BC37"/>
              </a:solidFill>
            </a:endParaRPr>
          </a:p>
        </p:txBody>
      </p:sp>
      <p:pic>
        <p:nvPicPr>
          <p:cNvPr id="4" name="Kuva 3">
            <a:extLst>
              <a:ext uri="{FF2B5EF4-FFF2-40B4-BE49-F238E27FC236}">
                <a16:creationId xmlns:a16="http://schemas.microsoft.com/office/drawing/2014/main" id="{3BA53A73-C237-5EEE-8543-3A78F8FE7AB2}"/>
              </a:ext>
            </a:extLst>
          </p:cNvPr>
          <p:cNvPicPr>
            <a:picLocks noChangeAspect="1"/>
          </p:cNvPicPr>
          <p:nvPr/>
        </p:nvPicPr>
        <p:blipFill>
          <a:blip r:embed="rId4"/>
          <a:stretch>
            <a:fillRect/>
          </a:stretch>
        </p:blipFill>
        <p:spPr>
          <a:xfrm>
            <a:off x="1151528" y="995575"/>
            <a:ext cx="3909218" cy="2931913"/>
          </a:xfrm>
          <a:prstGeom prst="rect">
            <a:avLst/>
          </a:prstGeom>
          <a:ln w="50800">
            <a:noFill/>
          </a:ln>
        </p:spPr>
      </p:pic>
      <p:sp>
        <p:nvSpPr>
          <p:cNvPr id="7" name="Titel 1">
            <a:extLst>
              <a:ext uri="{FF2B5EF4-FFF2-40B4-BE49-F238E27FC236}">
                <a16:creationId xmlns:a16="http://schemas.microsoft.com/office/drawing/2014/main" id="{A7BE0259-DCC5-392E-6A7E-5F4A1ABC4830}"/>
              </a:ext>
            </a:extLst>
          </p:cNvPr>
          <p:cNvSpPr txBox="1">
            <a:spLocks/>
          </p:cNvSpPr>
          <p:nvPr/>
        </p:nvSpPr>
        <p:spPr>
          <a:xfrm>
            <a:off x="1139281" y="4090180"/>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Book" panose="020B0503020102020204" pitchFamily="34" charset="0"/>
              </a:rPr>
              <a:t>Mapping patient journeys with professionals</a:t>
            </a:r>
          </a:p>
        </p:txBody>
      </p:sp>
      <p:sp>
        <p:nvSpPr>
          <p:cNvPr id="2" name="Google Shape;198;p27">
            <a:extLst>
              <a:ext uri="{FF2B5EF4-FFF2-40B4-BE49-F238E27FC236}">
                <a16:creationId xmlns:a16="http://schemas.microsoft.com/office/drawing/2014/main" id="{6C767E11-3637-7C48-CA6B-72C2F04A275B}"/>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8" name="Ellipsi 7">
            <a:extLst>
              <a:ext uri="{FF2B5EF4-FFF2-40B4-BE49-F238E27FC236}">
                <a16:creationId xmlns:a16="http://schemas.microsoft.com/office/drawing/2014/main" id="{56355C4C-A4C0-1FF6-A9EE-E7898AE62546}"/>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Ellipsi 9">
            <a:extLst>
              <a:ext uri="{FF2B5EF4-FFF2-40B4-BE49-F238E27FC236}">
                <a16:creationId xmlns:a16="http://schemas.microsoft.com/office/drawing/2014/main" id="{DF9DBBEF-857C-3062-356A-1E25F4FB8F04}"/>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1" name="Ryhmä 10">
            <a:extLst>
              <a:ext uri="{FF2B5EF4-FFF2-40B4-BE49-F238E27FC236}">
                <a16:creationId xmlns:a16="http://schemas.microsoft.com/office/drawing/2014/main" id="{B965289D-4094-F3E6-30BF-988C9F5ED1CA}"/>
              </a:ext>
            </a:extLst>
          </p:cNvPr>
          <p:cNvGrpSpPr>
            <a:grpSpLocks noGrp="1" noUngrp="1" noRot="1" noMove="1" noResize="1"/>
          </p:cNvGrpSpPr>
          <p:nvPr/>
        </p:nvGrpSpPr>
        <p:grpSpPr>
          <a:xfrm>
            <a:off x="8069284" y="166989"/>
            <a:ext cx="456728" cy="127188"/>
            <a:chOff x="10759044" y="222652"/>
            <a:chExt cx="608971" cy="169584"/>
          </a:xfrm>
        </p:grpSpPr>
        <p:sp>
          <p:nvSpPr>
            <p:cNvPr id="12" name="Suorakulmio 11">
              <a:extLst>
                <a:ext uri="{FF2B5EF4-FFF2-40B4-BE49-F238E27FC236}">
                  <a16:creationId xmlns:a16="http://schemas.microsoft.com/office/drawing/2014/main" id="{B9172E62-06CA-FEE6-D23E-C32C48A1A380}"/>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Ellipsi 12">
              <a:extLst>
                <a:ext uri="{FF2B5EF4-FFF2-40B4-BE49-F238E27FC236}">
                  <a16:creationId xmlns:a16="http://schemas.microsoft.com/office/drawing/2014/main" id="{ED20AB21-9ED5-DB65-E107-1A2D814EC001}"/>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E9861ED7-937F-17BF-EAB6-FA81A75D3220}"/>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5" name="Ellipsi 14">
            <a:extLst>
              <a:ext uri="{FF2B5EF4-FFF2-40B4-BE49-F238E27FC236}">
                <a16:creationId xmlns:a16="http://schemas.microsoft.com/office/drawing/2014/main" id="{ABD2B457-0A3C-9449-5E85-5DD5AD77C6F4}"/>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C6B02B89-D53E-CA2C-8A80-9C3D3E1E73C5}"/>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F77AF2F0-2845-1C22-43A2-37A8047E5D97}"/>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Ellipsi 17">
            <a:extLst>
              <a:ext uri="{FF2B5EF4-FFF2-40B4-BE49-F238E27FC236}">
                <a16:creationId xmlns:a16="http://schemas.microsoft.com/office/drawing/2014/main" id="{BE4529FD-DA89-0D22-3B74-4BDDFDF6D7E1}"/>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Tekstiruutu 18">
            <a:extLst>
              <a:ext uri="{FF2B5EF4-FFF2-40B4-BE49-F238E27FC236}">
                <a16:creationId xmlns:a16="http://schemas.microsoft.com/office/drawing/2014/main" id="{A44A237E-676F-D5F5-817C-1058B0A58552}"/>
              </a:ext>
            </a:extLst>
          </p:cNvPr>
          <p:cNvSpPr txBox="1">
            <a:spLocks noGrp="1" noRot="1" noMove="1" noResize="1" noEditPoints="1" noAdjustHandles="1" noChangeArrowheads="1" noChangeShapeType="1"/>
          </p:cNvSpPr>
          <p:nvPr/>
        </p:nvSpPr>
        <p:spPr>
          <a:xfrm>
            <a:off x="306261" y="108755"/>
            <a:ext cx="1579689" cy="253916"/>
          </a:xfrm>
          <a:prstGeom prst="rect">
            <a:avLst/>
          </a:prstGeom>
          <a:noFill/>
        </p:spPr>
        <p:txBody>
          <a:bodyPr wrap="square">
            <a:spAutoFit/>
          </a:bodyPr>
          <a:lstStyle/>
          <a:p>
            <a:r>
              <a:rPr lang="en-US" sz="1050" b="1" spc="38">
                <a:solidFill>
                  <a:srgbClr val="7E0138"/>
                </a:solidFill>
                <a:latin typeface="Franklin Gothic Demi" panose="020B0603020102020204" pitchFamily="34" charset="0"/>
              </a:rPr>
              <a:t>Research </a:t>
            </a:r>
            <a:endParaRPr lang="en-US" sz="1050">
              <a:solidFill>
                <a:srgbClr val="7E0138"/>
              </a:solidFill>
              <a:latin typeface="Franklin Gothic Book" panose="020B0503020102020204" pitchFamily="34" charset="0"/>
            </a:endParaRPr>
          </a:p>
        </p:txBody>
      </p:sp>
    </p:spTree>
    <p:extLst>
      <p:ext uri="{BB962C8B-B14F-4D97-AF65-F5344CB8AC3E}">
        <p14:creationId xmlns:p14="http://schemas.microsoft.com/office/powerpoint/2010/main" val="3446224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0A480C-259F-C502-4CD9-F9028738494B}"/>
              </a:ext>
            </a:extLst>
          </p:cNvPr>
          <p:cNvPicPr>
            <a:picLocks noChangeAspect="1"/>
          </p:cNvPicPr>
          <p:nvPr/>
        </p:nvPicPr>
        <p:blipFill>
          <a:blip r:embed="rId3"/>
          <a:stretch>
            <a:fillRect/>
          </a:stretch>
        </p:blipFill>
        <p:spPr>
          <a:xfrm>
            <a:off x="369787" y="376813"/>
            <a:ext cx="6382196" cy="4389875"/>
          </a:xfrm>
          <a:prstGeom prst="rect">
            <a:avLst/>
          </a:prstGeom>
        </p:spPr>
      </p:pic>
      <p:sp>
        <p:nvSpPr>
          <p:cNvPr id="58" name="Inhaltsplatzhalter 2">
            <a:extLst>
              <a:ext uri="{FF2B5EF4-FFF2-40B4-BE49-F238E27FC236}">
                <a16:creationId xmlns:a16="http://schemas.microsoft.com/office/drawing/2014/main" id="{076FAEA6-4AD8-26D9-9FBC-E88D5AA2B143}"/>
              </a:ext>
            </a:extLst>
          </p:cNvPr>
          <p:cNvSpPr txBox="1">
            <a:spLocks/>
          </p:cNvSpPr>
          <p:nvPr/>
        </p:nvSpPr>
        <p:spPr>
          <a:xfrm>
            <a:off x="6745014" y="1696267"/>
            <a:ext cx="1995614" cy="17509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i="1">
                <a:solidFill>
                  <a:srgbClr val="7D0138"/>
                </a:solidFill>
                <a:latin typeface="Franklin Gothic Book" panose="020B0503020102020204" pitchFamily="34" charset="0"/>
              </a:rPr>
              <a:t>Bottlenecks</a:t>
            </a:r>
          </a:p>
          <a:p>
            <a:pPr marL="0" indent="0">
              <a:buNone/>
            </a:pPr>
            <a:endParaRPr lang="en-GB" sz="2100">
              <a:solidFill>
                <a:srgbClr val="7D0138"/>
              </a:solidFill>
              <a:latin typeface="Franklin Gothic Medium" panose="020B0603020102020204" pitchFamily="34" charset="0"/>
            </a:endParaRPr>
          </a:p>
          <a:p>
            <a:r>
              <a:rPr lang="en-GB" sz="1350" i="1">
                <a:solidFill>
                  <a:srgbClr val="B4E549"/>
                </a:solidFill>
                <a:latin typeface="Franklin Gothic Medium" panose="020B0603020102020204" pitchFamily="34" charset="0"/>
              </a:rPr>
              <a:t>Multiple Systems</a:t>
            </a:r>
          </a:p>
          <a:p>
            <a:r>
              <a:rPr lang="en-GB" sz="1350" i="1">
                <a:solidFill>
                  <a:srgbClr val="FF45C4"/>
                </a:solidFill>
                <a:latin typeface="Franklin Gothic Medium" panose="020B0603020102020204" pitchFamily="34" charset="0"/>
              </a:rPr>
              <a:t>Documentation Style</a:t>
            </a:r>
          </a:p>
          <a:p>
            <a:r>
              <a:rPr lang="en-GB" sz="1350" i="1">
                <a:solidFill>
                  <a:srgbClr val="FFBC37"/>
                </a:solidFill>
                <a:latin typeface="Franklin Gothic Medium" panose="020B0603020102020204" pitchFamily="34" charset="0"/>
              </a:rPr>
              <a:t>Assessment Criteria</a:t>
            </a:r>
          </a:p>
        </p:txBody>
      </p:sp>
      <p:sp>
        <p:nvSpPr>
          <p:cNvPr id="2" name="Ellipsi 1">
            <a:extLst>
              <a:ext uri="{FF2B5EF4-FFF2-40B4-BE49-F238E27FC236}">
                <a16:creationId xmlns:a16="http://schemas.microsoft.com/office/drawing/2014/main" id="{5BA2136E-008B-9E71-9E67-F1CC9EE0E027}"/>
              </a:ext>
            </a:extLst>
          </p:cNvPr>
          <p:cNvSpPr/>
          <p:nvPr/>
        </p:nvSpPr>
        <p:spPr>
          <a:xfrm>
            <a:off x="6815144" y="3153082"/>
            <a:ext cx="126322" cy="126322"/>
          </a:xfrm>
          <a:prstGeom prst="ellipse">
            <a:avLst/>
          </a:prstGeom>
          <a:solidFill>
            <a:srgbClr val="FFB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Ellipsi 3">
            <a:extLst>
              <a:ext uri="{FF2B5EF4-FFF2-40B4-BE49-F238E27FC236}">
                <a16:creationId xmlns:a16="http://schemas.microsoft.com/office/drawing/2014/main" id="{E510A250-4C7F-91CA-41F6-0106BE5B9EE0}"/>
              </a:ext>
            </a:extLst>
          </p:cNvPr>
          <p:cNvSpPr/>
          <p:nvPr/>
        </p:nvSpPr>
        <p:spPr>
          <a:xfrm>
            <a:off x="6815144" y="2842654"/>
            <a:ext cx="126322" cy="126322"/>
          </a:xfrm>
          <a:prstGeom prst="ellipse">
            <a:avLst/>
          </a:prstGeom>
          <a:solidFill>
            <a:srgbClr val="FF45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Ellipsi 4">
            <a:extLst>
              <a:ext uri="{FF2B5EF4-FFF2-40B4-BE49-F238E27FC236}">
                <a16:creationId xmlns:a16="http://schemas.microsoft.com/office/drawing/2014/main" id="{A7E9AA8E-F7A6-423C-CE36-D93A95AFE2ED}"/>
              </a:ext>
            </a:extLst>
          </p:cNvPr>
          <p:cNvSpPr/>
          <p:nvPr/>
        </p:nvSpPr>
        <p:spPr>
          <a:xfrm>
            <a:off x="6815144" y="2508589"/>
            <a:ext cx="126322" cy="126322"/>
          </a:xfrm>
          <a:prstGeom prst="ellipse">
            <a:avLst/>
          </a:prstGeom>
          <a:solidFill>
            <a:srgbClr val="B4E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Google Shape;198;p27">
            <a:extLst>
              <a:ext uri="{FF2B5EF4-FFF2-40B4-BE49-F238E27FC236}">
                <a16:creationId xmlns:a16="http://schemas.microsoft.com/office/drawing/2014/main" id="{ACDA3821-697C-891D-E526-FE0ABB3F55C8}"/>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8" name="Tekstiruutu 7">
            <a:extLst>
              <a:ext uri="{FF2B5EF4-FFF2-40B4-BE49-F238E27FC236}">
                <a16:creationId xmlns:a16="http://schemas.microsoft.com/office/drawing/2014/main" id="{E4A09B48-5AD7-70ED-EA59-9BB4C4A9E364}"/>
              </a:ext>
            </a:extLst>
          </p:cNvPr>
          <p:cNvSpPr txBox="1">
            <a:spLocks noGrp="1" noRot="1" noMove="1" noResize="1" noEditPoints="1" noAdjustHandles="1" noChangeArrowheads="1" noChangeShapeType="1"/>
          </p:cNvSpPr>
          <p:nvPr/>
        </p:nvSpPr>
        <p:spPr>
          <a:xfrm>
            <a:off x="306261" y="108755"/>
            <a:ext cx="1579689" cy="253916"/>
          </a:xfrm>
          <a:prstGeom prst="rect">
            <a:avLst/>
          </a:prstGeom>
          <a:noFill/>
        </p:spPr>
        <p:txBody>
          <a:bodyPr wrap="square">
            <a:spAutoFit/>
          </a:bodyPr>
          <a:lstStyle/>
          <a:p>
            <a:r>
              <a:rPr lang="en-US" sz="1050" b="1" spc="38">
                <a:solidFill>
                  <a:srgbClr val="7E0138"/>
                </a:solidFill>
                <a:latin typeface="Franklin Gothic Demi" panose="020B0603020102020204" pitchFamily="34" charset="0"/>
              </a:rPr>
              <a:t>Research </a:t>
            </a:r>
            <a:r>
              <a:rPr lang="en-US" sz="1050" spc="38">
                <a:solidFill>
                  <a:srgbClr val="7E0138"/>
                </a:solidFill>
                <a:latin typeface="Franklin Gothic Book" panose="020B0503020102020204" pitchFamily="34" charset="0"/>
              </a:rPr>
              <a:t>- Findings </a:t>
            </a:r>
            <a:r>
              <a:rPr lang="en-US" sz="1050">
                <a:solidFill>
                  <a:srgbClr val="7E0138"/>
                </a:solidFill>
                <a:latin typeface="Franklin Gothic Book" panose="020B0503020102020204" pitchFamily="34" charset="0"/>
              </a:rPr>
              <a:t> </a:t>
            </a:r>
          </a:p>
        </p:txBody>
      </p:sp>
      <p:sp>
        <p:nvSpPr>
          <p:cNvPr id="9" name="Ellipsi 8">
            <a:extLst>
              <a:ext uri="{FF2B5EF4-FFF2-40B4-BE49-F238E27FC236}">
                <a16:creationId xmlns:a16="http://schemas.microsoft.com/office/drawing/2014/main" id="{43774AA2-CC44-C2BE-CED1-81D4CC53751B}"/>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Ellipsi 9">
            <a:extLst>
              <a:ext uri="{FF2B5EF4-FFF2-40B4-BE49-F238E27FC236}">
                <a16:creationId xmlns:a16="http://schemas.microsoft.com/office/drawing/2014/main" id="{68D22DAA-9C84-D0A6-502D-72EA6AA42BDA}"/>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1" name="Ryhmä 10">
            <a:extLst>
              <a:ext uri="{FF2B5EF4-FFF2-40B4-BE49-F238E27FC236}">
                <a16:creationId xmlns:a16="http://schemas.microsoft.com/office/drawing/2014/main" id="{20D1EBAE-D624-2234-EBA3-38F911AEAA8C}"/>
              </a:ext>
            </a:extLst>
          </p:cNvPr>
          <p:cNvGrpSpPr>
            <a:grpSpLocks noGrp="1" noUngrp="1" noRot="1" noMove="1" noResize="1"/>
          </p:cNvGrpSpPr>
          <p:nvPr/>
        </p:nvGrpSpPr>
        <p:grpSpPr>
          <a:xfrm>
            <a:off x="8069284" y="166989"/>
            <a:ext cx="456728" cy="127188"/>
            <a:chOff x="10759044" y="222652"/>
            <a:chExt cx="608971" cy="169584"/>
          </a:xfrm>
        </p:grpSpPr>
        <p:sp>
          <p:nvSpPr>
            <p:cNvPr id="12" name="Suorakulmio 11">
              <a:extLst>
                <a:ext uri="{FF2B5EF4-FFF2-40B4-BE49-F238E27FC236}">
                  <a16:creationId xmlns:a16="http://schemas.microsoft.com/office/drawing/2014/main" id="{469DA440-CE50-8C17-4E3B-3BBB6F07CA81}"/>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Ellipsi 12">
              <a:extLst>
                <a:ext uri="{FF2B5EF4-FFF2-40B4-BE49-F238E27FC236}">
                  <a16:creationId xmlns:a16="http://schemas.microsoft.com/office/drawing/2014/main" id="{942960FC-58BD-1E6C-D53C-AD96C69961D5}"/>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8DB30923-2E12-04B1-E1D3-E22061329966}"/>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5" name="Ellipsi 14">
            <a:extLst>
              <a:ext uri="{FF2B5EF4-FFF2-40B4-BE49-F238E27FC236}">
                <a16:creationId xmlns:a16="http://schemas.microsoft.com/office/drawing/2014/main" id="{10DB9E40-036D-754E-4337-07AD405501C4}"/>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00CDE7D6-E9B6-C195-82D7-C771BD757980}"/>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F8F370FA-F31E-8E62-D3F1-5F883ED22E8E}"/>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Ellipsi 17">
            <a:extLst>
              <a:ext uri="{FF2B5EF4-FFF2-40B4-BE49-F238E27FC236}">
                <a16:creationId xmlns:a16="http://schemas.microsoft.com/office/drawing/2014/main" id="{F1BA409B-3360-1AD4-248B-EDF1A2D2451A}"/>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242855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6F59FA8C-40F7-A759-E48E-5D4CD42670FA}"/>
              </a:ext>
            </a:extLst>
          </p:cNvPr>
          <p:cNvSpPr txBox="1"/>
          <p:nvPr/>
        </p:nvSpPr>
        <p:spPr>
          <a:xfrm>
            <a:off x="465021" y="2571750"/>
            <a:ext cx="2400973" cy="1384995"/>
          </a:xfrm>
          <a:prstGeom prst="rect">
            <a:avLst/>
          </a:prstGeom>
          <a:noFill/>
        </p:spPr>
        <p:txBody>
          <a:bodyPr wrap="square">
            <a:spAutoFit/>
          </a:bodyPr>
          <a:lstStyle/>
          <a:p>
            <a:r>
              <a:rPr lang="en-GB" sz="1050" b="1" i="1">
                <a:solidFill>
                  <a:srgbClr val="FF45C4"/>
                </a:solidFill>
                <a:latin typeface="Franklin Gothic Demi" panose="020B0603020102020204" pitchFamily="34" charset="0"/>
              </a:rPr>
              <a:t>1. Multiple Information Systems:</a:t>
            </a:r>
          </a:p>
          <a:p>
            <a:endParaRPr lang="en-GB" sz="1050" b="1">
              <a:solidFill>
                <a:srgbClr val="FF45C4"/>
              </a:solidFill>
              <a:latin typeface="Franklin Gothic Book" panose="020B0503020102020204" pitchFamily="34" charset="0"/>
            </a:endParaRPr>
          </a:p>
          <a:p>
            <a:r>
              <a:rPr lang="en-GB" sz="1050" i="1">
                <a:solidFill>
                  <a:srgbClr val="7D0138"/>
                </a:solidFill>
                <a:latin typeface="Franklin Gothic Book" panose="020B0503020102020204" pitchFamily="34" charset="0"/>
              </a:rPr>
              <a:t>Healthcare still uses many separate data systems due to its previously decentralized structure. Even after the creation of Wellbeing Service Counties this fragmentation remains and makes it harder to access patient information.</a:t>
            </a:r>
          </a:p>
        </p:txBody>
      </p:sp>
      <p:sp>
        <p:nvSpPr>
          <p:cNvPr id="7" name="Tekstiruutu 6">
            <a:extLst>
              <a:ext uri="{FF2B5EF4-FFF2-40B4-BE49-F238E27FC236}">
                <a16:creationId xmlns:a16="http://schemas.microsoft.com/office/drawing/2014/main" id="{6128C7B5-C8C0-FDEB-1B6D-1CFD6D7CC414}"/>
              </a:ext>
            </a:extLst>
          </p:cNvPr>
          <p:cNvSpPr txBox="1"/>
          <p:nvPr/>
        </p:nvSpPr>
        <p:spPr>
          <a:xfrm>
            <a:off x="3646074" y="2571750"/>
            <a:ext cx="2247970" cy="1708160"/>
          </a:xfrm>
          <a:prstGeom prst="rect">
            <a:avLst/>
          </a:prstGeom>
          <a:noFill/>
        </p:spPr>
        <p:txBody>
          <a:bodyPr wrap="square">
            <a:spAutoFit/>
          </a:bodyPr>
          <a:lstStyle/>
          <a:p>
            <a:r>
              <a:rPr lang="en-GB" sz="1050" b="1" i="1">
                <a:solidFill>
                  <a:srgbClr val="FFBC37"/>
                </a:solidFill>
                <a:latin typeface="Franklin Gothic Demi" panose="020B0603020102020204" pitchFamily="34" charset="0"/>
              </a:rPr>
              <a:t>2. Different Ways of Communicating:</a:t>
            </a:r>
          </a:p>
          <a:p>
            <a:endParaRPr lang="en-GB" sz="1050" b="1">
              <a:solidFill>
                <a:srgbClr val="7D0138"/>
              </a:solidFill>
              <a:latin typeface="Franklin Gothic Book" panose="020B0503020102020204" pitchFamily="34" charset="0"/>
            </a:endParaRPr>
          </a:p>
          <a:p>
            <a:r>
              <a:rPr lang="en-GB" sz="1050" i="1">
                <a:solidFill>
                  <a:srgbClr val="7D0138"/>
                </a:solidFill>
                <a:latin typeface="Franklin Gothic Book" panose="020B0503020102020204" pitchFamily="34" charset="0"/>
              </a:rPr>
              <a:t>Miscommunications arise when patients receive care in multiple services because institutions have individual understandings of care and their own way of communicating with patients and other institutions.</a:t>
            </a:r>
          </a:p>
        </p:txBody>
      </p:sp>
      <p:sp>
        <p:nvSpPr>
          <p:cNvPr id="9" name="Tekstiruutu 8">
            <a:extLst>
              <a:ext uri="{FF2B5EF4-FFF2-40B4-BE49-F238E27FC236}">
                <a16:creationId xmlns:a16="http://schemas.microsoft.com/office/drawing/2014/main" id="{71A738F1-ADA7-0906-E507-27EAEA8A67CB}"/>
              </a:ext>
            </a:extLst>
          </p:cNvPr>
          <p:cNvSpPr txBox="1"/>
          <p:nvPr/>
        </p:nvSpPr>
        <p:spPr>
          <a:xfrm>
            <a:off x="6674122" y="2571750"/>
            <a:ext cx="2247969" cy="1361911"/>
          </a:xfrm>
          <a:prstGeom prst="rect">
            <a:avLst/>
          </a:prstGeom>
          <a:noFill/>
        </p:spPr>
        <p:txBody>
          <a:bodyPr wrap="square" lIns="68580" tIns="34290" rIns="68580" bIns="34290" anchor="t">
            <a:spAutoFit/>
          </a:bodyPr>
          <a:lstStyle/>
          <a:p>
            <a:r>
              <a:rPr lang="en-GB" sz="1050" b="1" i="1">
                <a:solidFill>
                  <a:srgbClr val="1C4DFF"/>
                </a:solidFill>
                <a:latin typeface="Franklin Gothic Demi" panose="020B0603020102020204" pitchFamily="34" charset="0"/>
              </a:rPr>
              <a:t>3. Inconsistent Digital Services:</a:t>
            </a:r>
          </a:p>
          <a:p>
            <a:endParaRPr lang="en-GB" sz="1050" b="1">
              <a:solidFill>
                <a:srgbClr val="7D0138"/>
              </a:solidFill>
              <a:latin typeface="Franklin Gothic Book" panose="020B0503020102020204" pitchFamily="34" charset="0"/>
            </a:endParaRPr>
          </a:p>
          <a:p>
            <a:r>
              <a:rPr lang="en-GB" sz="1050" i="1">
                <a:solidFill>
                  <a:srgbClr val="7D0138"/>
                </a:solidFill>
                <a:latin typeface="Franklin Gothic Book"/>
              </a:rPr>
              <a:t>Digital services are working well in Finnish, but are still underdeveloped in other languages. This highlights how Swedish speakers have a clear disadvantage when seeking information.</a:t>
            </a:r>
          </a:p>
        </p:txBody>
      </p:sp>
      <p:sp>
        <p:nvSpPr>
          <p:cNvPr id="10" name="Titel 1">
            <a:extLst>
              <a:ext uri="{FF2B5EF4-FFF2-40B4-BE49-F238E27FC236}">
                <a16:creationId xmlns:a16="http://schemas.microsoft.com/office/drawing/2014/main" id="{1C585EFF-AC26-A7A5-CE22-14305D729E6E}"/>
              </a:ext>
            </a:extLst>
          </p:cNvPr>
          <p:cNvSpPr txBox="1">
            <a:spLocks/>
          </p:cNvSpPr>
          <p:nvPr/>
        </p:nvSpPr>
        <p:spPr>
          <a:xfrm>
            <a:off x="465021" y="1116757"/>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Book" panose="020B0503020102020204" pitchFamily="34" charset="0"/>
              </a:rPr>
              <a:t>Insights from fieldwork</a:t>
            </a:r>
          </a:p>
        </p:txBody>
      </p:sp>
      <p:cxnSp>
        <p:nvCxnSpPr>
          <p:cNvPr id="22" name="Käyrä yhdysviiva 21">
            <a:extLst>
              <a:ext uri="{FF2B5EF4-FFF2-40B4-BE49-F238E27FC236}">
                <a16:creationId xmlns:a16="http://schemas.microsoft.com/office/drawing/2014/main" id="{892E1C45-E0DA-B01D-9EEF-C820202B9050}"/>
              </a:ext>
            </a:extLst>
          </p:cNvPr>
          <p:cNvCxnSpPr>
            <a:cxnSpLocks/>
          </p:cNvCxnSpPr>
          <p:nvPr/>
        </p:nvCxnSpPr>
        <p:spPr>
          <a:xfrm rot="5400000">
            <a:off x="455870" y="1644256"/>
            <a:ext cx="1100705" cy="710978"/>
          </a:xfrm>
          <a:prstGeom prst="curvedConnector3">
            <a:avLst/>
          </a:prstGeom>
          <a:ln w="9525">
            <a:solidFill>
              <a:srgbClr val="FF45C4"/>
            </a:solidFill>
            <a:tailEnd type="none"/>
          </a:ln>
          <a:effectLst>
            <a:outerShdw blurRad="40000" dist="20000" dir="5400000" sx="1000" sy="1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24" name="Käyrä yhdysviiva 23">
            <a:extLst>
              <a:ext uri="{FF2B5EF4-FFF2-40B4-BE49-F238E27FC236}">
                <a16:creationId xmlns:a16="http://schemas.microsoft.com/office/drawing/2014/main" id="{753AECC4-5B78-88BF-98EF-E31135DE0CFE}"/>
              </a:ext>
            </a:extLst>
          </p:cNvPr>
          <p:cNvCxnSpPr>
            <a:cxnSpLocks/>
          </p:cNvCxnSpPr>
          <p:nvPr/>
        </p:nvCxnSpPr>
        <p:spPr>
          <a:xfrm>
            <a:off x="2258404" y="1449393"/>
            <a:ext cx="1336597" cy="1321359"/>
          </a:xfrm>
          <a:prstGeom prst="curvedConnector3">
            <a:avLst>
              <a:gd name="adj1" fmla="val 50000"/>
            </a:avLst>
          </a:prstGeom>
          <a:ln w="9525">
            <a:solidFill>
              <a:srgbClr val="FFBC37"/>
            </a:solidFill>
            <a:tailEnd type="none"/>
          </a:ln>
          <a:effectLst>
            <a:outerShdw blurRad="40000" dist="20000" dir="5400000" sx="1000" sy="1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26" name="Käyrä yhdysviiva 25">
            <a:extLst>
              <a:ext uri="{FF2B5EF4-FFF2-40B4-BE49-F238E27FC236}">
                <a16:creationId xmlns:a16="http://schemas.microsoft.com/office/drawing/2014/main" id="{02A0AE74-59A5-861B-A614-6095E92E5A81}"/>
              </a:ext>
            </a:extLst>
          </p:cNvPr>
          <p:cNvCxnSpPr>
            <a:cxnSpLocks/>
          </p:cNvCxnSpPr>
          <p:nvPr/>
        </p:nvCxnSpPr>
        <p:spPr>
          <a:xfrm>
            <a:off x="2619073" y="1258389"/>
            <a:ext cx="3976709" cy="1512364"/>
          </a:xfrm>
          <a:prstGeom prst="curvedConnector3">
            <a:avLst>
              <a:gd name="adj1" fmla="val 59637"/>
            </a:avLst>
          </a:prstGeom>
          <a:ln w="9525">
            <a:solidFill>
              <a:srgbClr val="1C4DFF"/>
            </a:solidFill>
            <a:tailEnd type="none"/>
          </a:ln>
          <a:effectLst>
            <a:outerShdw blurRad="40000" dist="20000" dir="5400000" sx="1000" sy="1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52" name="Ellipsi 51">
            <a:extLst>
              <a:ext uri="{FF2B5EF4-FFF2-40B4-BE49-F238E27FC236}">
                <a16:creationId xmlns:a16="http://schemas.microsoft.com/office/drawing/2014/main" id="{60BDB6DB-A19D-3A8D-24BC-606D74E58745}"/>
              </a:ext>
            </a:extLst>
          </p:cNvPr>
          <p:cNvSpPr/>
          <p:nvPr/>
        </p:nvSpPr>
        <p:spPr>
          <a:xfrm>
            <a:off x="599661" y="2467082"/>
            <a:ext cx="126322" cy="126322"/>
          </a:xfrm>
          <a:prstGeom prst="ellipse">
            <a:avLst/>
          </a:prstGeom>
          <a:solidFill>
            <a:srgbClr val="FF45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 name="Ellipsi 52">
            <a:extLst>
              <a:ext uri="{FF2B5EF4-FFF2-40B4-BE49-F238E27FC236}">
                <a16:creationId xmlns:a16="http://schemas.microsoft.com/office/drawing/2014/main" id="{9BAC836D-2E4F-460B-9441-2940BE80E708}"/>
              </a:ext>
            </a:extLst>
          </p:cNvPr>
          <p:cNvSpPr/>
          <p:nvPr/>
        </p:nvSpPr>
        <p:spPr>
          <a:xfrm>
            <a:off x="3504573" y="2707592"/>
            <a:ext cx="126322" cy="126322"/>
          </a:xfrm>
          <a:prstGeom prst="ellipse">
            <a:avLst/>
          </a:prstGeom>
          <a:solidFill>
            <a:srgbClr val="FFB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 name="Ellipsi 53">
            <a:extLst>
              <a:ext uri="{FF2B5EF4-FFF2-40B4-BE49-F238E27FC236}">
                <a16:creationId xmlns:a16="http://schemas.microsoft.com/office/drawing/2014/main" id="{92B4B1AE-2F04-3AD2-0E15-ABBA3FAC737A}"/>
              </a:ext>
            </a:extLst>
          </p:cNvPr>
          <p:cNvSpPr/>
          <p:nvPr/>
        </p:nvSpPr>
        <p:spPr>
          <a:xfrm>
            <a:off x="6508630" y="2707592"/>
            <a:ext cx="126322" cy="126322"/>
          </a:xfrm>
          <a:prstGeom prst="ellipse">
            <a:avLst/>
          </a:prstGeom>
          <a:solidFill>
            <a:srgbClr val="1C4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Google Shape;198;p27">
            <a:extLst>
              <a:ext uri="{FF2B5EF4-FFF2-40B4-BE49-F238E27FC236}">
                <a16:creationId xmlns:a16="http://schemas.microsoft.com/office/drawing/2014/main" id="{AFA0BB9A-EFA6-B5B1-A0EE-7A4AC3A38BE7}"/>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4" name="Ellipsi 3">
            <a:extLst>
              <a:ext uri="{FF2B5EF4-FFF2-40B4-BE49-F238E27FC236}">
                <a16:creationId xmlns:a16="http://schemas.microsoft.com/office/drawing/2014/main" id="{30376500-700B-A861-6077-C15C3B27E337}"/>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Ellipsi 5">
            <a:extLst>
              <a:ext uri="{FF2B5EF4-FFF2-40B4-BE49-F238E27FC236}">
                <a16:creationId xmlns:a16="http://schemas.microsoft.com/office/drawing/2014/main" id="{265283D0-7F8A-6221-B44B-8767307514EA}"/>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8" name="Ryhmä 7">
            <a:extLst>
              <a:ext uri="{FF2B5EF4-FFF2-40B4-BE49-F238E27FC236}">
                <a16:creationId xmlns:a16="http://schemas.microsoft.com/office/drawing/2014/main" id="{76E29AF4-0F68-B84B-6C06-EE5448DD608F}"/>
              </a:ext>
            </a:extLst>
          </p:cNvPr>
          <p:cNvGrpSpPr>
            <a:grpSpLocks noGrp="1" noUngrp="1" noRot="1" noMove="1" noResize="1"/>
          </p:cNvGrpSpPr>
          <p:nvPr/>
        </p:nvGrpSpPr>
        <p:grpSpPr>
          <a:xfrm>
            <a:off x="8069284" y="166989"/>
            <a:ext cx="456728" cy="127188"/>
            <a:chOff x="10759044" y="222652"/>
            <a:chExt cx="608971" cy="169584"/>
          </a:xfrm>
        </p:grpSpPr>
        <p:sp>
          <p:nvSpPr>
            <p:cNvPr id="11" name="Suorakulmio 10">
              <a:extLst>
                <a:ext uri="{FF2B5EF4-FFF2-40B4-BE49-F238E27FC236}">
                  <a16:creationId xmlns:a16="http://schemas.microsoft.com/office/drawing/2014/main" id="{AA03EFAD-DE60-33A5-4D67-0E63DE09EFDC}"/>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Ellipsi 11">
              <a:extLst>
                <a:ext uri="{FF2B5EF4-FFF2-40B4-BE49-F238E27FC236}">
                  <a16:creationId xmlns:a16="http://schemas.microsoft.com/office/drawing/2014/main" id="{278E6CCE-F8ED-98D7-4323-78E626DA7684}"/>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Ellipsi 12">
              <a:extLst>
                <a:ext uri="{FF2B5EF4-FFF2-40B4-BE49-F238E27FC236}">
                  <a16:creationId xmlns:a16="http://schemas.microsoft.com/office/drawing/2014/main" id="{44F43F51-4631-E079-4A39-4CDD54422333}"/>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4" name="Ellipsi 13">
            <a:extLst>
              <a:ext uri="{FF2B5EF4-FFF2-40B4-BE49-F238E27FC236}">
                <a16:creationId xmlns:a16="http://schemas.microsoft.com/office/drawing/2014/main" id="{A70D3CFB-1505-62E2-A3DE-8E2D27E6C3DD}"/>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5764B0DF-AE79-A04C-E07C-C0E0B6BE701E}"/>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F905D3E1-59E9-3692-0891-993D730BCC59}"/>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7F90B9AF-F8CE-B62A-22F8-63FB5B8B9D63}"/>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Tekstiruutu 18">
            <a:extLst>
              <a:ext uri="{FF2B5EF4-FFF2-40B4-BE49-F238E27FC236}">
                <a16:creationId xmlns:a16="http://schemas.microsoft.com/office/drawing/2014/main" id="{C88D1A12-675A-85D6-92BA-CA70831D4BBD}"/>
              </a:ext>
            </a:extLst>
          </p:cNvPr>
          <p:cNvSpPr txBox="1">
            <a:spLocks noGrp="1" noRot="1" noMove="1" noResize="1" noEditPoints="1" noAdjustHandles="1" noChangeArrowheads="1" noChangeShapeType="1"/>
          </p:cNvSpPr>
          <p:nvPr/>
        </p:nvSpPr>
        <p:spPr>
          <a:xfrm>
            <a:off x="306261" y="108755"/>
            <a:ext cx="1579689" cy="253916"/>
          </a:xfrm>
          <a:prstGeom prst="rect">
            <a:avLst/>
          </a:prstGeom>
          <a:noFill/>
        </p:spPr>
        <p:txBody>
          <a:bodyPr wrap="square">
            <a:spAutoFit/>
          </a:bodyPr>
          <a:lstStyle/>
          <a:p>
            <a:r>
              <a:rPr lang="en-US" sz="1050" b="1" spc="38">
                <a:solidFill>
                  <a:srgbClr val="7E0138"/>
                </a:solidFill>
                <a:latin typeface="Franklin Gothic Demi" panose="020B0603020102020204" pitchFamily="34" charset="0"/>
              </a:rPr>
              <a:t>Research </a:t>
            </a:r>
            <a:r>
              <a:rPr lang="en-US" sz="1050" spc="38">
                <a:solidFill>
                  <a:srgbClr val="7E0138"/>
                </a:solidFill>
                <a:latin typeface="Franklin Gothic Book" panose="020B0503020102020204" pitchFamily="34" charset="0"/>
              </a:rPr>
              <a:t>- Findings </a:t>
            </a:r>
            <a:r>
              <a:rPr lang="en-US" sz="1050">
                <a:solidFill>
                  <a:srgbClr val="7E0138"/>
                </a:solidFill>
                <a:latin typeface="Franklin Gothic Book" panose="020B0503020102020204" pitchFamily="34" charset="0"/>
              </a:rPr>
              <a:t> </a:t>
            </a:r>
          </a:p>
        </p:txBody>
      </p:sp>
    </p:spTree>
    <p:extLst>
      <p:ext uri="{BB962C8B-B14F-4D97-AF65-F5344CB8AC3E}">
        <p14:creationId xmlns:p14="http://schemas.microsoft.com/office/powerpoint/2010/main" val="2383666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477DB547-B3F5-087D-2682-10BF86CC6E20}"/>
              </a:ext>
            </a:extLst>
          </p:cNvPr>
          <p:cNvPicPr>
            <a:picLocks noChangeAspect="1"/>
          </p:cNvPicPr>
          <p:nvPr/>
        </p:nvPicPr>
        <p:blipFill>
          <a:blip r:embed="rId3"/>
          <a:srcRect l="34669" t="48941" r="29031" b="24466"/>
          <a:stretch>
            <a:fillRect/>
          </a:stretch>
        </p:blipFill>
        <p:spPr>
          <a:xfrm>
            <a:off x="2808254" y="2832849"/>
            <a:ext cx="2595884" cy="1309558"/>
          </a:xfrm>
          <a:prstGeom prst="rect">
            <a:avLst/>
          </a:prstGeom>
        </p:spPr>
      </p:pic>
      <p:pic>
        <p:nvPicPr>
          <p:cNvPr id="20" name="Grafik 19">
            <a:extLst>
              <a:ext uri="{FF2B5EF4-FFF2-40B4-BE49-F238E27FC236}">
                <a16:creationId xmlns:a16="http://schemas.microsoft.com/office/drawing/2014/main" id="{E0637736-CAAF-1463-DE04-7A444A40E6CB}"/>
              </a:ext>
            </a:extLst>
          </p:cNvPr>
          <p:cNvPicPr>
            <a:picLocks noChangeAspect="1"/>
          </p:cNvPicPr>
          <p:nvPr/>
        </p:nvPicPr>
        <p:blipFill>
          <a:blip r:embed="rId4"/>
          <a:srcRect l="34535" t="18291" r="32698" b="58892"/>
          <a:stretch>
            <a:fillRect/>
          </a:stretch>
        </p:blipFill>
        <p:spPr>
          <a:xfrm>
            <a:off x="2934578" y="1460645"/>
            <a:ext cx="2343234" cy="1123629"/>
          </a:xfrm>
          <a:prstGeom prst="rect">
            <a:avLst/>
          </a:prstGeom>
        </p:spPr>
      </p:pic>
      <p:sp>
        <p:nvSpPr>
          <p:cNvPr id="3" name="Titel 1">
            <a:extLst>
              <a:ext uri="{FF2B5EF4-FFF2-40B4-BE49-F238E27FC236}">
                <a16:creationId xmlns:a16="http://schemas.microsoft.com/office/drawing/2014/main" id="{693F9E81-42BE-3978-AC65-9155D3EFBB3C}"/>
              </a:ext>
            </a:extLst>
          </p:cNvPr>
          <p:cNvSpPr txBox="1">
            <a:spLocks/>
          </p:cNvSpPr>
          <p:nvPr/>
        </p:nvSpPr>
        <p:spPr>
          <a:xfrm>
            <a:off x="465021" y="1116757"/>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Book" panose="020B0503020102020204" pitchFamily="34" charset="0"/>
              </a:rPr>
              <a:t>Uncovering underlying fragmentation…</a:t>
            </a:r>
          </a:p>
        </p:txBody>
      </p:sp>
      <p:graphicFrame>
        <p:nvGraphicFramePr>
          <p:cNvPr id="5" name="Tabelle 4">
            <a:extLst>
              <a:ext uri="{FF2B5EF4-FFF2-40B4-BE49-F238E27FC236}">
                <a16:creationId xmlns:a16="http://schemas.microsoft.com/office/drawing/2014/main" id="{63D065F8-E00C-DD2E-CECB-C8728EB7DA13}"/>
              </a:ext>
            </a:extLst>
          </p:cNvPr>
          <p:cNvGraphicFramePr>
            <a:graphicFrameLocks noGrp="1"/>
          </p:cNvGraphicFramePr>
          <p:nvPr/>
        </p:nvGraphicFramePr>
        <p:xfrm>
          <a:off x="465020" y="1666524"/>
          <a:ext cx="8020050" cy="2160489"/>
        </p:xfrm>
        <a:graphic>
          <a:graphicData uri="http://schemas.openxmlformats.org/drawingml/2006/table">
            <a:tbl>
              <a:tblPr/>
              <a:tblGrid>
                <a:gridCol w="4976409">
                  <a:extLst>
                    <a:ext uri="{9D8B030D-6E8A-4147-A177-3AD203B41FA5}">
                      <a16:colId xmlns:a16="http://schemas.microsoft.com/office/drawing/2014/main" val="3744682789"/>
                    </a:ext>
                  </a:extLst>
                </a:gridCol>
                <a:gridCol w="3043641">
                  <a:extLst>
                    <a:ext uri="{9D8B030D-6E8A-4147-A177-3AD203B41FA5}">
                      <a16:colId xmlns:a16="http://schemas.microsoft.com/office/drawing/2014/main" val="2063925817"/>
                    </a:ext>
                  </a:extLst>
                </a:gridCol>
              </a:tblGrid>
              <a:tr h="720163">
                <a:tc>
                  <a:txBody>
                    <a:bodyPr/>
                    <a:lstStyle/>
                    <a:p>
                      <a:pPr marL="0" indent="0">
                        <a:buFontTx/>
                        <a:buNone/>
                      </a:pPr>
                      <a:r>
                        <a:rPr lang="en-GB" sz="1400" b="1" i="1" kern="1200">
                          <a:solidFill>
                            <a:srgbClr val="7D0138"/>
                          </a:solidFill>
                          <a:latin typeface="Franklin Gothic Demi" panose="020B0603020102020204" pitchFamily="34" charset="0"/>
                          <a:ea typeface="+mn-ea"/>
                          <a:cs typeface="+mn-cs"/>
                        </a:rPr>
                        <a:t>Multiple information systems</a:t>
                      </a:r>
                    </a:p>
                  </a:txBody>
                  <a:tcPr marL="68580" marR="68580" marT="34290" marB="34290" anchor="ctr">
                    <a:lnL>
                      <a:noFill/>
                    </a:lnL>
                    <a:lnR>
                      <a:noFill/>
                    </a:lnR>
                    <a:lnT>
                      <a:noFill/>
                    </a:lnT>
                    <a:lnB>
                      <a:noFill/>
                    </a:lnB>
                    <a:noFill/>
                  </a:tcPr>
                </a:tc>
                <a:tc>
                  <a:txBody>
                    <a:bodyPr/>
                    <a:lstStyle/>
                    <a:p>
                      <a:pPr marL="0" algn="l" defTabSz="914400" rtl="0" eaLnBrk="1" latinLnBrk="0" hangingPunct="1">
                        <a:buFontTx/>
                        <a:buNone/>
                      </a:pPr>
                      <a:r>
                        <a:rPr lang="en-GB" sz="1400" b="0" i="0" kern="1200">
                          <a:solidFill>
                            <a:srgbClr val="7D0138"/>
                          </a:solidFill>
                          <a:latin typeface="Franklin Gothic Book" panose="020B0503020102020204" pitchFamily="34" charset="0"/>
                          <a:ea typeface="+mn-ea"/>
                          <a:cs typeface="+mn-cs"/>
                        </a:rPr>
                        <a:t>Fragmented </a:t>
                      </a:r>
                      <a:r>
                        <a:rPr lang="en-GB" sz="1400" b="0" i="0" kern="1200">
                          <a:solidFill>
                            <a:srgbClr val="7D0138"/>
                          </a:solidFill>
                          <a:highlight>
                            <a:srgbClr val="B4E549"/>
                          </a:highlight>
                          <a:latin typeface="Franklin Gothic Book" panose="020B0503020102020204" pitchFamily="34" charset="0"/>
                          <a:ea typeface="+mn-ea"/>
                          <a:cs typeface="+mn-cs"/>
                        </a:rPr>
                        <a:t>informational</a:t>
                      </a:r>
                      <a:r>
                        <a:rPr lang="en-GB" sz="1400" b="0" i="0" kern="1200">
                          <a:solidFill>
                            <a:srgbClr val="7D0138"/>
                          </a:solidFill>
                          <a:latin typeface="Franklin Gothic Book" panose="020B0503020102020204" pitchFamily="34" charset="0"/>
                          <a:ea typeface="+mn-ea"/>
                          <a:cs typeface="+mn-cs"/>
                        </a:rPr>
                        <a:t> continuity</a:t>
                      </a:r>
                    </a:p>
                  </a:txBody>
                  <a:tcPr marL="68580" marR="68580" marT="34290" marB="34290" anchor="ctr">
                    <a:lnL>
                      <a:noFill/>
                    </a:lnL>
                    <a:lnR>
                      <a:noFill/>
                    </a:lnR>
                    <a:lnT>
                      <a:noFill/>
                    </a:lnT>
                    <a:lnB>
                      <a:noFill/>
                    </a:lnB>
                    <a:noFill/>
                  </a:tcPr>
                </a:tc>
                <a:extLst>
                  <a:ext uri="{0D108BD9-81ED-4DB2-BD59-A6C34878D82A}">
                    <a16:rowId xmlns:a16="http://schemas.microsoft.com/office/drawing/2014/main" val="2896043509"/>
                  </a:ext>
                </a:extLst>
              </a:tr>
              <a:tr h="720163">
                <a:tc>
                  <a:txBody>
                    <a:bodyPr/>
                    <a:lstStyle/>
                    <a:p>
                      <a:pPr marL="0" indent="0">
                        <a:buFontTx/>
                        <a:buNone/>
                      </a:pPr>
                      <a:r>
                        <a:rPr lang="en-GB" sz="1400" b="1" i="1" kern="1200">
                          <a:solidFill>
                            <a:srgbClr val="7D0138"/>
                          </a:solidFill>
                          <a:latin typeface="Franklin Gothic Demi" panose="020B0603020102020204" pitchFamily="34" charset="0"/>
                          <a:ea typeface="+mn-ea"/>
                          <a:cs typeface="+mn-cs"/>
                        </a:rPr>
                        <a:t>Different ways of communicating</a:t>
                      </a:r>
                    </a:p>
                  </a:txBody>
                  <a:tcPr marL="68580" marR="68580" marT="34290" marB="34290" anchor="ctr">
                    <a:lnL>
                      <a:noFill/>
                    </a:lnL>
                    <a:lnR>
                      <a:noFill/>
                    </a:lnR>
                    <a:lnT>
                      <a:noFill/>
                    </a:lnT>
                    <a:lnB>
                      <a:noFill/>
                    </a:lnB>
                    <a:noFill/>
                  </a:tcPr>
                </a:tc>
                <a:tc>
                  <a:txBody>
                    <a:bodyPr/>
                    <a:lstStyle/>
                    <a:p>
                      <a:pPr marL="0" algn="l" defTabSz="914400" rtl="0" eaLnBrk="1" latinLnBrk="0" hangingPunct="1">
                        <a:buFontTx/>
                        <a:buNone/>
                      </a:pPr>
                      <a:r>
                        <a:rPr lang="en-GB" sz="1400" b="0" i="0" kern="1200">
                          <a:solidFill>
                            <a:srgbClr val="7D0138"/>
                          </a:solidFill>
                          <a:latin typeface="Franklin Gothic Book" panose="020B0503020102020204" pitchFamily="34" charset="0"/>
                          <a:ea typeface="+mn-ea"/>
                          <a:cs typeface="+mn-cs"/>
                        </a:rPr>
                        <a:t>Fragmented </a:t>
                      </a:r>
                      <a:r>
                        <a:rPr lang="en-GB" sz="1400" b="0" i="0" kern="1200">
                          <a:solidFill>
                            <a:srgbClr val="7D0138"/>
                          </a:solidFill>
                          <a:highlight>
                            <a:srgbClr val="B4E549"/>
                          </a:highlight>
                          <a:latin typeface="Franklin Gothic Book" panose="020B0503020102020204" pitchFamily="34" charset="0"/>
                          <a:ea typeface="+mn-ea"/>
                          <a:cs typeface="+mn-cs"/>
                        </a:rPr>
                        <a:t>interpretive</a:t>
                      </a:r>
                      <a:r>
                        <a:rPr lang="en-GB" sz="1400" b="0" i="0" kern="1200">
                          <a:solidFill>
                            <a:srgbClr val="7D0138"/>
                          </a:solidFill>
                          <a:latin typeface="Franklin Gothic Book" panose="020B0503020102020204" pitchFamily="34" charset="0"/>
                          <a:ea typeface="+mn-ea"/>
                          <a:cs typeface="+mn-cs"/>
                        </a:rPr>
                        <a:t> continuity</a:t>
                      </a:r>
                    </a:p>
                  </a:txBody>
                  <a:tcPr marL="68580" marR="68580" marT="34290" marB="34290" anchor="ctr">
                    <a:lnL>
                      <a:noFill/>
                    </a:lnL>
                    <a:lnR>
                      <a:noFill/>
                    </a:lnR>
                    <a:lnT>
                      <a:noFill/>
                    </a:lnT>
                    <a:lnB>
                      <a:noFill/>
                    </a:lnB>
                    <a:noFill/>
                  </a:tcPr>
                </a:tc>
                <a:extLst>
                  <a:ext uri="{0D108BD9-81ED-4DB2-BD59-A6C34878D82A}">
                    <a16:rowId xmlns:a16="http://schemas.microsoft.com/office/drawing/2014/main" val="967189735"/>
                  </a:ext>
                </a:extLst>
              </a:tr>
              <a:tr h="720163">
                <a:tc>
                  <a:txBody>
                    <a:bodyPr/>
                    <a:lstStyle/>
                    <a:p>
                      <a:pPr marL="0" indent="0">
                        <a:buFontTx/>
                        <a:buNone/>
                      </a:pPr>
                      <a:r>
                        <a:rPr lang="en-GB" sz="1400" b="1" i="1" kern="1200">
                          <a:solidFill>
                            <a:srgbClr val="7D0138"/>
                          </a:solidFill>
                          <a:latin typeface="Franklin Gothic Demi" panose="020B0603020102020204" pitchFamily="34" charset="0"/>
                          <a:ea typeface="+mn-ea"/>
                          <a:cs typeface="+mn-cs"/>
                        </a:rPr>
                        <a:t>Inconsistent digital services</a:t>
                      </a:r>
                    </a:p>
                  </a:txBody>
                  <a:tcPr marL="68580" marR="68580" marT="34290" marB="34290" anchor="ctr">
                    <a:lnL>
                      <a:noFill/>
                    </a:lnL>
                    <a:lnR>
                      <a:noFill/>
                    </a:lnR>
                    <a:lnT>
                      <a:noFill/>
                    </a:lnT>
                    <a:lnB>
                      <a:noFill/>
                    </a:lnB>
                    <a:noFill/>
                  </a:tcPr>
                </a:tc>
                <a:tc>
                  <a:txBody>
                    <a:bodyPr/>
                    <a:lstStyle/>
                    <a:p>
                      <a:pPr marL="0" algn="l" defTabSz="914400" rtl="0" eaLnBrk="1" latinLnBrk="0" hangingPunct="1">
                        <a:buFontTx/>
                        <a:buNone/>
                      </a:pPr>
                      <a:r>
                        <a:rPr lang="en-GB" sz="1400" b="0" i="0" kern="1200">
                          <a:solidFill>
                            <a:srgbClr val="7D0138"/>
                          </a:solidFill>
                          <a:latin typeface="Franklin Gothic Book" panose="020B0503020102020204" pitchFamily="34" charset="0"/>
                          <a:ea typeface="+mn-ea"/>
                          <a:cs typeface="+mn-cs"/>
                        </a:rPr>
                        <a:t>Fragmented </a:t>
                      </a:r>
                      <a:r>
                        <a:rPr lang="en-GB" sz="1400" b="0" i="0" kern="1200">
                          <a:solidFill>
                            <a:srgbClr val="7D0138"/>
                          </a:solidFill>
                          <a:highlight>
                            <a:srgbClr val="B4E549"/>
                          </a:highlight>
                          <a:latin typeface="Franklin Gothic Book" panose="020B0503020102020204" pitchFamily="34" charset="0"/>
                          <a:ea typeface="+mn-ea"/>
                          <a:cs typeface="+mn-cs"/>
                        </a:rPr>
                        <a:t>accessibility</a:t>
                      </a:r>
                      <a:r>
                        <a:rPr lang="en-GB" sz="1400" b="0" i="0" kern="1200">
                          <a:solidFill>
                            <a:srgbClr val="7D0138"/>
                          </a:solidFill>
                          <a:latin typeface="Franklin Gothic Book" panose="020B0503020102020204" pitchFamily="34" charset="0"/>
                          <a:ea typeface="+mn-ea"/>
                          <a:cs typeface="+mn-cs"/>
                        </a:rPr>
                        <a:t> continuity</a:t>
                      </a:r>
                    </a:p>
                  </a:txBody>
                  <a:tcPr marL="68580" marR="68580" marT="34290" marB="34290" anchor="ctr">
                    <a:lnL>
                      <a:noFill/>
                    </a:lnL>
                    <a:lnR>
                      <a:noFill/>
                    </a:lnR>
                    <a:lnT>
                      <a:noFill/>
                    </a:lnT>
                    <a:lnB>
                      <a:noFill/>
                    </a:lnB>
                    <a:noFill/>
                  </a:tcPr>
                </a:tc>
                <a:extLst>
                  <a:ext uri="{0D108BD9-81ED-4DB2-BD59-A6C34878D82A}">
                    <a16:rowId xmlns:a16="http://schemas.microsoft.com/office/drawing/2014/main" val="2118670272"/>
                  </a:ext>
                </a:extLst>
              </a:tr>
            </a:tbl>
          </a:graphicData>
        </a:graphic>
      </p:graphicFrame>
      <p:sp>
        <p:nvSpPr>
          <p:cNvPr id="17" name="Ellipsi 16">
            <a:extLst>
              <a:ext uri="{FF2B5EF4-FFF2-40B4-BE49-F238E27FC236}">
                <a16:creationId xmlns:a16="http://schemas.microsoft.com/office/drawing/2014/main" id="{14185F4B-CBE9-81AD-4250-4B6996615E3E}"/>
              </a:ext>
            </a:extLst>
          </p:cNvPr>
          <p:cNvSpPr/>
          <p:nvPr/>
        </p:nvSpPr>
        <p:spPr>
          <a:xfrm>
            <a:off x="2871417" y="1964619"/>
            <a:ext cx="126322" cy="126322"/>
          </a:xfrm>
          <a:prstGeom prst="ellipse">
            <a:avLst/>
          </a:prstGeom>
          <a:solidFill>
            <a:srgbClr val="FF45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Ellipsi 26">
            <a:extLst>
              <a:ext uri="{FF2B5EF4-FFF2-40B4-BE49-F238E27FC236}">
                <a16:creationId xmlns:a16="http://schemas.microsoft.com/office/drawing/2014/main" id="{1F9556A1-4C82-06A9-F9C5-388C6F32B79F}"/>
              </a:ext>
            </a:extLst>
          </p:cNvPr>
          <p:cNvSpPr/>
          <p:nvPr/>
        </p:nvSpPr>
        <p:spPr>
          <a:xfrm>
            <a:off x="5239417" y="1964619"/>
            <a:ext cx="126322" cy="126322"/>
          </a:xfrm>
          <a:prstGeom prst="ellipse">
            <a:avLst/>
          </a:prstGeom>
          <a:solidFill>
            <a:srgbClr val="FF45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Ellipsi 27">
            <a:extLst>
              <a:ext uri="{FF2B5EF4-FFF2-40B4-BE49-F238E27FC236}">
                <a16:creationId xmlns:a16="http://schemas.microsoft.com/office/drawing/2014/main" id="{7D39B23A-9FAB-112F-8367-A7BAEA7ED2DD}"/>
              </a:ext>
            </a:extLst>
          </p:cNvPr>
          <p:cNvSpPr/>
          <p:nvPr/>
        </p:nvSpPr>
        <p:spPr>
          <a:xfrm>
            <a:off x="3166068" y="2692839"/>
            <a:ext cx="126322" cy="126322"/>
          </a:xfrm>
          <a:prstGeom prst="ellipse">
            <a:avLst/>
          </a:prstGeom>
          <a:solidFill>
            <a:srgbClr val="FFB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 name="Ellipsi 28">
            <a:extLst>
              <a:ext uri="{FF2B5EF4-FFF2-40B4-BE49-F238E27FC236}">
                <a16:creationId xmlns:a16="http://schemas.microsoft.com/office/drawing/2014/main" id="{FA79F14D-643D-49A0-564C-84173D21E5C5}"/>
              </a:ext>
            </a:extLst>
          </p:cNvPr>
          <p:cNvSpPr/>
          <p:nvPr/>
        </p:nvSpPr>
        <p:spPr>
          <a:xfrm>
            <a:off x="5239417" y="2692839"/>
            <a:ext cx="126322" cy="126322"/>
          </a:xfrm>
          <a:prstGeom prst="ellipse">
            <a:avLst/>
          </a:prstGeom>
          <a:solidFill>
            <a:srgbClr val="FFB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Ellipsi 29">
            <a:extLst>
              <a:ext uri="{FF2B5EF4-FFF2-40B4-BE49-F238E27FC236}">
                <a16:creationId xmlns:a16="http://schemas.microsoft.com/office/drawing/2014/main" id="{5D545D9D-B27B-750C-00F1-F7C4731A842C}"/>
              </a:ext>
            </a:extLst>
          </p:cNvPr>
          <p:cNvSpPr/>
          <p:nvPr/>
        </p:nvSpPr>
        <p:spPr>
          <a:xfrm>
            <a:off x="2808256" y="3413990"/>
            <a:ext cx="126322" cy="126322"/>
          </a:xfrm>
          <a:prstGeom prst="ellipse">
            <a:avLst/>
          </a:prstGeom>
          <a:solidFill>
            <a:srgbClr val="1C4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Ellipsi 30">
            <a:extLst>
              <a:ext uri="{FF2B5EF4-FFF2-40B4-BE49-F238E27FC236}">
                <a16:creationId xmlns:a16="http://schemas.microsoft.com/office/drawing/2014/main" id="{34794BB2-2369-ACEB-E998-99A77DB04468}"/>
              </a:ext>
            </a:extLst>
          </p:cNvPr>
          <p:cNvSpPr/>
          <p:nvPr/>
        </p:nvSpPr>
        <p:spPr>
          <a:xfrm>
            <a:off x="5239417" y="3413990"/>
            <a:ext cx="126322" cy="126322"/>
          </a:xfrm>
          <a:prstGeom prst="ellipse">
            <a:avLst/>
          </a:prstGeom>
          <a:solidFill>
            <a:srgbClr val="1C4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5" name="Grafik 14">
            <a:extLst>
              <a:ext uri="{FF2B5EF4-FFF2-40B4-BE49-F238E27FC236}">
                <a16:creationId xmlns:a16="http://schemas.microsoft.com/office/drawing/2014/main" id="{E5CE0368-F80F-CFE2-6CC1-38D170D0DE91}"/>
              </a:ext>
            </a:extLst>
          </p:cNvPr>
          <p:cNvPicPr>
            <a:picLocks noChangeAspect="1"/>
          </p:cNvPicPr>
          <p:nvPr/>
        </p:nvPicPr>
        <p:blipFill>
          <a:blip r:embed="rId5"/>
          <a:srcRect l="38666" t="34019" r="32698" b="40363"/>
          <a:stretch>
            <a:fillRect/>
          </a:stretch>
        </p:blipFill>
        <p:spPr>
          <a:xfrm>
            <a:off x="3230066" y="2188371"/>
            <a:ext cx="2047746" cy="1261579"/>
          </a:xfrm>
          <a:prstGeom prst="rect">
            <a:avLst/>
          </a:prstGeom>
        </p:spPr>
      </p:pic>
      <p:sp>
        <p:nvSpPr>
          <p:cNvPr id="2" name="Google Shape;198;p27">
            <a:extLst>
              <a:ext uri="{FF2B5EF4-FFF2-40B4-BE49-F238E27FC236}">
                <a16:creationId xmlns:a16="http://schemas.microsoft.com/office/drawing/2014/main" id="{85BA1201-3290-87D9-EBCF-B250091BD088}"/>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6" name="Ellipsi 5">
            <a:extLst>
              <a:ext uri="{FF2B5EF4-FFF2-40B4-BE49-F238E27FC236}">
                <a16:creationId xmlns:a16="http://schemas.microsoft.com/office/drawing/2014/main" id="{46A56A2A-21E8-4326-F6D3-712BAEB10632}"/>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Ellipsi 6">
            <a:extLst>
              <a:ext uri="{FF2B5EF4-FFF2-40B4-BE49-F238E27FC236}">
                <a16:creationId xmlns:a16="http://schemas.microsoft.com/office/drawing/2014/main" id="{F65098B4-6F4E-949B-0FD0-7BF36AA9DCAD}"/>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8" name="Ryhmä 7">
            <a:extLst>
              <a:ext uri="{FF2B5EF4-FFF2-40B4-BE49-F238E27FC236}">
                <a16:creationId xmlns:a16="http://schemas.microsoft.com/office/drawing/2014/main" id="{C5D30C7C-54A7-BDC0-EE24-62CA02B8D104}"/>
              </a:ext>
            </a:extLst>
          </p:cNvPr>
          <p:cNvGrpSpPr>
            <a:grpSpLocks noGrp="1" noUngrp="1" noRot="1" noMove="1" noResize="1"/>
          </p:cNvGrpSpPr>
          <p:nvPr/>
        </p:nvGrpSpPr>
        <p:grpSpPr>
          <a:xfrm>
            <a:off x="8069284" y="166989"/>
            <a:ext cx="456728" cy="127188"/>
            <a:chOff x="10759044" y="222652"/>
            <a:chExt cx="608971" cy="169584"/>
          </a:xfrm>
        </p:grpSpPr>
        <p:sp>
          <p:nvSpPr>
            <p:cNvPr id="9" name="Suorakulmio 8">
              <a:extLst>
                <a:ext uri="{FF2B5EF4-FFF2-40B4-BE49-F238E27FC236}">
                  <a16:creationId xmlns:a16="http://schemas.microsoft.com/office/drawing/2014/main" id="{1137B959-32A1-3F2D-B194-5F2BBCF80FA6}"/>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Ellipsi 9">
              <a:extLst>
                <a:ext uri="{FF2B5EF4-FFF2-40B4-BE49-F238E27FC236}">
                  <a16:creationId xmlns:a16="http://schemas.microsoft.com/office/drawing/2014/main" id="{6B8AAE27-CBFA-B2DE-474B-C88C4BBEF607}"/>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Ellipsi 11">
              <a:extLst>
                <a:ext uri="{FF2B5EF4-FFF2-40B4-BE49-F238E27FC236}">
                  <a16:creationId xmlns:a16="http://schemas.microsoft.com/office/drawing/2014/main" id="{1054E3A4-3855-4631-72A5-6646BC464DFC}"/>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3" name="Ellipsi 12">
            <a:extLst>
              <a:ext uri="{FF2B5EF4-FFF2-40B4-BE49-F238E27FC236}">
                <a16:creationId xmlns:a16="http://schemas.microsoft.com/office/drawing/2014/main" id="{8B81CD77-4D44-FE0E-3BAD-5D8ABC2E4F98}"/>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70027B1D-EA6E-1648-9C04-55FB198577D9}"/>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7C37D498-D86A-AD3F-9FC4-DFE5FF1B9DB0}"/>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Ellipsi 17">
            <a:extLst>
              <a:ext uri="{FF2B5EF4-FFF2-40B4-BE49-F238E27FC236}">
                <a16:creationId xmlns:a16="http://schemas.microsoft.com/office/drawing/2014/main" id="{899C6830-B9BF-0A48-EBC6-AF4B51EB376B}"/>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Tekstiruutu 20">
            <a:extLst>
              <a:ext uri="{FF2B5EF4-FFF2-40B4-BE49-F238E27FC236}">
                <a16:creationId xmlns:a16="http://schemas.microsoft.com/office/drawing/2014/main" id="{44F68C4E-40EC-54DE-9EF9-6D5F2349B245}"/>
              </a:ext>
            </a:extLst>
          </p:cNvPr>
          <p:cNvSpPr txBox="1">
            <a:spLocks noGrp="1" noRot="1" noMove="1" noResize="1" noEditPoints="1" noAdjustHandles="1" noChangeArrowheads="1" noChangeShapeType="1"/>
          </p:cNvSpPr>
          <p:nvPr/>
        </p:nvSpPr>
        <p:spPr>
          <a:xfrm>
            <a:off x="306261" y="108755"/>
            <a:ext cx="1579689" cy="253916"/>
          </a:xfrm>
          <a:prstGeom prst="rect">
            <a:avLst/>
          </a:prstGeom>
          <a:noFill/>
        </p:spPr>
        <p:txBody>
          <a:bodyPr wrap="square">
            <a:spAutoFit/>
          </a:bodyPr>
          <a:lstStyle/>
          <a:p>
            <a:r>
              <a:rPr lang="en-US" sz="1050" b="1" spc="38">
                <a:solidFill>
                  <a:srgbClr val="7E0138"/>
                </a:solidFill>
                <a:latin typeface="Franklin Gothic Demi" panose="020B0603020102020204" pitchFamily="34" charset="0"/>
              </a:rPr>
              <a:t>Research </a:t>
            </a:r>
            <a:r>
              <a:rPr lang="en-US" sz="1050" spc="38">
                <a:solidFill>
                  <a:srgbClr val="7E0138"/>
                </a:solidFill>
                <a:latin typeface="Franklin Gothic Book" panose="020B0503020102020204" pitchFamily="34" charset="0"/>
              </a:rPr>
              <a:t>- Findings </a:t>
            </a:r>
            <a:r>
              <a:rPr lang="en-US" sz="1050">
                <a:solidFill>
                  <a:srgbClr val="7E0138"/>
                </a:solidFill>
                <a:latin typeface="Franklin Gothic Book" panose="020B0503020102020204" pitchFamily="34" charset="0"/>
              </a:rPr>
              <a:t> </a:t>
            </a:r>
          </a:p>
        </p:txBody>
      </p:sp>
    </p:spTree>
    <p:extLst>
      <p:ext uri="{BB962C8B-B14F-4D97-AF65-F5344CB8AC3E}">
        <p14:creationId xmlns:p14="http://schemas.microsoft.com/office/powerpoint/2010/main" val="4186964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EF6C3A94-89D7-5D92-C2E9-B9704F10B5C6}"/>
            </a:ext>
          </a:extLst>
        </p:cNvPr>
        <p:cNvGrpSpPr/>
        <p:nvPr/>
      </p:nvGrpSpPr>
      <p:grpSpPr>
        <a:xfrm>
          <a:off x="0" y="0"/>
          <a:ext cx="0" cy="0"/>
          <a:chOff x="0" y="0"/>
          <a:chExt cx="0" cy="0"/>
        </a:xfrm>
      </p:grpSpPr>
      <p:grpSp>
        <p:nvGrpSpPr>
          <p:cNvPr id="14" name="Ryhmä 13">
            <a:extLst>
              <a:ext uri="{FF2B5EF4-FFF2-40B4-BE49-F238E27FC236}">
                <a16:creationId xmlns:a16="http://schemas.microsoft.com/office/drawing/2014/main" id="{385F1377-AAD5-2264-A368-62F86C33602B}"/>
              </a:ext>
            </a:extLst>
          </p:cNvPr>
          <p:cNvGrpSpPr>
            <a:grpSpLocks noGrp="1" noUngrp="1" noRot="1" noMove="1" noResize="1"/>
          </p:cNvGrpSpPr>
          <p:nvPr/>
        </p:nvGrpSpPr>
        <p:grpSpPr>
          <a:xfrm>
            <a:off x="-708166" y="-203943"/>
            <a:ext cx="9970961" cy="6866366"/>
            <a:chOff x="-944221" y="-271924"/>
            <a:chExt cx="13294614" cy="9155154"/>
          </a:xfrm>
        </p:grpSpPr>
        <p:pic>
          <p:nvPicPr>
            <p:cNvPr id="15" name="Kuva 14">
              <a:extLst>
                <a:ext uri="{FF2B5EF4-FFF2-40B4-BE49-F238E27FC236}">
                  <a16:creationId xmlns:a16="http://schemas.microsoft.com/office/drawing/2014/main" id="{EB9A3721-0ADD-69C5-B7BA-6A30139F6752}"/>
                </a:ext>
              </a:extLst>
            </p:cNvPr>
            <p:cNvPicPr>
              <a:picLocks noGrp="1" noRot="1" noChangeAspect="1" noMove="1" noResize="1" noEditPoints="1" noAdjustHandles="1" noChangeArrowheads="1" noChangeShapeType="1" noCrop="1"/>
            </p:cNvPicPr>
            <p:nvPr/>
          </p:nvPicPr>
          <p:blipFill>
            <a:blip r:embed="rId3"/>
            <a:stretch>
              <a:fillRect/>
            </a:stretch>
          </p:blipFill>
          <p:spPr>
            <a:xfrm rot="535612">
              <a:off x="-944221" y="-271924"/>
              <a:ext cx="13294614" cy="9155154"/>
            </a:xfrm>
            <a:prstGeom prst="rect">
              <a:avLst/>
            </a:prstGeom>
          </p:spPr>
        </p:pic>
        <p:sp>
          <p:nvSpPr>
            <p:cNvPr id="16" name="Ellipsi 15">
              <a:extLst>
                <a:ext uri="{FF2B5EF4-FFF2-40B4-BE49-F238E27FC236}">
                  <a16:creationId xmlns:a16="http://schemas.microsoft.com/office/drawing/2014/main" id="{B6AB6749-8E9E-9D76-50F2-4E73CC330EBB}"/>
                </a:ext>
              </a:extLst>
            </p:cNvPr>
            <p:cNvSpPr>
              <a:spLocks noGrp="1" noRot="1" noMove="1" noResize="1" noEditPoints="1" noAdjustHandles="1" noChangeArrowheads="1" noChangeShapeType="1"/>
            </p:cNvSpPr>
            <p:nvPr/>
          </p:nvSpPr>
          <p:spPr>
            <a:xfrm>
              <a:off x="10447649" y="3454052"/>
              <a:ext cx="168429" cy="168429"/>
            </a:xfrm>
            <a:prstGeom prst="ellipse">
              <a:avLst/>
            </a:prstGeom>
            <a:solidFill>
              <a:srgbClr val="B4E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8" name="Tekstiruutu 7">
            <a:extLst>
              <a:ext uri="{FF2B5EF4-FFF2-40B4-BE49-F238E27FC236}">
                <a16:creationId xmlns:a16="http://schemas.microsoft.com/office/drawing/2014/main" id="{043A935F-F15F-2A47-F967-477E6CFD3D49}"/>
              </a:ext>
            </a:extLst>
          </p:cNvPr>
          <p:cNvSpPr txBox="1"/>
          <p:nvPr/>
        </p:nvSpPr>
        <p:spPr>
          <a:xfrm>
            <a:off x="2901110" y="2053870"/>
            <a:ext cx="3341780" cy="769441"/>
          </a:xfrm>
          <a:prstGeom prst="rect">
            <a:avLst/>
          </a:prstGeom>
          <a:noFill/>
        </p:spPr>
        <p:txBody>
          <a:bodyPr wrap="square" rtlCol="0">
            <a:spAutoFit/>
          </a:bodyPr>
          <a:lstStyle/>
          <a:p>
            <a:r>
              <a:rPr lang="en-US" sz="4400" b="1" i="1">
                <a:solidFill>
                  <a:srgbClr val="7D0138"/>
                </a:solidFill>
                <a:latin typeface="Franklin Gothic Demi" panose="020B0603020102020204" pitchFamily="34" charset="0"/>
              </a:rPr>
              <a:t>Our proposal</a:t>
            </a:r>
          </a:p>
        </p:txBody>
      </p:sp>
      <p:sp>
        <p:nvSpPr>
          <p:cNvPr id="2" name="Google Shape;198;p27">
            <a:extLst>
              <a:ext uri="{FF2B5EF4-FFF2-40B4-BE49-F238E27FC236}">
                <a16:creationId xmlns:a16="http://schemas.microsoft.com/office/drawing/2014/main" id="{E17461E3-0E3B-0B6C-7C23-17AD8D7257F5}"/>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3" name="Ellipsi 2">
            <a:extLst>
              <a:ext uri="{FF2B5EF4-FFF2-40B4-BE49-F238E27FC236}">
                <a16:creationId xmlns:a16="http://schemas.microsoft.com/office/drawing/2014/main" id="{EF2CDAEE-667C-3B8A-CD82-906CE97324BE}"/>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Ellipsi 4">
            <a:extLst>
              <a:ext uri="{FF2B5EF4-FFF2-40B4-BE49-F238E27FC236}">
                <a16:creationId xmlns:a16="http://schemas.microsoft.com/office/drawing/2014/main" id="{B61DA634-2065-1720-EE64-2A3A7FA78AB9}"/>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6" name="Ryhmä 5">
            <a:extLst>
              <a:ext uri="{FF2B5EF4-FFF2-40B4-BE49-F238E27FC236}">
                <a16:creationId xmlns:a16="http://schemas.microsoft.com/office/drawing/2014/main" id="{F95C709B-875B-4918-502C-25C1497E4AF8}"/>
              </a:ext>
            </a:extLst>
          </p:cNvPr>
          <p:cNvGrpSpPr>
            <a:grpSpLocks noGrp="1" noUngrp="1" noRot="1" noMove="1" noResize="1"/>
          </p:cNvGrpSpPr>
          <p:nvPr/>
        </p:nvGrpSpPr>
        <p:grpSpPr>
          <a:xfrm>
            <a:off x="8069284" y="166989"/>
            <a:ext cx="456728" cy="127188"/>
            <a:chOff x="10759044" y="222652"/>
            <a:chExt cx="608971" cy="169584"/>
          </a:xfrm>
        </p:grpSpPr>
        <p:sp>
          <p:nvSpPr>
            <p:cNvPr id="9" name="Suorakulmio 8">
              <a:extLst>
                <a:ext uri="{FF2B5EF4-FFF2-40B4-BE49-F238E27FC236}">
                  <a16:creationId xmlns:a16="http://schemas.microsoft.com/office/drawing/2014/main" id="{73E00C11-4CA2-0E6F-E9D0-8382C7B90A92}"/>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Ellipsi 9">
              <a:extLst>
                <a:ext uri="{FF2B5EF4-FFF2-40B4-BE49-F238E27FC236}">
                  <a16:creationId xmlns:a16="http://schemas.microsoft.com/office/drawing/2014/main" id="{1A0C3B23-8D8D-F123-F43E-B7DFA0AC687E}"/>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Ellipsi 10">
              <a:extLst>
                <a:ext uri="{FF2B5EF4-FFF2-40B4-BE49-F238E27FC236}">
                  <a16:creationId xmlns:a16="http://schemas.microsoft.com/office/drawing/2014/main" id="{72BA05D5-34E7-75FA-13D3-12929265E4B7}"/>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 name="Ellipsi 11">
            <a:extLst>
              <a:ext uri="{FF2B5EF4-FFF2-40B4-BE49-F238E27FC236}">
                <a16:creationId xmlns:a16="http://schemas.microsoft.com/office/drawing/2014/main" id="{1DAD3198-6ABA-E8B4-C79F-685864EA1EAB}"/>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Ellipsi 12">
            <a:extLst>
              <a:ext uri="{FF2B5EF4-FFF2-40B4-BE49-F238E27FC236}">
                <a16:creationId xmlns:a16="http://schemas.microsoft.com/office/drawing/2014/main" id="{50B2F6B6-46A0-DC26-F850-531DB0535313}"/>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C84B5CD2-AABB-637A-4EEA-5C6AA9C07610}"/>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Ellipsi 17">
            <a:extLst>
              <a:ext uri="{FF2B5EF4-FFF2-40B4-BE49-F238E27FC236}">
                <a16:creationId xmlns:a16="http://schemas.microsoft.com/office/drawing/2014/main" id="{4D31721B-60DE-97EB-8157-E89DC835AE61}"/>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971345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00AC9C1-298A-B429-ECCD-27A15E75C890}"/>
              </a:ext>
            </a:extLst>
          </p:cNvPr>
          <p:cNvSpPr>
            <a:spLocks noGrp="1"/>
          </p:cNvSpPr>
          <p:nvPr>
            <p:ph idx="1"/>
          </p:nvPr>
        </p:nvSpPr>
        <p:spPr>
          <a:xfrm>
            <a:off x="2100774" y="1917924"/>
            <a:ext cx="4717075" cy="934917"/>
          </a:xfrm>
        </p:spPr>
        <p:txBody>
          <a:bodyPr spcFirstLastPara="1" vert="horz" wrap="square" lIns="68580" tIns="34290" rIns="68580" bIns="34290" rtlCol="0" anchor="t" anchorCtr="0">
            <a:noAutofit/>
          </a:bodyPr>
          <a:lstStyle/>
          <a:p>
            <a:pPr algn="ctr">
              <a:buNone/>
            </a:pPr>
            <a:r>
              <a:rPr lang="en-US" i="1">
                <a:solidFill>
                  <a:srgbClr val="7D0138"/>
                </a:solidFill>
                <a:latin typeface="Franklin Gothic Book" panose="020B0503020102020204" pitchFamily="34" charset="0"/>
              </a:rPr>
              <a:t>Finland is striving towards </a:t>
            </a:r>
            <a:r>
              <a:rPr lang="en-US" i="1">
                <a:solidFill>
                  <a:srgbClr val="7D0138"/>
                </a:solidFill>
                <a:highlight>
                  <a:srgbClr val="B4E549"/>
                </a:highlight>
                <a:latin typeface="Franklin Gothic Medium" panose="020B0603020102020204" pitchFamily="34" charset="0"/>
              </a:rPr>
              <a:t>"a sustainable and safe welfare society </a:t>
            </a:r>
            <a:r>
              <a:rPr lang="en-US" i="1">
                <a:solidFill>
                  <a:srgbClr val="7D0138"/>
                </a:solidFill>
                <a:latin typeface="Franklin Gothic Book" panose="020B0503020102020204" pitchFamily="34" charset="0"/>
              </a:rPr>
              <a:t>where everyone can have faith in the future." </a:t>
            </a:r>
          </a:p>
        </p:txBody>
      </p:sp>
      <p:sp>
        <p:nvSpPr>
          <p:cNvPr id="4" name="Google Shape;198;p27">
            <a:extLst>
              <a:ext uri="{FF2B5EF4-FFF2-40B4-BE49-F238E27FC236}">
                <a16:creationId xmlns:a16="http://schemas.microsoft.com/office/drawing/2014/main" id="{E7E3EC12-4A04-E180-23B2-6A5B7060E530}"/>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6" name="Tekstiruutu 5">
            <a:extLst>
              <a:ext uri="{FF2B5EF4-FFF2-40B4-BE49-F238E27FC236}">
                <a16:creationId xmlns:a16="http://schemas.microsoft.com/office/drawing/2014/main" id="{B645BAA1-D5E1-6ABC-2DBC-B23593BD05FE}"/>
              </a:ext>
            </a:extLst>
          </p:cNvPr>
          <p:cNvSpPr txBox="1">
            <a:spLocks noGrp="1" noRot="1" noMove="1" noResize="1" noEditPoints="1" noAdjustHandles="1" noChangeArrowheads="1" noChangeShapeType="1"/>
          </p:cNvSpPr>
          <p:nvPr/>
        </p:nvSpPr>
        <p:spPr>
          <a:xfrm>
            <a:off x="306261" y="108755"/>
            <a:ext cx="1246910" cy="253916"/>
          </a:xfrm>
          <a:prstGeom prst="rect">
            <a:avLst/>
          </a:prstGeom>
          <a:noFill/>
        </p:spPr>
        <p:txBody>
          <a:bodyPr wrap="square">
            <a:spAutoFit/>
          </a:bodyPr>
          <a:lstStyle/>
          <a:p>
            <a:r>
              <a:rPr lang="en-US" sz="1050" b="1" spc="38">
                <a:solidFill>
                  <a:srgbClr val="7E0138"/>
                </a:solidFill>
                <a:latin typeface="Franklin Gothic Demi" panose="020B0603020102020204" pitchFamily="34" charset="0"/>
              </a:rPr>
              <a:t>Our proposal</a:t>
            </a:r>
            <a:endParaRPr lang="en-US" sz="1050" spc="38">
              <a:solidFill>
                <a:srgbClr val="7E0138"/>
              </a:solidFill>
              <a:latin typeface="Franklin Gothic Medium" panose="020B0603020102020204" pitchFamily="34" charset="0"/>
            </a:endParaRPr>
          </a:p>
        </p:txBody>
      </p:sp>
      <p:sp>
        <p:nvSpPr>
          <p:cNvPr id="7" name="Ellipsi 6">
            <a:extLst>
              <a:ext uri="{FF2B5EF4-FFF2-40B4-BE49-F238E27FC236}">
                <a16:creationId xmlns:a16="http://schemas.microsoft.com/office/drawing/2014/main" id="{84FE69E8-773F-71A9-B0F1-139B8A731F8F}"/>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Ellipsi 7">
            <a:extLst>
              <a:ext uri="{FF2B5EF4-FFF2-40B4-BE49-F238E27FC236}">
                <a16:creationId xmlns:a16="http://schemas.microsoft.com/office/drawing/2014/main" id="{FE2293AB-0219-4A6D-B820-3130FDD6F72D}"/>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9" name="Ryhmä 8">
            <a:extLst>
              <a:ext uri="{FF2B5EF4-FFF2-40B4-BE49-F238E27FC236}">
                <a16:creationId xmlns:a16="http://schemas.microsoft.com/office/drawing/2014/main" id="{4EF65268-FE23-11B2-A083-1BEACEB7A3B6}"/>
              </a:ext>
            </a:extLst>
          </p:cNvPr>
          <p:cNvGrpSpPr>
            <a:grpSpLocks noGrp="1" noUngrp="1" noRot="1" noMove="1" noResize="1"/>
          </p:cNvGrpSpPr>
          <p:nvPr/>
        </p:nvGrpSpPr>
        <p:grpSpPr>
          <a:xfrm>
            <a:off x="8069284" y="166989"/>
            <a:ext cx="456728" cy="127188"/>
            <a:chOff x="10759044" y="222652"/>
            <a:chExt cx="608971" cy="169584"/>
          </a:xfrm>
        </p:grpSpPr>
        <p:sp>
          <p:nvSpPr>
            <p:cNvPr id="10" name="Suorakulmio 9">
              <a:extLst>
                <a:ext uri="{FF2B5EF4-FFF2-40B4-BE49-F238E27FC236}">
                  <a16:creationId xmlns:a16="http://schemas.microsoft.com/office/drawing/2014/main" id="{1A95495F-CB31-17FC-74B1-6701C7A5C687}"/>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Ellipsi 10">
              <a:extLst>
                <a:ext uri="{FF2B5EF4-FFF2-40B4-BE49-F238E27FC236}">
                  <a16:creationId xmlns:a16="http://schemas.microsoft.com/office/drawing/2014/main" id="{535D42AE-A7A5-C12D-F0F0-533B8A88F9AD}"/>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Ellipsi 11">
              <a:extLst>
                <a:ext uri="{FF2B5EF4-FFF2-40B4-BE49-F238E27FC236}">
                  <a16:creationId xmlns:a16="http://schemas.microsoft.com/office/drawing/2014/main" id="{7C1FF8AF-A934-A409-1DDF-52EE3D8221A4}"/>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3" name="Ellipsi 12">
            <a:extLst>
              <a:ext uri="{FF2B5EF4-FFF2-40B4-BE49-F238E27FC236}">
                <a16:creationId xmlns:a16="http://schemas.microsoft.com/office/drawing/2014/main" id="{44827075-6AF6-097B-3F19-6E45FA98E272}"/>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3C7437F3-E22F-8BC7-AB0B-25CC95E1F07D}"/>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C453863D-828D-6BBB-7AC5-AEFF0627925A}"/>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F58EAC49-8467-78EB-FEC2-9DC2A74242F7}"/>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
            <a:extLst>
              <a:ext uri="{FF2B5EF4-FFF2-40B4-BE49-F238E27FC236}">
                <a16:creationId xmlns:a16="http://schemas.microsoft.com/office/drawing/2014/main" id="{E5F092E0-4785-E540-F0F1-0FD7660D731E}"/>
              </a:ext>
            </a:extLst>
          </p:cNvPr>
          <p:cNvSpPr>
            <a:spLocks noChangeArrowheads="1"/>
          </p:cNvSpPr>
          <p:nvPr/>
        </p:nvSpPr>
        <p:spPr bwMode="auto">
          <a:xfrm>
            <a:off x="3405087" y="3095860"/>
            <a:ext cx="2095767" cy="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GB" sz="825">
                <a:solidFill>
                  <a:srgbClr val="7D0138"/>
                </a:solidFill>
                <a:latin typeface="Franklin Gothic Book" panose="020B0503020102020204" pitchFamily="34" charset="0"/>
              </a:rPr>
              <a:t>(Ministry of Social Affairs and Health, 2026)</a:t>
            </a:r>
          </a:p>
        </p:txBody>
      </p:sp>
    </p:spTree>
    <p:extLst>
      <p:ext uri="{BB962C8B-B14F-4D97-AF65-F5344CB8AC3E}">
        <p14:creationId xmlns:p14="http://schemas.microsoft.com/office/powerpoint/2010/main" val="2131759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sp>
        <p:nvSpPr>
          <p:cNvPr id="37" name="Ellipsi 36">
            <a:extLst>
              <a:ext uri="{FF2B5EF4-FFF2-40B4-BE49-F238E27FC236}">
                <a16:creationId xmlns:a16="http://schemas.microsoft.com/office/drawing/2014/main" id="{E8DFAF64-DFAD-951B-B452-9C39A75847A3}"/>
              </a:ext>
            </a:extLst>
          </p:cNvPr>
          <p:cNvSpPr/>
          <p:nvPr/>
        </p:nvSpPr>
        <p:spPr>
          <a:xfrm>
            <a:off x="-5314479" y="1841868"/>
            <a:ext cx="1946500" cy="1946500"/>
          </a:xfrm>
          <a:prstGeom prst="ellipse">
            <a:avLst/>
          </a:prstGeom>
          <a:solidFill>
            <a:srgbClr val="FE45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solidFill>
                <a:srgbClr val="7D0138"/>
              </a:solidFill>
            </a:endParaRPr>
          </a:p>
        </p:txBody>
      </p:sp>
      <p:sp>
        <p:nvSpPr>
          <p:cNvPr id="34" name="Ellipsi 33">
            <a:extLst>
              <a:ext uri="{FF2B5EF4-FFF2-40B4-BE49-F238E27FC236}">
                <a16:creationId xmlns:a16="http://schemas.microsoft.com/office/drawing/2014/main" id="{7AB9D7BB-D4AC-E599-A0F2-FDF8A3C92C5C}"/>
              </a:ext>
            </a:extLst>
          </p:cNvPr>
          <p:cNvSpPr/>
          <p:nvPr/>
        </p:nvSpPr>
        <p:spPr>
          <a:xfrm>
            <a:off x="-7041567" y="1833347"/>
            <a:ext cx="1946500" cy="1946500"/>
          </a:xfrm>
          <a:prstGeom prst="ellipse">
            <a:avLst/>
          </a:prstGeom>
          <a:solidFill>
            <a:srgbClr val="FFB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solidFill>
                <a:srgbClr val="7D0138"/>
              </a:solidFill>
            </a:endParaRPr>
          </a:p>
        </p:txBody>
      </p:sp>
      <p:sp>
        <p:nvSpPr>
          <p:cNvPr id="32" name="Ellipsi 31">
            <a:extLst>
              <a:ext uri="{FF2B5EF4-FFF2-40B4-BE49-F238E27FC236}">
                <a16:creationId xmlns:a16="http://schemas.microsoft.com/office/drawing/2014/main" id="{9B7B7F83-F2A1-30DE-EB5F-D461497EAEF5}"/>
              </a:ext>
            </a:extLst>
          </p:cNvPr>
          <p:cNvSpPr/>
          <p:nvPr/>
        </p:nvSpPr>
        <p:spPr>
          <a:xfrm>
            <a:off x="-6867435" y="390405"/>
            <a:ext cx="1946500" cy="1946500"/>
          </a:xfrm>
          <a:prstGeom prst="ellipse">
            <a:avLst/>
          </a:prstGeom>
          <a:solidFill>
            <a:srgbClr val="1C4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solidFill>
                <a:srgbClr val="7D0138"/>
              </a:solidFill>
            </a:endParaRPr>
          </a:p>
        </p:txBody>
      </p:sp>
      <p:sp>
        <p:nvSpPr>
          <p:cNvPr id="10" name="Suorakulmio 9">
            <a:extLst>
              <a:ext uri="{FF2B5EF4-FFF2-40B4-BE49-F238E27FC236}">
                <a16:creationId xmlns:a16="http://schemas.microsoft.com/office/drawing/2014/main" id="{80BCDD05-36DD-96D5-16C7-7724D4030593}"/>
              </a:ext>
            </a:extLst>
          </p:cNvPr>
          <p:cNvSpPr/>
          <p:nvPr/>
        </p:nvSpPr>
        <p:spPr>
          <a:xfrm>
            <a:off x="1" y="4394428"/>
            <a:ext cx="9144000" cy="7490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6">
            <a:extLst>
              <a:ext uri="{FF2B5EF4-FFF2-40B4-BE49-F238E27FC236}">
                <a16:creationId xmlns:a16="http://schemas.microsoft.com/office/drawing/2014/main" id="{A58787F7-B353-B3FE-A188-2D501054423D}"/>
              </a:ext>
            </a:extLst>
          </p:cNvPr>
          <p:cNvPicPr>
            <a:picLocks noChangeAspect="1"/>
          </p:cNvPicPr>
          <p:nvPr/>
        </p:nvPicPr>
        <p:blipFill>
          <a:blip r:embed="rId3"/>
          <a:stretch>
            <a:fillRect/>
          </a:stretch>
        </p:blipFill>
        <p:spPr>
          <a:xfrm>
            <a:off x="2109500" y="4529290"/>
            <a:ext cx="488510" cy="235975"/>
          </a:xfrm>
          <a:prstGeom prst="rect">
            <a:avLst/>
          </a:prstGeom>
        </p:spPr>
      </p:pic>
      <p:pic>
        <p:nvPicPr>
          <p:cNvPr id="9" name="Picture 8">
            <a:extLst>
              <a:ext uri="{FF2B5EF4-FFF2-40B4-BE49-F238E27FC236}">
                <a16:creationId xmlns:a16="http://schemas.microsoft.com/office/drawing/2014/main" id="{C24BA1ED-D8C9-33CC-0C2D-60EA8F5658AF}"/>
              </a:ext>
            </a:extLst>
          </p:cNvPr>
          <p:cNvPicPr>
            <a:picLocks noChangeAspect="1"/>
          </p:cNvPicPr>
          <p:nvPr/>
        </p:nvPicPr>
        <p:blipFill>
          <a:blip r:embed="rId4"/>
          <a:stretch>
            <a:fillRect/>
          </a:stretch>
        </p:blipFill>
        <p:spPr>
          <a:xfrm>
            <a:off x="5570357" y="4505155"/>
            <a:ext cx="1621516" cy="343265"/>
          </a:xfrm>
          <a:prstGeom prst="rect">
            <a:avLst/>
          </a:prstGeom>
        </p:spPr>
      </p:pic>
      <p:pic>
        <p:nvPicPr>
          <p:cNvPr id="12" name="Picture 11">
            <a:extLst>
              <a:ext uri="{FF2B5EF4-FFF2-40B4-BE49-F238E27FC236}">
                <a16:creationId xmlns:a16="http://schemas.microsoft.com/office/drawing/2014/main" id="{2AD9BC0B-EEE8-50F9-2863-01407A6B7D05}"/>
              </a:ext>
            </a:extLst>
          </p:cNvPr>
          <p:cNvPicPr>
            <a:picLocks noChangeAspect="1"/>
          </p:cNvPicPr>
          <p:nvPr/>
        </p:nvPicPr>
        <p:blipFill>
          <a:blip r:embed="rId5"/>
          <a:stretch>
            <a:fillRect/>
          </a:stretch>
        </p:blipFill>
        <p:spPr>
          <a:xfrm>
            <a:off x="3900381" y="4586067"/>
            <a:ext cx="1407736" cy="181442"/>
          </a:xfrm>
          <a:prstGeom prst="rect">
            <a:avLst/>
          </a:prstGeom>
        </p:spPr>
      </p:pic>
      <p:pic>
        <p:nvPicPr>
          <p:cNvPr id="14" name="Picture 13">
            <a:extLst>
              <a:ext uri="{FF2B5EF4-FFF2-40B4-BE49-F238E27FC236}">
                <a16:creationId xmlns:a16="http://schemas.microsoft.com/office/drawing/2014/main" id="{D25CFA04-90A3-92FD-629C-CF896D1A4918}"/>
              </a:ext>
            </a:extLst>
          </p:cNvPr>
          <p:cNvPicPr>
            <a:picLocks noChangeAspect="1"/>
          </p:cNvPicPr>
          <p:nvPr/>
        </p:nvPicPr>
        <p:blipFill>
          <a:blip r:embed="rId6"/>
          <a:stretch>
            <a:fillRect/>
          </a:stretch>
        </p:blipFill>
        <p:spPr>
          <a:xfrm>
            <a:off x="2893548" y="4463464"/>
            <a:ext cx="707068" cy="431432"/>
          </a:xfrm>
          <a:prstGeom prst="rect">
            <a:avLst/>
          </a:prstGeom>
        </p:spPr>
      </p:pic>
      <p:sp>
        <p:nvSpPr>
          <p:cNvPr id="15" name="TextBox 14">
            <a:extLst>
              <a:ext uri="{FF2B5EF4-FFF2-40B4-BE49-F238E27FC236}">
                <a16:creationId xmlns:a16="http://schemas.microsoft.com/office/drawing/2014/main" id="{EE9BDA8A-DD7C-F04C-1006-7BF5DFAA5E27}"/>
              </a:ext>
            </a:extLst>
          </p:cNvPr>
          <p:cNvSpPr txBox="1"/>
          <p:nvPr/>
        </p:nvSpPr>
        <p:spPr>
          <a:xfrm>
            <a:off x="7254220" y="3263880"/>
            <a:ext cx="1340663" cy="276999"/>
          </a:xfrm>
          <a:prstGeom prst="rect">
            <a:avLst/>
          </a:prstGeom>
          <a:noFill/>
        </p:spPr>
        <p:txBody>
          <a:bodyPr wrap="square" rtlCol="0">
            <a:spAutoFit/>
          </a:bodyPr>
          <a:lstStyle/>
          <a:p>
            <a:r>
              <a:rPr lang="en-GB" sz="1200" b="1">
                <a:solidFill>
                  <a:srgbClr val="7D0138"/>
                </a:solidFill>
                <a:latin typeface="Franklin Gothic Demi Cond" panose="020B0603020102020204" pitchFamily="34" charset="0"/>
              </a:rPr>
              <a:t>Sara </a:t>
            </a:r>
            <a:r>
              <a:rPr lang="en-GB" sz="1200" b="1" err="1">
                <a:solidFill>
                  <a:srgbClr val="7D0138"/>
                </a:solidFill>
                <a:latin typeface="Franklin Gothic Demi Cond" panose="020B0603020102020204" pitchFamily="34" charset="0"/>
              </a:rPr>
              <a:t>Maukonen</a:t>
            </a:r>
            <a:endParaRPr lang="en-GB" sz="1200" b="1">
              <a:solidFill>
                <a:srgbClr val="7D0138"/>
              </a:solidFill>
              <a:latin typeface="Franklin Gothic Demi Cond" panose="020B0603020102020204" pitchFamily="34" charset="0"/>
            </a:endParaRPr>
          </a:p>
        </p:txBody>
      </p:sp>
      <p:sp>
        <p:nvSpPr>
          <p:cNvPr id="18" name="TextBox 17">
            <a:extLst>
              <a:ext uri="{FF2B5EF4-FFF2-40B4-BE49-F238E27FC236}">
                <a16:creationId xmlns:a16="http://schemas.microsoft.com/office/drawing/2014/main" id="{22C6A65E-6E1E-86B7-EEB8-D2F39EC4D94F}"/>
              </a:ext>
            </a:extLst>
          </p:cNvPr>
          <p:cNvSpPr txBox="1"/>
          <p:nvPr/>
        </p:nvSpPr>
        <p:spPr>
          <a:xfrm>
            <a:off x="3819356" y="3263880"/>
            <a:ext cx="1572787" cy="276999"/>
          </a:xfrm>
          <a:prstGeom prst="rect">
            <a:avLst/>
          </a:prstGeom>
          <a:noFill/>
        </p:spPr>
        <p:txBody>
          <a:bodyPr wrap="square" rtlCol="0">
            <a:spAutoFit/>
          </a:bodyPr>
          <a:lstStyle/>
          <a:p>
            <a:r>
              <a:rPr lang="en-GB" sz="1200" b="1">
                <a:solidFill>
                  <a:srgbClr val="7D0138"/>
                </a:solidFill>
                <a:latin typeface="Franklin Gothic Demi Cond" panose="020B0603020102020204" pitchFamily="34" charset="0"/>
              </a:rPr>
              <a:t>Emma Hämäläinen</a:t>
            </a:r>
          </a:p>
        </p:txBody>
      </p:sp>
      <p:sp>
        <p:nvSpPr>
          <p:cNvPr id="19" name="TextBox 18">
            <a:extLst>
              <a:ext uri="{FF2B5EF4-FFF2-40B4-BE49-F238E27FC236}">
                <a16:creationId xmlns:a16="http://schemas.microsoft.com/office/drawing/2014/main" id="{C8364B5C-7AFE-0F3F-C707-08FBFFA33BE7}"/>
              </a:ext>
            </a:extLst>
          </p:cNvPr>
          <p:cNvSpPr txBox="1"/>
          <p:nvPr/>
        </p:nvSpPr>
        <p:spPr>
          <a:xfrm>
            <a:off x="382346" y="3263880"/>
            <a:ext cx="1474179" cy="276999"/>
          </a:xfrm>
          <a:prstGeom prst="rect">
            <a:avLst/>
          </a:prstGeom>
          <a:noFill/>
        </p:spPr>
        <p:txBody>
          <a:bodyPr wrap="square" rtlCol="0">
            <a:spAutoFit/>
          </a:bodyPr>
          <a:lstStyle/>
          <a:p>
            <a:r>
              <a:rPr lang="en-GB" sz="1200" b="1">
                <a:solidFill>
                  <a:srgbClr val="7D0138"/>
                </a:solidFill>
                <a:latin typeface="Franklin Gothic Demi Cond" panose="020B0603020102020204" pitchFamily="34" charset="0"/>
              </a:rPr>
              <a:t>Clara </a:t>
            </a:r>
            <a:r>
              <a:rPr lang="en-GB" sz="1200" b="1" err="1">
                <a:solidFill>
                  <a:srgbClr val="7D0138"/>
                </a:solidFill>
                <a:latin typeface="Franklin Gothic Demi Cond" panose="020B0603020102020204" pitchFamily="34" charset="0"/>
              </a:rPr>
              <a:t>Wahrenberg</a:t>
            </a:r>
            <a:endParaRPr lang="en-GB" sz="1200" b="1">
              <a:solidFill>
                <a:srgbClr val="7D0138"/>
              </a:solidFill>
              <a:latin typeface="Franklin Gothic Demi Cond" panose="020B0603020102020204" pitchFamily="34" charset="0"/>
            </a:endParaRPr>
          </a:p>
        </p:txBody>
      </p:sp>
      <p:sp>
        <p:nvSpPr>
          <p:cNvPr id="20" name="TextBox 19">
            <a:extLst>
              <a:ext uri="{FF2B5EF4-FFF2-40B4-BE49-F238E27FC236}">
                <a16:creationId xmlns:a16="http://schemas.microsoft.com/office/drawing/2014/main" id="{016C5429-1F05-CBC2-18DC-2E24000D7A06}"/>
              </a:ext>
            </a:extLst>
          </p:cNvPr>
          <p:cNvSpPr txBox="1"/>
          <p:nvPr/>
        </p:nvSpPr>
        <p:spPr>
          <a:xfrm>
            <a:off x="5540843" y="3263880"/>
            <a:ext cx="1510943" cy="276999"/>
          </a:xfrm>
          <a:prstGeom prst="rect">
            <a:avLst/>
          </a:prstGeom>
          <a:noFill/>
        </p:spPr>
        <p:txBody>
          <a:bodyPr wrap="square" rtlCol="0">
            <a:spAutoFit/>
          </a:bodyPr>
          <a:lstStyle/>
          <a:p>
            <a:r>
              <a:rPr lang="en-GB" sz="1200" b="1" err="1">
                <a:solidFill>
                  <a:srgbClr val="7D0138"/>
                </a:solidFill>
                <a:latin typeface="Franklin Gothic Demi Cond" panose="020B0603020102020204" pitchFamily="34" charset="0"/>
              </a:rPr>
              <a:t>Hesamoddin</a:t>
            </a:r>
            <a:r>
              <a:rPr lang="en-GB" sz="1200" b="1">
                <a:solidFill>
                  <a:srgbClr val="7D0138"/>
                </a:solidFill>
                <a:latin typeface="Franklin Gothic Demi Cond" panose="020B0603020102020204" pitchFamily="34" charset="0"/>
              </a:rPr>
              <a:t> Jalali</a:t>
            </a:r>
          </a:p>
        </p:txBody>
      </p:sp>
      <p:sp>
        <p:nvSpPr>
          <p:cNvPr id="21" name="TextBox 20">
            <a:extLst>
              <a:ext uri="{FF2B5EF4-FFF2-40B4-BE49-F238E27FC236}">
                <a16:creationId xmlns:a16="http://schemas.microsoft.com/office/drawing/2014/main" id="{6CE69E3F-033A-C9E3-15C8-78D99CA4F73F}"/>
              </a:ext>
            </a:extLst>
          </p:cNvPr>
          <p:cNvSpPr txBox="1"/>
          <p:nvPr/>
        </p:nvSpPr>
        <p:spPr>
          <a:xfrm>
            <a:off x="2095948" y="3263880"/>
            <a:ext cx="1242182" cy="253916"/>
          </a:xfrm>
          <a:prstGeom prst="rect">
            <a:avLst/>
          </a:prstGeom>
          <a:noFill/>
        </p:spPr>
        <p:txBody>
          <a:bodyPr wrap="square" lIns="68580" tIns="34290" rIns="68580" bIns="34290" rtlCol="0" anchor="t">
            <a:spAutoFit/>
          </a:bodyPr>
          <a:lstStyle/>
          <a:p>
            <a:r>
              <a:rPr lang="en-GB" sz="1200" b="1">
                <a:solidFill>
                  <a:srgbClr val="7D0138"/>
                </a:solidFill>
                <a:latin typeface="Franklin Gothic Demi Cond"/>
              </a:rPr>
              <a:t>Chiara Paolillo</a:t>
            </a:r>
            <a:endParaRPr lang="en-GB" sz="1200" b="1">
              <a:solidFill>
                <a:srgbClr val="7D0138"/>
              </a:solidFill>
              <a:latin typeface="Franklin Gothic Demi Cond" panose="020B0603020102020204" pitchFamily="34" charset="0"/>
            </a:endParaRPr>
          </a:p>
        </p:txBody>
      </p:sp>
      <p:sp>
        <p:nvSpPr>
          <p:cNvPr id="2" name="Ellipsi 1">
            <a:extLst>
              <a:ext uri="{FF2B5EF4-FFF2-40B4-BE49-F238E27FC236}">
                <a16:creationId xmlns:a16="http://schemas.microsoft.com/office/drawing/2014/main" id="{D8BAAFC1-552F-680B-F8FF-DCE919C01A48}"/>
              </a:ext>
            </a:extLst>
          </p:cNvPr>
          <p:cNvSpPr/>
          <p:nvPr/>
        </p:nvSpPr>
        <p:spPr>
          <a:xfrm>
            <a:off x="-5435014" y="4412475"/>
            <a:ext cx="649706" cy="649706"/>
          </a:xfrm>
          <a:prstGeom prst="ellipse">
            <a:avLst/>
          </a:prstGeom>
          <a:solidFill>
            <a:srgbClr val="1C4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solidFill>
                <a:srgbClr val="7D0138"/>
              </a:solidFill>
            </a:endParaRPr>
          </a:p>
        </p:txBody>
      </p:sp>
      <p:sp>
        <p:nvSpPr>
          <p:cNvPr id="3" name="Ellipsi 2">
            <a:extLst>
              <a:ext uri="{FF2B5EF4-FFF2-40B4-BE49-F238E27FC236}">
                <a16:creationId xmlns:a16="http://schemas.microsoft.com/office/drawing/2014/main" id="{F41B4D45-E4EF-C6F0-8738-88BFAADDA5A2}"/>
              </a:ext>
            </a:extLst>
          </p:cNvPr>
          <p:cNvSpPr/>
          <p:nvPr/>
        </p:nvSpPr>
        <p:spPr>
          <a:xfrm>
            <a:off x="-4631907" y="4403452"/>
            <a:ext cx="649706" cy="649706"/>
          </a:xfrm>
          <a:prstGeom prst="ellipse">
            <a:avLst/>
          </a:prstGeom>
          <a:solidFill>
            <a:srgbClr val="B3E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solidFill>
                <a:srgbClr val="7D0138"/>
              </a:solidFill>
            </a:endParaRPr>
          </a:p>
        </p:txBody>
      </p:sp>
      <p:sp>
        <p:nvSpPr>
          <p:cNvPr id="4" name="Ellipsi 3">
            <a:extLst>
              <a:ext uri="{FF2B5EF4-FFF2-40B4-BE49-F238E27FC236}">
                <a16:creationId xmlns:a16="http://schemas.microsoft.com/office/drawing/2014/main" id="{ACF30F11-B4B6-CC4B-8F7B-CCFC28E577A1}"/>
              </a:ext>
            </a:extLst>
          </p:cNvPr>
          <p:cNvSpPr/>
          <p:nvPr/>
        </p:nvSpPr>
        <p:spPr>
          <a:xfrm>
            <a:off x="-3034715" y="4412475"/>
            <a:ext cx="649706" cy="649706"/>
          </a:xfrm>
          <a:prstGeom prst="ellipse">
            <a:avLst/>
          </a:prstGeom>
          <a:solidFill>
            <a:srgbClr val="FFB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solidFill>
                <a:srgbClr val="7D0138"/>
              </a:solidFill>
            </a:endParaRPr>
          </a:p>
        </p:txBody>
      </p:sp>
      <p:sp>
        <p:nvSpPr>
          <p:cNvPr id="5" name="Ellipsi 4">
            <a:extLst>
              <a:ext uri="{FF2B5EF4-FFF2-40B4-BE49-F238E27FC236}">
                <a16:creationId xmlns:a16="http://schemas.microsoft.com/office/drawing/2014/main" id="{385483C6-F1CD-6AF6-0D2B-C06F9D316D07}"/>
              </a:ext>
            </a:extLst>
          </p:cNvPr>
          <p:cNvSpPr/>
          <p:nvPr/>
        </p:nvSpPr>
        <p:spPr>
          <a:xfrm>
            <a:off x="-2267702" y="4403451"/>
            <a:ext cx="649706" cy="649706"/>
          </a:xfrm>
          <a:prstGeom prst="ellipse">
            <a:avLst/>
          </a:prstGeom>
          <a:solidFill>
            <a:srgbClr val="7E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solidFill>
                <a:srgbClr val="7D0138"/>
              </a:solidFill>
            </a:endParaRPr>
          </a:p>
        </p:txBody>
      </p:sp>
      <p:sp>
        <p:nvSpPr>
          <p:cNvPr id="6" name="Ellipsi 5">
            <a:extLst>
              <a:ext uri="{FF2B5EF4-FFF2-40B4-BE49-F238E27FC236}">
                <a16:creationId xmlns:a16="http://schemas.microsoft.com/office/drawing/2014/main" id="{0A9ABF82-CC47-F758-8E7C-97E422D55484}"/>
              </a:ext>
            </a:extLst>
          </p:cNvPr>
          <p:cNvSpPr/>
          <p:nvPr/>
        </p:nvSpPr>
        <p:spPr>
          <a:xfrm>
            <a:off x="-1500689" y="4394428"/>
            <a:ext cx="649706" cy="649706"/>
          </a:xfrm>
          <a:prstGeom prst="ellipse">
            <a:avLst/>
          </a:prstGeom>
          <a:solidFill>
            <a:srgbClr val="F6F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solidFill>
                <a:srgbClr val="F6F0E4"/>
              </a:solidFill>
            </a:endParaRPr>
          </a:p>
        </p:txBody>
      </p:sp>
      <p:sp>
        <p:nvSpPr>
          <p:cNvPr id="8" name="Ellipsi 7">
            <a:extLst>
              <a:ext uri="{FF2B5EF4-FFF2-40B4-BE49-F238E27FC236}">
                <a16:creationId xmlns:a16="http://schemas.microsoft.com/office/drawing/2014/main" id="{4C1ECFED-5CCB-BB69-3E6C-C4C86A58C09E}"/>
              </a:ext>
            </a:extLst>
          </p:cNvPr>
          <p:cNvSpPr/>
          <p:nvPr/>
        </p:nvSpPr>
        <p:spPr>
          <a:xfrm>
            <a:off x="-3837823" y="4394428"/>
            <a:ext cx="649706" cy="649706"/>
          </a:xfrm>
          <a:prstGeom prst="ellipse">
            <a:avLst/>
          </a:prstGeom>
          <a:solidFill>
            <a:srgbClr val="FE45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solidFill>
                <a:srgbClr val="7D0138"/>
              </a:solidFill>
            </a:endParaRPr>
          </a:p>
        </p:txBody>
      </p:sp>
      <p:sp>
        <p:nvSpPr>
          <p:cNvPr id="23" name="TextBox 17">
            <a:extLst>
              <a:ext uri="{FF2B5EF4-FFF2-40B4-BE49-F238E27FC236}">
                <a16:creationId xmlns:a16="http://schemas.microsoft.com/office/drawing/2014/main" id="{78B45968-24DF-B2FE-74D0-1DF9DC8C6937}"/>
              </a:ext>
            </a:extLst>
          </p:cNvPr>
          <p:cNvSpPr txBox="1"/>
          <p:nvPr/>
        </p:nvSpPr>
        <p:spPr>
          <a:xfrm>
            <a:off x="3825723" y="3528674"/>
            <a:ext cx="1572787" cy="213585"/>
          </a:xfrm>
          <a:prstGeom prst="rect">
            <a:avLst/>
          </a:prstGeom>
          <a:noFill/>
        </p:spPr>
        <p:txBody>
          <a:bodyPr wrap="square" rtlCol="0">
            <a:spAutoFit/>
          </a:bodyPr>
          <a:lstStyle/>
          <a:p>
            <a:r>
              <a:rPr lang="en-GB" sz="788" i="1">
                <a:solidFill>
                  <a:srgbClr val="7D0138"/>
                </a:solidFill>
                <a:latin typeface="Franklin Gothic Book" panose="020B0503020102020204" pitchFamily="34" charset="0"/>
              </a:rPr>
              <a:t>Creative Sustainability ARTS</a:t>
            </a:r>
          </a:p>
        </p:txBody>
      </p:sp>
      <p:sp>
        <p:nvSpPr>
          <p:cNvPr id="26" name="TextBox 17">
            <a:extLst>
              <a:ext uri="{FF2B5EF4-FFF2-40B4-BE49-F238E27FC236}">
                <a16:creationId xmlns:a16="http://schemas.microsoft.com/office/drawing/2014/main" id="{739086B7-71F2-A8A9-E624-E510ED3A61D5}"/>
              </a:ext>
            </a:extLst>
          </p:cNvPr>
          <p:cNvSpPr txBox="1"/>
          <p:nvPr/>
        </p:nvSpPr>
        <p:spPr>
          <a:xfrm>
            <a:off x="5539971" y="3528674"/>
            <a:ext cx="1572787" cy="213585"/>
          </a:xfrm>
          <a:prstGeom prst="rect">
            <a:avLst/>
          </a:prstGeom>
          <a:noFill/>
        </p:spPr>
        <p:txBody>
          <a:bodyPr wrap="square" rtlCol="0">
            <a:spAutoFit/>
          </a:bodyPr>
          <a:lstStyle/>
          <a:p>
            <a:r>
              <a:rPr lang="en-GB" sz="788" i="1">
                <a:solidFill>
                  <a:srgbClr val="7D0138"/>
                </a:solidFill>
                <a:latin typeface="Franklin Gothic Book" panose="020B0503020102020204" pitchFamily="34" charset="0"/>
              </a:rPr>
              <a:t>Creative Sustainability ARTS</a:t>
            </a:r>
          </a:p>
        </p:txBody>
      </p:sp>
      <p:sp>
        <p:nvSpPr>
          <p:cNvPr id="27" name="TextBox 17">
            <a:extLst>
              <a:ext uri="{FF2B5EF4-FFF2-40B4-BE49-F238E27FC236}">
                <a16:creationId xmlns:a16="http://schemas.microsoft.com/office/drawing/2014/main" id="{87039842-0D3A-99D3-EE93-2CABBE83FF10}"/>
              </a:ext>
            </a:extLst>
          </p:cNvPr>
          <p:cNvSpPr txBox="1"/>
          <p:nvPr/>
        </p:nvSpPr>
        <p:spPr>
          <a:xfrm>
            <a:off x="387414" y="3528674"/>
            <a:ext cx="1572787" cy="213585"/>
          </a:xfrm>
          <a:prstGeom prst="rect">
            <a:avLst/>
          </a:prstGeom>
          <a:noFill/>
        </p:spPr>
        <p:txBody>
          <a:bodyPr wrap="square" rtlCol="0">
            <a:spAutoFit/>
          </a:bodyPr>
          <a:lstStyle/>
          <a:p>
            <a:r>
              <a:rPr lang="en-GB" sz="788" i="1">
                <a:solidFill>
                  <a:srgbClr val="7D0138"/>
                </a:solidFill>
                <a:latin typeface="Franklin Gothic Book" panose="020B0503020102020204" pitchFamily="34" charset="0"/>
              </a:rPr>
              <a:t>Creative Sustainability ARTS</a:t>
            </a:r>
          </a:p>
        </p:txBody>
      </p:sp>
      <p:sp>
        <p:nvSpPr>
          <p:cNvPr id="28" name="TextBox 17">
            <a:extLst>
              <a:ext uri="{FF2B5EF4-FFF2-40B4-BE49-F238E27FC236}">
                <a16:creationId xmlns:a16="http://schemas.microsoft.com/office/drawing/2014/main" id="{0FF7017E-5B8E-19C8-7B0A-C4C54E7218D6}"/>
              </a:ext>
            </a:extLst>
          </p:cNvPr>
          <p:cNvSpPr txBox="1"/>
          <p:nvPr/>
        </p:nvSpPr>
        <p:spPr>
          <a:xfrm>
            <a:off x="7254220" y="3528674"/>
            <a:ext cx="1572787" cy="213585"/>
          </a:xfrm>
          <a:prstGeom prst="rect">
            <a:avLst/>
          </a:prstGeom>
          <a:noFill/>
        </p:spPr>
        <p:txBody>
          <a:bodyPr wrap="square" rtlCol="0">
            <a:spAutoFit/>
          </a:bodyPr>
          <a:lstStyle/>
          <a:p>
            <a:r>
              <a:rPr lang="en-GB" sz="788" i="1">
                <a:solidFill>
                  <a:srgbClr val="7D0138"/>
                </a:solidFill>
                <a:latin typeface="Franklin Gothic Book" panose="020B0503020102020204" pitchFamily="34" charset="0"/>
              </a:rPr>
              <a:t>Creative Sustainability CHEM</a:t>
            </a:r>
          </a:p>
        </p:txBody>
      </p:sp>
      <p:sp>
        <p:nvSpPr>
          <p:cNvPr id="29" name="TextBox 17">
            <a:extLst>
              <a:ext uri="{FF2B5EF4-FFF2-40B4-BE49-F238E27FC236}">
                <a16:creationId xmlns:a16="http://schemas.microsoft.com/office/drawing/2014/main" id="{C2A27C46-E988-C27D-606D-E5272953C4A3}"/>
              </a:ext>
            </a:extLst>
          </p:cNvPr>
          <p:cNvSpPr txBox="1"/>
          <p:nvPr/>
        </p:nvSpPr>
        <p:spPr>
          <a:xfrm>
            <a:off x="2098077" y="3528674"/>
            <a:ext cx="1572787" cy="334835"/>
          </a:xfrm>
          <a:prstGeom prst="rect">
            <a:avLst/>
          </a:prstGeom>
          <a:noFill/>
        </p:spPr>
        <p:txBody>
          <a:bodyPr wrap="square" rtlCol="0">
            <a:spAutoFit/>
          </a:bodyPr>
          <a:lstStyle/>
          <a:p>
            <a:r>
              <a:rPr lang="en-GB" sz="788" i="1">
                <a:solidFill>
                  <a:srgbClr val="7D0138"/>
                </a:solidFill>
                <a:latin typeface="Franklin Gothic Book" panose="020B0503020102020204" pitchFamily="34" charset="0"/>
              </a:rPr>
              <a:t>Industrial Engineering and Management</a:t>
            </a:r>
          </a:p>
        </p:txBody>
      </p:sp>
      <p:sp>
        <p:nvSpPr>
          <p:cNvPr id="33" name="Ellipsi 32">
            <a:extLst>
              <a:ext uri="{FF2B5EF4-FFF2-40B4-BE49-F238E27FC236}">
                <a16:creationId xmlns:a16="http://schemas.microsoft.com/office/drawing/2014/main" id="{62A23EC5-A1A2-9581-3E4A-574B00442743}"/>
              </a:ext>
            </a:extLst>
          </p:cNvPr>
          <p:cNvSpPr/>
          <p:nvPr/>
        </p:nvSpPr>
        <p:spPr>
          <a:xfrm>
            <a:off x="-4158572" y="929831"/>
            <a:ext cx="1946500" cy="1946500"/>
          </a:xfrm>
          <a:prstGeom prst="ellipse">
            <a:avLst/>
          </a:prstGeom>
          <a:solidFill>
            <a:srgbClr val="B3E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solidFill>
                <a:srgbClr val="7D0138"/>
              </a:solidFill>
            </a:endParaRPr>
          </a:p>
        </p:txBody>
      </p:sp>
      <p:sp>
        <p:nvSpPr>
          <p:cNvPr id="35" name="Ellipsi 34">
            <a:extLst>
              <a:ext uri="{FF2B5EF4-FFF2-40B4-BE49-F238E27FC236}">
                <a16:creationId xmlns:a16="http://schemas.microsoft.com/office/drawing/2014/main" id="{960402A3-A7A9-A17B-BD82-2E91C60F49D0}"/>
              </a:ext>
            </a:extLst>
          </p:cNvPr>
          <p:cNvSpPr/>
          <p:nvPr/>
        </p:nvSpPr>
        <p:spPr>
          <a:xfrm>
            <a:off x="-3151701" y="800184"/>
            <a:ext cx="1946500" cy="1946500"/>
          </a:xfrm>
          <a:prstGeom prst="ellipse">
            <a:avLst/>
          </a:prstGeom>
          <a:solidFill>
            <a:srgbClr val="7E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solidFill>
                <a:srgbClr val="7D0138"/>
              </a:solidFill>
            </a:endParaRPr>
          </a:p>
        </p:txBody>
      </p:sp>
      <p:cxnSp>
        <p:nvCxnSpPr>
          <p:cNvPr id="40" name="Suora yhdysviiva 39">
            <a:extLst>
              <a:ext uri="{FF2B5EF4-FFF2-40B4-BE49-F238E27FC236}">
                <a16:creationId xmlns:a16="http://schemas.microsoft.com/office/drawing/2014/main" id="{076A9F9F-55A1-F49B-B522-A70D93A490EE}"/>
              </a:ext>
            </a:extLst>
          </p:cNvPr>
          <p:cNvCxnSpPr>
            <a:cxnSpLocks/>
          </p:cNvCxnSpPr>
          <p:nvPr/>
        </p:nvCxnSpPr>
        <p:spPr>
          <a:xfrm>
            <a:off x="341032" y="2201371"/>
            <a:ext cx="0" cy="1297852"/>
          </a:xfrm>
          <a:prstGeom prst="line">
            <a:avLst/>
          </a:prstGeom>
          <a:ln w="3175">
            <a:solidFill>
              <a:srgbClr val="7D0138"/>
            </a:solidFill>
          </a:ln>
          <a:effectLst>
            <a:outerShdw blurRad="40000" dist="20000" dir="5400000" sx="1000" sy="1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pic>
        <p:nvPicPr>
          <p:cNvPr id="31" name="Grafik 30">
            <a:extLst>
              <a:ext uri="{FF2B5EF4-FFF2-40B4-BE49-F238E27FC236}">
                <a16:creationId xmlns:a16="http://schemas.microsoft.com/office/drawing/2014/main" id="{0CDEB2CE-BD1E-86EB-C9E5-70403774CB77}"/>
              </a:ext>
            </a:extLst>
          </p:cNvPr>
          <p:cNvPicPr>
            <a:picLocks noChangeAspect="1"/>
          </p:cNvPicPr>
          <p:nvPr/>
        </p:nvPicPr>
        <p:blipFill>
          <a:blip r:embed="rId7"/>
          <a:srcRect b="25001"/>
          <a:stretch>
            <a:fillRect/>
          </a:stretch>
        </p:blipFill>
        <p:spPr>
          <a:xfrm>
            <a:off x="341032" y="1439285"/>
            <a:ext cx="1583073" cy="1583073"/>
          </a:xfrm>
          <a:prstGeom prst="ellipse">
            <a:avLst/>
          </a:prstGeom>
        </p:spPr>
      </p:pic>
      <p:sp>
        <p:nvSpPr>
          <p:cNvPr id="41" name="Ellipsi 40">
            <a:extLst>
              <a:ext uri="{FF2B5EF4-FFF2-40B4-BE49-F238E27FC236}">
                <a16:creationId xmlns:a16="http://schemas.microsoft.com/office/drawing/2014/main" id="{08BF3A08-1928-FDCB-D0D9-C0BDBD230600}"/>
              </a:ext>
            </a:extLst>
          </p:cNvPr>
          <p:cNvSpPr/>
          <p:nvPr/>
        </p:nvSpPr>
        <p:spPr>
          <a:xfrm>
            <a:off x="311534" y="3499223"/>
            <a:ext cx="60512" cy="60512"/>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2" name="Suora yhdysviiva 41">
            <a:extLst>
              <a:ext uri="{FF2B5EF4-FFF2-40B4-BE49-F238E27FC236}">
                <a16:creationId xmlns:a16="http://schemas.microsoft.com/office/drawing/2014/main" id="{C4D713D3-F716-F728-5043-E61EAEC9AD63}"/>
              </a:ext>
            </a:extLst>
          </p:cNvPr>
          <p:cNvCxnSpPr/>
          <p:nvPr/>
        </p:nvCxnSpPr>
        <p:spPr>
          <a:xfrm>
            <a:off x="2059496" y="2230822"/>
            <a:ext cx="0" cy="1297852"/>
          </a:xfrm>
          <a:prstGeom prst="line">
            <a:avLst/>
          </a:prstGeom>
          <a:ln w="3175">
            <a:solidFill>
              <a:srgbClr val="7D0138"/>
            </a:solidFill>
          </a:ln>
          <a:effectLst>
            <a:outerShdw blurRad="40000" dist="20000" dir="5400000" sx="1000" sy="1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43" name="Ellipsi 42">
            <a:extLst>
              <a:ext uri="{FF2B5EF4-FFF2-40B4-BE49-F238E27FC236}">
                <a16:creationId xmlns:a16="http://schemas.microsoft.com/office/drawing/2014/main" id="{0A254D1D-D152-F690-40DC-8C67C3B7149B}"/>
              </a:ext>
            </a:extLst>
          </p:cNvPr>
          <p:cNvSpPr/>
          <p:nvPr/>
        </p:nvSpPr>
        <p:spPr>
          <a:xfrm>
            <a:off x="2029998" y="3499223"/>
            <a:ext cx="60512" cy="60512"/>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6" name="Picture 15">
            <a:extLst>
              <a:ext uri="{FF2B5EF4-FFF2-40B4-BE49-F238E27FC236}">
                <a16:creationId xmlns:a16="http://schemas.microsoft.com/office/drawing/2014/main" id="{080EA95E-BC23-4E3D-B086-18A8B4AC45E1}"/>
              </a:ext>
            </a:extLst>
          </p:cNvPr>
          <p:cNvPicPr>
            <a:picLocks noChangeAspect="1"/>
          </p:cNvPicPr>
          <p:nvPr/>
        </p:nvPicPr>
        <p:blipFill>
          <a:blip r:embed="rId8"/>
          <a:srcRect b="5493"/>
          <a:stretch>
            <a:fillRect/>
          </a:stretch>
        </p:blipFill>
        <p:spPr>
          <a:xfrm>
            <a:off x="2056581" y="1452914"/>
            <a:ext cx="1590576" cy="1575291"/>
          </a:xfrm>
          <a:prstGeom prst="ellipse">
            <a:avLst/>
          </a:prstGeom>
        </p:spPr>
      </p:pic>
      <p:cxnSp>
        <p:nvCxnSpPr>
          <p:cNvPr id="44" name="Suora yhdysviiva 43">
            <a:extLst>
              <a:ext uri="{FF2B5EF4-FFF2-40B4-BE49-F238E27FC236}">
                <a16:creationId xmlns:a16="http://schemas.microsoft.com/office/drawing/2014/main" id="{299244E7-961A-63E5-A894-4626BDE80021}"/>
              </a:ext>
            </a:extLst>
          </p:cNvPr>
          <p:cNvCxnSpPr/>
          <p:nvPr/>
        </p:nvCxnSpPr>
        <p:spPr>
          <a:xfrm>
            <a:off x="3779120" y="2230822"/>
            <a:ext cx="0" cy="1297852"/>
          </a:xfrm>
          <a:prstGeom prst="line">
            <a:avLst/>
          </a:prstGeom>
          <a:ln w="3175">
            <a:solidFill>
              <a:srgbClr val="7D0138"/>
            </a:solidFill>
          </a:ln>
          <a:effectLst>
            <a:outerShdw blurRad="40000" dist="20000" dir="5400000" sx="1000" sy="1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45" name="Ellipsi 44">
            <a:extLst>
              <a:ext uri="{FF2B5EF4-FFF2-40B4-BE49-F238E27FC236}">
                <a16:creationId xmlns:a16="http://schemas.microsoft.com/office/drawing/2014/main" id="{42D83CEA-9780-1E58-97CB-5B8663EC62ED}"/>
              </a:ext>
            </a:extLst>
          </p:cNvPr>
          <p:cNvSpPr/>
          <p:nvPr/>
        </p:nvSpPr>
        <p:spPr>
          <a:xfrm>
            <a:off x="3749622" y="3499223"/>
            <a:ext cx="60512" cy="60512"/>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7" name="Kuva 16">
            <a:extLst>
              <a:ext uri="{FF2B5EF4-FFF2-40B4-BE49-F238E27FC236}">
                <a16:creationId xmlns:a16="http://schemas.microsoft.com/office/drawing/2014/main" id="{18E61552-66F4-5609-5AAE-938C4D73A98B}"/>
              </a:ext>
            </a:extLst>
          </p:cNvPr>
          <p:cNvPicPr>
            <a:picLocks noChangeAspect="1"/>
          </p:cNvPicPr>
          <p:nvPr/>
        </p:nvPicPr>
        <p:blipFill>
          <a:blip r:embed="rId9"/>
          <a:srcRect l="6462" t="8890" b="18672"/>
          <a:stretch>
            <a:fillRect/>
          </a:stretch>
        </p:blipFill>
        <p:spPr>
          <a:xfrm>
            <a:off x="3779633" y="1452914"/>
            <a:ext cx="1584734" cy="1575291"/>
          </a:xfrm>
          <a:prstGeom prst="ellipse">
            <a:avLst/>
          </a:prstGeom>
        </p:spPr>
      </p:pic>
      <p:cxnSp>
        <p:nvCxnSpPr>
          <p:cNvPr id="46" name="Suora yhdysviiva 45">
            <a:extLst>
              <a:ext uri="{FF2B5EF4-FFF2-40B4-BE49-F238E27FC236}">
                <a16:creationId xmlns:a16="http://schemas.microsoft.com/office/drawing/2014/main" id="{1813C698-32E6-18C6-5B56-9C421DD42B26}"/>
              </a:ext>
            </a:extLst>
          </p:cNvPr>
          <p:cNvCxnSpPr>
            <a:cxnSpLocks/>
          </p:cNvCxnSpPr>
          <p:nvPr/>
        </p:nvCxnSpPr>
        <p:spPr>
          <a:xfrm>
            <a:off x="5498657" y="2230822"/>
            <a:ext cx="0" cy="1297852"/>
          </a:xfrm>
          <a:prstGeom prst="line">
            <a:avLst/>
          </a:prstGeom>
          <a:ln w="3175">
            <a:solidFill>
              <a:srgbClr val="7D0138"/>
            </a:solidFill>
          </a:ln>
          <a:effectLst>
            <a:outerShdw blurRad="40000" dist="20000" dir="5400000" sx="1000" sy="1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47" name="Ellipsi 46">
            <a:extLst>
              <a:ext uri="{FF2B5EF4-FFF2-40B4-BE49-F238E27FC236}">
                <a16:creationId xmlns:a16="http://schemas.microsoft.com/office/drawing/2014/main" id="{1BDF7D8F-4919-F9D6-DA41-E37084B6D36F}"/>
              </a:ext>
            </a:extLst>
          </p:cNvPr>
          <p:cNvSpPr/>
          <p:nvPr/>
        </p:nvSpPr>
        <p:spPr>
          <a:xfrm>
            <a:off x="5469160" y="3499223"/>
            <a:ext cx="60512" cy="60512"/>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8" name="Suora yhdysviiva 47">
            <a:extLst>
              <a:ext uri="{FF2B5EF4-FFF2-40B4-BE49-F238E27FC236}">
                <a16:creationId xmlns:a16="http://schemas.microsoft.com/office/drawing/2014/main" id="{50534D55-1559-3680-9EF9-2E40201CD6E4}"/>
              </a:ext>
            </a:extLst>
          </p:cNvPr>
          <p:cNvCxnSpPr>
            <a:cxnSpLocks/>
          </p:cNvCxnSpPr>
          <p:nvPr/>
        </p:nvCxnSpPr>
        <p:spPr>
          <a:xfrm>
            <a:off x="7218281" y="2230822"/>
            <a:ext cx="0" cy="1297852"/>
          </a:xfrm>
          <a:prstGeom prst="line">
            <a:avLst/>
          </a:prstGeom>
          <a:ln w="3175">
            <a:solidFill>
              <a:srgbClr val="7D0138"/>
            </a:solidFill>
          </a:ln>
          <a:effectLst>
            <a:outerShdw blurRad="40000" dist="20000" dir="5400000" sx="1000" sy="1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49" name="Ellipsi 48">
            <a:extLst>
              <a:ext uri="{FF2B5EF4-FFF2-40B4-BE49-F238E27FC236}">
                <a16:creationId xmlns:a16="http://schemas.microsoft.com/office/drawing/2014/main" id="{5D20D5C8-592E-06D9-A91D-22C8BF738FA5}"/>
              </a:ext>
            </a:extLst>
          </p:cNvPr>
          <p:cNvSpPr/>
          <p:nvPr/>
        </p:nvSpPr>
        <p:spPr>
          <a:xfrm>
            <a:off x="7188784" y="3499223"/>
            <a:ext cx="60512" cy="60512"/>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0" name="Picture 29">
            <a:extLst>
              <a:ext uri="{FF2B5EF4-FFF2-40B4-BE49-F238E27FC236}">
                <a16:creationId xmlns:a16="http://schemas.microsoft.com/office/drawing/2014/main" id="{F434CEAF-9F78-D56F-D620-713727944557}"/>
              </a:ext>
            </a:extLst>
          </p:cNvPr>
          <p:cNvPicPr>
            <a:picLocks noChangeAspect="1"/>
          </p:cNvPicPr>
          <p:nvPr/>
        </p:nvPicPr>
        <p:blipFill>
          <a:blip r:embed="rId10"/>
          <a:srcRect l="23922" t="30835" r="5885" b="21946"/>
          <a:stretch>
            <a:fillRect/>
          </a:stretch>
        </p:blipFill>
        <p:spPr>
          <a:xfrm>
            <a:off x="5498658" y="1452914"/>
            <a:ext cx="1581799" cy="1575291"/>
          </a:xfrm>
          <a:prstGeom prst="ellipse">
            <a:avLst/>
          </a:prstGeom>
        </p:spPr>
      </p:pic>
      <p:pic>
        <p:nvPicPr>
          <p:cNvPr id="22" name="Picture 21">
            <a:extLst>
              <a:ext uri="{FF2B5EF4-FFF2-40B4-BE49-F238E27FC236}">
                <a16:creationId xmlns:a16="http://schemas.microsoft.com/office/drawing/2014/main" id="{9C315779-3CFD-FFDD-6093-8EA6B3A9C815}"/>
              </a:ext>
            </a:extLst>
          </p:cNvPr>
          <p:cNvPicPr>
            <a:picLocks noChangeAspect="1"/>
          </p:cNvPicPr>
          <p:nvPr/>
        </p:nvPicPr>
        <p:blipFill>
          <a:blip r:embed="rId11"/>
          <a:srcRect t="22703" r="2223" b="12726"/>
          <a:stretch>
            <a:fillRect/>
          </a:stretch>
        </p:blipFill>
        <p:spPr>
          <a:xfrm>
            <a:off x="7214746" y="1452914"/>
            <a:ext cx="1588217" cy="1575291"/>
          </a:xfrm>
          <a:prstGeom prst="ellipse">
            <a:avLst/>
          </a:prstGeom>
        </p:spPr>
      </p:pic>
      <p:sp>
        <p:nvSpPr>
          <p:cNvPr id="13" name="Google Shape;198;p27">
            <a:extLst>
              <a:ext uri="{FF2B5EF4-FFF2-40B4-BE49-F238E27FC236}">
                <a16:creationId xmlns:a16="http://schemas.microsoft.com/office/drawing/2014/main" id="{DF58980D-1ED6-206C-B6C6-6CD252A6C108}"/>
              </a:ext>
            </a:extLst>
          </p:cNvPr>
          <p:cNvSpPr txBox="1"/>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24" name="Tekstiruutu 23">
            <a:extLst>
              <a:ext uri="{FF2B5EF4-FFF2-40B4-BE49-F238E27FC236}">
                <a16:creationId xmlns:a16="http://schemas.microsoft.com/office/drawing/2014/main" id="{BF67CC0D-A240-DDDB-23C3-B4231BE46A65}"/>
              </a:ext>
            </a:extLst>
          </p:cNvPr>
          <p:cNvSpPr txBox="1">
            <a:spLocks noGrp="1" noRot="1" noMove="1" noResize="1" noEditPoints="1" noAdjustHandles="1" noChangeArrowheads="1" noChangeShapeType="1"/>
          </p:cNvSpPr>
          <p:nvPr/>
        </p:nvSpPr>
        <p:spPr>
          <a:xfrm>
            <a:off x="306261" y="108755"/>
            <a:ext cx="1246910" cy="253916"/>
          </a:xfrm>
          <a:prstGeom prst="rect">
            <a:avLst/>
          </a:prstGeom>
          <a:noFill/>
        </p:spPr>
        <p:txBody>
          <a:bodyPr wrap="square">
            <a:spAutoFit/>
          </a:bodyPr>
          <a:lstStyle/>
          <a:p>
            <a:r>
              <a:rPr lang="en-US" sz="1050" b="1" spc="38">
                <a:solidFill>
                  <a:srgbClr val="7E0138"/>
                </a:solidFill>
                <a:latin typeface="Franklin Gothic Demi" panose="020B0603020102020204" pitchFamily="34" charset="0"/>
              </a:rPr>
              <a:t>Introduction </a:t>
            </a:r>
          </a:p>
        </p:txBody>
      </p:sp>
      <p:sp>
        <p:nvSpPr>
          <p:cNvPr id="25" name="Ellipsi 24">
            <a:extLst>
              <a:ext uri="{FF2B5EF4-FFF2-40B4-BE49-F238E27FC236}">
                <a16:creationId xmlns:a16="http://schemas.microsoft.com/office/drawing/2014/main" id="{548E3782-0A53-F905-84EF-0AF14082CAED}"/>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7E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Ellipsi 35">
            <a:extLst>
              <a:ext uri="{FF2B5EF4-FFF2-40B4-BE49-F238E27FC236}">
                <a16:creationId xmlns:a16="http://schemas.microsoft.com/office/drawing/2014/main" id="{1AA90D70-109B-7E2E-CAE2-D0A726F91F32}"/>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38" name="Ryhmä 37">
            <a:extLst>
              <a:ext uri="{FF2B5EF4-FFF2-40B4-BE49-F238E27FC236}">
                <a16:creationId xmlns:a16="http://schemas.microsoft.com/office/drawing/2014/main" id="{094FFF99-0FB4-C195-79F8-87A9C771AF33}"/>
              </a:ext>
            </a:extLst>
          </p:cNvPr>
          <p:cNvGrpSpPr>
            <a:grpSpLocks noGrp="1" noUngrp="1" noRot="1" noMove="1" noResize="1"/>
          </p:cNvGrpSpPr>
          <p:nvPr/>
        </p:nvGrpSpPr>
        <p:grpSpPr>
          <a:xfrm>
            <a:off x="8069284" y="166989"/>
            <a:ext cx="456728" cy="127188"/>
            <a:chOff x="10759044" y="222652"/>
            <a:chExt cx="608971" cy="169584"/>
          </a:xfrm>
        </p:grpSpPr>
        <p:sp>
          <p:nvSpPr>
            <p:cNvPr id="39" name="Suorakulmio 38">
              <a:extLst>
                <a:ext uri="{FF2B5EF4-FFF2-40B4-BE49-F238E27FC236}">
                  <a16:creationId xmlns:a16="http://schemas.microsoft.com/office/drawing/2014/main" id="{6A8CCDF2-91C8-D06F-79BC-BF78042D0066}"/>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 name="Ellipsi 49">
              <a:extLst>
                <a:ext uri="{FF2B5EF4-FFF2-40B4-BE49-F238E27FC236}">
                  <a16:creationId xmlns:a16="http://schemas.microsoft.com/office/drawing/2014/main" id="{5B938CB6-E30C-9B68-595B-A065CF3EC4C3}"/>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Ellipsi 50">
              <a:extLst>
                <a:ext uri="{FF2B5EF4-FFF2-40B4-BE49-F238E27FC236}">
                  <a16:creationId xmlns:a16="http://schemas.microsoft.com/office/drawing/2014/main" id="{AF293F60-17F9-4D96-FB62-7DB4ACCA6D40}"/>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2" name="Ellipsi 51">
            <a:extLst>
              <a:ext uri="{FF2B5EF4-FFF2-40B4-BE49-F238E27FC236}">
                <a16:creationId xmlns:a16="http://schemas.microsoft.com/office/drawing/2014/main" id="{E8F4A627-AD34-C660-279A-4B80A4168E6C}"/>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 name="Ellipsi 52">
            <a:extLst>
              <a:ext uri="{FF2B5EF4-FFF2-40B4-BE49-F238E27FC236}">
                <a16:creationId xmlns:a16="http://schemas.microsoft.com/office/drawing/2014/main" id="{1CBAFD31-582F-9F05-BF01-F5C8ABEEE56B}"/>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 name="Ellipsi 53">
            <a:extLst>
              <a:ext uri="{FF2B5EF4-FFF2-40B4-BE49-F238E27FC236}">
                <a16:creationId xmlns:a16="http://schemas.microsoft.com/office/drawing/2014/main" id="{A33052D4-54B0-AD30-38C4-4A51EBE7F729}"/>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 name="Ellipsi 54">
            <a:extLst>
              <a:ext uri="{FF2B5EF4-FFF2-40B4-BE49-F238E27FC236}">
                <a16:creationId xmlns:a16="http://schemas.microsoft.com/office/drawing/2014/main" id="{9AFC8B2B-79C3-0E43-69C9-E4D87FDF717B}"/>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572632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AD38C518-C6BB-AA5C-31AE-1A9EB9B90CB2}"/>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E78A4284-48C2-2F46-CDE7-F56EFB280C47}"/>
              </a:ext>
            </a:extLst>
          </p:cNvPr>
          <p:cNvSpPr>
            <a:spLocks noGrp="1"/>
          </p:cNvSpPr>
          <p:nvPr>
            <p:ph idx="1"/>
          </p:nvPr>
        </p:nvSpPr>
        <p:spPr>
          <a:xfrm>
            <a:off x="1170327" y="1127117"/>
            <a:ext cx="6803345" cy="2889266"/>
          </a:xfrm>
        </p:spPr>
        <p:txBody>
          <a:bodyPr>
            <a:noAutofit/>
          </a:bodyPr>
          <a:lstStyle/>
          <a:p>
            <a:pPr marL="0" indent="0" algn="ctr">
              <a:buNone/>
            </a:pPr>
            <a:r>
              <a:rPr lang="en-FI" i="1">
                <a:solidFill>
                  <a:srgbClr val="7D0138"/>
                </a:solidFill>
                <a:latin typeface="Franklin Gothic Book" panose="020B0503020102020204" pitchFamily="34" charset="0"/>
              </a:rPr>
              <a:t>Finland is striving toward </a:t>
            </a:r>
            <a:r>
              <a:rPr lang="en-FI" i="1">
                <a:solidFill>
                  <a:srgbClr val="7D0138"/>
                </a:solidFill>
                <a:highlight>
                  <a:srgbClr val="B4E549"/>
                </a:highlight>
                <a:latin typeface="Franklin Gothic Medium" panose="020B0603020102020204" pitchFamily="34" charset="0"/>
              </a:rPr>
              <a:t>an equitable society</a:t>
            </a:r>
            <a:r>
              <a:rPr lang="en-FI" i="1">
                <a:solidFill>
                  <a:srgbClr val="7D0138"/>
                </a:solidFill>
                <a:latin typeface="Franklin Gothic Book" panose="020B0503020102020204" pitchFamily="34" charset="0"/>
              </a:rPr>
              <a:t> based on trust.</a:t>
            </a:r>
            <a:endParaRPr lang="fi-FI" i="1">
              <a:solidFill>
                <a:srgbClr val="7D0138"/>
              </a:solidFill>
              <a:latin typeface="Franklin Gothic Book" panose="020B0503020102020204" pitchFamily="34" charset="0"/>
            </a:endParaRPr>
          </a:p>
          <a:p>
            <a:pPr marL="0" indent="0" algn="ctr">
              <a:buNone/>
            </a:pPr>
            <a:endParaRPr lang="en-FI" i="1">
              <a:solidFill>
                <a:srgbClr val="7D0138"/>
              </a:solidFill>
              <a:latin typeface="Franklin Gothic Book" panose="020B0503020102020204" pitchFamily="34" charset="0"/>
            </a:endParaRPr>
          </a:p>
          <a:p>
            <a:pPr marL="0" indent="0" algn="ctr">
              <a:buNone/>
            </a:pPr>
            <a:r>
              <a:rPr lang="en-FI" i="1">
                <a:solidFill>
                  <a:srgbClr val="7D0138"/>
                </a:solidFill>
                <a:latin typeface="Franklin Gothic Book" panose="020B0503020102020204" pitchFamily="34" charset="0"/>
              </a:rPr>
              <a:t> Achieving this requires a healthcare system that emphasizes seamless communication across institutions through standardized patient care summaries, transparent patient assessment criteria, and inter-institutional collaborations.</a:t>
            </a:r>
            <a:endParaRPr lang="fi-FI" i="1">
              <a:solidFill>
                <a:srgbClr val="7D0138"/>
              </a:solidFill>
              <a:latin typeface="Franklin Gothic Book" panose="020B0503020102020204" pitchFamily="34" charset="0"/>
            </a:endParaRPr>
          </a:p>
          <a:p>
            <a:pPr marL="0" indent="0" algn="ctr">
              <a:buNone/>
            </a:pPr>
            <a:endParaRPr lang="en-FI" i="1">
              <a:solidFill>
                <a:srgbClr val="7D0138"/>
              </a:solidFill>
              <a:latin typeface="Franklin Gothic Book" panose="020B0503020102020204" pitchFamily="34" charset="0"/>
            </a:endParaRPr>
          </a:p>
          <a:p>
            <a:pPr marL="0" indent="0" algn="ctr">
              <a:buNone/>
            </a:pPr>
            <a:r>
              <a:rPr lang="en-FI" i="1">
                <a:solidFill>
                  <a:srgbClr val="7D0138"/>
                </a:solidFill>
                <a:latin typeface="Franklin Gothic Book" panose="020B0503020102020204" pitchFamily="34" charset="0"/>
              </a:rPr>
              <a:t> Together, these practices foster a culture of care grounded in </a:t>
            </a:r>
            <a:r>
              <a:rPr lang="en-FI" i="1">
                <a:solidFill>
                  <a:srgbClr val="7D0138"/>
                </a:solidFill>
                <a:highlight>
                  <a:srgbClr val="B4E549"/>
                </a:highlight>
                <a:latin typeface="Franklin Gothic Medium" panose="020B0603020102020204" pitchFamily="34" charset="0"/>
              </a:rPr>
              <a:t>shared responsibility </a:t>
            </a:r>
            <a:r>
              <a:rPr lang="en-FI" i="1">
                <a:solidFill>
                  <a:srgbClr val="7D0138"/>
                </a:solidFill>
                <a:latin typeface="Franklin Gothic Book" panose="020B0503020102020204" pitchFamily="34" charset="0"/>
              </a:rPr>
              <a:t>and </a:t>
            </a:r>
            <a:r>
              <a:rPr lang="en-FI" i="1">
                <a:solidFill>
                  <a:srgbClr val="7D0138"/>
                </a:solidFill>
                <a:highlight>
                  <a:srgbClr val="B4E549"/>
                </a:highlight>
                <a:latin typeface="Franklin Gothic Medium" panose="020B0603020102020204" pitchFamily="34" charset="0"/>
              </a:rPr>
              <a:t>holistic support </a:t>
            </a:r>
            <a:r>
              <a:rPr lang="en-FI" i="1">
                <a:solidFill>
                  <a:srgbClr val="7D0138"/>
                </a:solidFill>
                <a:latin typeface="Franklin Gothic Book" panose="020B0503020102020204" pitchFamily="34" charset="0"/>
              </a:rPr>
              <a:t>for every patient.</a:t>
            </a:r>
          </a:p>
        </p:txBody>
      </p:sp>
      <p:sp>
        <p:nvSpPr>
          <p:cNvPr id="2" name="Google Shape;198;p27">
            <a:extLst>
              <a:ext uri="{FF2B5EF4-FFF2-40B4-BE49-F238E27FC236}">
                <a16:creationId xmlns:a16="http://schemas.microsoft.com/office/drawing/2014/main" id="{563C0CA0-045B-3A04-0FE3-52B18422B552}"/>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4" name="Tekstiruutu 3">
            <a:extLst>
              <a:ext uri="{FF2B5EF4-FFF2-40B4-BE49-F238E27FC236}">
                <a16:creationId xmlns:a16="http://schemas.microsoft.com/office/drawing/2014/main" id="{0380B162-19E7-DAFD-B5CB-1AE64BFF1175}"/>
              </a:ext>
            </a:extLst>
          </p:cNvPr>
          <p:cNvSpPr txBox="1">
            <a:spLocks noGrp="1" noRot="1" noMove="1" noResize="1" noEditPoints="1" noAdjustHandles="1" noChangeArrowheads="1" noChangeShapeType="1"/>
          </p:cNvSpPr>
          <p:nvPr/>
        </p:nvSpPr>
        <p:spPr>
          <a:xfrm>
            <a:off x="306261" y="108755"/>
            <a:ext cx="1836864" cy="415498"/>
          </a:xfrm>
          <a:prstGeom prst="rect">
            <a:avLst/>
          </a:prstGeom>
          <a:noFill/>
        </p:spPr>
        <p:txBody>
          <a:bodyPr wrap="square">
            <a:spAutoFit/>
          </a:bodyPr>
          <a:lstStyle/>
          <a:p>
            <a:r>
              <a:rPr lang="en-US" sz="1050" b="1" spc="38">
                <a:solidFill>
                  <a:srgbClr val="7E0138"/>
                </a:solidFill>
                <a:latin typeface="Franklin Gothic Demi" panose="020B0603020102020204" pitchFamily="34" charset="0"/>
              </a:rPr>
              <a:t>Our proposal</a:t>
            </a:r>
            <a:r>
              <a:rPr lang="en-US" sz="1050" spc="38">
                <a:solidFill>
                  <a:srgbClr val="7E0138"/>
                </a:solidFill>
                <a:latin typeface="Franklin Gothic Medium" panose="020B0603020102020204" pitchFamily="34" charset="0"/>
              </a:rPr>
              <a:t> - </a:t>
            </a:r>
            <a:r>
              <a:rPr lang="en-US" sz="1050" spc="38">
                <a:solidFill>
                  <a:srgbClr val="7E0138"/>
                </a:solidFill>
                <a:latin typeface="Franklin Gothic Book" panose="020B0503020102020204" pitchFamily="34" charset="0"/>
              </a:rPr>
              <a:t>vision</a:t>
            </a:r>
          </a:p>
          <a:p>
            <a:endParaRPr lang="en-US" sz="1050" spc="38">
              <a:solidFill>
                <a:srgbClr val="7E0138"/>
              </a:solidFill>
              <a:latin typeface="Franklin Gothic Medium" panose="020B0603020102020204" pitchFamily="34" charset="0"/>
            </a:endParaRPr>
          </a:p>
        </p:txBody>
      </p:sp>
      <p:sp>
        <p:nvSpPr>
          <p:cNvPr id="5" name="Ellipsi 4">
            <a:extLst>
              <a:ext uri="{FF2B5EF4-FFF2-40B4-BE49-F238E27FC236}">
                <a16:creationId xmlns:a16="http://schemas.microsoft.com/office/drawing/2014/main" id="{F8F51486-165A-222C-035F-2E11995E979D}"/>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Ellipsi 5">
            <a:extLst>
              <a:ext uri="{FF2B5EF4-FFF2-40B4-BE49-F238E27FC236}">
                <a16:creationId xmlns:a16="http://schemas.microsoft.com/office/drawing/2014/main" id="{B65BAE52-C231-CDDC-B80F-C553F4A0A29F}"/>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7" name="Ryhmä 6">
            <a:extLst>
              <a:ext uri="{FF2B5EF4-FFF2-40B4-BE49-F238E27FC236}">
                <a16:creationId xmlns:a16="http://schemas.microsoft.com/office/drawing/2014/main" id="{62D55C89-A0BB-5566-2D52-702FA671A776}"/>
              </a:ext>
            </a:extLst>
          </p:cNvPr>
          <p:cNvGrpSpPr>
            <a:grpSpLocks noGrp="1" noUngrp="1" noRot="1" noMove="1" noResize="1"/>
          </p:cNvGrpSpPr>
          <p:nvPr/>
        </p:nvGrpSpPr>
        <p:grpSpPr>
          <a:xfrm>
            <a:off x="8069284" y="166989"/>
            <a:ext cx="456728" cy="127188"/>
            <a:chOff x="10759044" y="222652"/>
            <a:chExt cx="608971" cy="169584"/>
          </a:xfrm>
        </p:grpSpPr>
        <p:sp>
          <p:nvSpPr>
            <p:cNvPr id="8" name="Suorakulmio 7">
              <a:extLst>
                <a:ext uri="{FF2B5EF4-FFF2-40B4-BE49-F238E27FC236}">
                  <a16:creationId xmlns:a16="http://schemas.microsoft.com/office/drawing/2014/main" id="{9FDE5B1F-0AA8-6AE8-D548-913974583009}"/>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Ellipsi 8">
              <a:extLst>
                <a:ext uri="{FF2B5EF4-FFF2-40B4-BE49-F238E27FC236}">
                  <a16:creationId xmlns:a16="http://schemas.microsoft.com/office/drawing/2014/main" id="{8AF31332-FD3B-6613-148C-1D94077E1CF2}"/>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Ellipsi 9">
              <a:extLst>
                <a:ext uri="{FF2B5EF4-FFF2-40B4-BE49-F238E27FC236}">
                  <a16:creationId xmlns:a16="http://schemas.microsoft.com/office/drawing/2014/main" id="{F22D6E52-04B7-4BF7-1764-581DA17B4E96}"/>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1" name="Ellipsi 10">
            <a:extLst>
              <a:ext uri="{FF2B5EF4-FFF2-40B4-BE49-F238E27FC236}">
                <a16:creationId xmlns:a16="http://schemas.microsoft.com/office/drawing/2014/main" id="{7CEC28A7-C48B-F359-11B2-B2C517B02F64}"/>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Ellipsi 11">
            <a:extLst>
              <a:ext uri="{FF2B5EF4-FFF2-40B4-BE49-F238E27FC236}">
                <a16:creationId xmlns:a16="http://schemas.microsoft.com/office/drawing/2014/main" id="{D208024D-0F31-3DF9-E9AB-951A72E4F069}"/>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Ellipsi 12">
            <a:extLst>
              <a:ext uri="{FF2B5EF4-FFF2-40B4-BE49-F238E27FC236}">
                <a16:creationId xmlns:a16="http://schemas.microsoft.com/office/drawing/2014/main" id="{983072E8-C09C-ABF8-F96E-A78CDC6F37B1}"/>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C86504F1-4FAF-3E20-8A78-A470086BAE12}"/>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117953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EEE02BD8-EC7B-966D-43E3-60E989E7A5C4}"/>
            </a:ext>
          </a:extLst>
        </p:cNvPr>
        <p:cNvGrpSpPr/>
        <p:nvPr/>
      </p:nvGrpSpPr>
      <p:grpSpPr>
        <a:xfrm>
          <a:off x="0" y="0"/>
          <a:ext cx="0" cy="0"/>
          <a:chOff x="0" y="0"/>
          <a:chExt cx="0" cy="0"/>
        </a:xfrm>
      </p:grpSpPr>
      <p:grpSp>
        <p:nvGrpSpPr>
          <p:cNvPr id="13" name="Ryhmä 12">
            <a:extLst>
              <a:ext uri="{FF2B5EF4-FFF2-40B4-BE49-F238E27FC236}">
                <a16:creationId xmlns:a16="http://schemas.microsoft.com/office/drawing/2014/main" id="{E37CDA09-E3AF-8199-541C-FBF8C1F019D7}"/>
              </a:ext>
            </a:extLst>
          </p:cNvPr>
          <p:cNvGrpSpPr/>
          <p:nvPr/>
        </p:nvGrpSpPr>
        <p:grpSpPr>
          <a:xfrm>
            <a:off x="-708166" y="-203943"/>
            <a:ext cx="9970961" cy="6866366"/>
            <a:chOff x="-944221" y="-271924"/>
            <a:chExt cx="13294614" cy="9155154"/>
          </a:xfrm>
        </p:grpSpPr>
        <p:pic>
          <p:nvPicPr>
            <p:cNvPr id="14" name="Kuva 13">
              <a:extLst>
                <a:ext uri="{FF2B5EF4-FFF2-40B4-BE49-F238E27FC236}">
                  <a16:creationId xmlns:a16="http://schemas.microsoft.com/office/drawing/2014/main" id="{A98CBE4F-9AA6-2454-17D0-140058DC9E3F}"/>
                </a:ext>
              </a:extLst>
            </p:cNvPr>
            <p:cNvPicPr>
              <a:picLocks noGrp="1" noRot="1" noChangeAspect="1" noMove="1" noResize="1" noEditPoints="1" noAdjustHandles="1" noChangeArrowheads="1" noChangeShapeType="1" noCrop="1"/>
            </p:cNvPicPr>
            <p:nvPr/>
          </p:nvPicPr>
          <p:blipFill>
            <a:blip r:embed="rId3"/>
            <a:stretch>
              <a:fillRect/>
            </a:stretch>
          </p:blipFill>
          <p:spPr>
            <a:xfrm rot="535612">
              <a:off x="-944221" y="-271924"/>
              <a:ext cx="13294614" cy="9155154"/>
            </a:xfrm>
            <a:prstGeom prst="rect">
              <a:avLst/>
            </a:prstGeom>
          </p:spPr>
        </p:pic>
        <p:sp>
          <p:nvSpPr>
            <p:cNvPr id="15" name="Ellipsi 14">
              <a:extLst>
                <a:ext uri="{FF2B5EF4-FFF2-40B4-BE49-F238E27FC236}">
                  <a16:creationId xmlns:a16="http://schemas.microsoft.com/office/drawing/2014/main" id="{24D1742A-5344-891A-875C-AB2E3131B544}"/>
                </a:ext>
              </a:extLst>
            </p:cNvPr>
            <p:cNvSpPr/>
            <p:nvPr/>
          </p:nvSpPr>
          <p:spPr>
            <a:xfrm>
              <a:off x="10447649" y="3454052"/>
              <a:ext cx="168429" cy="168429"/>
            </a:xfrm>
            <a:prstGeom prst="ellipse">
              <a:avLst/>
            </a:prstGeom>
            <a:solidFill>
              <a:srgbClr val="B4E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8" name="Tekstiruutu 7">
            <a:extLst>
              <a:ext uri="{FF2B5EF4-FFF2-40B4-BE49-F238E27FC236}">
                <a16:creationId xmlns:a16="http://schemas.microsoft.com/office/drawing/2014/main" id="{088738C1-ED30-155C-D50F-9F6635A2297E}"/>
              </a:ext>
            </a:extLst>
          </p:cNvPr>
          <p:cNvSpPr txBox="1">
            <a:spLocks noGrp="1" noRot="1" noMove="1" noResize="1" noEditPoints="1" noAdjustHandles="1" noChangeArrowheads="1" noChangeShapeType="1"/>
          </p:cNvSpPr>
          <p:nvPr/>
        </p:nvSpPr>
        <p:spPr>
          <a:xfrm>
            <a:off x="2112192" y="2143078"/>
            <a:ext cx="4953600" cy="784830"/>
          </a:xfrm>
          <a:prstGeom prst="rect">
            <a:avLst/>
          </a:prstGeom>
          <a:noFill/>
        </p:spPr>
        <p:txBody>
          <a:bodyPr wrap="none" rtlCol="0">
            <a:spAutoFit/>
          </a:bodyPr>
          <a:lstStyle/>
          <a:p>
            <a:r>
              <a:rPr lang="en-US" sz="4400" b="1" i="1">
                <a:solidFill>
                  <a:srgbClr val="7D0138"/>
                </a:solidFill>
                <a:latin typeface="Franklin Gothic Demi" panose="020B0603020102020204" pitchFamily="34" charset="0"/>
              </a:rPr>
              <a:t>Intervention points</a:t>
            </a:r>
          </a:p>
        </p:txBody>
      </p:sp>
      <p:sp>
        <p:nvSpPr>
          <p:cNvPr id="3" name="Google Shape;198;p27">
            <a:extLst>
              <a:ext uri="{FF2B5EF4-FFF2-40B4-BE49-F238E27FC236}">
                <a16:creationId xmlns:a16="http://schemas.microsoft.com/office/drawing/2014/main" id="{62328ED9-9422-343E-9027-607F27B546E5}"/>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6" name="Tekstiruutu 5">
            <a:extLst>
              <a:ext uri="{FF2B5EF4-FFF2-40B4-BE49-F238E27FC236}">
                <a16:creationId xmlns:a16="http://schemas.microsoft.com/office/drawing/2014/main" id="{08819FED-8AD9-A4B9-2D7D-DDEC42512812}"/>
              </a:ext>
            </a:extLst>
          </p:cNvPr>
          <p:cNvSpPr txBox="1">
            <a:spLocks noGrp="1" noRot="1" noMove="1" noResize="1" noEditPoints="1" noAdjustHandles="1" noChangeArrowheads="1" noChangeShapeType="1"/>
          </p:cNvSpPr>
          <p:nvPr/>
        </p:nvSpPr>
        <p:spPr>
          <a:xfrm>
            <a:off x="2239192" y="1993038"/>
            <a:ext cx="1262012" cy="323165"/>
          </a:xfrm>
          <a:prstGeom prst="rect">
            <a:avLst/>
          </a:prstGeom>
          <a:noFill/>
        </p:spPr>
        <p:txBody>
          <a:bodyPr wrap="none" rtlCol="0">
            <a:spAutoFit/>
          </a:bodyPr>
          <a:lstStyle/>
          <a:p>
            <a:r>
              <a:rPr lang="en-US" sz="1500" spc="23">
                <a:solidFill>
                  <a:srgbClr val="7D0138"/>
                </a:solidFill>
                <a:latin typeface="Franklin Gothic Book" panose="020B0503020102020204" pitchFamily="34" charset="0"/>
              </a:rPr>
              <a:t>Our proposal</a:t>
            </a:r>
          </a:p>
        </p:txBody>
      </p:sp>
      <p:sp>
        <p:nvSpPr>
          <p:cNvPr id="7" name="Ellipsi 6">
            <a:extLst>
              <a:ext uri="{FF2B5EF4-FFF2-40B4-BE49-F238E27FC236}">
                <a16:creationId xmlns:a16="http://schemas.microsoft.com/office/drawing/2014/main" id="{B48AD874-3258-CF48-6030-DB34E6A04261}"/>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Ellipsi 8">
            <a:extLst>
              <a:ext uri="{FF2B5EF4-FFF2-40B4-BE49-F238E27FC236}">
                <a16:creationId xmlns:a16="http://schemas.microsoft.com/office/drawing/2014/main" id="{9E7575CF-8CC8-E81D-9E25-F7BDA1F77938}"/>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0" name="Ryhmä 9">
            <a:extLst>
              <a:ext uri="{FF2B5EF4-FFF2-40B4-BE49-F238E27FC236}">
                <a16:creationId xmlns:a16="http://schemas.microsoft.com/office/drawing/2014/main" id="{4253F41D-5B09-FA28-85F2-2AFFE75E0CC6}"/>
              </a:ext>
            </a:extLst>
          </p:cNvPr>
          <p:cNvGrpSpPr>
            <a:grpSpLocks noGrp="1" noUngrp="1" noRot="1" noMove="1" noResize="1"/>
          </p:cNvGrpSpPr>
          <p:nvPr/>
        </p:nvGrpSpPr>
        <p:grpSpPr>
          <a:xfrm>
            <a:off x="8069284" y="166989"/>
            <a:ext cx="456728" cy="127188"/>
            <a:chOff x="10759044" y="222652"/>
            <a:chExt cx="608971" cy="169584"/>
          </a:xfrm>
        </p:grpSpPr>
        <p:sp>
          <p:nvSpPr>
            <p:cNvPr id="11" name="Suorakulmio 10">
              <a:extLst>
                <a:ext uri="{FF2B5EF4-FFF2-40B4-BE49-F238E27FC236}">
                  <a16:creationId xmlns:a16="http://schemas.microsoft.com/office/drawing/2014/main" id="{062E782E-B8FD-036A-C1BE-A6E07CA918F4}"/>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Ellipsi 11">
              <a:extLst>
                <a:ext uri="{FF2B5EF4-FFF2-40B4-BE49-F238E27FC236}">
                  <a16:creationId xmlns:a16="http://schemas.microsoft.com/office/drawing/2014/main" id="{60270021-92EB-AD60-3C25-D29B8502C67C}"/>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AD7A3692-7506-45A8-2419-06A039089FC2}"/>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8" name="Ellipsi 17">
            <a:extLst>
              <a:ext uri="{FF2B5EF4-FFF2-40B4-BE49-F238E27FC236}">
                <a16:creationId xmlns:a16="http://schemas.microsoft.com/office/drawing/2014/main" id="{0201FDA5-793F-A216-CFD1-740D8B4DA58B}"/>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Ellipsi 18">
            <a:extLst>
              <a:ext uri="{FF2B5EF4-FFF2-40B4-BE49-F238E27FC236}">
                <a16:creationId xmlns:a16="http://schemas.microsoft.com/office/drawing/2014/main" id="{1D508E32-6F1F-DADE-3708-4476619B63E5}"/>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Ellipsi 19">
            <a:extLst>
              <a:ext uri="{FF2B5EF4-FFF2-40B4-BE49-F238E27FC236}">
                <a16:creationId xmlns:a16="http://schemas.microsoft.com/office/drawing/2014/main" id="{1B76C7E0-1956-81A7-8483-75361F79668F}"/>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Ellipsi 20">
            <a:extLst>
              <a:ext uri="{FF2B5EF4-FFF2-40B4-BE49-F238E27FC236}">
                <a16:creationId xmlns:a16="http://schemas.microsoft.com/office/drawing/2014/main" id="{77E2134B-98DD-96E4-C5D2-3821C34B3C5E}"/>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311478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58A8F7A6-A60C-9CDB-A549-B94C8A1005C5}"/>
            </a:ext>
          </a:extLst>
        </p:cNvPr>
        <p:cNvGrpSpPr/>
        <p:nvPr/>
      </p:nvGrpSpPr>
      <p:grpSpPr>
        <a:xfrm>
          <a:off x="0" y="0"/>
          <a:ext cx="0" cy="0"/>
          <a:chOff x="0" y="0"/>
          <a:chExt cx="0" cy="0"/>
        </a:xfrm>
      </p:grpSpPr>
      <p:sp>
        <p:nvSpPr>
          <p:cNvPr id="8" name="TextBox 5">
            <a:extLst>
              <a:ext uri="{FF2B5EF4-FFF2-40B4-BE49-F238E27FC236}">
                <a16:creationId xmlns:a16="http://schemas.microsoft.com/office/drawing/2014/main" id="{FD8F343E-9D5A-A1CA-C6A8-8E172209BE90}"/>
              </a:ext>
            </a:extLst>
          </p:cNvPr>
          <p:cNvSpPr txBox="1"/>
          <p:nvPr/>
        </p:nvSpPr>
        <p:spPr>
          <a:xfrm>
            <a:off x="1371599" y="2158733"/>
            <a:ext cx="6400800" cy="738664"/>
          </a:xfrm>
          <a:prstGeom prst="rect">
            <a:avLst/>
          </a:prstGeom>
        </p:spPr>
        <p:txBody>
          <a:bodyPr wrap="square" lIns="0" tIns="0" rIns="0" bIns="0" rtlCol="0" anchor="t">
            <a:spAutoFit/>
          </a:bodyPr>
          <a:lstStyle/>
          <a:p>
            <a:pPr algn="ctr"/>
            <a:r>
              <a:rPr lang="en-US" sz="2400" i="1">
                <a:solidFill>
                  <a:srgbClr val="1C4DFF"/>
                </a:solidFill>
                <a:latin typeface="Franklin Gothic Medium" panose="020B0603020102020204" pitchFamily="34" charset="0"/>
                <a:ea typeface="Garet Bold"/>
                <a:cs typeface="Garet Bold"/>
                <a:sym typeface="Garet Bold"/>
              </a:rPr>
              <a:t>“Patients feel that they often need to repeat themselves during the process”</a:t>
            </a:r>
          </a:p>
        </p:txBody>
      </p:sp>
      <p:sp>
        <p:nvSpPr>
          <p:cNvPr id="4" name="Titel 1">
            <a:extLst>
              <a:ext uri="{FF2B5EF4-FFF2-40B4-BE49-F238E27FC236}">
                <a16:creationId xmlns:a16="http://schemas.microsoft.com/office/drawing/2014/main" id="{F62DF928-81F4-6295-CFE1-CD6191A153DF}"/>
              </a:ext>
            </a:extLst>
          </p:cNvPr>
          <p:cNvSpPr txBox="1">
            <a:spLocks/>
          </p:cNvSpPr>
          <p:nvPr/>
        </p:nvSpPr>
        <p:spPr>
          <a:xfrm>
            <a:off x="306760" y="569382"/>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Medium" panose="020B0603020102020204" pitchFamily="34" charset="0"/>
              </a:rPr>
              <a:t>Standardization</a:t>
            </a:r>
          </a:p>
        </p:txBody>
      </p:sp>
      <p:sp>
        <p:nvSpPr>
          <p:cNvPr id="12" name="Tekstiruutu 11">
            <a:extLst>
              <a:ext uri="{FF2B5EF4-FFF2-40B4-BE49-F238E27FC236}">
                <a16:creationId xmlns:a16="http://schemas.microsoft.com/office/drawing/2014/main" id="{F654B61E-686F-5D00-1E38-9B93C2E75B3F}"/>
              </a:ext>
            </a:extLst>
          </p:cNvPr>
          <p:cNvSpPr txBox="1"/>
          <p:nvPr/>
        </p:nvSpPr>
        <p:spPr>
          <a:xfrm>
            <a:off x="2477721" y="3219665"/>
            <a:ext cx="2707793" cy="253916"/>
          </a:xfrm>
          <a:prstGeom prst="rect">
            <a:avLst/>
          </a:prstGeom>
          <a:noFill/>
        </p:spPr>
        <p:txBody>
          <a:bodyPr wrap="none" rtlCol="0">
            <a:spAutoFit/>
          </a:bodyPr>
          <a:lstStyle/>
          <a:p>
            <a:r>
              <a:rPr lang="en-US" sz="1050" i="1">
                <a:solidFill>
                  <a:srgbClr val="7D0138"/>
                </a:solidFill>
                <a:latin typeface="Franklin Gothic Book" panose="020B0503020102020204" pitchFamily="34" charset="0"/>
              </a:rPr>
              <a:t>(Social worker at primary healthcare - 2026)</a:t>
            </a:r>
          </a:p>
        </p:txBody>
      </p:sp>
      <p:sp>
        <p:nvSpPr>
          <p:cNvPr id="2" name="Google Shape;198;p27">
            <a:extLst>
              <a:ext uri="{FF2B5EF4-FFF2-40B4-BE49-F238E27FC236}">
                <a16:creationId xmlns:a16="http://schemas.microsoft.com/office/drawing/2014/main" id="{22CD27C3-C801-17E2-4F5B-14DA33D21127}"/>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3" name="Tekstiruutu 2">
            <a:extLst>
              <a:ext uri="{FF2B5EF4-FFF2-40B4-BE49-F238E27FC236}">
                <a16:creationId xmlns:a16="http://schemas.microsoft.com/office/drawing/2014/main" id="{4EAED182-2B31-E4DF-A2A8-570B0DB36B85}"/>
              </a:ext>
            </a:extLst>
          </p:cNvPr>
          <p:cNvSpPr txBox="1">
            <a:spLocks noGrp="1" noRot="1" noMove="1" noResize="1" noEditPoints="1" noAdjustHandles="1" noChangeArrowheads="1" noChangeShapeType="1"/>
          </p:cNvSpPr>
          <p:nvPr/>
        </p:nvSpPr>
        <p:spPr>
          <a:xfrm>
            <a:off x="306261" y="108755"/>
            <a:ext cx="2868993" cy="253916"/>
          </a:xfrm>
          <a:prstGeom prst="rect">
            <a:avLst/>
          </a:prstGeom>
          <a:noFill/>
        </p:spPr>
        <p:txBody>
          <a:bodyPr wrap="square">
            <a:spAutoFit/>
          </a:bodyPr>
          <a:lstStyle/>
          <a:p>
            <a:r>
              <a:rPr lang="en-US" sz="1050" spc="38">
                <a:solidFill>
                  <a:srgbClr val="7E0138"/>
                </a:solidFill>
                <a:latin typeface="Franklin Gothic Book" panose="020B0503020102020204" pitchFamily="34" charset="0"/>
              </a:rPr>
              <a:t>Our proposal </a:t>
            </a:r>
            <a:r>
              <a:rPr lang="en-US" sz="1050" b="1" spc="38">
                <a:solidFill>
                  <a:srgbClr val="7E0138"/>
                </a:solidFill>
                <a:latin typeface="Franklin Gothic Demi" panose="020B0603020102020204" pitchFamily="34" charset="0"/>
              </a:rPr>
              <a:t>– Intervention point</a:t>
            </a:r>
            <a:r>
              <a:rPr lang="en-US" sz="1050" spc="38">
                <a:solidFill>
                  <a:srgbClr val="7E0138"/>
                </a:solidFill>
                <a:latin typeface="Franklin Gothic Medium" panose="020B0603020102020204" pitchFamily="34" charset="0"/>
              </a:rPr>
              <a:t> </a:t>
            </a:r>
          </a:p>
        </p:txBody>
      </p:sp>
      <p:sp>
        <p:nvSpPr>
          <p:cNvPr id="5" name="Ellipsi 4">
            <a:extLst>
              <a:ext uri="{FF2B5EF4-FFF2-40B4-BE49-F238E27FC236}">
                <a16:creationId xmlns:a16="http://schemas.microsoft.com/office/drawing/2014/main" id="{56438E9A-C916-C5A9-EA6E-D73D882C7E2C}"/>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Ellipsi 5">
            <a:extLst>
              <a:ext uri="{FF2B5EF4-FFF2-40B4-BE49-F238E27FC236}">
                <a16:creationId xmlns:a16="http://schemas.microsoft.com/office/drawing/2014/main" id="{BE84A72C-4BF2-07CF-ECD5-CC3FA224BD7B}"/>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7" name="Ryhmä 6">
            <a:extLst>
              <a:ext uri="{FF2B5EF4-FFF2-40B4-BE49-F238E27FC236}">
                <a16:creationId xmlns:a16="http://schemas.microsoft.com/office/drawing/2014/main" id="{9CFCB7AB-8E0F-2FCA-28FB-2EE5198F0C68}"/>
              </a:ext>
            </a:extLst>
          </p:cNvPr>
          <p:cNvGrpSpPr>
            <a:grpSpLocks noGrp="1" noUngrp="1" noRot="1" noMove="1" noResize="1"/>
          </p:cNvGrpSpPr>
          <p:nvPr/>
        </p:nvGrpSpPr>
        <p:grpSpPr>
          <a:xfrm>
            <a:off x="8069284" y="166989"/>
            <a:ext cx="456728" cy="127188"/>
            <a:chOff x="10759044" y="222652"/>
            <a:chExt cx="608971" cy="169584"/>
          </a:xfrm>
        </p:grpSpPr>
        <p:sp>
          <p:nvSpPr>
            <p:cNvPr id="9" name="Suorakulmio 8">
              <a:extLst>
                <a:ext uri="{FF2B5EF4-FFF2-40B4-BE49-F238E27FC236}">
                  <a16:creationId xmlns:a16="http://schemas.microsoft.com/office/drawing/2014/main" id="{D9AF87A3-D017-59D0-ABD6-40C5CBC2EDDC}"/>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Ellipsi 9">
              <a:extLst>
                <a:ext uri="{FF2B5EF4-FFF2-40B4-BE49-F238E27FC236}">
                  <a16:creationId xmlns:a16="http://schemas.microsoft.com/office/drawing/2014/main" id="{AE74AFD5-885C-432F-3B99-ED54093A8B5E}"/>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Ellipsi 10">
              <a:extLst>
                <a:ext uri="{FF2B5EF4-FFF2-40B4-BE49-F238E27FC236}">
                  <a16:creationId xmlns:a16="http://schemas.microsoft.com/office/drawing/2014/main" id="{D773DD2D-523F-215E-3948-3805D8104DBB}"/>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3" name="Ellipsi 12">
            <a:extLst>
              <a:ext uri="{FF2B5EF4-FFF2-40B4-BE49-F238E27FC236}">
                <a16:creationId xmlns:a16="http://schemas.microsoft.com/office/drawing/2014/main" id="{B9C789CB-CE87-1417-F1BC-DDB0516BB724}"/>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4BD71C94-FF71-60E9-95B5-DDE1E852063F}"/>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536B9351-C10C-5B19-C0B5-4428D46A13B8}"/>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1E0DBAC9-66CC-D7CF-90AE-249B8185F059}"/>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372592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026917FA-B0C1-3405-F14A-98B7974E9BEF}"/>
            </a:ext>
          </a:extLst>
        </p:cNvPr>
        <p:cNvGrpSpPr/>
        <p:nvPr/>
      </p:nvGrpSpPr>
      <p:grpSpPr>
        <a:xfrm>
          <a:off x="0" y="0"/>
          <a:ext cx="0" cy="0"/>
          <a:chOff x="0" y="0"/>
          <a:chExt cx="0" cy="0"/>
        </a:xfrm>
      </p:grpSpPr>
      <p:sp>
        <p:nvSpPr>
          <p:cNvPr id="8" name="TextBox 5">
            <a:extLst>
              <a:ext uri="{FF2B5EF4-FFF2-40B4-BE49-F238E27FC236}">
                <a16:creationId xmlns:a16="http://schemas.microsoft.com/office/drawing/2014/main" id="{4BC6DBCB-CCBA-A938-7283-F3E8FCA288D1}"/>
              </a:ext>
            </a:extLst>
          </p:cNvPr>
          <p:cNvSpPr txBox="1"/>
          <p:nvPr/>
        </p:nvSpPr>
        <p:spPr>
          <a:xfrm>
            <a:off x="816211" y="2158733"/>
            <a:ext cx="7511577" cy="1107996"/>
          </a:xfrm>
          <a:prstGeom prst="rect">
            <a:avLst/>
          </a:prstGeom>
        </p:spPr>
        <p:txBody>
          <a:bodyPr wrap="square" lIns="0" tIns="0" rIns="0" bIns="0" rtlCol="0" anchor="t">
            <a:spAutoFit/>
          </a:bodyPr>
          <a:lstStyle>
            <a:defPPr>
              <a:defRPr lang="fi-FI"/>
            </a:defPPr>
            <a:lvl1pPr algn="just">
              <a:lnSpc>
                <a:spcPts val="6791"/>
              </a:lnSpc>
              <a:defRPr sz="4800" b="1">
                <a:solidFill>
                  <a:srgbClr val="16423C"/>
                </a:solidFill>
                <a:latin typeface="Garet Bold"/>
                <a:ea typeface="Garet Bold"/>
                <a:cs typeface="Garet Bold"/>
              </a:defRPr>
            </a:lvl1pPr>
          </a:lstStyle>
          <a:p>
            <a:pPr algn="ctr">
              <a:lnSpc>
                <a:spcPct val="100000"/>
              </a:lnSpc>
            </a:pPr>
            <a:r>
              <a:rPr lang="en-FI" sz="2400" b="0" i="1">
                <a:solidFill>
                  <a:srgbClr val="1C4DFF"/>
                </a:solidFill>
                <a:latin typeface="Franklin Gothic Medium" panose="020B0603020102020204" pitchFamily="34" charset="0"/>
              </a:rPr>
              <a:t>“I get bounced around between healthcare providers, </a:t>
            </a:r>
            <a:endParaRPr lang="fi-FI" sz="2400" b="0" i="1">
              <a:solidFill>
                <a:srgbClr val="1C4DFF"/>
              </a:solidFill>
              <a:latin typeface="Franklin Gothic Medium" panose="020B0603020102020204" pitchFamily="34" charset="0"/>
            </a:endParaRPr>
          </a:p>
          <a:p>
            <a:pPr algn="ctr">
              <a:lnSpc>
                <a:spcPct val="100000"/>
              </a:lnSpc>
            </a:pPr>
            <a:r>
              <a:rPr lang="en-FI" sz="2400" b="0" i="1">
                <a:solidFill>
                  <a:srgbClr val="1C4DFF"/>
                </a:solidFill>
                <a:latin typeface="Franklin Gothic Medium" panose="020B0603020102020204" pitchFamily="34" charset="0"/>
              </a:rPr>
              <a:t>and I am told you cannot be here”</a:t>
            </a:r>
            <a:br>
              <a:rPr lang="en-FI" sz="2400" b="0" i="1">
                <a:solidFill>
                  <a:srgbClr val="1C4DFF"/>
                </a:solidFill>
                <a:latin typeface="Franklin Gothic Medium" panose="020B0603020102020204" pitchFamily="34" charset="0"/>
              </a:rPr>
            </a:br>
            <a:endParaRPr lang="en-US" sz="2400" b="0" i="1">
              <a:solidFill>
                <a:srgbClr val="1C4DFF"/>
              </a:solidFill>
              <a:latin typeface="Franklin Gothic Medium" panose="020B0603020102020204" pitchFamily="34" charset="0"/>
              <a:sym typeface="Garet Bold"/>
            </a:endParaRPr>
          </a:p>
        </p:txBody>
      </p:sp>
      <p:sp>
        <p:nvSpPr>
          <p:cNvPr id="2" name="Titel 1">
            <a:extLst>
              <a:ext uri="{FF2B5EF4-FFF2-40B4-BE49-F238E27FC236}">
                <a16:creationId xmlns:a16="http://schemas.microsoft.com/office/drawing/2014/main" id="{D4D51163-DCF2-DD0A-7FCA-128B593139BF}"/>
              </a:ext>
            </a:extLst>
          </p:cNvPr>
          <p:cNvSpPr txBox="1">
            <a:spLocks/>
          </p:cNvSpPr>
          <p:nvPr/>
        </p:nvSpPr>
        <p:spPr>
          <a:xfrm>
            <a:off x="306760" y="569382"/>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Medium" panose="020B0603020102020204" pitchFamily="34" charset="0"/>
              </a:rPr>
              <a:t>Standardization</a:t>
            </a:r>
          </a:p>
        </p:txBody>
      </p:sp>
      <p:sp>
        <p:nvSpPr>
          <p:cNvPr id="4" name="Tekstiruutu 3">
            <a:extLst>
              <a:ext uri="{FF2B5EF4-FFF2-40B4-BE49-F238E27FC236}">
                <a16:creationId xmlns:a16="http://schemas.microsoft.com/office/drawing/2014/main" id="{E14F2280-233F-CBD7-9B1F-417CF72FB1BB}"/>
              </a:ext>
            </a:extLst>
          </p:cNvPr>
          <p:cNvSpPr txBox="1"/>
          <p:nvPr/>
        </p:nvSpPr>
        <p:spPr>
          <a:xfrm>
            <a:off x="2345676" y="3206312"/>
            <a:ext cx="1704313" cy="253916"/>
          </a:xfrm>
          <a:prstGeom prst="rect">
            <a:avLst/>
          </a:prstGeom>
          <a:noFill/>
        </p:spPr>
        <p:txBody>
          <a:bodyPr wrap="none" rtlCol="0">
            <a:spAutoFit/>
          </a:bodyPr>
          <a:lstStyle/>
          <a:p>
            <a:r>
              <a:rPr lang="en-US" sz="1050" i="1">
                <a:solidFill>
                  <a:srgbClr val="7D0138"/>
                </a:solidFill>
                <a:latin typeface="Franklin Gothic Book" panose="020B0503020102020204" pitchFamily="34" charset="0"/>
              </a:rPr>
              <a:t>(Experience expert - 2026)</a:t>
            </a:r>
          </a:p>
        </p:txBody>
      </p:sp>
      <p:sp>
        <p:nvSpPr>
          <p:cNvPr id="3" name="Google Shape;198;p27">
            <a:extLst>
              <a:ext uri="{FF2B5EF4-FFF2-40B4-BE49-F238E27FC236}">
                <a16:creationId xmlns:a16="http://schemas.microsoft.com/office/drawing/2014/main" id="{94D70D4E-F6CD-4997-AD6B-E979E2D2904A}"/>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5" name="Tekstiruutu 4">
            <a:extLst>
              <a:ext uri="{FF2B5EF4-FFF2-40B4-BE49-F238E27FC236}">
                <a16:creationId xmlns:a16="http://schemas.microsoft.com/office/drawing/2014/main" id="{5956C4F4-D577-2479-47B7-9E65F631115B}"/>
              </a:ext>
            </a:extLst>
          </p:cNvPr>
          <p:cNvSpPr txBox="1">
            <a:spLocks noGrp="1" noRot="1" noMove="1" noResize="1" noEditPoints="1" noAdjustHandles="1" noChangeArrowheads="1" noChangeShapeType="1"/>
          </p:cNvSpPr>
          <p:nvPr/>
        </p:nvSpPr>
        <p:spPr>
          <a:xfrm>
            <a:off x="306261" y="108755"/>
            <a:ext cx="2868993" cy="253916"/>
          </a:xfrm>
          <a:prstGeom prst="rect">
            <a:avLst/>
          </a:prstGeom>
          <a:noFill/>
        </p:spPr>
        <p:txBody>
          <a:bodyPr wrap="square">
            <a:spAutoFit/>
          </a:bodyPr>
          <a:lstStyle/>
          <a:p>
            <a:r>
              <a:rPr lang="en-US" sz="1050" spc="38">
                <a:solidFill>
                  <a:srgbClr val="7E0138"/>
                </a:solidFill>
                <a:latin typeface="Franklin Gothic Book" panose="020B0503020102020204" pitchFamily="34" charset="0"/>
              </a:rPr>
              <a:t>Our proposal </a:t>
            </a:r>
            <a:r>
              <a:rPr lang="en-US" sz="1050" b="1" spc="38">
                <a:solidFill>
                  <a:srgbClr val="7E0138"/>
                </a:solidFill>
                <a:latin typeface="Franklin Gothic Demi" panose="020B0603020102020204" pitchFamily="34" charset="0"/>
              </a:rPr>
              <a:t>– Intervention point</a:t>
            </a:r>
            <a:r>
              <a:rPr lang="en-US" sz="1050" spc="38">
                <a:solidFill>
                  <a:srgbClr val="7E0138"/>
                </a:solidFill>
                <a:latin typeface="Franklin Gothic Medium" panose="020B0603020102020204" pitchFamily="34" charset="0"/>
              </a:rPr>
              <a:t> </a:t>
            </a:r>
          </a:p>
        </p:txBody>
      </p:sp>
      <p:sp>
        <p:nvSpPr>
          <p:cNvPr id="6" name="Ellipsi 5">
            <a:extLst>
              <a:ext uri="{FF2B5EF4-FFF2-40B4-BE49-F238E27FC236}">
                <a16:creationId xmlns:a16="http://schemas.microsoft.com/office/drawing/2014/main" id="{353FBE8B-03A5-5E6C-8A9C-B4C8716A721C}"/>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Ellipsi 6">
            <a:extLst>
              <a:ext uri="{FF2B5EF4-FFF2-40B4-BE49-F238E27FC236}">
                <a16:creationId xmlns:a16="http://schemas.microsoft.com/office/drawing/2014/main" id="{2A1831FE-4788-A61B-32D3-7AD8A3846736}"/>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9" name="Ryhmä 8">
            <a:extLst>
              <a:ext uri="{FF2B5EF4-FFF2-40B4-BE49-F238E27FC236}">
                <a16:creationId xmlns:a16="http://schemas.microsoft.com/office/drawing/2014/main" id="{3A965CA2-1CE9-E0BE-9286-4A8F27AA0196}"/>
              </a:ext>
            </a:extLst>
          </p:cNvPr>
          <p:cNvGrpSpPr>
            <a:grpSpLocks noGrp="1" noUngrp="1" noRot="1" noMove="1" noResize="1"/>
          </p:cNvGrpSpPr>
          <p:nvPr/>
        </p:nvGrpSpPr>
        <p:grpSpPr>
          <a:xfrm>
            <a:off x="8069284" y="166989"/>
            <a:ext cx="456728" cy="127188"/>
            <a:chOff x="10759044" y="222652"/>
            <a:chExt cx="608971" cy="169584"/>
          </a:xfrm>
        </p:grpSpPr>
        <p:sp>
          <p:nvSpPr>
            <p:cNvPr id="10" name="Suorakulmio 9">
              <a:extLst>
                <a:ext uri="{FF2B5EF4-FFF2-40B4-BE49-F238E27FC236}">
                  <a16:creationId xmlns:a16="http://schemas.microsoft.com/office/drawing/2014/main" id="{72D40E10-C35E-6BB6-1584-92C4A4A43EC3}"/>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Ellipsi 10">
              <a:extLst>
                <a:ext uri="{FF2B5EF4-FFF2-40B4-BE49-F238E27FC236}">
                  <a16:creationId xmlns:a16="http://schemas.microsoft.com/office/drawing/2014/main" id="{0E1B8C79-D43F-E679-9231-4BA19F70A96A}"/>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Ellipsi 11">
              <a:extLst>
                <a:ext uri="{FF2B5EF4-FFF2-40B4-BE49-F238E27FC236}">
                  <a16:creationId xmlns:a16="http://schemas.microsoft.com/office/drawing/2014/main" id="{B632B8CB-94E8-2A21-AC6E-C10A5A26ECC9}"/>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3" name="Ellipsi 12">
            <a:extLst>
              <a:ext uri="{FF2B5EF4-FFF2-40B4-BE49-F238E27FC236}">
                <a16:creationId xmlns:a16="http://schemas.microsoft.com/office/drawing/2014/main" id="{DBE6DCE1-EF35-533D-E597-F621ACB91C6D}"/>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F8225654-A844-5779-2486-ADC818657F8E}"/>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0B1B0FDE-1B2D-1DFB-B453-B0407BFA187E}"/>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D138FFEE-E1B7-803B-E763-DDABE2DA7631}"/>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288739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B6F66-1E2A-6434-110A-191002AC08E5}"/>
              </a:ext>
            </a:extLst>
          </p:cNvPr>
          <p:cNvPicPr>
            <a:picLocks noChangeAspect="1"/>
          </p:cNvPicPr>
          <p:nvPr/>
        </p:nvPicPr>
        <p:blipFill>
          <a:blip r:embed="rId3"/>
          <a:srcRect l="-513" t="27195" r="135" b="7750"/>
          <a:stretch>
            <a:fillRect/>
          </a:stretch>
        </p:blipFill>
        <p:spPr>
          <a:xfrm>
            <a:off x="1489204" y="1783589"/>
            <a:ext cx="3111954" cy="2976348"/>
          </a:xfrm>
          <a:prstGeom prst="rect">
            <a:avLst/>
          </a:prstGeom>
        </p:spPr>
      </p:pic>
      <p:sp>
        <p:nvSpPr>
          <p:cNvPr id="3" name="Titel 1">
            <a:extLst>
              <a:ext uri="{FF2B5EF4-FFF2-40B4-BE49-F238E27FC236}">
                <a16:creationId xmlns:a16="http://schemas.microsoft.com/office/drawing/2014/main" id="{5CCD4DA6-9E1B-7686-ACF9-AF95190A821D}"/>
              </a:ext>
            </a:extLst>
          </p:cNvPr>
          <p:cNvSpPr txBox="1">
            <a:spLocks/>
          </p:cNvSpPr>
          <p:nvPr/>
        </p:nvSpPr>
        <p:spPr>
          <a:xfrm>
            <a:off x="306760" y="569382"/>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Medium" panose="020B0603020102020204" pitchFamily="34" charset="0"/>
              </a:rPr>
              <a:t>Standardization</a:t>
            </a:r>
          </a:p>
        </p:txBody>
      </p:sp>
      <p:sp>
        <p:nvSpPr>
          <p:cNvPr id="4" name="TextBox 2">
            <a:extLst>
              <a:ext uri="{FF2B5EF4-FFF2-40B4-BE49-F238E27FC236}">
                <a16:creationId xmlns:a16="http://schemas.microsoft.com/office/drawing/2014/main" id="{443A1375-AEAC-8E06-A5FA-701055D46C81}"/>
              </a:ext>
            </a:extLst>
          </p:cNvPr>
          <p:cNvSpPr txBox="1"/>
          <p:nvPr/>
        </p:nvSpPr>
        <p:spPr>
          <a:xfrm>
            <a:off x="1053530" y="1413247"/>
            <a:ext cx="7036940" cy="456087"/>
          </a:xfrm>
          <a:prstGeom prst="rect">
            <a:avLst/>
          </a:prstGeom>
        </p:spPr>
        <p:txBody>
          <a:bodyPr wrap="square" lIns="0" tIns="0" rIns="0" bIns="0" rtlCol="0" anchor="t">
            <a:spAutoFit/>
          </a:bodyPr>
          <a:lstStyle/>
          <a:p>
            <a:pPr algn="ctr">
              <a:lnSpc>
                <a:spcPts val="3530"/>
              </a:lnSpc>
            </a:pPr>
            <a:r>
              <a:rPr lang="en-US" sz="4050" b="1">
                <a:solidFill>
                  <a:srgbClr val="1C4DFF"/>
                </a:solidFill>
                <a:latin typeface="Franklin Gothic Heavy" panose="020B0603020102020204" pitchFamily="34" charset="0"/>
                <a:ea typeface="Garet Bold Italics"/>
                <a:cs typeface="Garet Bold Italics"/>
                <a:sym typeface="Garet Bold Italics"/>
              </a:rPr>
              <a:t>Unified patient information</a:t>
            </a:r>
            <a:endParaRPr lang="en-US" sz="2942" b="1">
              <a:solidFill>
                <a:srgbClr val="1C4DFF"/>
              </a:solidFill>
              <a:latin typeface="Franklin Gothic Heavy" panose="020B0603020102020204" pitchFamily="34" charset="0"/>
              <a:ea typeface="Garet Bold Italics"/>
              <a:cs typeface="Garet Bold Italics"/>
              <a:sym typeface="Garet Bold Italics"/>
            </a:endParaRPr>
          </a:p>
        </p:txBody>
      </p:sp>
      <p:sp>
        <p:nvSpPr>
          <p:cNvPr id="7" name="TextBox 6">
            <a:extLst>
              <a:ext uri="{FF2B5EF4-FFF2-40B4-BE49-F238E27FC236}">
                <a16:creationId xmlns:a16="http://schemas.microsoft.com/office/drawing/2014/main" id="{75F66A6C-1737-C792-9D7A-C47782D3CA4D}"/>
              </a:ext>
            </a:extLst>
          </p:cNvPr>
          <p:cNvSpPr txBox="1"/>
          <p:nvPr/>
        </p:nvSpPr>
        <p:spPr>
          <a:xfrm>
            <a:off x="5138737" y="2247900"/>
            <a:ext cx="2776538" cy="646331"/>
          </a:xfrm>
          <a:prstGeom prst="rect">
            <a:avLst/>
          </a:prstGeom>
          <a:noFill/>
        </p:spPr>
        <p:txBody>
          <a:bodyPr wrap="square">
            <a:spAutoFit/>
          </a:bodyPr>
          <a:lstStyle/>
          <a:p>
            <a:r>
              <a:rPr lang="en-FI" sz="1200">
                <a:solidFill>
                  <a:srgbClr val="7D0138"/>
                </a:solidFill>
                <a:latin typeface="Franklin Gothic Book" panose="020B0503020102020204" pitchFamily="34" charset="0"/>
              </a:rPr>
              <a:t>Enabling more responsible and continuous care through a shared patient history overview.</a:t>
            </a:r>
          </a:p>
        </p:txBody>
      </p:sp>
      <p:sp>
        <p:nvSpPr>
          <p:cNvPr id="5" name="Google Shape;198;p27">
            <a:extLst>
              <a:ext uri="{FF2B5EF4-FFF2-40B4-BE49-F238E27FC236}">
                <a16:creationId xmlns:a16="http://schemas.microsoft.com/office/drawing/2014/main" id="{55D314A0-A6DE-A4B0-D8D2-5A9A07F92B78}"/>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8" name="Tekstiruutu 7">
            <a:extLst>
              <a:ext uri="{FF2B5EF4-FFF2-40B4-BE49-F238E27FC236}">
                <a16:creationId xmlns:a16="http://schemas.microsoft.com/office/drawing/2014/main" id="{C6AEAB42-54EF-E874-62FC-6D4122E0DDE5}"/>
              </a:ext>
            </a:extLst>
          </p:cNvPr>
          <p:cNvSpPr txBox="1">
            <a:spLocks noGrp="1" noRot="1" noMove="1" noResize="1" noEditPoints="1" noAdjustHandles="1" noChangeArrowheads="1" noChangeShapeType="1"/>
          </p:cNvSpPr>
          <p:nvPr/>
        </p:nvSpPr>
        <p:spPr>
          <a:xfrm>
            <a:off x="306261" y="108755"/>
            <a:ext cx="2868993" cy="253916"/>
          </a:xfrm>
          <a:prstGeom prst="rect">
            <a:avLst/>
          </a:prstGeom>
          <a:noFill/>
        </p:spPr>
        <p:txBody>
          <a:bodyPr wrap="square">
            <a:spAutoFit/>
          </a:bodyPr>
          <a:lstStyle/>
          <a:p>
            <a:r>
              <a:rPr lang="en-US" sz="1050" spc="38">
                <a:solidFill>
                  <a:srgbClr val="7E0138"/>
                </a:solidFill>
                <a:latin typeface="Franklin Gothic Book" panose="020B0503020102020204" pitchFamily="34" charset="0"/>
              </a:rPr>
              <a:t>Our proposal </a:t>
            </a:r>
            <a:r>
              <a:rPr lang="en-US" sz="1050" b="1" spc="38">
                <a:solidFill>
                  <a:srgbClr val="7E0138"/>
                </a:solidFill>
                <a:latin typeface="Franklin Gothic Demi" panose="020B0603020102020204" pitchFamily="34" charset="0"/>
              </a:rPr>
              <a:t>– Intervention point</a:t>
            </a:r>
            <a:r>
              <a:rPr lang="en-US" sz="1050" spc="38">
                <a:solidFill>
                  <a:srgbClr val="7E0138"/>
                </a:solidFill>
                <a:latin typeface="Franklin Gothic Medium" panose="020B0603020102020204" pitchFamily="34" charset="0"/>
              </a:rPr>
              <a:t> </a:t>
            </a:r>
          </a:p>
        </p:txBody>
      </p:sp>
      <p:sp>
        <p:nvSpPr>
          <p:cNvPr id="9" name="Ellipsi 8">
            <a:extLst>
              <a:ext uri="{FF2B5EF4-FFF2-40B4-BE49-F238E27FC236}">
                <a16:creationId xmlns:a16="http://schemas.microsoft.com/office/drawing/2014/main" id="{A7524BD5-C452-6F61-4C84-89B3BB878E11}"/>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Ellipsi 9">
            <a:extLst>
              <a:ext uri="{FF2B5EF4-FFF2-40B4-BE49-F238E27FC236}">
                <a16:creationId xmlns:a16="http://schemas.microsoft.com/office/drawing/2014/main" id="{071750B0-6D9A-C8CD-578B-9B13301CA32B}"/>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1" name="Ryhmä 10">
            <a:extLst>
              <a:ext uri="{FF2B5EF4-FFF2-40B4-BE49-F238E27FC236}">
                <a16:creationId xmlns:a16="http://schemas.microsoft.com/office/drawing/2014/main" id="{536ECD60-1483-4BF2-81A2-8011A344F603}"/>
              </a:ext>
            </a:extLst>
          </p:cNvPr>
          <p:cNvGrpSpPr>
            <a:grpSpLocks noGrp="1" noUngrp="1" noRot="1" noMove="1" noResize="1"/>
          </p:cNvGrpSpPr>
          <p:nvPr/>
        </p:nvGrpSpPr>
        <p:grpSpPr>
          <a:xfrm>
            <a:off x="8069284" y="166989"/>
            <a:ext cx="456728" cy="127188"/>
            <a:chOff x="10759044" y="222652"/>
            <a:chExt cx="608971" cy="169584"/>
          </a:xfrm>
        </p:grpSpPr>
        <p:sp>
          <p:nvSpPr>
            <p:cNvPr id="12" name="Suorakulmio 11">
              <a:extLst>
                <a:ext uri="{FF2B5EF4-FFF2-40B4-BE49-F238E27FC236}">
                  <a16:creationId xmlns:a16="http://schemas.microsoft.com/office/drawing/2014/main" id="{F413CE3F-981F-94E7-CAB7-0689239E292C}"/>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Ellipsi 12">
              <a:extLst>
                <a:ext uri="{FF2B5EF4-FFF2-40B4-BE49-F238E27FC236}">
                  <a16:creationId xmlns:a16="http://schemas.microsoft.com/office/drawing/2014/main" id="{1690038D-2557-17C5-6222-7498DE45F9FC}"/>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C2D4D2E3-47FF-02B2-68BF-F2287FDFC0F6}"/>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5" name="Ellipsi 14">
            <a:extLst>
              <a:ext uri="{FF2B5EF4-FFF2-40B4-BE49-F238E27FC236}">
                <a16:creationId xmlns:a16="http://schemas.microsoft.com/office/drawing/2014/main" id="{382B3128-A8C0-F1C1-29A2-A543048FC256}"/>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285380A5-BCBF-F8CE-5FCB-D8C952DD6E97}"/>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A0642C08-1A29-E529-9CA8-DD64B9393E0F}"/>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Ellipsi 17">
            <a:extLst>
              <a:ext uri="{FF2B5EF4-FFF2-40B4-BE49-F238E27FC236}">
                <a16:creationId xmlns:a16="http://schemas.microsoft.com/office/drawing/2014/main" id="{89FCB121-D1B0-71CA-6590-0C376D0E795B}"/>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sp>
        <p:nvSpPr>
          <p:cNvPr id="15" name="TextBox 2">
            <a:extLst>
              <a:ext uri="{FF2B5EF4-FFF2-40B4-BE49-F238E27FC236}">
                <a16:creationId xmlns:a16="http://schemas.microsoft.com/office/drawing/2014/main" id="{306C7AA7-5042-307F-A950-75FE9789E3C3}"/>
              </a:ext>
            </a:extLst>
          </p:cNvPr>
          <p:cNvSpPr txBox="1"/>
          <p:nvPr/>
        </p:nvSpPr>
        <p:spPr>
          <a:xfrm>
            <a:off x="806131" y="1045628"/>
            <a:ext cx="4278965" cy="582082"/>
          </a:xfrm>
          <a:prstGeom prst="rect">
            <a:avLst/>
          </a:prstGeom>
        </p:spPr>
        <p:txBody>
          <a:bodyPr wrap="square" lIns="0" tIns="0" rIns="0" bIns="0" rtlCol="0" anchor="t">
            <a:spAutoFit/>
          </a:bodyPr>
          <a:lstStyle/>
          <a:p>
            <a:pPr>
              <a:lnSpc>
                <a:spcPts val="5471"/>
              </a:lnSpc>
            </a:pPr>
            <a:r>
              <a:rPr lang="en-US" sz="1800" b="1" i="1" err="1">
                <a:solidFill>
                  <a:srgbClr val="1C4DFF"/>
                </a:solidFill>
                <a:latin typeface="Franklin Gothic Demi" panose="020B0603020102020204" pitchFamily="34" charset="0"/>
                <a:ea typeface="Garet Bold"/>
                <a:cs typeface="Garet Bold"/>
                <a:sym typeface="Garet Bold"/>
              </a:rPr>
              <a:t>Omalääkäri</a:t>
            </a:r>
            <a:r>
              <a:rPr lang="en-US" sz="1800" b="1" i="1">
                <a:solidFill>
                  <a:srgbClr val="1C4DFF"/>
                </a:solidFill>
                <a:latin typeface="Franklin Gothic Demi" panose="020B0603020102020204" pitchFamily="34" charset="0"/>
                <a:ea typeface="Garet Bold"/>
                <a:cs typeface="Garet Bold"/>
                <a:sym typeface="Garet Bold"/>
              </a:rPr>
              <a:t> [personal doctor]</a:t>
            </a:r>
          </a:p>
        </p:txBody>
      </p:sp>
      <p:sp>
        <p:nvSpPr>
          <p:cNvPr id="5" name="Titel 1">
            <a:extLst>
              <a:ext uri="{FF2B5EF4-FFF2-40B4-BE49-F238E27FC236}">
                <a16:creationId xmlns:a16="http://schemas.microsoft.com/office/drawing/2014/main" id="{39A992F4-FC34-BEB7-2D69-1186BA8956B6}"/>
              </a:ext>
            </a:extLst>
          </p:cNvPr>
          <p:cNvSpPr txBox="1">
            <a:spLocks/>
          </p:cNvSpPr>
          <p:nvPr/>
        </p:nvSpPr>
        <p:spPr>
          <a:xfrm>
            <a:off x="306760" y="569382"/>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Medium" panose="020B0603020102020204" pitchFamily="34" charset="0"/>
              </a:rPr>
              <a:t>Standardization</a:t>
            </a:r>
          </a:p>
        </p:txBody>
      </p:sp>
      <p:sp>
        <p:nvSpPr>
          <p:cNvPr id="2" name="Rectangle 1">
            <a:extLst>
              <a:ext uri="{FF2B5EF4-FFF2-40B4-BE49-F238E27FC236}">
                <a16:creationId xmlns:a16="http://schemas.microsoft.com/office/drawing/2014/main" id="{94B3BB51-61CE-A75D-9DDC-5A2CB925CFDD}"/>
              </a:ext>
            </a:extLst>
          </p:cNvPr>
          <p:cNvSpPr>
            <a:spLocks noChangeArrowheads="1"/>
          </p:cNvSpPr>
          <p:nvPr/>
        </p:nvSpPr>
        <p:spPr bwMode="auto">
          <a:xfrm>
            <a:off x="806131" y="3369541"/>
            <a:ext cx="2095767" cy="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GB" sz="825">
                <a:solidFill>
                  <a:srgbClr val="7D0138"/>
                </a:solidFill>
                <a:latin typeface="Franklin Gothic Book" panose="020B0503020102020204" pitchFamily="34" charset="0"/>
              </a:rPr>
              <a:t>(Ministry of Social Affairs and Health, 2025)</a:t>
            </a:r>
          </a:p>
        </p:txBody>
      </p:sp>
      <p:sp>
        <p:nvSpPr>
          <p:cNvPr id="3" name="Google Shape;198;p27">
            <a:extLst>
              <a:ext uri="{FF2B5EF4-FFF2-40B4-BE49-F238E27FC236}">
                <a16:creationId xmlns:a16="http://schemas.microsoft.com/office/drawing/2014/main" id="{9C0B4E92-A3BD-6B53-BC88-0188C8D714B0}"/>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4" name="Tekstiruutu 3">
            <a:extLst>
              <a:ext uri="{FF2B5EF4-FFF2-40B4-BE49-F238E27FC236}">
                <a16:creationId xmlns:a16="http://schemas.microsoft.com/office/drawing/2014/main" id="{5B25E9F5-87DD-7074-7B23-44583C41925E}"/>
              </a:ext>
            </a:extLst>
          </p:cNvPr>
          <p:cNvSpPr txBox="1">
            <a:spLocks noGrp="1" noRot="1" noMove="1" noResize="1" noEditPoints="1" noAdjustHandles="1" noChangeArrowheads="1" noChangeShapeType="1"/>
          </p:cNvSpPr>
          <p:nvPr/>
        </p:nvSpPr>
        <p:spPr>
          <a:xfrm>
            <a:off x="306261" y="108755"/>
            <a:ext cx="2868993" cy="253916"/>
          </a:xfrm>
          <a:prstGeom prst="rect">
            <a:avLst/>
          </a:prstGeom>
          <a:noFill/>
        </p:spPr>
        <p:txBody>
          <a:bodyPr wrap="square">
            <a:spAutoFit/>
          </a:bodyPr>
          <a:lstStyle/>
          <a:p>
            <a:r>
              <a:rPr lang="en-US" sz="1050" spc="38">
                <a:solidFill>
                  <a:srgbClr val="7E0138"/>
                </a:solidFill>
                <a:latin typeface="Franklin Gothic Book" panose="020B0503020102020204" pitchFamily="34" charset="0"/>
              </a:rPr>
              <a:t>Our proposal </a:t>
            </a:r>
            <a:r>
              <a:rPr lang="en-US" sz="1050" b="1" spc="38">
                <a:solidFill>
                  <a:srgbClr val="7E0138"/>
                </a:solidFill>
                <a:latin typeface="Franklin Gothic Demi" panose="020B0603020102020204" pitchFamily="34" charset="0"/>
              </a:rPr>
              <a:t>– Intervention point</a:t>
            </a:r>
            <a:r>
              <a:rPr lang="en-US" sz="1050" spc="38">
                <a:solidFill>
                  <a:srgbClr val="7E0138"/>
                </a:solidFill>
                <a:latin typeface="Franklin Gothic Medium" panose="020B0603020102020204" pitchFamily="34" charset="0"/>
              </a:rPr>
              <a:t> </a:t>
            </a:r>
          </a:p>
        </p:txBody>
      </p:sp>
      <p:sp>
        <p:nvSpPr>
          <p:cNvPr id="6" name="TextBox 3">
            <a:extLst>
              <a:ext uri="{FF2B5EF4-FFF2-40B4-BE49-F238E27FC236}">
                <a16:creationId xmlns:a16="http://schemas.microsoft.com/office/drawing/2014/main" id="{AC9C575B-1424-1031-7314-034C9D480AE4}"/>
              </a:ext>
            </a:extLst>
          </p:cNvPr>
          <p:cNvSpPr txBox="1">
            <a:spLocks noGrp="1" noRot="1" noMove="1" noResize="1" noEditPoints="1" noAdjustHandles="1" noChangeArrowheads="1" noChangeShapeType="1"/>
          </p:cNvSpPr>
          <p:nvPr/>
        </p:nvSpPr>
        <p:spPr>
          <a:xfrm>
            <a:off x="806131" y="2275440"/>
            <a:ext cx="2885943" cy="692497"/>
          </a:xfrm>
          <a:prstGeom prst="rect">
            <a:avLst/>
          </a:prstGeom>
        </p:spPr>
        <p:txBody>
          <a:bodyPr wrap="square" lIns="0" tIns="0" rIns="0" bIns="0" rtlCol="0" anchor="t">
            <a:spAutoFit/>
          </a:bodyPr>
          <a:lstStyle/>
          <a:p>
            <a:pPr>
              <a:lnSpc>
                <a:spcPts val="1822"/>
              </a:lnSpc>
            </a:pPr>
            <a:r>
              <a:rPr lang="en-US" sz="1500">
                <a:solidFill>
                  <a:srgbClr val="7D0138"/>
                </a:solidFill>
                <a:latin typeface="Franklin Gothic Book" panose="020B0503020102020204" pitchFamily="34" charset="0"/>
                <a:sym typeface="Garet"/>
              </a:rPr>
              <a:t>Patient has a designated personal doctor from local healthcare service</a:t>
            </a:r>
          </a:p>
          <a:p>
            <a:pPr>
              <a:lnSpc>
                <a:spcPts val="1822"/>
              </a:lnSpc>
            </a:pPr>
            <a:r>
              <a:rPr lang="en-US" sz="1500">
                <a:solidFill>
                  <a:srgbClr val="7D0138"/>
                </a:solidFill>
                <a:latin typeface="Franklin Gothic Book" panose="020B0503020102020204" pitchFamily="34" charset="0"/>
                <a:sym typeface="Garet"/>
              </a:rPr>
              <a:t>Provides long-term and holistic care </a:t>
            </a:r>
          </a:p>
        </p:txBody>
      </p:sp>
      <p:pic>
        <p:nvPicPr>
          <p:cNvPr id="7" name="Kuva 6">
            <a:extLst>
              <a:ext uri="{FF2B5EF4-FFF2-40B4-BE49-F238E27FC236}">
                <a16:creationId xmlns:a16="http://schemas.microsoft.com/office/drawing/2014/main" id="{6A007832-493B-AE67-D5E8-FE09E3CC00B9}"/>
              </a:ext>
            </a:extLst>
          </p:cNvPr>
          <p:cNvPicPr>
            <a:picLocks noChangeAspect="1"/>
          </p:cNvPicPr>
          <p:nvPr/>
        </p:nvPicPr>
        <p:blipFill>
          <a:blip r:embed="rId3"/>
          <a:stretch>
            <a:fillRect/>
          </a:stretch>
        </p:blipFill>
        <p:spPr>
          <a:xfrm rot="1537576">
            <a:off x="1821584" y="709702"/>
            <a:ext cx="4547354" cy="3131474"/>
          </a:xfrm>
          <a:prstGeom prst="rect">
            <a:avLst/>
          </a:prstGeom>
        </p:spPr>
      </p:pic>
      <p:sp>
        <p:nvSpPr>
          <p:cNvPr id="8" name="Ellipsi 7">
            <a:extLst>
              <a:ext uri="{FF2B5EF4-FFF2-40B4-BE49-F238E27FC236}">
                <a16:creationId xmlns:a16="http://schemas.microsoft.com/office/drawing/2014/main" id="{2AA4E5B9-0FEE-4A9F-49FA-BF305A11F9C3}"/>
              </a:ext>
            </a:extLst>
          </p:cNvPr>
          <p:cNvSpPr/>
          <p:nvPr/>
        </p:nvSpPr>
        <p:spPr>
          <a:xfrm>
            <a:off x="1984638" y="1786613"/>
            <a:ext cx="126322" cy="126322"/>
          </a:xfrm>
          <a:prstGeom prst="ellipse">
            <a:avLst/>
          </a:prstGeom>
          <a:solidFill>
            <a:srgbClr val="1C4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Ellipsi 8">
            <a:extLst>
              <a:ext uri="{FF2B5EF4-FFF2-40B4-BE49-F238E27FC236}">
                <a16:creationId xmlns:a16="http://schemas.microsoft.com/office/drawing/2014/main" id="{4846FB45-183A-9625-7887-E18C07F7860C}"/>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Ellipsi 9">
            <a:extLst>
              <a:ext uri="{FF2B5EF4-FFF2-40B4-BE49-F238E27FC236}">
                <a16:creationId xmlns:a16="http://schemas.microsoft.com/office/drawing/2014/main" id="{C154D7A6-8B54-9490-62ED-6BE0D8788C9A}"/>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1" name="Ryhmä 10">
            <a:extLst>
              <a:ext uri="{FF2B5EF4-FFF2-40B4-BE49-F238E27FC236}">
                <a16:creationId xmlns:a16="http://schemas.microsoft.com/office/drawing/2014/main" id="{EA770A05-73F5-A592-8E1D-D9407E7265C6}"/>
              </a:ext>
            </a:extLst>
          </p:cNvPr>
          <p:cNvGrpSpPr>
            <a:grpSpLocks noGrp="1" noUngrp="1" noRot="1" noMove="1" noResize="1"/>
          </p:cNvGrpSpPr>
          <p:nvPr/>
        </p:nvGrpSpPr>
        <p:grpSpPr>
          <a:xfrm>
            <a:off x="8069284" y="166989"/>
            <a:ext cx="456728" cy="127188"/>
            <a:chOff x="10759044" y="222652"/>
            <a:chExt cx="608971" cy="169584"/>
          </a:xfrm>
        </p:grpSpPr>
        <p:sp>
          <p:nvSpPr>
            <p:cNvPr id="12" name="Suorakulmio 11">
              <a:extLst>
                <a:ext uri="{FF2B5EF4-FFF2-40B4-BE49-F238E27FC236}">
                  <a16:creationId xmlns:a16="http://schemas.microsoft.com/office/drawing/2014/main" id="{EAD7AC2E-705B-F95F-8F96-8FF8085BBC2C}"/>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4FA3C9D8-291F-1884-BA1B-B3F691B1BDA2}"/>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02FA1A8B-9C4C-BB6A-E4B6-7CA6716A455C}"/>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8" name="Ellipsi 17">
            <a:extLst>
              <a:ext uri="{FF2B5EF4-FFF2-40B4-BE49-F238E27FC236}">
                <a16:creationId xmlns:a16="http://schemas.microsoft.com/office/drawing/2014/main" id="{EDE24DED-AF9D-0E1B-90F0-0AB44C69F0B4}"/>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Ellipsi 18">
            <a:extLst>
              <a:ext uri="{FF2B5EF4-FFF2-40B4-BE49-F238E27FC236}">
                <a16:creationId xmlns:a16="http://schemas.microsoft.com/office/drawing/2014/main" id="{D7D18F1A-36DB-DA78-9CEB-4F9866E300AB}"/>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Ellipsi 19">
            <a:extLst>
              <a:ext uri="{FF2B5EF4-FFF2-40B4-BE49-F238E27FC236}">
                <a16:creationId xmlns:a16="http://schemas.microsoft.com/office/drawing/2014/main" id="{47681BAD-691B-29AC-BD0C-3D2ABDE2B1F3}"/>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Ellipsi 20">
            <a:extLst>
              <a:ext uri="{FF2B5EF4-FFF2-40B4-BE49-F238E27FC236}">
                <a16:creationId xmlns:a16="http://schemas.microsoft.com/office/drawing/2014/main" id="{14E601DD-E4EB-6C64-9770-DD5AED6B11BB}"/>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262997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A28C1357-F464-F854-66C9-5E2ADDB60232}"/>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5AE920F3-9FBC-D8FF-18DF-681FF1192F97}"/>
              </a:ext>
            </a:extLst>
          </p:cNvPr>
          <p:cNvSpPr txBox="1">
            <a:spLocks/>
          </p:cNvSpPr>
          <p:nvPr/>
        </p:nvSpPr>
        <p:spPr>
          <a:xfrm>
            <a:off x="306760" y="569382"/>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Medium" panose="020B0603020102020204" pitchFamily="34" charset="0"/>
              </a:rPr>
              <a:t>Standardization</a:t>
            </a:r>
          </a:p>
        </p:txBody>
      </p:sp>
      <p:pic>
        <p:nvPicPr>
          <p:cNvPr id="6" name="Kuva 5">
            <a:extLst>
              <a:ext uri="{FF2B5EF4-FFF2-40B4-BE49-F238E27FC236}">
                <a16:creationId xmlns:a16="http://schemas.microsoft.com/office/drawing/2014/main" id="{CA3C00B4-867D-F077-A13E-D50A95C20FE8}"/>
              </a:ext>
            </a:extLst>
          </p:cNvPr>
          <p:cNvPicPr>
            <a:picLocks noChangeAspect="1"/>
          </p:cNvPicPr>
          <p:nvPr/>
        </p:nvPicPr>
        <p:blipFill>
          <a:blip r:embed="rId3"/>
          <a:stretch>
            <a:fillRect/>
          </a:stretch>
        </p:blipFill>
        <p:spPr>
          <a:xfrm rot="1537576">
            <a:off x="1821583" y="657747"/>
            <a:ext cx="4547354" cy="3131474"/>
          </a:xfrm>
          <a:prstGeom prst="rect">
            <a:avLst/>
          </a:prstGeom>
        </p:spPr>
      </p:pic>
      <p:sp>
        <p:nvSpPr>
          <p:cNvPr id="9" name="TextBox 2">
            <a:extLst>
              <a:ext uri="{FF2B5EF4-FFF2-40B4-BE49-F238E27FC236}">
                <a16:creationId xmlns:a16="http://schemas.microsoft.com/office/drawing/2014/main" id="{64C21F5D-BDB0-E86B-CC53-EF7C2B4F981D}"/>
              </a:ext>
            </a:extLst>
          </p:cNvPr>
          <p:cNvSpPr txBox="1"/>
          <p:nvPr/>
        </p:nvSpPr>
        <p:spPr>
          <a:xfrm>
            <a:off x="5245877" y="1547010"/>
            <a:ext cx="4057651" cy="590931"/>
          </a:xfrm>
          <a:prstGeom prst="rect">
            <a:avLst/>
          </a:prstGeom>
        </p:spPr>
        <p:txBody>
          <a:bodyPr wrap="square" lIns="0" tIns="0" rIns="0" bIns="0" rtlCol="0" anchor="t">
            <a:spAutoFit/>
          </a:bodyPr>
          <a:lstStyle/>
          <a:p>
            <a:pPr>
              <a:lnSpc>
                <a:spcPts val="5471"/>
              </a:lnSpc>
            </a:pPr>
            <a:r>
              <a:rPr lang="en-US" sz="2100" b="1" i="1" err="1">
                <a:solidFill>
                  <a:srgbClr val="1C4DFF"/>
                </a:solidFill>
                <a:latin typeface="Franklin Gothic Demi" panose="020B0603020102020204" pitchFamily="34" charset="0"/>
                <a:sym typeface="Garet Bold"/>
              </a:rPr>
              <a:t>Omapotilas</a:t>
            </a:r>
            <a:r>
              <a:rPr lang="en-US" sz="2100" b="1" i="1">
                <a:solidFill>
                  <a:srgbClr val="16423C"/>
                </a:solidFill>
                <a:latin typeface="Franklin Gothic Demi" panose="020B0603020102020204" pitchFamily="34" charset="0"/>
                <a:ea typeface="Garet Bold"/>
                <a:cs typeface="Garet Bold"/>
                <a:sym typeface="Garet Bold"/>
              </a:rPr>
              <a:t> </a:t>
            </a:r>
            <a:r>
              <a:rPr lang="en-US" sz="2100" b="1" i="1">
                <a:solidFill>
                  <a:srgbClr val="1C4DFF"/>
                </a:solidFill>
                <a:latin typeface="Franklin Gothic Demi" panose="020B0603020102020204" pitchFamily="34" charset="0"/>
                <a:ea typeface="Garet Bold"/>
                <a:cs typeface="Garet Bold"/>
                <a:sym typeface="Garet Bold"/>
              </a:rPr>
              <a:t>[</a:t>
            </a:r>
            <a:r>
              <a:rPr lang="en-US" sz="2100" b="1" i="1">
                <a:solidFill>
                  <a:srgbClr val="1C4DFF"/>
                </a:solidFill>
                <a:latin typeface="Franklin Gothic Demi" panose="020B0603020102020204" pitchFamily="34" charset="0"/>
                <a:sym typeface="Garet Bold"/>
              </a:rPr>
              <a:t>personal patient]</a:t>
            </a:r>
          </a:p>
        </p:txBody>
      </p:sp>
      <p:sp>
        <p:nvSpPr>
          <p:cNvPr id="10" name="TextBox 3">
            <a:extLst>
              <a:ext uri="{FF2B5EF4-FFF2-40B4-BE49-F238E27FC236}">
                <a16:creationId xmlns:a16="http://schemas.microsoft.com/office/drawing/2014/main" id="{FE53EDF2-86F7-6ED2-BAEE-BB6FADD4FE54}"/>
              </a:ext>
            </a:extLst>
          </p:cNvPr>
          <p:cNvSpPr txBox="1"/>
          <p:nvPr/>
        </p:nvSpPr>
        <p:spPr>
          <a:xfrm>
            <a:off x="5245877" y="2621750"/>
            <a:ext cx="2380814" cy="1015663"/>
          </a:xfrm>
          <a:prstGeom prst="rect">
            <a:avLst/>
          </a:prstGeom>
          <a:noFill/>
        </p:spPr>
        <p:txBody>
          <a:bodyPr wrap="square">
            <a:spAutoFit/>
          </a:bodyPr>
          <a:lstStyle/>
          <a:p>
            <a:pPr>
              <a:lnSpc>
                <a:spcPts val="1822"/>
              </a:lnSpc>
            </a:pPr>
            <a:r>
              <a:rPr lang="en-US" sz="1500">
                <a:solidFill>
                  <a:srgbClr val="7D0138"/>
                </a:solidFill>
                <a:latin typeface="Franklin Gothic Book" panose="020B0503020102020204" pitchFamily="34" charset="0"/>
                <a:sym typeface="Garet"/>
              </a:rPr>
              <a:t>Healthcare providers share responsibility across care path with a long-term vision of patient’s history</a:t>
            </a:r>
          </a:p>
        </p:txBody>
      </p:sp>
      <p:sp>
        <p:nvSpPr>
          <p:cNvPr id="4" name="TextBox 2">
            <a:extLst>
              <a:ext uri="{FF2B5EF4-FFF2-40B4-BE49-F238E27FC236}">
                <a16:creationId xmlns:a16="http://schemas.microsoft.com/office/drawing/2014/main" id="{1FFBE565-4623-FF04-A51C-02A0494E06B7}"/>
              </a:ext>
            </a:extLst>
          </p:cNvPr>
          <p:cNvSpPr txBox="1"/>
          <p:nvPr/>
        </p:nvSpPr>
        <p:spPr>
          <a:xfrm>
            <a:off x="806131" y="1045628"/>
            <a:ext cx="4278965" cy="582082"/>
          </a:xfrm>
          <a:prstGeom prst="rect">
            <a:avLst/>
          </a:prstGeom>
        </p:spPr>
        <p:txBody>
          <a:bodyPr wrap="square" lIns="0" tIns="0" rIns="0" bIns="0" rtlCol="0" anchor="t">
            <a:spAutoFit/>
          </a:bodyPr>
          <a:lstStyle/>
          <a:p>
            <a:pPr>
              <a:lnSpc>
                <a:spcPts val="5471"/>
              </a:lnSpc>
            </a:pPr>
            <a:r>
              <a:rPr lang="en-US" sz="1800" i="1" err="1">
                <a:solidFill>
                  <a:srgbClr val="1C4DFF"/>
                </a:solidFill>
                <a:latin typeface="Franklin Gothic Book" panose="020B0503020102020204" pitchFamily="34" charset="0"/>
                <a:ea typeface="Garet Bold"/>
                <a:cs typeface="Garet Bold"/>
                <a:sym typeface="Garet Bold"/>
              </a:rPr>
              <a:t>Omalääkäri</a:t>
            </a:r>
            <a:r>
              <a:rPr lang="en-US" sz="1800" i="1">
                <a:solidFill>
                  <a:srgbClr val="1C4DFF"/>
                </a:solidFill>
                <a:latin typeface="Franklin Gothic Book" panose="020B0503020102020204" pitchFamily="34" charset="0"/>
                <a:ea typeface="Garet Bold"/>
                <a:cs typeface="Garet Bold"/>
                <a:sym typeface="Garet Bold"/>
              </a:rPr>
              <a:t> [personal doctor]</a:t>
            </a:r>
          </a:p>
        </p:txBody>
      </p:sp>
      <p:sp>
        <p:nvSpPr>
          <p:cNvPr id="11" name="Ellipsi 10">
            <a:extLst>
              <a:ext uri="{FF2B5EF4-FFF2-40B4-BE49-F238E27FC236}">
                <a16:creationId xmlns:a16="http://schemas.microsoft.com/office/drawing/2014/main" id="{32412387-8DA6-AE95-F363-CEA325103725}"/>
              </a:ext>
            </a:extLst>
          </p:cNvPr>
          <p:cNvSpPr/>
          <p:nvPr/>
        </p:nvSpPr>
        <p:spPr>
          <a:xfrm>
            <a:off x="5850483" y="2369681"/>
            <a:ext cx="126322" cy="126322"/>
          </a:xfrm>
          <a:prstGeom prst="ellipse">
            <a:avLst/>
          </a:prstGeom>
          <a:solidFill>
            <a:srgbClr val="1C4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a:extLst>
              <a:ext uri="{FF2B5EF4-FFF2-40B4-BE49-F238E27FC236}">
                <a16:creationId xmlns:a16="http://schemas.microsoft.com/office/drawing/2014/main" id="{782CE548-D05F-98A4-F801-366306E4CBE5}"/>
              </a:ext>
            </a:extLst>
          </p:cNvPr>
          <p:cNvSpPr>
            <a:spLocks noChangeArrowheads="1"/>
          </p:cNvSpPr>
          <p:nvPr/>
        </p:nvSpPr>
        <p:spPr bwMode="auto">
          <a:xfrm>
            <a:off x="806131" y="3369541"/>
            <a:ext cx="2095767" cy="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GB" sz="825">
                <a:solidFill>
                  <a:srgbClr val="7D0138"/>
                </a:solidFill>
                <a:latin typeface="Franklin Gothic Book" panose="020B0503020102020204" pitchFamily="34" charset="0"/>
              </a:rPr>
              <a:t>(Ministry of Social Affairs and Health, 2025)</a:t>
            </a:r>
          </a:p>
        </p:txBody>
      </p:sp>
      <p:sp>
        <p:nvSpPr>
          <p:cNvPr id="7" name="Google Shape;198;p27">
            <a:extLst>
              <a:ext uri="{FF2B5EF4-FFF2-40B4-BE49-F238E27FC236}">
                <a16:creationId xmlns:a16="http://schemas.microsoft.com/office/drawing/2014/main" id="{5DFF66D4-96F3-9C7C-988B-73927D7398B7}"/>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12" name="Tekstiruutu 11">
            <a:extLst>
              <a:ext uri="{FF2B5EF4-FFF2-40B4-BE49-F238E27FC236}">
                <a16:creationId xmlns:a16="http://schemas.microsoft.com/office/drawing/2014/main" id="{A8CE196C-17DB-F62D-7058-9221F9A0DF37}"/>
              </a:ext>
            </a:extLst>
          </p:cNvPr>
          <p:cNvSpPr txBox="1">
            <a:spLocks noGrp="1" noRot="1" noMove="1" noResize="1" noEditPoints="1" noAdjustHandles="1" noChangeArrowheads="1" noChangeShapeType="1"/>
          </p:cNvSpPr>
          <p:nvPr/>
        </p:nvSpPr>
        <p:spPr>
          <a:xfrm>
            <a:off x="306261" y="108755"/>
            <a:ext cx="2868993" cy="253916"/>
          </a:xfrm>
          <a:prstGeom prst="rect">
            <a:avLst/>
          </a:prstGeom>
          <a:noFill/>
        </p:spPr>
        <p:txBody>
          <a:bodyPr wrap="square">
            <a:spAutoFit/>
          </a:bodyPr>
          <a:lstStyle/>
          <a:p>
            <a:r>
              <a:rPr lang="en-US" sz="1050" spc="38">
                <a:solidFill>
                  <a:srgbClr val="7E0138"/>
                </a:solidFill>
                <a:latin typeface="Franklin Gothic Book" panose="020B0503020102020204" pitchFamily="34" charset="0"/>
              </a:rPr>
              <a:t>Our proposal </a:t>
            </a:r>
            <a:r>
              <a:rPr lang="en-US" sz="1050" b="1" spc="38">
                <a:solidFill>
                  <a:srgbClr val="7E0138"/>
                </a:solidFill>
                <a:latin typeface="Franklin Gothic Demi" panose="020B0603020102020204" pitchFamily="34" charset="0"/>
              </a:rPr>
              <a:t>– Intervention point</a:t>
            </a:r>
            <a:r>
              <a:rPr lang="en-US" sz="1050" spc="38">
                <a:solidFill>
                  <a:srgbClr val="7E0138"/>
                </a:solidFill>
                <a:latin typeface="Franklin Gothic Medium" panose="020B0603020102020204" pitchFamily="34" charset="0"/>
              </a:rPr>
              <a:t> </a:t>
            </a:r>
          </a:p>
        </p:txBody>
      </p:sp>
      <p:sp>
        <p:nvSpPr>
          <p:cNvPr id="13" name="TextBox 3">
            <a:extLst>
              <a:ext uri="{FF2B5EF4-FFF2-40B4-BE49-F238E27FC236}">
                <a16:creationId xmlns:a16="http://schemas.microsoft.com/office/drawing/2014/main" id="{2214972F-5198-07A1-DAF4-687FC00EF896}"/>
              </a:ext>
            </a:extLst>
          </p:cNvPr>
          <p:cNvSpPr txBox="1">
            <a:spLocks noGrp="1" noRot="1" noMove="1" noResize="1" noEditPoints="1" noAdjustHandles="1" noChangeArrowheads="1" noChangeShapeType="1"/>
          </p:cNvSpPr>
          <p:nvPr/>
        </p:nvSpPr>
        <p:spPr>
          <a:xfrm>
            <a:off x="806131" y="2275440"/>
            <a:ext cx="2885943" cy="692497"/>
          </a:xfrm>
          <a:prstGeom prst="rect">
            <a:avLst/>
          </a:prstGeom>
        </p:spPr>
        <p:txBody>
          <a:bodyPr wrap="square" lIns="0" tIns="0" rIns="0" bIns="0" rtlCol="0" anchor="t">
            <a:spAutoFit/>
          </a:bodyPr>
          <a:lstStyle/>
          <a:p>
            <a:pPr>
              <a:lnSpc>
                <a:spcPts val="1822"/>
              </a:lnSpc>
            </a:pPr>
            <a:r>
              <a:rPr lang="en-US" sz="1500">
                <a:solidFill>
                  <a:srgbClr val="7D0138"/>
                </a:solidFill>
                <a:latin typeface="Franklin Gothic Book" panose="020B0503020102020204" pitchFamily="34" charset="0"/>
                <a:sym typeface="Garet"/>
              </a:rPr>
              <a:t>Patient has a designated personal doctor from local healthcare service</a:t>
            </a:r>
          </a:p>
          <a:p>
            <a:pPr>
              <a:lnSpc>
                <a:spcPts val="1822"/>
              </a:lnSpc>
            </a:pPr>
            <a:r>
              <a:rPr lang="en-US" sz="1500">
                <a:solidFill>
                  <a:srgbClr val="7D0138"/>
                </a:solidFill>
                <a:latin typeface="Franklin Gothic Book" panose="020B0503020102020204" pitchFamily="34" charset="0"/>
                <a:sym typeface="Garet"/>
              </a:rPr>
              <a:t>Provides long-term and holistic care </a:t>
            </a:r>
          </a:p>
        </p:txBody>
      </p:sp>
      <p:sp>
        <p:nvSpPr>
          <p:cNvPr id="14" name="Ellipsi 13">
            <a:extLst>
              <a:ext uri="{FF2B5EF4-FFF2-40B4-BE49-F238E27FC236}">
                <a16:creationId xmlns:a16="http://schemas.microsoft.com/office/drawing/2014/main" id="{A0D49CD6-E38E-8CDF-51CF-32150E8A9AC2}"/>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D33A8C86-0AD5-543E-05BD-A2893FB75D6C}"/>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6" name="Ryhmä 15">
            <a:extLst>
              <a:ext uri="{FF2B5EF4-FFF2-40B4-BE49-F238E27FC236}">
                <a16:creationId xmlns:a16="http://schemas.microsoft.com/office/drawing/2014/main" id="{38042633-2887-70C4-9272-D8BE3E35A4CB}"/>
              </a:ext>
            </a:extLst>
          </p:cNvPr>
          <p:cNvGrpSpPr>
            <a:grpSpLocks noGrp="1" noUngrp="1" noRot="1" noMove="1" noResize="1"/>
          </p:cNvGrpSpPr>
          <p:nvPr/>
        </p:nvGrpSpPr>
        <p:grpSpPr>
          <a:xfrm>
            <a:off x="8069284" y="166989"/>
            <a:ext cx="456728" cy="127188"/>
            <a:chOff x="10759044" y="222652"/>
            <a:chExt cx="608971" cy="169584"/>
          </a:xfrm>
        </p:grpSpPr>
        <p:sp>
          <p:nvSpPr>
            <p:cNvPr id="17" name="Suorakulmio 16">
              <a:extLst>
                <a:ext uri="{FF2B5EF4-FFF2-40B4-BE49-F238E27FC236}">
                  <a16:creationId xmlns:a16="http://schemas.microsoft.com/office/drawing/2014/main" id="{D8470F20-44C8-D635-4837-61D5FA6E8152}"/>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Ellipsi 17">
              <a:extLst>
                <a:ext uri="{FF2B5EF4-FFF2-40B4-BE49-F238E27FC236}">
                  <a16:creationId xmlns:a16="http://schemas.microsoft.com/office/drawing/2014/main" id="{3012BF93-C7D5-02C6-775B-1861222FB0D0}"/>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Ellipsi 18">
              <a:extLst>
                <a:ext uri="{FF2B5EF4-FFF2-40B4-BE49-F238E27FC236}">
                  <a16:creationId xmlns:a16="http://schemas.microsoft.com/office/drawing/2014/main" id="{D278326C-DD35-D3B3-5A11-AD6EA6ED673E}"/>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0" name="Ellipsi 19">
            <a:extLst>
              <a:ext uri="{FF2B5EF4-FFF2-40B4-BE49-F238E27FC236}">
                <a16:creationId xmlns:a16="http://schemas.microsoft.com/office/drawing/2014/main" id="{A9EE6294-DE6B-0DE7-9251-5B222A9AE35A}"/>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Ellipsi 20">
            <a:extLst>
              <a:ext uri="{FF2B5EF4-FFF2-40B4-BE49-F238E27FC236}">
                <a16:creationId xmlns:a16="http://schemas.microsoft.com/office/drawing/2014/main" id="{4BC63B89-BFEE-CF44-ADEE-24D5E43F9CDD}"/>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Ellipsi 21">
            <a:extLst>
              <a:ext uri="{FF2B5EF4-FFF2-40B4-BE49-F238E27FC236}">
                <a16:creationId xmlns:a16="http://schemas.microsoft.com/office/drawing/2014/main" id="{0D23BD31-41CB-74A3-F20F-62356960BC4C}"/>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Ellipsi 22">
            <a:extLst>
              <a:ext uri="{FF2B5EF4-FFF2-40B4-BE49-F238E27FC236}">
                <a16:creationId xmlns:a16="http://schemas.microsoft.com/office/drawing/2014/main" id="{D7208821-4AF7-240B-C223-27BD78FBC5CA}"/>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280087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sp>
        <p:nvSpPr>
          <p:cNvPr id="7" name="TextBox 7"/>
          <p:cNvSpPr txBox="1"/>
          <p:nvPr/>
        </p:nvSpPr>
        <p:spPr>
          <a:xfrm>
            <a:off x="883997" y="2177018"/>
            <a:ext cx="3019204" cy="738664"/>
          </a:xfrm>
          <a:prstGeom prst="rect">
            <a:avLst/>
          </a:prstGeom>
        </p:spPr>
        <p:txBody>
          <a:bodyPr wrap="square" lIns="0" tIns="0" rIns="0" bIns="0" rtlCol="0" anchor="t">
            <a:spAutoFit/>
          </a:bodyPr>
          <a:lstStyle/>
          <a:p>
            <a:pPr algn="ctr">
              <a:spcBef>
                <a:spcPct val="0"/>
              </a:spcBef>
            </a:pPr>
            <a:r>
              <a:rPr lang="en-US" sz="2400" i="1">
                <a:solidFill>
                  <a:srgbClr val="1C4DFF"/>
                </a:solidFill>
                <a:latin typeface="Franklin Gothic Medium"/>
                <a:sym typeface="Canva Sans Bold"/>
              </a:rPr>
              <a:t>Standard patient information summary</a:t>
            </a:r>
          </a:p>
        </p:txBody>
      </p:sp>
      <p:grpSp>
        <p:nvGrpSpPr>
          <p:cNvPr id="2" name="Group 2"/>
          <p:cNvGrpSpPr/>
          <p:nvPr/>
        </p:nvGrpSpPr>
        <p:grpSpPr>
          <a:xfrm>
            <a:off x="4697053" y="823775"/>
            <a:ext cx="3163685" cy="3495950"/>
            <a:chOff x="0" y="-28575"/>
            <a:chExt cx="2684772" cy="3015019"/>
          </a:xfrm>
        </p:grpSpPr>
        <p:sp>
          <p:nvSpPr>
            <p:cNvPr id="3" name="Freeform 3"/>
            <p:cNvSpPr/>
            <p:nvPr/>
          </p:nvSpPr>
          <p:spPr>
            <a:xfrm>
              <a:off x="0" y="0"/>
              <a:ext cx="2684772" cy="2986444"/>
            </a:xfrm>
            <a:custGeom>
              <a:avLst/>
              <a:gdLst/>
              <a:ahLst/>
              <a:cxnLst/>
              <a:rect l="l" t="t" r="r" b="b"/>
              <a:pathLst>
                <a:path w="2684772" h="2986444">
                  <a:moveTo>
                    <a:pt x="90167" y="0"/>
                  </a:moveTo>
                  <a:lnTo>
                    <a:pt x="2594605" y="0"/>
                  </a:lnTo>
                  <a:cubicBezTo>
                    <a:pt x="2644403" y="0"/>
                    <a:pt x="2684772" y="40369"/>
                    <a:pt x="2684772" y="90167"/>
                  </a:cubicBezTo>
                  <a:lnTo>
                    <a:pt x="2684772" y="2896277"/>
                  </a:lnTo>
                  <a:cubicBezTo>
                    <a:pt x="2684772" y="2920191"/>
                    <a:pt x="2675273" y="2943125"/>
                    <a:pt x="2658363" y="2960034"/>
                  </a:cubicBezTo>
                  <a:cubicBezTo>
                    <a:pt x="2641453" y="2976944"/>
                    <a:pt x="2618519" y="2986444"/>
                    <a:pt x="2594605" y="2986444"/>
                  </a:cubicBezTo>
                  <a:lnTo>
                    <a:pt x="90167" y="2986444"/>
                  </a:lnTo>
                  <a:cubicBezTo>
                    <a:pt x="66253" y="2986444"/>
                    <a:pt x="43319" y="2976944"/>
                    <a:pt x="26409" y="2960034"/>
                  </a:cubicBezTo>
                  <a:cubicBezTo>
                    <a:pt x="9500" y="2943125"/>
                    <a:pt x="0" y="2920191"/>
                    <a:pt x="0" y="2896277"/>
                  </a:cubicBezTo>
                  <a:lnTo>
                    <a:pt x="0" y="90167"/>
                  </a:lnTo>
                  <a:cubicBezTo>
                    <a:pt x="0" y="66253"/>
                    <a:pt x="9500" y="43319"/>
                    <a:pt x="26409" y="26409"/>
                  </a:cubicBezTo>
                  <a:cubicBezTo>
                    <a:pt x="43319" y="9500"/>
                    <a:pt x="66253" y="0"/>
                    <a:pt x="90167" y="0"/>
                  </a:cubicBezTo>
                  <a:close/>
                </a:path>
              </a:pathLst>
            </a:custGeom>
            <a:solidFill>
              <a:srgbClr val="F6F0E4">
                <a:alpha val="64706"/>
              </a:srgbClr>
            </a:solidFill>
            <a:ln w="38100" cap="rnd">
              <a:solidFill>
                <a:srgbClr val="1C4DFF"/>
              </a:solidFill>
              <a:prstDash val="solid"/>
              <a:round/>
            </a:ln>
          </p:spPr>
          <p:txBody>
            <a:bodyPr/>
            <a:lstStyle/>
            <a:p>
              <a:endParaRPr lang="en-FI" sz="900">
                <a:solidFill>
                  <a:schemeClr val="accent6">
                    <a:lumMod val="40000"/>
                    <a:lumOff val="60000"/>
                  </a:schemeClr>
                </a:solidFill>
              </a:endParaRPr>
            </a:p>
          </p:txBody>
        </p:sp>
        <p:sp>
          <p:nvSpPr>
            <p:cNvPr id="4" name="TextBox 4"/>
            <p:cNvSpPr txBox="1"/>
            <p:nvPr/>
          </p:nvSpPr>
          <p:spPr>
            <a:xfrm>
              <a:off x="0" y="-28575"/>
              <a:ext cx="2684772" cy="3015019"/>
            </a:xfrm>
            <a:prstGeom prst="rect">
              <a:avLst/>
            </a:prstGeom>
          </p:spPr>
          <p:txBody>
            <a:bodyPr lIns="25400" tIns="25400" rIns="25400" bIns="25400" rtlCol="0" anchor="ctr"/>
            <a:lstStyle/>
            <a:p>
              <a:pPr algn="ctr">
                <a:lnSpc>
                  <a:spcPts val="1120"/>
                </a:lnSpc>
              </a:pPr>
              <a:endParaRPr sz="900">
                <a:solidFill>
                  <a:schemeClr val="accent6">
                    <a:lumMod val="40000"/>
                    <a:lumOff val="60000"/>
                  </a:schemeClr>
                </a:solidFill>
                <a:highlight>
                  <a:srgbClr val="FFFF00"/>
                </a:highlight>
              </a:endParaRPr>
            </a:p>
          </p:txBody>
        </p:sp>
      </p:grpSp>
      <p:sp>
        <p:nvSpPr>
          <p:cNvPr id="6" name="TextBox 6"/>
          <p:cNvSpPr txBox="1"/>
          <p:nvPr/>
        </p:nvSpPr>
        <p:spPr>
          <a:xfrm>
            <a:off x="4991256" y="1292430"/>
            <a:ext cx="1142706" cy="170944"/>
          </a:xfrm>
          <a:prstGeom prst="rect">
            <a:avLst/>
          </a:prstGeom>
        </p:spPr>
        <p:txBody>
          <a:bodyPr wrap="square" lIns="0" tIns="0" rIns="0" bIns="0" rtlCol="0" anchor="t">
            <a:spAutoFit/>
          </a:bodyPr>
          <a:lstStyle/>
          <a:p>
            <a:pPr>
              <a:lnSpc>
                <a:spcPts val="1513"/>
              </a:lnSpc>
              <a:spcBef>
                <a:spcPct val="0"/>
              </a:spcBef>
            </a:pPr>
            <a:r>
              <a:rPr lang="en-US" sz="788">
                <a:solidFill>
                  <a:srgbClr val="1C4DFF"/>
                </a:solidFill>
                <a:latin typeface="Canva Sans Medium"/>
                <a:ea typeface="Canva Sans Medium"/>
                <a:cs typeface="Canva Sans Medium"/>
                <a:sym typeface="Canva Sans Medium"/>
              </a:rPr>
              <a:t>Name</a:t>
            </a:r>
            <a:r>
              <a:rPr lang="en-US" sz="788" b="1">
                <a:solidFill>
                  <a:srgbClr val="1C4DFF"/>
                </a:solidFill>
                <a:latin typeface="Canva Sans Medium"/>
                <a:ea typeface="Canva Sans Medium"/>
                <a:cs typeface="Canva Sans Medium"/>
                <a:sym typeface="Canva Sans Medium"/>
              </a:rPr>
              <a:t>:</a:t>
            </a:r>
          </a:p>
        </p:txBody>
      </p:sp>
      <p:sp>
        <p:nvSpPr>
          <p:cNvPr id="8" name="TextBox 8"/>
          <p:cNvSpPr txBox="1"/>
          <p:nvPr/>
        </p:nvSpPr>
        <p:spPr>
          <a:xfrm>
            <a:off x="4941484" y="2589840"/>
            <a:ext cx="1227666" cy="213200"/>
          </a:xfrm>
          <a:prstGeom prst="rect">
            <a:avLst/>
          </a:prstGeom>
        </p:spPr>
        <p:txBody>
          <a:bodyPr wrap="square" lIns="0" tIns="0" rIns="0" bIns="0" rtlCol="0" anchor="t">
            <a:spAutoFit/>
          </a:bodyPr>
          <a:lstStyle/>
          <a:p>
            <a:pPr>
              <a:lnSpc>
                <a:spcPts val="1877"/>
              </a:lnSpc>
              <a:spcBef>
                <a:spcPct val="0"/>
              </a:spcBef>
            </a:pPr>
            <a:r>
              <a:rPr lang="en-US" sz="900" b="1">
                <a:solidFill>
                  <a:srgbClr val="1C4DFF"/>
                </a:solidFill>
                <a:latin typeface="Canva Sans Bold"/>
                <a:ea typeface="Canva Sans Bold"/>
                <a:cs typeface="Canva Sans Bold"/>
                <a:sym typeface="Canva Sans Bold"/>
              </a:rPr>
              <a:t>Current care pathway:</a:t>
            </a:r>
          </a:p>
        </p:txBody>
      </p:sp>
      <p:sp>
        <p:nvSpPr>
          <p:cNvPr id="9" name="TextBox 9"/>
          <p:cNvSpPr txBox="1"/>
          <p:nvPr/>
        </p:nvSpPr>
        <p:spPr>
          <a:xfrm>
            <a:off x="4964747" y="1873581"/>
            <a:ext cx="1227666" cy="218265"/>
          </a:xfrm>
          <a:prstGeom prst="rect">
            <a:avLst/>
          </a:prstGeom>
        </p:spPr>
        <p:txBody>
          <a:bodyPr wrap="square" lIns="0" tIns="0" rIns="0" bIns="0" rtlCol="0" anchor="t">
            <a:spAutoFit/>
          </a:bodyPr>
          <a:lstStyle/>
          <a:p>
            <a:pPr>
              <a:lnSpc>
                <a:spcPts val="1877"/>
              </a:lnSpc>
              <a:spcBef>
                <a:spcPct val="0"/>
              </a:spcBef>
            </a:pPr>
            <a:r>
              <a:rPr lang="en-US" sz="900" b="1">
                <a:solidFill>
                  <a:srgbClr val="1C4DFF"/>
                </a:solidFill>
                <a:latin typeface="Canva Sans Bold"/>
                <a:ea typeface="Canva Sans Bold"/>
                <a:cs typeface="Canva Sans Bold"/>
                <a:sym typeface="Canva Sans Bold"/>
              </a:rPr>
              <a:t>Social</a:t>
            </a:r>
            <a:r>
              <a:rPr lang="en-US" sz="1050" b="1">
                <a:solidFill>
                  <a:srgbClr val="1C4DFF"/>
                </a:solidFill>
                <a:latin typeface="Canva Sans Bold"/>
                <a:ea typeface="Canva Sans Bold"/>
                <a:cs typeface="Canva Sans Bold"/>
                <a:sym typeface="Canva Sans Bold"/>
              </a:rPr>
              <a:t>:</a:t>
            </a:r>
          </a:p>
        </p:txBody>
      </p:sp>
      <p:sp>
        <p:nvSpPr>
          <p:cNvPr id="10" name="TextBox 10"/>
          <p:cNvSpPr txBox="1"/>
          <p:nvPr/>
        </p:nvSpPr>
        <p:spPr>
          <a:xfrm>
            <a:off x="4941484" y="3521956"/>
            <a:ext cx="1227666" cy="213200"/>
          </a:xfrm>
          <a:prstGeom prst="rect">
            <a:avLst/>
          </a:prstGeom>
        </p:spPr>
        <p:txBody>
          <a:bodyPr wrap="square" lIns="0" tIns="0" rIns="0" bIns="0" rtlCol="0" anchor="t">
            <a:spAutoFit/>
          </a:bodyPr>
          <a:lstStyle/>
          <a:p>
            <a:pPr>
              <a:lnSpc>
                <a:spcPts val="1877"/>
              </a:lnSpc>
              <a:spcBef>
                <a:spcPct val="0"/>
              </a:spcBef>
            </a:pPr>
            <a:r>
              <a:rPr lang="en-US" sz="900" b="1">
                <a:solidFill>
                  <a:srgbClr val="1C4DFF"/>
                </a:solidFill>
                <a:latin typeface="Canva Sans Bold"/>
                <a:ea typeface="Canva Sans Bold"/>
                <a:cs typeface="Canva Sans Bold"/>
                <a:sym typeface="Canva Sans Bold"/>
              </a:rPr>
              <a:t>Last appointment:</a:t>
            </a:r>
          </a:p>
        </p:txBody>
      </p:sp>
      <p:sp>
        <p:nvSpPr>
          <p:cNvPr id="11" name="TextBox 11"/>
          <p:cNvSpPr txBox="1"/>
          <p:nvPr/>
        </p:nvSpPr>
        <p:spPr>
          <a:xfrm>
            <a:off x="6524897" y="1955903"/>
            <a:ext cx="1227666" cy="213200"/>
          </a:xfrm>
          <a:prstGeom prst="rect">
            <a:avLst/>
          </a:prstGeom>
        </p:spPr>
        <p:txBody>
          <a:bodyPr wrap="square" lIns="0" tIns="0" rIns="0" bIns="0" rtlCol="0" anchor="t">
            <a:spAutoFit/>
          </a:bodyPr>
          <a:lstStyle/>
          <a:p>
            <a:pPr>
              <a:lnSpc>
                <a:spcPts val="1877"/>
              </a:lnSpc>
              <a:spcBef>
                <a:spcPct val="0"/>
              </a:spcBef>
            </a:pPr>
            <a:r>
              <a:rPr lang="en-US" sz="900" b="1">
                <a:solidFill>
                  <a:srgbClr val="1C4DFF"/>
                </a:solidFill>
                <a:latin typeface="Canva Sans Bold"/>
                <a:ea typeface="Canva Sans Bold"/>
                <a:cs typeface="Canva Sans Bold"/>
                <a:sym typeface="Canva Sans Bold"/>
              </a:rPr>
              <a:t>Tests: </a:t>
            </a:r>
          </a:p>
        </p:txBody>
      </p:sp>
      <p:sp>
        <p:nvSpPr>
          <p:cNvPr id="12" name="TextBox 12"/>
          <p:cNvSpPr txBox="1"/>
          <p:nvPr/>
        </p:nvSpPr>
        <p:spPr>
          <a:xfrm>
            <a:off x="6524897" y="2989077"/>
            <a:ext cx="980189" cy="251672"/>
          </a:xfrm>
          <a:prstGeom prst="rect">
            <a:avLst/>
          </a:prstGeom>
        </p:spPr>
        <p:txBody>
          <a:bodyPr wrap="square" lIns="0" tIns="0" rIns="0" bIns="0" rtlCol="0" anchor="t">
            <a:spAutoFit/>
          </a:bodyPr>
          <a:lstStyle/>
          <a:p>
            <a:pPr>
              <a:lnSpc>
                <a:spcPts val="2347"/>
              </a:lnSpc>
              <a:spcBef>
                <a:spcPct val="0"/>
              </a:spcBef>
            </a:pPr>
            <a:r>
              <a:rPr lang="en-US" sz="900" b="1">
                <a:solidFill>
                  <a:srgbClr val="1C4DFF"/>
                </a:solidFill>
                <a:latin typeface="Canva Sans Bold"/>
                <a:ea typeface="Canva Sans Bold"/>
                <a:cs typeface="Canva Sans Bold"/>
                <a:sym typeface="Canva Sans Bold"/>
              </a:rPr>
              <a:t>Doctors note: </a:t>
            </a:r>
          </a:p>
        </p:txBody>
      </p:sp>
      <p:sp>
        <p:nvSpPr>
          <p:cNvPr id="15" name="AutoShape 15"/>
          <p:cNvSpPr/>
          <p:nvPr/>
        </p:nvSpPr>
        <p:spPr>
          <a:xfrm>
            <a:off x="6524897" y="3348675"/>
            <a:ext cx="1063493" cy="0"/>
          </a:xfrm>
          <a:prstGeom prst="line">
            <a:avLst/>
          </a:prstGeom>
          <a:ln w="38100" cap="flat">
            <a:solidFill>
              <a:srgbClr val="1C4DFF">
                <a:alpha val="18259"/>
              </a:srgbClr>
            </a:solidFill>
            <a:prstDash val="solid"/>
            <a:headEnd type="none" w="sm" len="sm"/>
            <a:tailEnd type="none" w="sm" len="sm"/>
          </a:ln>
        </p:spPr>
        <p:txBody>
          <a:bodyPr/>
          <a:lstStyle/>
          <a:p>
            <a:endParaRPr lang="en-FI" sz="900"/>
          </a:p>
        </p:txBody>
      </p:sp>
      <p:sp>
        <p:nvSpPr>
          <p:cNvPr id="19" name="AutoShape 19"/>
          <p:cNvSpPr/>
          <p:nvPr/>
        </p:nvSpPr>
        <p:spPr>
          <a:xfrm>
            <a:off x="4964746" y="3849697"/>
            <a:ext cx="774866" cy="0"/>
          </a:xfrm>
          <a:prstGeom prst="line">
            <a:avLst/>
          </a:prstGeom>
          <a:ln w="38100" cap="flat">
            <a:solidFill>
              <a:srgbClr val="1C4DFF">
                <a:alpha val="18259"/>
              </a:srgbClr>
            </a:solidFill>
            <a:prstDash val="solid"/>
            <a:headEnd type="none" w="sm" len="sm"/>
            <a:tailEnd type="none" w="sm" len="sm"/>
          </a:ln>
        </p:spPr>
        <p:txBody>
          <a:bodyPr/>
          <a:lstStyle/>
          <a:p>
            <a:endParaRPr lang="en-FI" sz="900"/>
          </a:p>
        </p:txBody>
      </p:sp>
      <p:sp>
        <p:nvSpPr>
          <p:cNvPr id="20" name="AutoShape 20"/>
          <p:cNvSpPr/>
          <p:nvPr/>
        </p:nvSpPr>
        <p:spPr>
          <a:xfrm>
            <a:off x="4948776" y="3107911"/>
            <a:ext cx="774866" cy="0"/>
          </a:xfrm>
          <a:prstGeom prst="line">
            <a:avLst/>
          </a:prstGeom>
          <a:ln w="38100" cap="flat">
            <a:solidFill>
              <a:srgbClr val="1C4DFF">
                <a:alpha val="18259"/>
              </a:srgbClr>
            </a:solidFill>
            <a:prstDash val="solid"/>
            <a:headEnd type="none" w="sm" len="sm"/>
            <a:tailEnd type="none" w="sm" len="sm"/>
          </a:ln>
        </p:spPr>
        <p:txBody>
          <a:bodyPr/>
          <a:lstStyle/>
          <a:p>
            <a:endParaRPr lang="en-FI" sz="900"/>
          </a:p>
        </p:txBody>
      </p:sp>
      <p:sp>
        <p:nvSpPr>
          <p:cNvPr id="21" name="AutoShape 21"/>
          <p:cNvSpPr/>
          <p:nvPr/>
        </p:nvSpPr>
        <p:spPr>
          <a:xfrm>
            <a:off x="6524898" y="3508947"/>
            <a:ext cx="891679" cy="0"/>
          </a:xfrm>
          <a:prstGeom prst="line">
            <a:avLst/>
          </a:prstGeom>
          <a:ln w="38100" cap="flat">
            <a:solidFill>
              <a:srgbClr val="1C4DFF">
                <a:alpha val="18259"/>
              </a:srgbClr>
            </a:solidFill>
            <a:prstDash val="solid"/>
            <a:headEnd type="none" w="sm" len="sm"/>
            <a:tailEnd type="none" w="sm" len="sm"/>
          </a:ln>
        </p:spPr>
        <p:txBody>
          <a:bodyPr/>
          <a:lstStyle/>
          <a:p>
            <a:endParaRPr lang="en-FI" sz="900"/>
          </a:p>
        </p:txBody>
      </p:sp>
      <p:sp>
        <p:nvSpPr>
          <p:cNvPr id="22" name="AutoShape 22"/>
          <p:cNvSpPr/>
          <p:nvPr/>
        </p:nvSpPr>
        <p:spPr>
          <a:xfrm>
            <a:off x="4964748" y="3957348"/>
            <a:ext cx="597862" cy="0"/>
          </a:xfrm>
          <a:prstGeom prst="line">
            <a:avLst/>
          </a:prstGeom>
          <a:ln w="38100" cap="flat">
            <a:solidFill>
              <a:srgbClr val="1C4DFF">
                <a:alpha val="18259"/>
              </a:srgbClr>
            </a:solidFill>
            <a:prstDash val="solid"/>
            <a:headEnd type="none" w="sm" len="sm"/>
            <a:tailEnd type="none" w="sm" len="sm"/>
          </a:ln>
        </p:spPr>
        <p:txBody>
          <a:bodyPr/>
          <a:lstStyle/>
          <a:p>
            <a:endParaRPr lang="en-FI" sz="900"/>
          </a:p>
        </p:txBody>
      </p:sp>
      <p:sp>
        <p:nvSpPr>
          <p:cNvPr id="24" name="AutoShape 24"/>
          <p:cNvSpPr/>
          <p:nvPr/>
        </p:nvSpPr>
        <p:spPr>
          <a:xfrm>
            <a:off x="6524896" y="2340136"/>
            <a:ext cx="774866" cy="0"/>
          </a:xfrm>
          <a:prstGeom prst="line">
            <a:avLst/>
          </a:prstGeom>
          <a:ln w="38100" cap="flat">
            <a:solidFill>
              <a:srgbClr val="1C4DFF">
                <a:alpha val="18259"/>
              </a:srgbClr>
            </a:solidFill>
            <a:prstDash val="solid"/>
            <a:headEnd type="none" w="sm" len="sm"/>
            <a:tailEnd type="none" w="sm" len="sm"/>
          </a:ln>
        </p:spPr>
        <p:txBody>
          <a:bodyPr/>
          <a:lstStyle/>
          <a:p>
            <a:endParaRPr lang="en-FI" sz="900"/>
          </a:p>
        </p:txBody>
      </p:sp>
      <p:sp>
        <p:nvSpPr>
          <p:cNvPr id="25" name="AutoShape 25"/>
          <p:cNvSpPr/>
          <p:nvPr/>
        </p:nvSpPr>
        <p:spPr>
          <a:xfrm>
            <a:off x="6524897" y="2473340"/>
            <a:ext cx="774866" cy="0"/>
          </a:xfrm>
          <a:prstGeom prst="line">
            <a:avLst/>
          </a:prstGeom>
          <a:ln w="38100" cap="flat">
            <a:solidFill>
              <a:srgbClr val="1C4DFF">
                <a:alpha val="18259"/>
              </a:srgbClr>
            </a:solidFill>
            <a:prstDash val="solid"/>
            <a:headEnd type="none" w="sm" len="sm"/>
            <a:tailEnd type="none" w="sm" len="sm"/>
          </a:ln>
        </p:spPr>
        <p:txBody>
          <a:bodyPr/>
          <a:lstStyle/>
          <a:p>
            <a:endParaRPr lang="en-FI" sz="900"/>
          </a:p>
        </p:txBody>
      </p:sp>
      <p:sp>
        <p:nvSpPr>
          <p:cNvPr id="26" name="TextBox 6">
            <a:extLst>
              <a:ext uri="{FF2B5EF4-FFF2-40B4-BE49-F238E27FC236}">
                <a16:creationId xmlns:a16="http://schemas.microsoft.com/office/drawing/2014/main" id="{AF5228F2-6E10-952F-A25A-86480BF2E9AD}"/>
              </a:ext>
            </a:extLst>
          </p:cNvPr>
          <p:cNvSpPr txBox="1"/>
          <p:nvPr/>
        </p:nvSpPr>
        <p:spPr>
          <a:xfrm>
            <a:off x="4991256" y="1487114"/>
            <a:ext cx="1142706" cy="170944"/>
          </a:xfrm>
          <a:prstGeom prst="rect">
            <a:avLst/>
          </a:prstGeom>
        </p:spPr>
        <p:txBody>
          <a:bodyPr wrap="square" lIns="0" tIns="0" rIns="0" bIns="0" rtlCol="0" anchor="t">
            <a:spAutoFit/>
          </a:bodyPr>
          <a:lstStyle/>
          <a:p>
            <a:pPr>
              <a:lnSpc>
                <a:spcPts val="1513"/>
              </a:lnSpc>
              <a:spcBef>
                <a:spcPct val="0"/>
              </a:spcBef>
            </a:pPr>
            <a:r>
              <a:rPr lang="en-US" sz="788">
                <a:solidFill>
                  <a:srgbClr val="1C4DFF"/>
                </a:solidFill>
                <a:latin typeface="Canva Sans Medium"/>
                <a:ea typeface="Canva Sans Medium"/>
                <a:cs typeface="Canva Sans Medium"/>
                <a:sym typeface="Canva Sans Medium"/>
              </a:rPr>
              <a:t>Social security:</a:t>
            </a:r>
          </a:p>
        </p:txBody>
      </p:sp>
      <p:sp>
        <p:nvSpPr>
          <p:cNvPr id="31" name="Titel 1">
            <a:extLst>
              <a:ext uri="{FF2B5EF4-FFF2-40B4-BE49-F238E27FC236}">
                <a16:creationId xmlns:a16="http://schemas.microsoft.com/office/drawing/2014/main" id="{09BB13E2-31CA-EBBD-E1D0-2DE627DB9E19}"/>
              </a:ext>
            </a:extLst>
          </p:cNvPr>
          <p:cNvSpPr txBox="1">
            <a:spLocks/>
          </p:cNvSpPr>
          <p:nvPr/>
        </p:nvSpPr>
        <p:spPr>
          <a:xfrm>
            <a:off x="306760" y="569382"/>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Medium" panose="020B0603020102020204" pitchFamily="34" charset="0"/>
              </a:rPr>
              <a:t>Standardization</a:t>
            </a:r>
          </a:p>
        </p:txBody>
      </p:sp>
      <p:pic>
        <p:nvPicPr>
          <p:cNvPr id="27" name="Picture 26">
            <a:extLst>
              <a:ext uri="{FF2B5EF4-FFF2-40B4-BE49-F238E27FC236}">
                <a16:creationId xmlns:a16="http://schemas.microsoft.com/office/drawing/2014/main" id="{77D45D7E-1FB8-1967-D7BC-E1250A8BEC75}"/>
              </a:ext>
            </a:extLst>
          </p:cNvPr>
          <p:cNvPicPr>
            <a:picLocks noChangeAspect="1"/>
          </p:cNvPicPr>
          <p:nvPr/>
        </p:nvPicPr>
        <p:blipFill>
          <a:blip r:embed="rId3"/>
          <a:srcRect t="11175" r="287" b="17229"/>
          <a:stretch>
            <a:fillRect/>
          </a:stretch>
        </p:blipFill>
        <p:spPr>
          <a:xfrm>
            <a:off x="6354290" y="1043757"/>
            <a:ext cx="879128" cy="859082"/>
          </a:xfrm>
          <a:prstGeom prst="rect">
            <a:avLst/>
          </a:prstGeom>
        </p:spPr>
      </p:pic>
      <p:sp>
        <p:nvSpPr>
          <p:cNvPr id="5" name="Google Shape;198;p27">
            <a:extLst>
              <a:ext uri="{FF2B5EF4-FFF2-40B4-BE49-F238E27FC236}">
                <a16:creationId xmlns:a16="http://schemas.microsoft.com/office/drawing/2014/main" id="{4D55CFFE-BB52-54E7-86E7-AA8D7FBE4892}"/>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28" name="Tekstiruutu 27">
            <a:extLst>
              <a:ext uri="{FF2B5EF4-FFF2-40B4-BE49-F238E27FC236}">
                <a16:creationId xmlns:a16="http://schemas.microsoft.com/office/drawing/2014/main" id="{0F5CE4C6-60D9-2E34-874F-94C1FC5EBFAB}"/>
              </a:ext>
            </a:extLst>
          </p:cNvPr>
          <p:cNvSpPr txBox="1">
            <a:spLocks noGrp="1" noRot="1" noMove="1" noResize="1" noEditPoints="1" noAdjustHandles="1" noChangeArrowheads="1" noChangeShapeType="1"/>
          </p:cNvSpPr>
          <p:nvPr/>
        </p:nvSpPr>
        <p:spPr>
          <a:xfrm>
            <a:off x="306261" y="108755"/>
            <a:ext cx="2868993" cy="253916"/>
          </a:xfrm>
          <a:prstGeom prst="rect">
            <a:avLst/>
          </a:prstGeom>
          <a:noFill/>
        </p:spPr>
        <p:txBody>
          <a:bodyPr wrap="square">
            <a:spAutoFit/>
          </a:bodyPr>
          <a:lstStyle/>
          <a:p>
            <a:r>
              <a:rPr lang="en-US" sz="1050" spc="38">
                <a:solidFill>
                  <a:srgbClr val="7E0138"/>
                </a:solidFill>
                <a:latin typeface="Franklin Gothic Book" panose="020B0503020102020204" pitchFamily="34" charset="0"/>
              </a:rPr>
              <a:t>Our proposal </a:t>
            </a:r>
            <a:r>
              <a:rPr lang="en-US" sz="1050" b="1" spc="38">
                <a:solidFill>
                  <a:srgbClr val="7E0138"/>
                </a:solidFill>
                <a:latin typeface="Franklin Gothic Demi" panose="020B0603020102020204" pitchFamily="34" charset="0"/>
              </a:rPr>
              <a:t>– Intervention point</a:t>
            </a:r>
            <a:r>
              <a:rPr lang="en-US" sz="1050" spc="38">
                <a:solidFill>
                  <a:srgbClr val="7E0138"/>
                </a:solidFill>
                <a:latin typeface="Franklin Gothic Medium" panose="020B0603020102020204" pitchFamily="34" charset="0"/>
              </a:rPr>
              <a:t> </a:t>
            </a:r>
          </a:p>
        </p:txBody>
      </p:sp>
      <p:sp>
        <p:nvSpPr>
          <p:cNvPr id="29" name="Ellipsi 28">
            <a:extLst>
              <a:ext uri="{FF2B5EF4-FFF2-40B4-BE49-F238E27FC236}">
                <a16:creationId xmlns:a16="http://schemas.microsoft.com/office/drawing/2014/main" id="{DD1A5E66-CE08-8D4E-1E0B-8D51EC07F80D}"/>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Ellipsi 29">
            <a:extLst>
              <a:ext uri="{FF2B5EF4-FFF2-40B4-BE49-F238E27FC236}">
                <a16:creationId xmlns:a16="http://schemas.microsoft.com/office/drawing/2014/main" id="{A2DCF197-9B2A-7D87-028E-A04F971C838C}"/>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32" name="Ryhmä 31">
            <a:extLst>
              <a:ext uri="{FF2B5EF4-FFF2-40B4-BE49-F238E27FC236}">
                <a16:creationId xmlns:a16="http://schemas.microsoft.com/office/drawing/2014/main" id="{2759FD8D-6891-150B-7E5B-09E411E17CE5}"/>
              </a:ext>
            </a:extLst>
          </p:cNvPr>
          <p:cNvGrpSpPr>
            <a:grpSpLocks noGrp="1" noUngrp="1" noRot="1" noMove="1" noResize="1"/>
          </p:cNvGrpSpPr>
          <p:nvPr/>
        </p:nvGrpSpPr>
        <p:grpSpPr>
          <a:xfrm>
            <a:off x="8069284" y="166989"/>
            <a:ext cx="456728" cy="127188"/>
            <a:chOff x="10759044" y="222652"/>
            <a:chExt cx="608971" cy="169584"/>
          </a:xfrm>
        </p:grpSpPr>
        <p:sp>
          <p:nvSpPr>
            <p:cNvPr id="33" name="Suorakulmio 32">
              <a:extLst>
                <a:ext uri="{FF2B5EF4-FFF2-40B4-BE49-F238E27FC236}">
                  <a16:creationId xmlns:a16="http://schemas.microsoft.com/office/drawing/2014/main" id="{F4B3AFB9-B829-8D24-5C13-FBB0157E60C2}"/>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 name="Ellipsi 33">
              <a:extLst>
                <a:ext uri="{FF2B5EF4-FFF2-40B4-BE49-F238E27FC236}">
                  <a16:creationId xmlns:a16="http://schemas.microsoft.com/office/drawing/2014/main" id="{C8A37DDF-1D03-A80D-B6AF-1560543306FE}"/>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Ellipsi 34">
              <a:extLst>
                <a:ext uri="{FF2B5EF4-FFF2-40B4-BE49-F238E27FC236}">
                  <a16:creationId xmlns:a16="http://schemas.microsoft.com/office/drawing/2014/main" id="{C112D385-8D92-007A-2D02-AEAD49F4A6CF}"/>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6" name="Ellipsi 35">
            <a:extLst>
              <a:ext uri="{FF2B5EF4-FFF2-40B4-BE49-F238E27FC236}">
                <a16:creationId xmlns:a16="http://schemas.microsoft.com/office/drawing/2014/main" id="{250972F0-D6FD-E753-2869-49209A657D54}"/>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Ellipsi 36">
            <a:extLst>
              <a:ext uri="{FF2B5EF4-FFF2-40B4-BE49-F238E27FC236}">
                <a16:creationId xmlns:a16="http://schemas.microsoft.com/office/drawing/2014/main" id="{15A47D70-1605-ED43-0E6E-132285E300AD}"/>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 name="Ellipsi 37">
            <a:extLst>
              <a:ext uri="{FF2B5EF4-FFF2-40B4-BE49-F238E27FC236}">
                <a16:creationId xmlns:a16="http://schemas.microsoft.com/office/drawing/2014/main" id="{143BD9CB-B43B-DAFB-D6E5-FAA6B80FDB3B}"/>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Ellipsi 38">
            <a:extLst>
              <a:ext uri="{FF2B5EF4-FFF2-40B4-BE49-F238E27FC236}">
                <a16:creationId xmlns:a16="http://schemas.microsoft.com/office/drawing/2014/main" id="{D147A089-A503-4AB2-DB33-D32B4510C013}"/>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TextBox 9">
            <a:extLst>
              <a:ext uri="{FF2B5EF4-FFF2-40B4-BE49-F238E27FC236}">
                <a16:creationId xmlns:a16="http://schemas.microsoft.com/office/drawing/2014/main" id="{C4E60FCE-206E-3C35-997D-85AAA75DDB59}"/>
              </a:ext>
            </a:extLst>
          </p:cNvPr>
          <p:cNvSpPr txBox="1"/>
          <p:nvPr/>
        </p:nvSpPr>
        <p:spPr>
          <a:xfrm>
            <a:off x="4964747" y="2084660"/>
            <a:ext cx="1227666" cy="205634"/>
          </a:xfrm>
          <a:prstGeom prst="rect">
            <a:avLst/>
          </a:prstGeom>
        </p:spPr>
        <p:txBody>
          <a:bodyPr wrap="square" lIns="0" tIns="0" rIns="0" bIns="0" rtlCol="0" anchor="t">
            <a:spAutoFit/>
          </a:bodyPr>
          <a:lstStyle/>
          <a:p>
            <a:pPr>
              <a:lnSpc>
                <a:spcPts val="1877"/>
              </a:lnSpc>
              <a:spcBef>
                <a:spcPct val="0"/>
              </a:spcBef>
            </a:pPr>
            <a:r>
              <a:rPr lang="en-US" sz="675">
                <a:solidFill>
                  <a:srgbClr val="1C4DFF"/>
                </a:solidFill>
                <a:latin typeface="Canva Sans Bold"/>
                <a:ea typeface="Canva Sans Bold"/>
                <a:cs typeface="Canva Sans Bold"/>
                <a:sym typeface="Canva Sans Bold"/>
              </a:rPr>
              <a:t>Housing status</a:t>
            </a:r>
          </a:p>
        </p:txBody>
      </p:sp>
      <p:sp>
        <p:nvSpPr>
          <p:cNvPr id="13" name="TextBox 9">
            <a:extLst>
              <a:ext uri="{FF2B5EF4-FFF2-40B4-BE49-F238E27FC236}">
                <a16:creationId xmlns:a16="http://schemas.microsoft.com/office/drawing/2014/main" id="{41BD3969-4982-7E9E-C3B6-5E1B90601CDA}"/>
              </a:ext>
            </a:extLst>
          </p:cNvPr>
          <p:cNvSpPr txBox="1"/>
          <p:nvPr/>
        </p:nvSpPr>
        <p:spPr>
          <a:xfrm>
            <a:off x="4964747" y="2291608"/>
            <a:ext cx="1227666" cy="205634"/>
          </a:xfrm>
          <a:prstGeom prst="rect">
            <a:avLst/>
          </a:prstGeom>
        </p:spPr>
        <p:txBody>
          <a:bodyPr wrap="square" lIns="0" tIns="0" rIns="0" bIns="0" rtlCol="0" anchor="t">
            <a:spAutoFit/>
          </a:bodyPr>
          <a:lstStyle/>
          <a:p>
            <a:pPr>
              <a:lnSpc>
                <a:spcPts val="1877"/>
              </a:lnSpc>
              <a:spcBef>
                <a:spcPct val="0"/>
              </a:spcBef>
            </a:pPr>
            <a:r>
              <a:rPr lang="en-US" sz="675">
                <a:solidFill>
                  <a:srgbClr val="1C4DFF"/>
                </a:solidFill>
                <a:latin typeface="Canva Sans Bold"/>
                <a:ea typeface="Canva Sans Bold"/>
                <a:cs typeface="Canva Sans Bold"/>
                <a:sym typeface="Canva Sans Bold"/>
              </a:rPr>
              <a:t>Employment status</a:t>
            </a:r>
          </a:p>
        </p:txBody>
      </p:sp>
      <p:sp>
        <p:nvSpPr>
          <p:cNvPr id="42" name="TextBox 9">
            <a:extLst>
              <a:ext uri="{FF2B5EF4-FFF2-40B4-BE49-F238E27FC236}">
                <a16:creationId xmlns:a16="http://schemas.microsoft.com/office/drawing/2014/main" id="{A2EEB529-D875-111C-7E2F-583C643514D6}"/>
              </a:ext>
            </a:extLst>
          </p:cNvPr>
          <p:cNvSpPr txBox="1"/>
          <p:nvPr/>
        </p:nvSpPr>
        <p:spPr>
          <a:xfrm>
            <a:off x="6512876" y="3668767"/>
            <a:ext cx="1227666" cy="205634"/>
          </a:xfrm>
          <a:prstGeom prst="rect">
            <a:avLst/>
          </a:prstGeom>
        </p:spPr>
        <p:txBody>
          <a:bodyPr wrap="square" lIns="0" tIns="0" rIns="0" bIns="0" rtlCol="0" anchor="t">
            <a:spAutoFit/>
          </a:bodyPr>
          <a:lstStyle/>
          <a:p>
            <a:pPr>
              <a:lnSpc>
                <a:spcPts val="1877"/>
              </a:lnSpc>
              <a:spcBef>
                <a:spcPct val="0"/>
              </a:spcBef>
            </a:pPr>
            <a:r>
              <a:rPr lang="en-US" sz="675">
                <a:solidFill>
                  <a:srgbClr val="1C4DFF"/>
                </a:solidFill>
                <a:latin typeface="Canva Sans Bold"/>
                <a:ea typeface="Canva Sans Bold"/>
                <a:cs typeface="Canva Sans Bold"/>
                <a:sym typeface="Canva Sans Bold"/>
              </a:rPr>
              <a:t>Active institutions involved:</a:t>
            </a:r>
          </a:p>
        </p:txBody>
      </p:sp>
      <p:sp>
        <p:nvSpPr>
          <p:cNvPr id="50" name="TextBox 9">
            <a:extLst>
              <a:ext uri="{FF2B5EF4-FFF2-40B4-BE49-F238E27FC236}">
                <a16:creationId xmlns:a16="http://schemas.microsoft.com/office/drawing/2014/main" id="{34D81A52-E2AD-2B69-B8CC-7BF0889E197D}"/>
              </a:ext>
            </a:extLst>
          </p:cNvPr>
          <p:cNvSpPr txBox="1"/>
          <p:nvPr/>
        </p:nvSpPr>
        <p:spPr>
          <a:xfrm>
            <a:off x="4941484" y="2805717"/>
            <a:ext cx="1227666" cy="205634"/>
          </a:xfrm>
          <a:prstGeom prst="rect">
            <a:avLst/>
          </a:prstGeom>
        </p:spPr>
        <p:txBody>
          <a:bodyPr wrap="square" lIns="0" tIns="0" rIns="0" bIns="0" rtlCol="0" anchor="t">
            <a:spAutoFit/>
          </a:bodyPr>
          <a:lstStyle/>
          <a:p>
            <a:pPr>
              <a:lnSpc>
                <a:spcPts val="1877"/>
              </a:lnSpc>
              <a:spcBef>
                <a:spcPct val="0"/>
              </a:spcBef>
            </a:pPr>
            <a:r>
              <a:rPr lang="en-US" sz="675">
                <a:solidFill>
                  <a:srgbClr val="1C4DFF"/>
                </a:solidFill>
                <a:latin typeface="Canva Sans Bold"/>
                <a:ea typeface="Canva Sans Bold"/>
                <a:cs typeface="Canva Sans Bold"/>
                <a:sym typeface="Canva Sans Bold"/>
              </a:rPr>
              <a:t>On-going treatments</a:t>
            </a:r>
          </a:p>
        </p:txBody>
      </p:sp>
      <p:sp>
        <p:nvSpPr>
          <p:cNvPr id="52" name="TextBox 9">
            <a:extLst>
              <a:ext uri="{FF2B5EF4-FFF2-40B4-BE49-F238E27FC236}">
                <a16:creationId xmlns:a16="http://schemas.microsoft.com/office/drawing/2014/main" id="{8F2A75EE-C798-78C2-2AF8-4C682A548A09}"/>
              </a:ext>
            </a:extLst>
          </p:cNvPr>
          <p:cNvSpPr txBox="1"/>
          <p:nvPr/>
        </p:nvSpPr>
        <p:spPr>
          <a:xfrm>
            <a:off x="6512875" y="3855803"/>
            <a:ext cx="160940" cy="205634"/>
          </a:xfrm>
          <a:prstGeom prst="rect">
            <a:avLst/>
          </a:prstGeom>
        </p:spPr>
        <p:txBody>
          <a:bodyPr wrap="square" lIns="0" tIns="0" rIns="0" bIns="0" rtlCol="0" anchor="t">
            <a:spAutoFit/>
          </a:bodyPr>
          <a:lstStyle/>
          <a:p>
            <a:pPr>
              <a:lnSpc>
                <a:spcPts val="1877"/>
              </a:lnSpc>
              <a:spcBef>
                <a:spcPct val="0"/>
              </a:spcBef>
            </a:pPr>
            <a:r>
              <a:rPr lang="en-US" sz="675">
                <a:solidFill>
                  <a:srgbClr val="1C4DFF"/>
                </a:solidFill>
                <a:latin typeface="Canva Sans Bold"/>
                <a:ea typeface="Canva Sans Bold"/>
                <a:cs typeface="Canva Sans Bold"/>
                <a:sym typeface="Canva Sans Bold"/>
              </a:rPr>
              <a:t>HUS</a:t>
            </a:r>
          </a:p>
        </p:txBody>
      </p:sp>
      <p:sp>
        <p:nvSpPr>
          <p:cNvPr id="53" name="TextBox 9">
            <a:extLst>
              <a:ext uri="{FF2B5EF4-FFF2-40B4-BE49-F238E27FC236}">
                <a16:creationId xmlns:a16="http://schemas.microsoft.com/office/drawing/2014/main" id="{DEE22D87-3A2A-776C-5C0D-67DCC08C3499}"/>
              </a:ext>
            </a:extLst>
          </p:cNvPr>
          <p:cNvSpPr txBox="1"/>
          <p:nvPr/>
        </p:nvSpPr>
        <p:spPr>
          <a:xfrm>
            <a:off x="6833509" y="3855803"/>
            <a:ext cx="160940" cy="205634"/>
          </a:xfrm>
          <a:prstGeom prst="rect">
            <a:avLst/>
          </a:prstGeom>
        </p:spPr>
        <p:txBody>
          <a:bodyPr wrap="square" lIns="0" tIns="0" rIns="0" bIns="0" rtlCol="0" anchor="t">
            <a:spAutoFit/>
          </a:bodyPr>
          <a:lstStyle/>
          <a:p>
            <a:pPr>
              <a:lnSpc>
                <a:spcPts val="1877"/>
              </a:lnSpc>
              <a:spcBef>
                <a:spcPct val="0"/>
              </a:spcBef>
            </a:pPr>
            <a:r>
              <a:rPr lang="en-US" sz="675">
                <a:solidFill>
                  <a:srgbClr val="1C4DFF"/>
                </a:solidFill>
                <a:latin typeface="Canva Sans Bold"/>
                <a:ea typeface="Canva Sans Bold"/>
                <a:cs typeface="Canva Sans Bold"/>
                <a:sym typeface="Canva Sans Bold"/>
              </a:rPr>
              <a:t>IU</a:t>
            </a:r>
          </a:p>
        </p:txBody>
      </p:sp>
      <p:sp>
        <p:nvSpPr>
          <p:cNvPr id="54" name="TextBox 9">
            <a:extLst>
              <a:ext uri="{FF2B5EF4-FFF2-40B4-BE49-F238E27FC236}">
                <a16:creationId xmlns:a16="http://schemas.microsoft.com/office/drawing/2014/main" id="{0F39A4A4-4585-7E19-E758-98B0DFE3B6EB}"/>
              </a:ext>
            </a:extLst>
          </p:cNvPr>
          <p:cNvSpPr txBox="1"/>
          <p:nvPr/>
        </p:nvSpPr>
        <p:spPr>
          <a:xfrm>
            <a:off x="7069531" y="3855804"/>
            <a:ext cx="230231" cy="203069"/>
          </a:xfrm>
          <a:prstGeom prst="rect">
            <a:avLst/>
          </a:prstGeom>
        </p:spPr>
        <p:txBody>
          <a:bodyPr wrap="square" lIns="0" tIns="0" rIns="0" bIns="0" rtlCol="0" anchor="t">
            <a:spAutoFit/>
          </a:bodyPr>
          <a:lstStyle/>
          <a:p>
            <a:pPr>
              <a:lnSpc>
                <a:spcPts val="1877"/>
              </a:lnSpc>
              <a:spcBef>
                <a:spcPct val="0"/>
              </a:spcBef>
            </a:pPr>
            <a:r>
              <a:rPr lang="en-US" sz="600">
                <a:solidFill>
                  <a:srgbClr val="1C4DFF"/>
                </a:solidFill>
                <a:latin typeface="Canva Sans Bold"/>
                <a:ea typeface="Canva Sans Bold"/>
                <a:cs typeface="Canva Sans Bold"/>
                <a:sym typeface="Canva Sans Bold"/>
              </a:rPr>
              <a:t>LUVN</a:t>
            </a:r>
          </a:p>
        </p:txBody>
      </p:sp>
      <p:sp>
        <p:nvSpPr>
          <p:cNvPr id="55" name="TextBox 9">
            <a:extLst>
              <a:ext uri="{FF2B5EF4-FFF2-40B4-BE49-F238E27FC236}">
                <a16:creationId xmlns:a16="http://schemas.microsoft.com/office/drawing/2014/main" id="{38EC66D1-D02E-19EF-B5E5-972667E95A92}"/>
              </a:ext>
            </a:extLst>
          </p:cNvPr>
          <p:cNvSpPr txBox="1"/>
          <p:nvPr/>
        </p:nvSpPr>
        <p:spPr>
          <a:xfrm>
            <a:off x="7407978" y="3855803"/>
            <a:ext cx="230231" cy="205634"/>
          </a:xfrm>
          <a:prstGeom prst="rect">
            <a:avLst/>
          </a:prstGeom>
        </p:spPr>
        <p:txBody>
          <a:bodyPr wrap="square" lIns="0" tIns="0" rIns="0" bIns="0" rtlCol="0" anchor="t">
            <a:spAutoFit/>
          </a:bodyPr>
          <a:lstStyle/>
          <a:p>
            <a:pPr>
              <a:lnSpc>
                <a:spcPts val="1877"/>
              </a:lnSpc>
              <a:spcBef>
                <a:spcPct val="0"/>
              </a:spcBef>
            </a:pPr>
            <a:r>
              <a:rPr lang="en-US" sz="675">
                <a:solidFill>
                  <a:srgbClr val="1C4DFF"/>
                </a:solidFill>
                <a:latin typeface="Canva Sans Bold"/>
                <a:ea typeface="Canva Sans Bold"/>
                <a:cs typeface="Canva Sans Bold"/>
                <a:sym typeface="Canva Sans Bold"/>
              </a:rPr>
              <a:t>KELA</a:t>
            </a:r>
          </a:p>
        </p:txBody>
      </p:sp>
      <p:sp>
        <p:nvSpPr>
          <p:cNvPr id="61" name="TextBox 9">
            <a:extLst>
              <a:ext uri="{FF2B5EF4-FFF2-40B4-BE49-F238E27FC236}">
                <a16:creationId xmlns:a16="http://schemas.microsoft.com/office/drawing/2014/main" id="{40868AD3-7A88-4582-EF6B-5FE865253038}"/>
              </a:ext>
            </a:extLst>
          </p:cNvPr>
          <p:cNvSpPr txBox="1"/>
          <p:nvPr/>
        </p:nvSpPr>
        <p:spPr>
          <a:xfrm>
            <a:off x="4941773" y="3120498"/>
            <a:ext cx="1227666" cy="205634"/>
          </a:xfrm>
          <a:prstGeom prst="rect">
            <a:avLst/>
          </a:prstGeom>
        </p:spPr>
        <p:txBody>
          <a:bodyPr wrap="square" lIns="0" tIns="0" rIns="0" bIns="0" rtlCol="0" anchor="t">
            <a:spAutoFit/>
          </a:bodyPr>
          <a:lstStyle/>
          <a:p>
            <a:pPr>
              <a:lnSpc>
                <a:spcPts val="1877"/>
              </a:lnSpc>
              <a:spcBef>
                <a:spcPct val="0"/>
              </a:spcBef>
            </a:pPr>
            <a:r>
              <a:rPr lang="en-US" sz="675">
                <a:solidFill>
                  <a:srgbClr val="1C4DFF"/>
                </a:solidFill>
                <a:latin typeface="Canva Sans Bold"/>
                <a:ea typeface="Canva Sans Bold"/>
                <a:cs typeface="Canva Sans Bold"/>
                <a:sym typeface="Canva Sans Bold"/>
              </a:rPr>
              <a:t>Up-coming transition</a:t>
            </a:r>
          </a:p>
        </p:txBody>
      </p:sp>
      <p:sp>
        <p:nvSpPr>
          <p:cNvPr id="62" name="AutoShape 20">
            <a:extLst>
              <a:ext uri="{FF2B5EF4-FFF2-40B4-BE49-F238E27FC236}">
                <a16:creationId xmlns:a16="http://schemas.microsoft.com/office/drawing/2014/main" id="{39118A6E-BB0E-52DF-0D06-DE7516279660}"/>
              </a:ext>
            </a:extLst>
          </p:cNvPr>
          <p:cNvSpPr/>
          <p:nvPr/>
        </p:nvSpPr>
        <p:spPr>
          <a:xfrm>
            <a:off x="4948776" y="3415528"/>
            <a:ext cx="774866" cy="0"/>
          </a:xfrm>
          <a:prstGeom prst="line">
            <a:avLst/>
          </a:prstGeom>
          <a:ln w="38100" cap="flat">
            <a:solidFill>
              <a:srgbClr val="1C4DFF">
                <a:alpha val="18259"/>
              </a:srgbClr>
            </a:solidFill>
            <a:prstDash val="solid"/>
            <a:headEnd type="none" w="sm" len="sm"/>
            <a:tailEnd type="none" w="sm" len="sm"/>
          </a:ln>
        </p:spPr>
        <p:txBody>
          <a:bodyPr/>
          <a:lstStyle/>
          <a:p>
            <a:endParaRPr lang="en-FI" sz="900"/>
          </a:p>
        </p:txBody>
      </p:sp>
      <p:sp>
        <p:nvSpPr>
          <p:cNvPr id="63" name="TextBox 12">
            <a:extLst>
              <a:ext uri="{FF2B5EF4-FFF2-40B4-BE49-F238E27FC236}">
                <a16:creationId xmlns:a16="http://schemas.microsoft.com/office/drawing/2014/main" id="{91CCE4B3-A4EA-8C5C-E327-3E9B382ECC82}"/>
              </a:ext>
            </a:extLst>
          </p:cNvPr>
          <p:cNvSpPr txBox="1"/>
          <p:nvPr/>
        </p:nvSpPr>
        <p:spPr>
          <a:xfrm>
            <a:off x="6524897" y="2558999"/>
            <a:ext cx="980189" cy="251672"/>
          </a:xfrm>
          <a:prstGeom prst="rect">
            <a:avLst/>
          </a:prstGeom>
        </p:spPr>
        <p:txBody>
          <a:bodyPr wrap="square" lIns="0" tIns="0" rIns="0" bIns="0" rtlCol="0" anchor="t">
            <a:spAutoFit/>
          </a:bodyPr>
          <a:lstStyle/>
          <a:p>
            <a:pPr>
              <a:lnSpc>
                <a:spcPts val="2347"/>
              </a:lnSpc>
              <a:spcBef>
                <a:spcPct val="0"/>
              </a:spcBef>
            </a:pPr>
            <a:r>
              <a:rPr lang="en-US" sz="900" b="1">
                <a:solidFill>
                  <a:srgbClr val="1C4DFF"/>
                </a:solidFill>
                <a:latin typeface="Canva Sans Bold"/>
                <a:ea typeface="Canva Sans Bold"/>
                <a:cs typeface="Canva Sans Bold"/>
                <a:sym typeface="Canva Sans Bold"/>
              </a:rPr>
              <a:t>Diagnosis:</a:t>
            </a:r>
          </a:p>
        </p:txBody>
      </p:sp>
      <p:sp>
        <p:nvSpPr>
          <p:cNvPr id="64" name="AutoShape 25">
            <a:extLst>
              <a:ext uri="{FF2B5EF4-FFF2-40B4-BE49-F238E27FC236}">
                <a16:creationId xmlns:a16="http://schemas.microsoft.com/office/drawing/2014/main" id="{B506C470-2BA3-1398-9E7E-86A12F0FEF1F}"/>
              </a:ext>
            </a:extLst>
          </p:cNvPr>
          <p:cNvSpPr/>
          <p:nvPr/>
        </p:nvSpPr>
        <p:spPr>
          <a:xfrm>
            <a:off x="6524897" y="2938289"/>
            <a:ext cx="774866" cy="0"/>
          </a:xfrm>
          <a:prstGeom prst="line">
            <a:avLst/>
          </a:prstGeom>
          <a:ln w="38100" cap="flat">
            <a:solidFill>
              <a:srgbClr val="1C4DFF">
                <a:alpha val="18259"/>
              </a:srgbClr>
            </a:solidFill>
            <a:prstDash val="solid"/>
            <a:headEnd type="none" w="sm" len="sm"/>
            <a:tailEnd type="none" w="sm" len="sm"/>
          </a:ln>
        </p:spPr>
        <p:txBody>
          <a:bodyPr/>
          <a:lstStyle/>
          <a:p>
            <a:endParaRPr lang="en-FI" sz="900"/>
          </a:p>
        </p:txBody>
      </p:sp>
      <p:sp>
        <p:nvSpPr>
          <p:cNvPr id="65" name="AutoShape 20">
            <a:extLst>
              <a:ext uri="{FF2B5EF4-FFF2-40B4-BE49-F238E27FC236}">
                <a16:creationId xmlns:a16="http://schemas.microsoft.com/office/drawing/2014/main" id="{9AF5E836-BE5E-3A1A-FBAC-98CC9CEC5384}"/>
              </a:ext>
            </a:extLst>
          </p:cNvPr>
          <p:cNvSpPr/>
          <p:nvPr/>
        </p:nvSpPr>
        <p:spPr>
          <a:xfrm>
            <a:off x="5737860" y="2242229"/>
            <a:ext cx="259883" cy="0"/>
          </a:xfrm>
          <a:prstGeom prst="line">
            <a:avLst/>
          </a:prstGeom>
          <a:ln w="38100" cap="flat">
            <a:solidFill>
              <a:srgbClr val="1C4DFF">
                <a:alpha val="18259"/>
              </a:srgbClr>
            </a:solidFill>
            <a:prstDash val="solid"/>
            <a:headEnd type="none" w="sm" len="sm"/>
            <a:tailEnd type="none" w="sm" len="sm"/>
          </a:ln>
        </p:spPr>
        <p:txBody>
          <a:bodyPr/>
          <a:lstStyle/>
          <a:p>
            <a:endParaRPr lang="en-FI" sz="900"/>
          </a:p>
        </p:txBody>
      </p:sp>
      <p:sp>
        <p:nvSpPr>
          <p:cNvPr id="66" name="AutoShape 20">
            <a:extLst>
              <a:ext uri="{FF2B5EF4-FFF2-40B4-BE49-F238E27FC236}">
                <a16:creationId xmlns:a16="http://schemas.microsoft.com/office/drawing/2014/main" id="{D9417866-0FCC-9595-723A-0F67E9CD4B39}"/>
              </a:ext>
            </a:extLst>
          </p:cNvPr>
          <p:cNvSpPr/>
          <p:nvPr/>
        </p:nvSpPr>
        <p:spPr>
          <a:xfrm>
            <a:off x="5737860" y="2454835"/>
            <a:ext cx="259883" cy="0"/>
          </a:xfrm>
          <a:prstGeom prst="line">
            <a:avLst/>
          </a:prstGeom>
          <a:ln w="38100" cap="flat">
            <a:solidFill>
              <a:srgbClr val="1C4DFF">
                <a:alpha val="18259"/>
              </a:srgbClr>
            </a:solidFill>
            <a:prstDash val="solid"/>
            <a:headEnd type="none" w="sm" len="sm"/>
            <a:tailEnd type="none" w="sm" len="sm"/>
          </a:ln>
        </p:spPr>
        <p:txBody>
          <a:bodyPr/>
          <a:lstStyle/>
          <a:p>
            <a:endParaRPr lang="en-FI" sz="9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sp>
        <p:nvSpPr>
          <p:cNvPr id="2" name="TextBox 2"/>
          <p:cNvSpPr txBox="1"/>
          <p:nvPr/>
        </p:nvSpPr>
        <p:spPr>
          <a:xfrm>
            <a:off x="628649" y="2165084"/>
            <a:ext cx="7886700" cy="766428"/>
          </a:xfrm>
          <a:prstGeom prst="rect">
            <a:avLst/>
          </a:prstGeom>
        </p:spPr>
        <p:txBody>
          <a:bodyPr wrap="square" lIns="0" tIns="0" rIns="0" bIns="0" rtlCol="0" anchor="t">
            <a:spAutoFit/>
          </a:bodyPr>
          <a:lstStyle/>
          <a:p>
            <a:pPr algn="ctr">
              <a:lnSpc>
                <a:spcPts val="3145"/>
              </a:lnSpc>
            </a:pPr>
            <a:r>
              <a:rPr lang="en-US" sz="2400" i="1">
                <a:solidFill>
                  <a:srgbClr val="FF45C4"/>
                </a:solidFill>
                <a:latin typeface="Franklin Gothic Medium" panose="020B0603020102020204" pitchFamily="34" charset="0"/>
                <a:ea typeface="Garet Bold Italics"/>
                <a:cs typeface="Garet Bold Italics"/>
                <a:sym typeface="Garet Bold Italics"/>
              </a:rPr>
              <a:t>“We don’t know based on what criteria other institutions make certain decisions for patients”</a:t>
            </a:r>
          </a:p>
        </p:txBody>
      </p:sp>
      <p:sp>
        <p:nvSpPr>
          <p:cNvPr id="6" name="Titel 1">
            <a:extLst>
              <a:ext uri="{FF2B5EF4-FFF2-40B4-BE49-F238E27FC236}">
                <a16:creationId xmlns:a16="http://schemas.microsoft.com/office/drawing/2014/main" id="{D1A1E77B-3F52-8724-971C-AF82B976A0CF}"/>
              </a:ext>
            </a:extLst>
          </p:cNvPr>
          <p:cNvSpPr txBox="1">
            <a:spLocks/>
          </p:cNvSpPr>
          <p:nvPr/>
        </p:nvSpPr>
        <p:spPr>
          <a:xfrm>
            <a:off x="306760" y="569382"/>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Medium" panose="020B0603020102020204" pitchFamily="34" charset="0"/>
              </a:rPr>
              <a:t>Integration</a:t>
            </a:r>
          </a:p>
        </p:txBody>
      </p:sp>
      <p:sp>
        <p:nvSpPr>
          <p:cNvPr id="3" name="Tekstiruutu 2">
            <a:extLst>
              <a:ext uri="{FF2B5EF4-FFF2-40B4-BE49-F238E27FC236}">
                <a16:creationId xmlns:a16="http://schemas.microsoft.com/office/drawing/2014/main" id="{D63B2B04-526E-9BFF-634B-DB38B474C1DF}"/>
              </a:ext>
            </a:extLst>
          </p:cNvPr>
          <p:cNvSpPr txBox="1"/>
          <p:nvPr/>
        </p:nvSpPr>
        <p:spPr>
          <a:xfrm>
            <a:off x="2200581" y="3206195"/>
            <a:ext cx="2549096" cy="253916"/>
          </a:xfrm>
          <a:prstGeom prst="rect">
            <a:avLst/>
          </a:prstGeom>
          <a:noFill/>
        </p:spPr>
        <p:txBody>
          <a:bodyPr wrap="none" rtlCol="0">
            <a:spAutoFit/>
          </a:bodyPr>
          <a:lstStyle/>
          <a:p>
            <a:r>
              <a:rPr lang="en-US" sz="1050" i="1">
                <a:solidFill>
                  <a:srgbClr val="7D0138"/>
                </a:solidFill>
                <a:latin typeface="Franklin Gothic Book" panose="020B0503020102020204" pitchFamily="34" charset="0"/>
              </a:rPr>
              <a:t>(Expert at a healthcare institution - 2026)</a:t>
            </a:r>
          </a:p>
        </p:txBody>
      </p:sp>
      <p:sp>
        <p:nvSpPr>
          <p:cNvPr id="4" name="Google Shape;198;p27">
            <a:extLst>
              <a:ext uri="{FF2B5EF4-FFF2-40B4-BE49-F238E27FC236}">
                <a16:creationId xmlns:a16="http://schemas.microsoft.com/office/drawing/2014/main" id="{A4A75757-6076-19D3-6BCB-FB258DE35EB8}"/>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5" name="Tekstiruutu 4">
            <a:extLst>
              <a:ext uri="{FF2B5EF4-FFF2-40B4-BE49-F238E27FC236}">
                <a16:creationId xmlns:a16="http://schemas.microsoft.com/office/drawing/2014/main" id="{3EA3DBA4-96E7-C646-F4AD-9AC96EBCBB44}"/>
              </a:ext>
            </a:extLst>
          </p:cNvPr>
          <p:cNvSpPr txBox="1">
            <a:spLocks noGrp="1" noRot="1" noMove="1" noResize="1" noEditPoints="1" noAdjustHandles="1" noChangeArrowheads="1" noChangeShapeType="1"/>
          </p:cNvSpPr>
          <p:nvPr/>
        </p:nvSpPr>
        <p:spPr>
          <a:xfrm>
            <a:off x="306261" y="108755"/>
            <a:ext cx="2868993" cy="253916"/>
          </a:xfrm>
          <a:prstGeom prst="rect">
            <a:avLst/>
          </a:prstGeom>
          <a:noFill/>
        </p:spPr>
        <p:txBody>
          <a:bodyPr wrap="square">
            <a:spAutoFit/>
          </a:bodyPr>
          <a:lstStyle/>
          <a:p>
            <a:r>
              <a:rPr lang="en-US" sz="1050" spc="38">
                <a:solidFill>
                  <a:srgbClr val="7E0138"/>
                </a:solidFill>
                <a:latin typeface="Franklin Gothic Book" panose="020B0503020102020204" pitchFamily="34" charset="0"/>
              </a:rPr>
              <a:t>Our proposal </a:t>
            </a:r>
            <a:r>
              <a:rPr lang="en-US" sz="1050" b="1" spc="38">
                <a:solidFill>
                  <a:srgbClr val="7E0138"/>
                </a:solidFill>
                <a:latin typeface="Franklin Gothic Demi" panose="020B0603020102020204" pitchFamily="34" charset="0"/>
              </a:rPr>
              <a:t>– Intervention point</a:t>
            </a:r>
            <a:r>
              <a:rPr lang="en-US" sz="1050" spc="38">
                <a:solidFill>
                  <a:srgbClr val="7E0138"/>
                </a:solidFill>
                <a:latin typeface="Franklin Gothic Medium" panose="020B0603020102020204" pitchFamily="34" charset="0"/>
              </a:rPr>
              <a:t> </a:t>
            </a:r>
          </a:p>
        </p:txBody>
      </p:sp>
      <p:sp>
        <p:nvSpPr>
          <p:cNvPr id="7" name="Ellipsi 6">
            <a:extLst>
              <a:ext uri="{FF2B5EF4-FFF2-40B4-BE49-F238E27FC236}">
                <a16:creationId xmlns:a16="http://schemas.microsoft.com/office/drawing/2014/main" id="{8B635FB6-C1F8-BD23-FE4C-2C3CE90598ED}"/>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Ellipsi 7">
            <a:extLst>
              <a:ext uri="{FF2B5EF4-FFF2-40B4-BE49-F238E27FC236}">
                <a16:creationId xmlns:a16="http://schemas.microsoft.com/office/drawing/2014/main" id="{8E0BDE27-30AC-981B-EBA5-D5D6EEF3BA8B}"/>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9" name="Ryhmä 8">
            <a:extLst>
              <a:ext uri="{FF2B5EF4-FFF2-40B4-BE49-F238E27FC236}">
                <a16:creationId xmlns:a16="http://schemas.microsoft.com/office/drawing/2014/main" id="{933B6DF2-3ACE-E6A2-4018-C40C750F51FE}"/>
              </a:ext>
            </a:extLst>
          </p:cNvPr>
          <p:cNvGrpSpPr>
            <a:grpSpLocks noGrp="1" noUngrp="1" noRot="1" noMove="1" noResize="1"/>
          </p:cNvGrpSpPr>
          <p:nvPr/>
        </p:nvGrpSpPr>
        <p:grpSpPr>
          <a:xfrm>
            <a:off x="8069284" y="166989"/>
            <a:ext cx="456728" cy="127188"/>
            <a:chOff x="10759044" y="222652"/>
            <a:chExt cx="608971" cy="169584"/>
          </a:xfrm>
        </p:grpSpPr>
        <p:sp>
          <p:nvSpPr>
            <p:cNvPr id="10" name="Suorakulmio 9">
              <a:extLst>
                <a:ext uri="{FF2B5EF4-FFF2-40B4-BE49-F238E27FC236}">
                  <a16:creationId xmlns:a16="http://schemas.microsoft.com/office/drawing/2014/main" id="{D80DCDE9-2297-5728-6735-496D1A6486A4}"/>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Ellipsi 10">
              <a:extLst>
                <a:ext uri="{FF2B5EF4-FFF2-40B4-BE49-F238E27FC236}">
                  <a16:creationId xmlns:a16="http://schemas.microsoft.com/office/drawing/2014/main" id="{8F8E7CDE-467C-258D-7480-CADB6D94B330}"/>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Ellipsi 11">
              <a:extLst>
                <a:ext uri="{FF2B5EF4-FFF2-40B4-BE49-F238E27FC236}">
                  <a16:creationId xmlns:a16="http://schemas.microsoft.com/office/drawing/2014/main" id="{CF65A642-C7CF-B9DF-5BE5-2BF7F7AF8A87}"/>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3" name="Ellipsi 12">
            <a:extLst>
              <a:ext uri="{FF2B5EF4-FFF2-40B4-BE49-F238E27FC236}">
                <a16:creationId xmlns:a16="http://schemas.microsoft.com/office/drawing/2014/main" id="{ABCCCBFF-7FF1-D147-DBC4-81653BDA87C7}"/>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4EFCE89B-2053-3704-6A2D-D9E88E3DEB01}"/>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D4F521A6-538F-8DF6-C7D5-39AAD940B63A}"/>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6D7F6487-4DC8-F4DC-72D8-8D3C516E1825}"/>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DD8F812A-1037-8A13-48B7-D9A496AB787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1049501D-D5E1-9BEB-ED15-B4FCC0AA170F}"/>
              </a:ext>
            </a:extLst>
          </p:cNvPr>
          <p:cNvSpPr txBox="1"/>
          <p:nvPr/>
        </p:nvSpPr>
        <p:spPr>
          <a:xfrm>
            <a:off x="365263" y="2190484"/>
            <a:ext cx="8405759" cy="718145"/>
          </a:xfrm>
          <a:prstGeom prst="rect">
            <a:avLst/>
          </a:prstGeom>
        </p:spPr>
        <p:txBody>
          <a:bodyPr wrap="square" lIns="0" tIns="0" rIns="0" bIns="0" rtlCol="0" anchor="t">
            <a:spAutoFit/>
          </a:bodyPr>
          <a:lstStyle/>
          <a:p>
            <a:pPr algn="ctr">
              <a:lnSpc>
                <a:spcPts val="2805"/>
              </a:lnSpc>
            </a:pPr>
            <a:r>
              <a:rPr lang="en-US" sz="2400" i="1">
                <a:solidFill>
                  <a:srgbClr val="FF45C4"/>
                </a:solidFill>
                <a:latin typeface="Franklin Gothic Medium" panose="020B0603020102020204" pitchFamily="34" charset="0"/>
                <a:ea typeface="Garet Bold Italics"/>
                <a:cs typeface="Garet Bold Italics"/>
                <a:sym typeface="Garet Bold Italics"/>
              </a:rPr>
              <a:t>“We do not get trainings for the patient assessment criteria. New employees are often thrown into work immediately”</a:t>
            </a:r>
          </a:p>
        </p:txBody>
      </p:sp>
      <p:sp>
        <p:nvSpPr>
          <p:cNvPr id="6" name="Titel 1">
            <a:extLst>
              <a:ext uri="{FF2B5EF4-FFF2-40B4-BE49-F238E27FC236}">
                <a16:creationId xmlns:a16="http://schemas.microsoft.com/office/drawing/2014/main" id="{CAAD8D25-3A7B-2730-3F82-BA7F2E696FB0}"/>
              </a:ext>
            </a:extLst>
          </p:cNvPr>
          <p:cNvSpPr txBox="1">
            <a:spLocks/>
          </p:cNvSpPr>
          <p:nvPr/>
        </p:nvSpPr>
        <p:spPr>
          <a:xfrm>
            <a:off x="306760" y="569382"/>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Medium" panose="020B0603020102020204" pitchFamily="34" charset="0"/>
              </a:rPr>
              <a:t>Integration</a:t>
            </a:r>
          </a:p>
        </p:txBody>
      </p:sp>
      <p:sp>
        <p:nvSpPr>
          <p:cNvPr id="2" name="Tekstiruutu 1">
            <a:extLst>
              <a:ext uri="{FF2B5EF4-FFF2-40B4-BE49-F238E27FC236}">
                <a16:creationId xmlns:a16="http://schemas.microsoft.com/office/drawing/2014/main" id="{02435D87-C645-7140-541E-4FF46672F0CF}"/>
              </a:ext>
            </a:extLst>
          </p:cNvPr>
          <p:cNvSpPr txBox="1"/>
          <p:nvPr/>
        </p:nvSpPr>
        <p:spPr>
          <a:xfrm>
            <a:off x="770514" y="3206195"/>
            <a:ext cx="2712602" cy="253916"/>
          </a:xfrm>
          <a:prstGeom prst="rect">
            <a:avLst/>
          </a:prstGeom>
          <a:noFill/>
        </p:spPr>
        <p:txBody>
          <a:bodyPr wrap="none" rtlCol="0">
            <a:spAutoFit/>
          </a:bodyPr>
          <a:lstStyle/>
          <a:p>
            <a:r>
              <a:rPr lang="en-US" sz="1050" i="1">
                <a:solidFill>
                  <a:srgbClr val="7D0138"/>
                </a:solidFill>
                <a:latin typeface="Franklin Gothic Book" panose="020B0503020102020204" pitchFamily="34" charset="0"/>
              </a:rPr>
              <a:t>(Senior expert at primary healthcare– 2026)</a:t>
            </a:r>
          </a:p>
        </p:txBody>
      </p:sp>
      <p:sp>
        <p:nvSpPr>
          <p:cNvPr id="4" name="Google Shape;198;p27">
            <a:extLst>
              <a:ext uri="{FF2B5EF4-FFF2-40B4-BE49-F238E27FC236}">
                <a16:creationId xmlns:a16="http://schemas.microsoft.com/office/drawing/2014/main" id="{8F3DAF31-A015-1829-6CEB-CDF70EC028AE}"/>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7" name="Tekstiruutu 6">
            <a:extLst>
              <a:ext uri="{FF2B5EF4-FFF2-40B4-BE49-F238E27FC236}">
                <a16:creationId xmlns:a16="http://schemas.microsoft.com/office/drawing/2014/main" id="{97658F71-5CAE-DE51-55C2-5D61243F1782}"/>
              </a:ext>
            </a:extLst>
          </p:cNvPr>
          <p:cNvSpPr txBox="1">
            <a:spLocks noGrp="1" noRot="1" noMove="1" noResize="1" noEditPoints="1" noAdjustHandles="1" noChangeArrowheads="1" noChangeShapeType="1"/>
          </p:cNvSpPr>
          <p:nvPr/>
        </p:nvSpPr>
        <p:spPr>
          <a:xfrm>
            <a:off x="306261" y="108755"/>
            <a:ext cx="2868993" cy="253916"/>
          </a:xfrm>
          <a:prstGeom prst="rect">
            <a:avLst/>
          </a:prstGeom>
          <a:noFill/>
        </p:spPr>
        <p:txBody>
          <a:bodyPr wrap="square">
            <a:spAutoFit/>
          </a:bodyPr>
          <a:lstStyle/>
          <a:p>
            <a:r>
              <a:rPr lang="en-US" sz="1050" spc="38">
                <a:solidFill>
                  <a:srgbClr val="7E0138"/>
                </a:solidFill>
                <a:latin typeface="Franklin Gothic Book" panose="020B0503020102020204" pitchFamily="34" charset="0"/>
              </a:rPr>
              <a:t>Our proposal </a:t>
            </a:r>
            <a:r>
              <a:rPr lang="en-US" sz="1050" b="1" spc="38">
                <a:solidFill>
                  <a:srgbClr val="7E0138"/>
                </a:solidFill>
                <a:latin typeface="Franklin Gothic Demi" panose="020B0603020102020204" pitchFamily="34" charset="0"/>
              </a:rPr>
              <a:t>– Intervention point</a:t>
            </a:r>
            <a:r>
              <a:rPr lang="en-US" sz="1050" spc="38">
                <a:solidFill>
                  <a:srgbClr val="7E0138"/>
                </a:solidFill>
                <a:latin typeface="Franklin Gothic Medium" panose="020B0603020102020204" pitchFamily="34" charset="0"/>
              </a:rPr>
              <a:t> </a:t>
            </a:r>
          </a:p>
        </p:txBody>
      </p:sp>
      <p:sp>
        <p:nvSpPr>
          <p:cNvPr id="8" name="Ellipsi 7">
            <a:extLst>
              <a:ext uri="{FF2B5EF4-FFF2-40B4-BE49-F238E27FC236}">
                <a16:creationId xmlns:a16="http://schemas.microsoft.com/office/drawing/2014/main" id="{28013161-7FB0-22E0-3508-A05532175F89}"/>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Ellipsi 8">
            <a:extLst>
              <a:ext uri="{FF2B5EF4-FFF2-40B4-BE49-F238E27FC236}">
                <a16:creationId xmlns:a16="http://schemas.microsoft.com/office/drawing/2014/main" id="{63E65941-E120-C62E-DBAD-3F5918E3B7FD}"/>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0" name="Ryhmä 9">
            <a:extLst>
              <a:ext uri="{FF2B5EF4-FFF2-40B4-BE49-F238E27FC236}">
                <a16:creationId xmlns:a16="http://schemas.microsoft.com/office/drawing/2014/main" id="{E9B781B3-0378-0664-7BCF-E8BE62D70491}"/>
              </a:ext>
            </a:extLst>
          </p:cNvPr>
          <p:cNvGrpSpPr>
            <a:grpSpLocks noGrp="1" noUngrp="1" noRot="1" noMove="1" noResize="1"/>
          </p:cNvGrpSpPr>
          <p:nvPr/>
        </p:nvGrpSpPr>
        <p:grpSpPr>
          <a:xfrm>
            <a:off x="8069284" y="166989"/>
            <a:ext cx="456728" cy="127188"/>
            <a:chOff x="10759044" y="222652"/>
            <a:chExt cx="608971" cy="169584"/>
          </a:xfrm>
        </p:grpSpPr>
        <p:sp>
          <p:nvSpPr>
            <p:cNvPr id="11" name="Suorakulmio 10">
              <a:extLst>
                <a:ext uri="{FF2B5EF4-FFF2-40B4-BE49-F238E27FC236}">
                  <a16:creationId xmlns:a16="http://schemas.microsoft.com/office/drawing/2014/main" id="{ACB1426B-3134-CD63-9E92-355EDE3770AD}"/>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Ellipsi 11">
              <a:extLst>
                <a:ext uri="{FF2B5EF4-FFF2-40B4-BE49-F238E27FC236}">
                  <a16:creationId xmlns:a16="http://schemas.microsoft.com/office/drawing/2014/main" id="{8B1543BE-2158-8EDC-7167-3938A60DF15E}"/>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Ellipsi 12">
              <a:extLst>
                <a:ext uri="{FF2B5EF4-FFF2-40B4-BE49-F238E27FC236}">
                  <a16:creationId xmlns:a16="http://schemas.microsoft.com/office/drawing/2014/main" id="{F4F0F325-C671-9DF6-AD3F-6D20CD89B9AF}"/>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4" name="Ellipsi 13">
            <a:extLst>
              <a:ext uri="{FF2B5EF4-FFF2-40B4-BE49-F238E27FC236}">
                <a16:creationId xmlns:a16="http://schemas.microsoft.com/office/drawing/2014/main" id="{5CEF6868-2250-CFAA-59D7-92E38E8497EB}"/>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2EDB85C8-684F-8C51-78B7-13D80236CEA2}"/>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31C96E64-C595-CE30-C6A4-423046DAE7FC}"/>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9FA8634E-EB17-185C-A2D8-6EAB1B5BE635}"/>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501531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137C50-0D65-8EE4-9540-393CB5F3E433}"/>
              </a:ext>
            </a:extLst>
          </p:cNvPr>
          <p:cNvPicPr>
            <a:picLocks noChangeAspect="1"/>
          </p:cNvPicPr>
          <p:nvPr/>
        </p:nvPicPr>
        <p:blipFill>
          <a:blip r:embed="rId3"/>
          <a:stretch>
            <a:fillRect/>
          </a:stretch>
        </p:blipFill>
        <p:spPr>
          <a:xfrm>
            <a:off x="1537168" y="566697"/>
            <a:ext cx="6117689" cy="4182998"/>
          </a:xfrm>
          <a:prstGeom prst="rect">
            <a:avLst/>
          </a:prstGeom>
        </p:spPr>
      </p:pic>
      <p:sp>
        <p:nvSpPr>
          <p:cNvPr id="2" name="Titel 1">
            <a:extLst>
              <a:ext uri="{FF2B5EF4-FFF2-40B4-BE49-F238E27FC236}">
                <a16:creationId xmlns:a16="http://schemas.microsoft.com/office/drawing/2014/main" id="{8ACEA748-3D77-1165-A0A5-6A9BFBE3CB55}"/>
              </a:ext>
            </a:extLst>
          </p:cNvPr>
          <p:cNvSpPr>
            <a:spLocks noGrp="1"/>
          </p:cNvSpPr>
          <p:nvPr>
            <p:ph type="title"/>
          </p:nvPr>
        </p:nvSpPr>
        <p:spPr>
          <a:xfrm>
            <a:off x="9590388" y="829898"/>
            <a:ext cx="4629150" cy="994172"/>
          </a:xfrm>
        </p:spPr>
        <p:txBody>
          <a:bodyPr/>
          <a:lstStyle/>
          <a:p>
            <a:r>
              <a:rPr lang="en-GB"/>
              <a:t>DRAMATIC ENTRANCE</a:t>
            </a:r>
          </a:p>
        </p:txBody>
      </p:sp>
      <p:sp>
        <p:nvSpPr>
          <p:cNvPr id="3" name="Inhaltsplatzhalter 2">
            <a:extLst>
              <a:ext uri="{FF2B5EF4-FFF2-40B4-BE49-F238E27FC236}">
                <a16:creationId xmlns:a16="http://schemas.microsoft.com/office/drawing/2014/main" id="{B8C70AF9-FC15-2489-D2DC-7B1FC77E96C1}"/>
              </a:ext>
            </a:extLst>
          </p:cNvPr>
          <p:cNvSpPr>
            <a:spLocks noGrp="1"/>
          </p:cNvSpPr>
          <p:nvPr>
            <p:ph idx="1"/>
          </p:nvPr>
        </p:nvSpPr>
        <p:spPr>
          <a:xfrm>
            <a:off x="9590388" y="1925273"/>
            <a:ext cx="7886700" cy="2163690"/>
          </a:xfrm>
        </p:spPr>
        <p:txBody>
          <a:bodyPr>
            <a:normAutofit fontScale="85000" lnSpcReduction="20000"/>
          </a:bodyPr>
          <a:lstStyle/>
          <a:p>
            <a:pPr marL="0" indent="0">
              <a:buNone/>
            </a:pPr>
            <a:r>
              <a:rPr lang="en-GB"/>
              <a:t>Vulnerable patient = a person suffering from long term mental health and substance abuse problems</a:t>
            </a:r>
          </a:p>
          <a:p>
            <a:pPr marL="0" indent="0">
              <a:buNone/>
            </a:pPr>
            <a:endParaRPr lang="en-GB"/>
          </a:p>
          <a:p>
            <a:pPr marL="0" indent="0">
              <a:buNone/>
            </a:pPr>
            <a:r>
              <a:rPr lang="en-GB"/>
              <a:t>Patients find themselves navigating fragmented medical pathways while vulnerable patients are the first to be impacted by the discontinuity of a healthcare system that no one fully owns.</a:t>
            </a:r>
          </a:p>
          <a:p>
            <a:pPr marL="0" indent="0">
              <a:buNone/>
            </a:pPr>
            <a:endParaRPr lang="en-GB"/>
          </a:p>
          <a:p>
            <a:r>
              <a:rPr lang="en-GB"/>
              <a:t>Action = fragmented system</a:t>
            </a:r>
          </a:p>
          <a:p>
            <a:r>
              <a:rPr lang="en-GB"/>
              <a:t>Consequence = patient not receiving the care that they need</a:t>
            </a:r>
          </a:p>
          <a:p>
            <a:pPr marL="0" indent="0">
              <a:buNone/>
            </a:pPr>
            <a:endParaRPr lang="en-GB"/>
          </a:p>
        </p:txBody>
      </p:sp>
      <p:sp>
        <p:nvSpPr>
          <p:cNvPr id="6" name="Tekstiruutu 5">
            <a:extLst>
              <a:ext uri="{FF2B5EF4-FFF2-40B4-BE49-F238E27FC236}">
                <a16:creationId xmlns:a16="http://schemas.microsoft.com/office/drawing/2014/main" id="{30928578-501D-39DC-34B3-CF351558FFCA}"/>
              </a:ext>
            </a:extLst>
          </p:cNvPr>
          <p:cNvSpPr txBox="1"/>
          <p:nvPr/>
        </p:nvSpPr>
        <p:spPr>
          <a:xfrm>
            <a:off x="490573" y="3465715"/>
            <a:ext cx="2638882" cy="830997"/>
          </a:xfrm>
          <a:prstGeom prst="rect">
            <a:avLst/>
          </a:prstGeom>
          <a:noFill/>
        </p:spPr>
        <p:txBody>
          <a:bodyPr wrap="square">
            <a:spAutoFit/>
          </a:bodyPr>
          <a:lstStyle/>
          <a:p>
            <a:r>
              <a:rPr lang="en-GB" sz="1200" b="1">
                <a:solidFill>
                  <a:srgbClr val="7D0138"/>
                </a:solidFill>
                <a:latin typeface="Franklin Gothic Demi" panose="020B0603020102020204" pitchFamily="34" charset="0"/>
              </a:rPr>
              <a:t>Vulnerable patient = </a:t>
            </a:r>
            <a:r>
              <a:rPr lang="en-GB" sz="1200" i="1">
                <a:solidFill>
                  <a:srgbClr val="7D0138"/>
                </a:solidFill>
                <a:latin typeface="Franklin Gothic Book" panose="020B0503020102020204" pitchFamily="34" charset="0"/>
              </a:rPr>
              <a:t>a person suffering from long-term mental </a:t>
            </a:r>
          </a:p>
          <a:p>
            <a:r>
              <a:rPr lang="en-GB" sz="1200" i="1">
                <a:solidFill>
                  <a:srgbClr val="7D0138"/>
                </a:solidFill>
                <a:latin typeface="Franklin Gothic Book" panose="020B0503020102020204" pitchFamily="34" charset="0"/>
              </a:rPr>
              <a:t>health and substance abuse problems</a:t>
            </a:r>
          </a:p>
        </p:txBody>
      </p:sp>
      <p:sp>
        <p:nvSpPr>
          <p:cNvPr id="5" name="Google Shape;198;p27">
            <a:extLst>
              <a:ext uri="{FF2B5EF4-FFF2-40B4-BE49-F238E27FC236}">
                <a16:creationId xmlns:a16="http://schemas.microsoft.com/office/drawing/2014/main" id="{F929A780-FC30-68EE-B12A-1B36444B36FC}"/>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7" name="Tekstiruutu 6">
            <a:extLst>
              <a:ext uri="{FF2B5EF4-FFF2-40B4-BE49-F238E27FC236}">
                <a16:creationId xmlns:a16="http://schemas.microsoft.com/office/drawing/2014/main" id="{0E11D91B-CF34-CFF5-B69A-AEC3D53002C5}"/>
              </a:ext>
            </a:extLst>
          </p:cNvPr>
          <p:cNvSpPr txBox="1">
            <a:spLocks noGrp="1" noRot="1" noMove="1" noResize="1" noEditPoints="1" noAdjustHandles="1" noChangeArrowheads="1" noChangeShapeType="1"/>
          </p:cNvSpPr>
          <p:nvPr/>
        </p:nvSpPr>
        <p:spPr>
          <a:xfrm>
            <a:off x="306261" y="108755"/>
            <a:ext cx="1246910" cy="253916"/>
          </a:xfrm>
          <a:prstGeom prst="rect">
            <a:avLst/>
          </a:prstGeom>
          <a:noFill/>
        </p:spPr>
        <p:txBody>
          <a:bodyPr wrap="square">
            <a:spAutoFit/>
          </a:bodyPr>
          <a:lstStyle/>
          <a:p>
            <a:r>
              <a:rPr lang="en-US" sz="1050" b="1" spc="38">
                <a:solidFill>
                  <a:srgbClr val="7E0138"/>
                </a:solidFill>
                <a:latin typeface="Franklin Gothic Demi" panose="020B0603020102020204" pitchFamily="34" charset="0"/>
              </a:rPr>
              <a:t>Introduction </a:t>
            </a:r>
          </a:p>
        </p:txBody>
      </p:sp>
      <p:sp>
        <p:nvSpPr>
          <p:cNvPr id="8" name="Ellipsi 7">
            <a:extLst>
              <a:ext uri="{FF2B5EF4-FFF2-40B4-BE49-F238E27FC236}">
                <a16:creationId xmlns:a16="http://schemas.microsoft.com/office/drawing/2014/main" id="{EA8D5832-00AA-4FBE-1630-503C65AC056A}"/>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7E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Ellipsi 8">
            <a:extLst>
              <a:ext uri="{FF2B5EF4-FFF2-40B4-BE49-F238E27FC236}">
                <a16:creationId xmlns:a16="http://schemas.microsoft.com/office/drawing/2014/main" id="{045F4F37-203B-4154-B5D9-1690280F1095}"/>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0" name="Ryhmä 9">
            <a:extLst>
              <a:ext uri="{FF2B5EF4-FFF2-40B4-BE49-F238E27FC236}">
                <a16:creationId xmlns:a16="http://schemas.microsoft.com/office/drawing/2014/main" id="{D040202C-FBE8-4152-D9B4-895CD4F50427}"/>
              </a:ext>
            </a:extLst>
          </p:cNvPr>
          <p:cNvGrpSpPr>
            <a:grpSpLocks noGrp="1" noUngrp="1" noRot="1" noMove="1" noResize="1"/>
          </p:cNvGrpSpPr>
          <p:nvPr/>
        </p:nvGrpSpPr>
        <p:grpSpPr>
          <a:xfrm>
            <a:off x="8069284" y="166989"/>
            <a:ext cx="456728" cy="127188"/>
            <a:chOff x="10759044" y="222652"/>
            <a:chExt cx="608971" cy="169584"/>
          </a:xfrm>
        </p:grpSpPr>
        <p:sp>
          <p:nvSpPr>
            <p:cNvPr id="11" name="Suorakulmio 10">
              <a:extLst>
                <a:ext uri="{FF2B5EF4-FFF2-40B4-BE49-F238E27FC236}">
                  <a16:creationId xmlns:a16="http://schemas.microsoft.com/office/drawing/2014/main" id="{C1D80BFF-4770-CA2F-231A-70F42414C83D}"/>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Ellipsi 11">
              <a:extLst>
                <a:ext uri="{FF2B5EF4-FFF2-40B4-BE49-F238E27FC236}">
                  <a16:creationId xmlns:a16="http://schemas.microsoft.com/office/drawing/2014/main" id="{8AA3A985-C147-F471-797E-0D861671E485}"/>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Ellipsi 12">
              <a:extLst>
                <a:ext uri="{FF2B5EF4-FFF2-40B4-BE49-F238E27FC236}">
                  <a16:creationId xmlns:a16="http://schemas.microsoft.com/office/drawing/2014/main" id="{0C398B49-71D8-40EB-87CB-2C0A51427C6C}"/>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4" name="Ellipsi 13">
            <a:extLst>
              <a:ext uri="{FF2B5EF4-FFF2-40B4-BE49-F238E27FC236}">
                <a16:creationId xmlns:a16="http://schemas.microsoft.com/office/drawing/2014/main" id="{97B44BF1-7CC4-CC5F-84F0-E9C3FA89133B}"/>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68574EC2-5072-1420-DA9E-C1E6E41A014A}"/>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BAFBE805-3E95-C2D0-959D-69BC67F4B48B}"/>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B389D702-E8F4-0974-C7BE-C7F788742CE6}"/>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935189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859DCC-86FE-5991-11A4-DB5087065458}"/>
              </a:ext>
            </a:extLst>
          </p:cNvPr>
          <p:cNvPicPr>
            <a:picLocks noChangeAspect="1"/>
          </p:cNvPicPr>
          <p:nvPr/>
        </p:nvPicPr>
        <p:blipFill>
          <a:blip r:embed="rId3"/>
          <a:srcRect l="-513" t="21662" r="135" b="27451"/>
          <a:stretch>
            <a:fillRect/>
          </a:stretch>
        </p:blipFill>
        <p:spPr>
          <a:xfrm>
            <a:off x="1052285" y="1642463"/>
            <a:ext cx="4442250" cy="3270527"/>
          </a:xfrm>
          <a:prstGeom prst="rect">
            <a:avLst/>
          </a:prstGeom>
        </p:spPr>
      </p:pic>
      <p:sp>
        <p:nvSpPr>
          <p:cNvPr id="3" name="Titel 1">
            <a:extLst>
              <a:ext uri="{FF2B5EF4-FFF2-40B4-BE49-F238E27FC236}">
                <a16:creationId xmlns:a16="http://schemas.microsoft.com/office/drawing/2014/main" id="{D9664894-CEF2-A13F-FA1F-4BF0EF1ED841}"/>
              </a:ext>
            </a:extLst>
          </p:cNvPr>
          <p:cNvSpPr txBox="1">
            <a:spLocks/>
          </p:cNvSpPr>
          <p:nvPr/>
        </p:nvSpPr>
        <p:spPr>
          <a:xfrm>
            <a:off x="306760" y="569382"/>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Medium" panose="020B0603020102020204" pitchFamily="34" charset="0"/>
              </a:rPr>
              <a:t>Integration</a:t>
            </a:r>
          </a:p>
        </p:txBody>
      </p:sp>
      <p:sp>
        <p:nvSpPr>
          <p:cNvPr id="4" name="TextBox 2">
            <a:extLst>
              <a:ext uri="{FF2B5EF4-FFF2-40B4-BE49-F238E27FC236}">
                <a16:creationId xmlns:a16="http://schemas.microsoft.com/office/drawing/2014/main" id="{EB63336C-5171-5B47-BB90-6856AA3CCEA6}"/>
              </a:ext>
            </a:extLst>
          </p:cNvPr>
          <p:cNvSpPr txBox="1"/>
          <p:nvPr/>
        </p:nvSpPr>
        <p:spPr>
          <a:xfrm>
            <a:off x="1053530" y="1413247"/>
            <a:ext cx="7036940" cy="456087"/>
          </a:xfrm>
          <a:prstGeom prst="rect">
            <a:avLst/>
          </a:prstGeom>
        </p:spPr>
        <p:txBody>
          <a:bodyPr wrap="square" lIns="0" tIns="0" rIns="0" bIns="0" rtlCol="0" anchor="t">
            <a:spAutoFit/>
          </a:bodyPr>
          <a:lstStyle/>
          <a:p>
            <a:pPr algn="ctr">
              <a:lnSpc>
                <a:spcPts val="3530"/>
              </a:lnSpc>
            </a:pPr>
            <a:r>
              <a:rPr lang="en-US" sz="4050" b="1">
                <a:solidFill>
                  <a:srgbClr val="FF45C4"/>
                </a:solidFill>
                <a:latin typeface="Franklin Gothic Heavy" panose="020B0603020102020204" pitchFamily="34" charset="0"/>
                <a:ea typeface="Garet Bold Italics"/>
                <a:cs typeface="Garet Bold Italics"/>
                <a:sym typeface="Garet Bold Italics"/>
              </a:rPr>
              <a:t>Onboarding frameworks</a:t>
            </a:r>
            <a:endParaRPr lang="en-US" sz="2942" b="1">
              <a:solidFill>
                <a:srgbClr val="FF45C4"/>
              </a:solidFill>
              <a:latin typeface="Franklin Gothic Heavy" panose="020B0603020102020204" pitchFamily="34" charset="0"/>
              <a:ea typeface="Garet Bold Italics"/>
              <a:cs typeface="Garet Bold Italics"/>
              <a:sym typeface="Garet Bold Italics"/>
            </a:endParaRPr>
          </a:p>
        </p:txBody>
      </p:sp>
      <p:sp>
        <p:nvSpPr>
          <p:cNvPr id="6" name="TextBox 5">
            <a:extLst>
              <a:ext uri="{FF2B5EF4-FFF2-40B4-BE49-F238E27FC236}">
                <a16:creationId xmlns:a16="http://schemas.microsoft.com/office/drawing/2014/main" id="{575E83DA-C37E-8040-3683-2AB8CAB808A2}"/>
              </a:ext>
            </a:extLst>
          </p:cNvPr>
          <p:cNvSpPr txBox="1"/>
          <p:nvPr/>
        </p:nvSpPr>
        <p:spPr>
          <a:xfrm>
            <a:off x="5138737" y="2250901"/>
            <a:ext cx="2834385" cy="923330"/>
          </a:xfrm>
          <a:prstGeom prst="rect">
            <a:avLst/>
          </a:prstGeom>
        </p:spPr>
        <p:txBody>
          <a:bodyPr wrap="square" lIns="0" tIns="0" rIns="0" bIns="0" rtlCol="0" anchor="t">
            <a:spAutoFit/>
          </a:bodyPr>
          <a:lstStyle>
            <a:defPPr>
              <a:defRPr lang="fi-FI"/>
            </a:defPPr>
            <a:lvl1pPr>
              <a:lnSpc>
                <a:spcPts val="2429"/>
              </a:lnSpc>
              <a:spcBef>
                <a:spcPct val="0"/>
              </a:spcBef>
              <a:defRPr sz="2000">
                <a:solidFill>
                  <a:srgbClr val="7D0138"/>
                </a:solidFill>
                <a:latin typeface="Franklin Gothic Book" panose="020B0503020102020204" pitchFamily="34" charset="0"/>
                <a:ea typeface="Garet"/>
                <a:cs typeface="Garet"/>
              </a:defRPr>
            </a:lvl1pPr>
          </a:lstStyle>
          <a:p>
            <a:pPr>
              <a:lnSpc>
                <a:spcPct val="100000"/>
              </a:lnSpc>
            </a:pPr>
            <a:r>
              <a:rPr lang="en-FI" sz="1200"/>
              <a:t>Establishing frameworks that familiarize new employees with care pathways and assessment criteria that </a:t>
            </a:r>
            <a:r>
              <a:rPr lang="fi-FI" sz="1200" err="1"/>
              <a:t>affect</a:t>
            </a:r>
            <a:r>
              <a:rPr lang="fi-FI" sz="1200"/>
              <a:t> </a:t>
            </a:r>
            <a:r>
              <a:rPr lang="fi-FI" sz="1200" err="1"/>
              <a:t>patients</a:t>
            </a:r>
            <a:r>
              <a:rPr lang="fi-FI" sz="1200"/>
              <a:t>’</a:t>
            </a:r>
            <a:r>
              <a:rPr lang="en-FI" sz="1200"/>
              <a:t> long-term care.  </a:t>
            </a:r>
            <a:br>
              <a:rPr lang="en-FI" sz="1200"/>
            </a:br>
            <a:endParaRPr lang="en-FI" sz="1200"/>
          </a:p>
        </p:txBody>
      </p:sp>
      <p:sp>
        <p:nvSpPr>
          <p:cNvPr id="2" name="Google Shape;198;p27">
            <a:extLst>
              <a:ext uri="{FF2B5EF4-FFF2-40B4-BE49-F238E27FC236}">
                <a16:creationId xmlns:a16="http://schemas.microsoft.com/office/drawing/2014/main" id="{16515D08-D822-8FE1-F0C1-070AF22DDE1F}"/>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7" name="Tekstiruutu 6">
            <a:extLst>
              <a:ext uri="{FF2B5EF4-FFF2-40B4-BE49-F238E27FC236}">
                <a16:creationId xmlns:a16="http://schemas.microsoft.com/office/drawing/2014/main" id="{3CFCFBD1-6AEE-FB24-6D44-47716B81C6DD}"/>
              </a:ext>
            </a:extLst>
          </p:cNvPr>
          <p:cNvSpPr txBox="1">
            <a:spLocks noGrp="1" noRot="1" noMove="1" noResize="1" noEditPoints="1" noAdjustHandles="1" noChangeArrowheads="1" noChangeShapeType="1"/>
          </p:cNvSpPr>
          <p:nvPr/>
        </p:nvSpPr>
        <p:spPr>
          <a:xfrm>
            <a:off x="306261" y="108755"/>
            <a:ext cx="2868993" cy="253916"/>
          </a:xfrm>
          <a:prstGeom prst="rect">
            <a:avLst/>
          </a:prstGeom>
          <a:noFill/>
        </p:spPr>
        <p:txBody>
          <a:bodyPr wrap="square">
            <a:spAutoFit/>
          </a:bodyPr>
          <a:lstStyle/>
          <a:p>
            <a:r>
              <a:rPr lang="en-US" sz="1050" spc="38">
                <a:solidFill>
                  <a:srgbClr val="7E0138"/>
                </a:solidFill>
                <a:latin typeface="Franklin Gothic Book" panose="020B0503020102020204" pitchFamily="34" charset="0"/>
              </a:rPr>
              <a:t>Our proposal </a:t>
            </a:r>
            <a:r>
              <a:rPr lang="en-US" sz="1050" b="1" spc="38">
                <a:solidFill>
                  <a:srgbClr val="7E0138"/>
                </a:solidFill>
                <a:latin typeface="Franklin Gothic Demi" panose="020B0603020102020204" pitchFamily="34" charset="0"/>
              </a:rPr>
              <a:t>– Intervention point</a:t>
            </a:r>
            <a:r>
              <a:rPr lang="en-US" sz="1050" spc="38">
                <a:solidFill>
                  <a:srgbClr val="7E0138"/>
                </a:solidFill>
                <a:latin typeface="Franklin Gothic Medium" panose="020B0603020102020204" pitchFamily="34" charset="0"/>
              </a:rPr>
              <a:t> </a:t>
            </a:r>
          </a:p>
        </p:txBody>
      </p:sp>
      <p:sp>
        <p:nvSpPr>
          <p:cNvPr id="9" name="Ellipsi 8">
            <a:extLst>
              <a:ext uri="{FF2B5EF4-FFF2-40B4-BE49-F238E27FC236}">
                <a16:creationId xmlns:a16="http://schemas.microsoft.com/office/drawing/2014/main" id="{8D0E1332-B89A-6191-7313-8193620EE1D8}"/>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Ellipsi 9">
            <a:extLst>
              <a:ext uri="{FF2B5EF4-FFF2-40B4-BE49-F238E27FC236}">
                <a16:creationId xmlns:a16="http://schemas.microsoft.com/office/drawing/2014/main" id="{6F9D9C53-1792-B359-718A-E9000E6BE4B4}"/>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1" name="Ryhmä 10">
            <a:extLst>
              <a:ext uri="{FF2B5EF4-FFF2-40B4-BE49-F238E27FC236}">
                <a16:creationId xmlns:a16="http://schemas.microsoft.com/office/drawing/2014/main" id="{16EB0142-A648-7A1D-6534-45EAEBB04425}"/>
              </a:ext>
            </a:extLst>
          </p:cNvPr>
          <p:cNvGrpSpPr>
            <a:grpSpLocks noGrp="1" noUngrp="1" noRot="1" noMove="1" noResize="1"/>
          </p:cNvGrpSpPr>
          <p:nvPr/>
        </p:nvGrpSpPr>
        <p:grpSpPr>
          <a:xfrm>
            <a:off x="8069284" y="166989"/>
            <a:ext cx="456728" cy="127188"/>
            <a:chOff x="10759044" y="222652"/>
            <a:chExt cx="608971" cy="169584"/>
          </a:xfrm>
        </p:grpSpPr>
        <p:sp>
          <p:nvSpPr>
            <p:cNvPr id="12" name="Suorakulmio 11">
              <a:extLst>
                <a:ext uri="{FF2B5EF4-FFF2-40B4-BE49-F238E27FC236}">
                  <a16:creationId xmlns:a16="http://schemas.microsoft.com/office/drawing/2014/main" id="{A4E69DDE-9672-6153-9F14-4E49C32A5C17}"/>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Ellipsi 12">
              <a:extLst>
                <a:ext uri="{FF2B5EF4-FFF2-40B4-BE49-F238E27FC236}">
                  <a16:creationId xmlns:a16="http://schemas.microsoft.com/office/drawing/2014/main" id="{8F595D6F-CA95-4E90-D9E0-E04878408B03}"/>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4ACC25FB-0F43-1C57-64FC-9716EE7EC714}"/>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5" name="Ellipsi 14">
            <a:extLst>
              <a:ext uri="{FF2B5EF4-FFF2-40B4-BE49-F238E27FC236}">
                <a16:creationId xmlns:a16="http://schemas.microsoft.com/office/drawing/2014/main" id="{89C6A3F4-61AB-E1B4-6B94-5A3976306C03}"/>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2792EE89-9446-F982-8BB7-098AA5A1D92C}"/>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588368E0-62BC-115C-A4D6-12D05D60CE47}"/>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Ellipsi 17">
            <a:extLst>
              <a:ext uri="{FF2B5EF4-FFF2-40B4-BE49-F238E27FC236}">
                <a16:creationId xmlns:a16="http://schemas.microsoft.com/office/drawing/2014/main" id="{28F1D1B3-8026-708E-4669-F09B671488BB}"/>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sp>
        <p:nvSpPr>
          <p:cNvPr id="2" name="TextBox 2"/>
          <p:cNvSpPr txBox="1"/>
          <p:nvPr/>
        </p:nvSpPr>
        <p:spPr>
          <a:xfrm>
            <a:off x="658672" y="2192873"/>
            <a:ext cx="7884972" cy="346249"/>
          </a:xfrm>
          <a:prstGeom prst="rect">
            <a:avLst/>
          </a:prstGeom>
        </p:spPr>
        <p:txBody>
          <a:bodyPr lIns="0" tIns="0" rIns="0" bIns="0" rtlCol="0" anchor="t">
            <a:spAutoFit/>
          </a:bodyPr>
          <a:lstStyle/>
          <a:p>
            <a:pPr algn="ctr">
              <a:lnSpc>
                <a:spcPts val="2690"/>
              </a:lnSpc>
            </a:pPr>
            <a:r>
              <a:rPr lang="en-US" sz="2400" i="1">
                <a:solidFill>
                  <a:srgbClr val="FF45C4"/>
                </a:solidFill>
                <a:latin typeface="Franklin Gothic Medium" panose="020B0603020102020204" pitchFamily="34" charset="0"/>
                <a:ea typeface="Garet Bold Italics"/>
                <a:cs typeface="Garet Bold Italics"/>
                <a:sym typeface="Garet Bold Italics"/>
              </a:rPr>
              <a:t>Critical information training programs for new employees </a:t>
            </a:r>
          </a:p>
        </p:txBody>
      </p:sp>
      <p:sp>
        <p:nvSpPr>
          <p:cNvPr id="3" name="Titel 1">
            <a:extLst>
              <a:ext uri="{FF2B5EF4-FFF2-40B4-BE49-F238E27FC236}">
                <a16:creationId xmlns:a16="http://schemas.microsoft.com/office/drawing/2014/main" id="{E77E24CD-8CA6-6016-94F3-626B378EA30C}"/>
              </a:ext>
            </a:extLst>
          </p:cNvPr>
          <p:cNvSpPr txBox="1">
            <a:spLocks/>
          </p:cNvSpPr>
          <p:nvPr/>
        </p:nvSpPr>
        <p:spPr>
          <a:xfrm>
            <a:off x="306760" y="569382"/>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Medium" panose="020B0603020102020204" pitchFamily="34" charset="0"/>
              </a:rPr>
              <a:t>Integration</a:t>
            </a:r>
          </a:p>
        </p:txBody>
      </p:sp>
      <p:sp>
        <p:nvSpPr>
          <p:cNvPr id="4" name="Google Shape;198;p27">
            <a:extLst>
              <a:ext uri="{FF2B5EF4-FFF2-40B4-BE49-F238E27FC236}">
                <a16:creationId xmlns:a16="http://schemas.microsoft.com/office/drawing/2014/main" id="{304EE9B1-46B4-8CDA-7783-F1077DF2970B}"/>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5" name="Tekstiruutu 4">
            <a:extLst>
              <a:ext uri="{FF2B5EF4-FFF2-40B4-BE49-F238E27FC236}">
                <a16:creationId xmlns:a16="http://schemas.microsoft.com/office/drawing/2014/main" id="{FFA001CA-B77F-FFA5-0139-CC3D57736BA6}"/>
              </a:ext>
            </a:extLst>
          </p:cNvPr>
          <p:cNvSpPr txBox="1">
            <a:spLocks noGrp="1" noRot="1" noMove="1" noResize="1" noEditPoints="1" noAdjustHandles="1" noChangeArrowheads="1" noChangeShapeType="1"/>
          </p:cNvSpPr>
          <p:nvPr/>
        </p:nvSpPr>
        <p:spPr>
          <a:xfrm>
            <a:off x="306261" y="108755"/>
            <a:ext cx="2868993" cy="253916"/>
          </a:xfrm>
          <a:prstGeom prst="rect">
            <a:avLst/>
          </a:prstGeom>
          <a:noFill/>
        </p:spPr>
        <p:txBody>
          <a:bodyPr wrap="square">
            <a:spAutoFit/>
          </a:bodyPr>
          <a:lstStyle/>
          <a:p>
            <a:r>
              <a:rPr lang="en-US" sz="1050" spc="38">
                <a:solidFill>
                  <a:srgbClr val="7E0138"/>
                </a:solidFill>
                <a:latin typeface="Franklin Gothic Book" panose="020B0503020102020204" pitchFamily="34" charset="0"/>
              </a:rPr>
              <a:t>Our proposal </a:t>
            </a:r>
            <a:r>
              <a:rPr lang="en-US" sz="1050" b="1" spc="38">
                <a:solidFill>
                  <a:srgbClr val="7E0138"/>
                </a:solidFill>
                <a:latin typeface="Franklin Gothic Demi" panose="020B0603020102020204" pitchFamily="34" charset="0"/>
              </a:rPr>
              <a:t>– Intervention point</a:t>
            </a:r>
            <a:r>
              <a:rPr lang="en-US" sz="1050" spc="38">
                <a:solidFill>
                  <a:srgbClr val="7E0138"/>
                </a:solidFill>
                <a:latin typeface="Franklin Gothic Medium" panose="020B0603020102020204" pitchFamily="34" charset="0"/>
              </a:rPr>
              <a:t> </a:t>
            </a:r>
          </a:p>
        </p:txBody>
      </p:sp>
      <p:sp>
        <p:nvSpPr>
          <p:cNvPr id="6" name="Ellipsi 5">
            <a:extLst>
              <a:ext uri="{FF2B5EF4-FFF2-40B4-BE49-F238E27FC236}">
                <a16:creationId xmlns:a16="http://schemas.microsoft.com/office/drawing/2014/main" id="{481D478E-43DE-E3F1-FC01-C97296203A65}"/>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Ellipsi 6">
            <a:extLst>
              <a:ext uri="{FF2B5EF4-FFF2-40B4-BE49-F238E27FC236}">
                <a16:creationId xmlns:a16="http://schemas.microsoft.com/office/drawing/2014/main" id="{5A02A644-AB80-7F2A-402E-488F968F70EC}"/>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8" name="Ryhmä 7">
            <a:extLst>
              <a:ext uri="{FF2B5EF4-FFF2-40B4-BE49-F238E27FC236}">
                <a16:creationId xmlns:a16="http://schemas.microsoft.com/office/drawing/2014/main" id="{316E86AC-9DB1-AE8C-3321-176E31E5DEF6}"/>
              </a:ext>
            </a:extLst>
          </p:cNvPr>
          <p:cNvGrpSpPr>
            <a:grpSpLocks noGrp="1" noUngrp="1" noRot="1" noMove="1" noResize="1"/>
          </p:cNvGrpSpPr>
          <p:nvPr/>
        </p:nvGrpSpPr>
        <p:grpSpPr>
          <a:xfrm>
            <a:off x="8069284" y="166989"/>
            <a:ext cx="456728" cy="127188"/>
            <a:chOff x="10759044" y="222652"/>
            <a:chExt cx="608971" cy="169584"/>
          </a:xfrm>
        </p:grpSpPr>
        <p:sp>
          <p:nvSpPr>
            <p:cNvPr id="9" name="Suorakulmio 8">
              <a:extLst>
                <a:ext uri="{FF2B5EF4-FFF2-40B4-BE49-F238E27FC236}">
                  <a16:creationId xmlns:a16="http://schemas.microsoft.com/office/drawing/2014/main" id="{B62E47C7-B39E-A6F5-F956-1893551450F3}"/>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Ellipsi 9">
              <a:extLst>
                <a:ext uri="{FF2B5EF4-FFF2-40B4-BE49-F238E27FC236}">
                  <a16:creationId xmlns:a16="http://schemas.microsoft.com/office/drawing/2014/main" id="{F1216189-F12D-C2E2-7542-1D4B5BEBF044}"/>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Ellipsi 10">
              <a:extLst>
                <a:ext uri="{FF2B5EF4-FFF2-40B4-BE49-F238E27FC236}">
                  <a16:creationId xmlns:a16="http://schemas.microsoft.com/office/drawing/2014/main" id="{C322E744-A0A8-2B98-2775-57B0AB3FE9D3}"/>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 name="Ellipsi 11">
            <a:extLst>
              <a:ext uri="{FF2B5EF4-FFF2-40B4-BE49-F238E27FC236}">
                <a16:creationId xmlns:a16="http://schemas.microsoft.com/office/drawing/2014/main" id="{369F2F07-D5F9-4395-A3EF-3518010CCDBD}"/>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Ellipsi 12">
            <a:extLst>
              <a:ext uri="{FF2B5EF4-FFF2-40B4-BE49-F238E27FC236}">
                <a16:creationId xmlns:a16="http://schemas.microsoft.com/office/drawing/2014/main" id="{50732867-1B55-EB2E-8925-69DFBF0C7EDE}"/>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B1F68D66-C242-7F1A-D13A-EA557B3E6783}"/>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DFB097C6-64F7-1598-DBDC-07B51157FE1F}"/>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4DDFCD64-E2DA-0792-82BA-56121162CD32}"/>
              </a:ext>
            </a:extLst>
          </p:cNvPr>
          <p:cNvSpPr txBox="1"/>
          <p:nvPr/>
        </p:nvSpPr>
        <p:spPr>
          <a:xfrm>
            <a:off x="502318" y="2180687"/>
            <a:ext cx="8139363" cy="718145"/>
          </a:xfrm>
          <a:prstGeom prst="rect">
            <a:avLst/>
          </a:prstGeom>
        </p:spPr>
        <p:txBody>
          <a:bodyPr wrap="square" lIns="0" tIns="0" rIns="0" bIns="0" rtlCol="0" anchor="t">
            <a:spAutoFit/>
          </a:bodyPr>
          <a:lstStyle/>
          <a:p>
            <a:pPr algn="ctr">
              <a:lnSpc>
                <a:spcPts val="2805"/>
              </a:lnSpc>
            </a:pPr>
            <a:r>
              <a:rPr lang="en-US" sz="2400" i="1">
                <a:solidFill>
                  <a:srgbClr val="FFBC37"/>
                </a:solidFill>
                <a:latin typeface="Franklin Gothic Medium" panose="020B0603020102020204" pitchFamily="34" charset="0"/>
                <a:ea typeface="Garet Bold Italics"/>
                <a:cs typeface="Garet Bold Italics"/>
                <a:sym typeface="Garet Bold Italics"/>
              </a:rPr>
              <a:t>“I work with the other care institution the best because </a:t>
            </a:r>
          </a:p>
          <a:p>
            <a:pPr algn="ctr">
              <a:lnSpc>
                <a:spcPts val="2805"/>
              </a:lnSpc>
            </a:pPr>
            <a:r>
              <a:rPr lang="en-US" sz="2400" i="1">
                <a:solidFill>
                  <a:srgbClr val="FFBC37"/>
                </a:solidFill>
                <a:latin typeface="Franklin Gothic Medium" panose="020B0603020102020204" pitchFamily="34" charset="0"/>
                <a:ea typeface="Garet Bold Italics"/>
                <a:cs typeface="Garet Bold Italics"/>
                <a:sym typeface="Garet Bold Italics"/>
              </a:rPr>
              <a:t>I understand their criteria the most.”</a:t>
            </a:r>
          </a:p>
        </p:txBody>
      </p:sp>
      <p:sp>
        <p:nvSpPr>
          <p:cNvPr id="8" name="Titel 1">
            <a:extLst>
              <a:ext uri="{FF2B5EF4-FFF2-40B4-BE49-F238E27FC236}">
                <a16:creationId xmlns:a16="http://schemas.microsoft.com/office/drawing/2014/main" id="{4DF3814A-A591-35F6-F23D-E952A58190E7}"/>
              </a:ext>
            </a:extLst>
          </p:cNvPr>
          <p:cNvSpPr txBox="1">
            <a:spLocks/>
          </p:cNvSpPr>
          <p:nvPr/>
        </p:nvSpPr>
        <p:spPr>
          <a:xfrm>
            <a:off x="306760" y="569382"/>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Medium" panose="020B0603020102020204" pitchFamily="34" charset="0"/>
              </a:rPr>
              <a:t>Exchanging perspectives</a:t>
            </a:r>
          </a:p>
        </p:txBody>
      </p:sp>
      <p:sp>
        <p:nvSpPr>
          <p:cNvPr id="3" name="Tekstiruutu 2">
            <a:extLst>
              <a:ext uri="{FF2B5EF4-FFF2-40B4-BE49-F238E27FC236}">
                <a16:creationId xmlns:a16="http://schemas.microsoft.com/office/drawing/2014/main" id="{F061B280-1DE6-6449-45D4-6581CE245FE4}"/>
              </a:ext>
            </a:extLst>
          </p:cNvPr>
          <p:cNvSpPr txBox="1"/>
          <p:nvPr/>
        </p:nvSpPr>
        <p:spPr>
          <a:xfrm>
            <a:off x="2200581" y="3206195"/>
            <a:ext cx="2752677" cy="253916"/>
          </a:xfrm>
          <a:prstGeom prst="rect">
            <a:avLst/>
          </a:prstGeom>
          <a:noFill/>
        </p:spPr>
        <p:txBody>
          <a:bodyPr wrap="none" rtlCol="0">
            <a:spAutoFit/>
          </a:bodyPr>
          <a:lstStyle/>
          <a:p>
            <a:r>
              <a:rPr lang="en-US" sz="1050" i="1">
                <a:solidFill>
                  <a:srgbClr val="7D0138"/>
                </a:solidFill>
                <a:latin typeface="Franklin Gothic Book" panose="020B0503020102020204" pitchFamily="34" charset="0"/>
              </a:rPr>
              <a:t>(Social worker at primary healthcare – 2026)</a:t>
            </a:r>
          </a:p>
        </p:txBody>
      </p:sp>
      <p:sp>
        <p:nvSpPr>
          <p:cNvPr id="4" name="Google Shape;198;p27">
            <a:extLst>
              <a:ext uri="{FF2B5EF4-FFF2-40B4-BE49-F238E27FC236}">
                <a16:creationId xmlns:a16="http://schemas.microsoft.com/office/drawing/2014/main" id="{1C91C577-D221-CA26-5E63-04B637FD65E3}"/>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Hesamoddin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5" name="Tekstiruutu 4">
            <a:extLst>
              <a:ext uri="{FF2B5EF4-FFF2-40B4-BE49-F238E27FC236}">
                <a16:creationId xmlns:a16="http://schemas.microsoft.com/office/drawing/2014/main" id="{13049301-8D7F-67A5-D26D-2F8AEB24EAFD}"/>
              </a:ext>
            </a:extLst>
          </p:cNvPr>
          <p:cNvSpPr txBox="1">
            <a:spLocks noGrp="1" noRot="1" noMove="1" noResize="1" noEditPoints="1" noAdjustHandles="1" noChangeArrowheads="1" noChangeShapeType="1"/>
          </p:cNvSpPr>
          <p:nvPr/>
        </p:nvSpPr>
        <p:spPr>
          <a:xfrm>
            <a:off x="306261" y="108755"/>
            <a:ext cx="2868993" cy="253916"/>
          </a:xfrm>
          <a:prstGeom prst="rect">
            <a:avLst/>
          </a:prstGeom>
          <a:noFill/>
        </p:spPr>
        <p:txBody>
          <a:bodyPr wrap="square">
            <a:spAutoFit/>
          </a:bodyPr>
          <a:lstStyle/>
          <a:p>
            <a:r>
              <a:rPr lang="en-US" sz="1050" spc="38">
                <a:solidFill>
                  <a:srgbClr val="7E0138"/>
                </a:solidFill>
                <a:latin typeface="Franklin Gothic Book" panose="020B0503020102020204" pitchFamily="34" charset="0"/>
              </a:rPr>
              <a:t>Our proposal </a:t>
            </a:r>
            <a:r>
              <a:rPr lang="en-US" sz="1050" b="1" spc="38">
                <a:solidFill>
                  <a:srgbClr val="7E0138"/>
                </a:solidFill>
                <a:latin typeface="Franklin Gothic Demi" panose="020B0603020102020204" pitchFamily="34" charset="0"/>
              </a:rPr>
              <a:t>– Intervention point</a:t>
            </a:r>
            <a:r>
              <a:rPr lang="en-US" sz="1050" spc="38">
                <a:solidFill>
                  <a:srgbClr val="7E0138"/>
                </a:solidFill>
                <a:latin typeface="Franklin Gothic Medium" panose="020B0603020102020204" pitchFamily="34" charset="0"/>
              </a:rPr>
              <a:t> </a:t>
            </a:r>
          </a:p>
        </p:txBody>
      </p:sp>
      <p:sp>
        <p:nvSpPr>
          <p:cNvPr id="6" name="Ellipsi 5">
            <a:extLst>
              <a:ext uri="{FF2B5EF4-FFF2-40B4-BE49-F238E27FC236}">
                <a16:creationId xmlns:a16="http://schemas.microsoft.com/office/drawing/2014/main" id="{B7170E30-931C-A86A-743C-04831DECFFA2}"/>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Ellipsi 6">
            <a:extLst>
              <a:ext uri="{FF2B5EF4-FFF2-40B4-BE49-F238E27FC236}">
                <a16:creationId xmlns:a16="http://schemas.microsoft.com/office/drawing/2014/main" id="{AC03AEFE-F2EE-8496-DD91-23AA9760F786}"/>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9" name="Ryhmä 8">
            <a:extLst>
              <a:ext uri="{FF2B5EF4-FFF2-40B4-BE49-F238E27FC236}">
                <a16:creationId xmlns:a16="http://schemas.microsoft.com/office/drawing/2014/main" id="{8D8D2C44-7B2A-127A-6683-9AFB2C053E52}"/>
              </a:ext>
            </a:extLst>
          </p:cNvPr>
          <p:cNvGrpSpPr>
            <a:grpSpLocks noGrp="1" noUngrp="1" noRot="1" noMove="1" noResize="1"/>
          </p:cNvGrpSpPr>
          <p:nvPr/>
        </p:nvGrpSpPr>
        <p:grpSpPr>
          <a:xfrm>
            <a:off x="8069284" y="166989"/>
            <a:ext cx="456728" cy="127188"/>
            <a:chOff x="10759044" y="222652"/>
            <a:chExt cx="608971" cy="169584"/>
          </a:xfrm>
        </p:grpSpPr>
        <p:sp>
          <p:nvSpPr>
            <p:cNvPr id="10" name="Suorakulmio 9">
              <a:extLst>
                <a:ext uri="{FF2B5EF4-FFF2-40B4-BE49-F238E27FC236}">
                  <a16:creationId xmlns:a16="http://schemas.microsoft.com/office/drawing/2014/main" id="{47ADA425-B238-F881-5873-6BC74279D4B4}"/>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Ellipsi 10">
              <a:extLst>
                <a:ext uri="{FF2B5EF4-FFF2-40B4-BE49-F238E27FC236}">
                  <a16:creationId xmlns:a16="http://schemas.microsoft.com/office/drawing/2014/main" id="{732B2710-C491-A3C6-175C-32287D5A19EE}"/>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Ellipsi 11">
              <a:extLst>
                <a:ext uri="{FF2B5EF4-FFF2-40B4-BE49-F238E27FC236}">
                  <a16:creationId xmlns:a16="http://schemas.microsoft.com/office/drawing/2014/main" id="{69DAB29D-21D7-FD61-5577-97D587137BF7}"/>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3" name="Ellipsi 12">
            <a:extLst>
              <a:ext uri="{FF2B5EF4-FFF2-40B4-BE49-F238E27FC236}">
                <a16:creationId xmlns:a16="http://schemas.microsoft.com/office/drawing/2014/main" id="{19283CB2-D835-3032-5202-7D38F1D6F4AC}"/>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E59699A2-DCEB-B9F1-5CDA-76AB55A0B6B3}"/>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C27F4DA0-47C7-94A5-17F9-EE03AB2E0F59}"/>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9D0FE3DB-7BFA-8578-B50F-DD408B5875EC}"/>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859627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7339CE-CC3A-43A0-FBC4-4C91861276A5}"/>
              </a:ext>
            </a:extLst>
          </p:cNvPr>
          <p:cNvPicPr>
            <a:picLocks noChangeAspect="1"/>
          </p:cNvPicPr>
          <p:nvPr/>
        </p:nvPicPr>
        <p:blipFill>
          <a:blip r:embed="rId3"/>
          <a:srcRect l="-513" t="23716" r="135" b="28478"/>
          <a:stretch>
            <a:fillRect/>
          </a:stretch>
        </p:blipFill>
        <p:spPr>
          <a:xfrm>
            <a:off x="903406" y="1706466"/>
            <a:ext cx="4087694" cy="2870343"/>
          </a:xfrm>
          <a:prstGeom prst="rect">
            <a:avLst/>
          </a:prstGeom>
        </p:spPr>
      </p:pic>
      <p:sp>
        <p:nvSpPr>
          <p:cNvPr id="2" name="TextBox 2"/>
          <p:cNvSpPr txBox="1"/>
          <p:nvPr/>
        </p:nvSpPr>
        <p:spPr>
          <a:xfrm>
            <a:off x="1053530" y="1413247"/>
            <a:ext cx="7036940" cy="897682"/>
          </a:xfrm>
          <a:prstGeom prst="rect">
            <a:avLst/>
          </a:prstGeom>
        </p:spPr>
        <p:txBody>
          <a:bodyPr wrap="square" lIns="0" tIns="0" rIns="0" bIns="0" rtlCol="0" anchor="t">
            <a:spAutoFit/>
          </a:bodyPr>
          <a:lstStyle/>
          <a:p>
            <a:pPr>
              <a:lnSpc>
                <a:spcPts val="3530"/>
              </a:lnSpc>
            </a:pPr>
            <a:r>
              <a:rPr lang="en-US" sz="4050" b="1">
                <a:solidFill>
                  <a:srgbClr val="FFBC37"/>
                </a:solidFill>
                <a:latin typeface="Franklin Gothic Heavy" panose="020B0603020102020204" pitchFamily="34" charset="0"/>
                <a:ea typeface="Garet Bold Italics"/>
                <a:cs typeface="Garet Bold Italics"/>
                <a:sym typeface="Garet Bold Italics"/>
              </a:rPr>
              <a:t>Knowledge sharing practices </a:t>
            </a:r>
          </a:p>
          <a:p>
            <a:pPr>
              <a:lnSpc>
                <a:spcPts val="3530"/>
              </a:lnSpc>
            </a:pPr>
            <a:endParaRPr lang="en-US" sz="2942" b="1">
              <a:solidFill>
                <a:srgbClr val="FFBC37"/>
              </a:solidFill>
              <a:latin typeface="Franklin Gothic Heavy" panose="020B0603020102020204" pitchFamily="34" charset="0"/>
              <a:ea typeface="Garet Bold Italics"/>
              <a:cs typeface="Garet Bold Italics"/>
              <a:sym typeface="Garet Bold Italics"/>
            </a:endParaRPr>
          </a:p>
        </p:txBody>
      </p:sp>
      <p:sp>
        <p:nvSpPr>
          <p:cNvPr id="4" name="TextBox 4"/>
          <p:cNvSpPr txBox="1"/>
          <p:nvPr/>
        </p:nvSpPr>
        <p:spPr>
          <a:xfrm>
            <a:off x="5141224" y="2247901"/>
            <a:ext cx="2449606" cy="553998"/>
          </a:xfrm>
          <a:prstGeom prst="rect">
            <a:avLst/>
          </a:prstGeom>
        </p:spPr>
        <p:txBody>
          <a:bodyPr wrap="square" lIns="0" tIns="0" rIns="0" bIns="0" rtlCol="0" anchor="t">
            <a:spAutoFit/>
          </a:bodyPr>
          <a:lstStyle/>
          <a:p>
            <a:pPr>
              <a:spcBef>
                <a:spcPct val="0"/>
              </a:spcBef>
            </a:pPr>
            <a:r>
              <a:rPr lang="en-US" sz="1200">
                <a:solidFill>
                  <a:srgbClr val="7D0138"/>
                </a:solidFill>
                <a:latin typeface="Franklin Gothic Book" panose="020B0503020102020204" pitchFamily="34" charset="0"/>
                <a:ea typeface="Garet"/>
                <a:cs typeface="Garet"/>
                <a:sym typeface="Garet"/>
              </a:rPr>
              <a:t>Bridge institutional silos at the employee level through collaborative knowledge-sharing practices. </a:t>
            </a:r>
          </a:p>
        </p:txBody>
      </p:sp>
      <p:sp>
        <p:nvSpPr>
          <p:cNvPr id="7" name="Titel 1">
            <a:extLst>
              <a:ext uri="{FF2B5EF4-FFF2-40B4-BE49-F238E27FC236}">
                <a16:creationId xmlns:a16="http://schemas.microsoft.com/office/drawing/2014/main" id="{510F7031-2BCA-629F-0E3A-9934C52EE853}"/>
              </a:ext>
            </a:extLst>
          </p:cNvPr>
          <p:cNvSpPr txBox="1">
            <a:spLocks/>
          </p:cNvSpPr>
          <p:nvPr/>
        </p:nvSpPr>
        <p:spPr>
          <a:xfrm>
            <a:off x="306760" y="569382"/>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Medium" panose="020B0603020102020204" pitchFamily="34" charset="0"/>
              </a:rPr>
              <a:t>Exchanging perspectives</a:t>
            </a:r>
          </a:p>
        </p:txBody>
      </p:sp>
      <p:sp>
        <p:nvSpPr>
          <p:cNvPr id="5" name="Google Shape;198;p27">
            <a:extLst>
              <a:ext uri="{FF2B5EF4-FFF2-40B4-BE49-F238E27FC236}">
                <a16:creationId xmlns:a16="http://schemas.microsoft.com/office/drawing/2014/main" id="{B592B992-5BA0-05E8-11AD-8080CFFD0042}"/>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6" name="Tekstiruutu 5">
            <a:extLst>
              <a:ext uri="{FF2B5EF4-FFF2-40B4-BE49-F238E27FC236}">
                <a16:creationId xmlns:a16="http://schemas.microsoft.com/office/drawing/2014/main" id="{011E0B37-C0B1-88A7-76D4-CC798A20E045}"/>
              </a:ext>
            </a:extLst>
          </p:cNvPr>
          <p:cNvSpPr txBox="1">
            <a:spLocks noGrp="1" noRot="1" noMove="1" noResize="1" noEditPoints="1" noAdjustHandles="1" noChangeArrowheads="1" noChangeShapeType="1"/>
          </p:cNvSpPr>
          <p:nvPr/>
        </p:nvSpPr>
        <p:spPr>
          <a:xfrm>
            <a:off x="306261" y="108755"/>
            <a:ext cx="2868993" cy="253916"/>
          </a:xfrm>
          <a:prstGeom prst="rect">
            <a:avLst/>
          </a:prstGeom>
          <a:noFill/>
        </p:spPr>
        <p:txBody>
          <a:bodyPr wrap="square">
            <a:spAutoFit/>
          </a:bodyPr>
          <a:lstStyle/>
          <a:p>
            <a:r>
              <a:rPr lang="en-US" sz="1050" spc="38">
                <a:solidFill>
                  <a:srgbClr val="7E0138"/>
                </a:solidFill>
                <a:latin typeface="Franklin Gothic Book" panose="020B0503020102020204" pitchFamily="34" charset="0"/>
              </a:rPr>
              <a:t>Our proposal </a:t>
            </a:r>
            <a:r>
              <a:rPr lang="en-US" sz="1050" b="1" spc="38">
                <a:solidFill>
                  <a:srgbClr val="7E0138"/>
                </a:solidFill>
                <a:latin typeface="Franklin Gothic Demi" panose="020B0603020102020204" pitchFamily="34" charset="0"/>
              </a:rPr>
              <a:t>– Intervention point</a:t>
            </a:r>
            <a:r>
              <a:rPr lang="en-US" sz="1050" spc="38">
                <a:solidFill>
                  <a:srgbClr val="7E0138"/>
                </a:solidFill>
                <a:latin typeface="Franklin Gothic Medium" panose="020B0603020102020204" pitchFamily="34" charset="0"/>
              </a:rPr>
              <a:t> </a:t>
            </a:r>
          </a:p>
        </p:txBody>
      </p:sp>
      <p:sp>
        <p:nvSpPr>
          <p:cNvPr id="8" name="Ellipsi 7">
            <a:extLst>
              <a:ext uri="{FF2B5EF4-FFF2-40B4-BE49-F238E27FC236}">
                <a16:creationId xmlns:a16="http://schemas.microsoft.com/office/drawing/2014/main" id="{149D6A86-2FB4-DA63-D064-4400AD15FEEB}"/>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Ellipsi 8">
            <a:extLst>
              <a:ext uri="{FF2B5EF4-FFF2-40B4-BE49-F238E27FC236}">
                <a16:creationId xmlns:a16="http://schemas.microsoft.com/office/drawing/2014/main" id="{4D160BC6-4034-518B-64EE-AE1FFBF153C5}"/>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0" name="Ryhmä 9">
            <a:extLst>
              <a:ext uri="{FF2B5EF4-FFF2-40B4-BE49-F238E27FC236}">
                <a16:creationId xmlns:a16="http://schemas.microsoft.com/office/drawing/2014/main" id="{082ED095-3D4E-DFB1-2045-21D230BF109B}"/>
              </a:ext>
            </a:extLst>
          </p:cNvPr>
          <p:cNvGrpSpPr>
            <a:grpSpLocks noGrp="1" noUngrp="1" noRot="1" noMove="1" noResize="1"/>
          </p:cNvGrpSpPr>
          <p:nvPr/>
        </p:nvGrpSpPr>
        <p:grpSpPr>
          <a:xfrm>
            <a:off x="8069284" y="166989"/>
            <a:ext cx="456728" cy="127188"/>
            <a:chOff x="10759044" y="222652"/>
            <a:chExt cx="608971" cy="169584"/>
          </a:xfrm>
        </p:grpSpPr>
        <p:sp>
          <p:nvSpPr>
            <p:cNvPr id="11" name="Suorakulmio 10">
              <a:extLst>
                <a:ext uri="{FF2B5EF4-FFF2-40B4-BE49-F238E27FC236}">
                  <a16:creationId xmlns:a16="http://schemas.microsoft.com/office/drawing/2014/main" id="{CA2003BB-821E-C835-BE88-FF405268512D}"/>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Ellipsi 11">
              <a:extLst>
                <a:ext uri="{FF2B5EF4-FFF2-40B4-BE49-F238E27FC236}">
                  <a16:creationId xmlns:a16="http://schemas.microsoft.com/office/drawing/2014/main" id="{341A8D6D-3175-A113-DEB0-97A7941E54E3}"/>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Ellipsi 12">
              <a:extLst>
                <a:ext uri="{FF2B5EF4-FFF2-40B4-BE49-F238E27FC236}">
                  <a16:creationId xmlns:a16="http://schemas.microsoft.com/office/drawing/2014/main" id="{BE2F249D-9F58-7AAF-D391-645FFE22D789}"/>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4" name="Ellipsi 13">
            <a:extLst>
              <a:ext uri="{FF2B5EF4-FFF2-40B4-BE49-F238E27FC236}">
                <a16:creationId xmlns:a16="http://schemas.microsoft.com/office/drawing/2014/main" id="{00054B88-D694-940D-2054-FEFE5D79277E}"/>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511875A1-72E1-F913-856A-D2C4DB43F5F9}"/>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56EDA683-9CA3-D96F-1291-056C830BC3D9}"/>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5F5151C1-F34B-A22A-4AA7-CC53F835A035}"/>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sp>
        <p:nvSpPr>
          <p:cNvPr id="3" name="TextBox 3"/>
          <p:cNvSpPr txBox="1"/>
          <p:nvPr/>
        </p:nvSpPr>
        <p:spPr>
          <a:xfrm>
            <a:off x="1163303" y="2183495"/>
            <a:ext cx="6817394" cy="766428"/>
          </a:xfrm>
          <a:prstGeom prst="rect">
            <a:avLst/>
          </a:prstGeom>
        </p:spPr>
        <p:txBody>
          <a:bodyPr wrap="square" lIns="0" tIns="0" rIns="0" bIns="0" rtlCol="0" anchor="t">
            <a:spAutoFit/>
          </a:bodyPr>
          <a:lstStyle/>
          <a:p>
            <a:pPr algn="ctr">
              <a:lnSpc>
                <a:spcPts val="3064"/>
              </a:lnSpc>
            </a:pPr>
            <a:r>
              <a:rPr lang="en-US" sz="2400" i="1">
                <a:solidFill>
                  <a:srgbClr val="FFBC37"/>
                </a:solidFill>
                <a:latin typeface="Franklin Gothic Medium" panose="020B0603020102020204" pitchFamily="34" charset="0"/>
                <a:ea typeface="Garet Bold Italics"/>
                <a:cs typeface="Garet Bold Italics"/>
                <a:sym typeface="Garet Bold Italics"/>
              </a:rPr>
              <a:t>Exchange </a:t>
            </a:r>
            <a:r>
              <a:rPr lang="en-US" sz="2400" i="1" err="1">
                <a:solidFill>
                  <a:srgbClr val="FFBC37"/>
                </a:solidFill>
                <a:latin typeface="Franklin Gothic Medium" panose="020B0603020102020204" pitchFamily="34" charset="0"/>
                <a:ea typeface="Garet Bold Italics"/>
                <a:cs typeface="Garet Bold Italics"/>
                <a:sym typeface="Garet Bold Italics"/>
              </a:rPr>
              <a:t>programmes</a:t>
            </a:r>
            <a:r>
              <a:rPr lang="en-US" sz="2400" i="1">
                <a:solidFill>
                  <a:srgbClr val="FFBC37"/>
                </a:solidFill>
                <a:latin typeface="Franklin Gothic Medium" panose="020B0603020102020204" pitchFamily="34" charset="0"/>
                <a:ea typeface="Garet Bold Italics"/>
                <a:cs typeface="Garet Bold Italics"/>
                <a:sym typeface="Garet Bold Italics"/>
              </a:rPr>
              <a:t> such as shadowing or workshops across healthcare institutions.</a:t>
            </a:r>
          </a:p>
        </p:txBody>
      </p:sp>
      <p:sp>
        <p:nvSpPr>
          <p:cNvPr id="2" name="Titel 1">
            <a:extLst>
              <a:ext uri="{FF2B5EF4-FFF2-40B4-BE49-F238E27FC236}">
                <a16:creationId xmlns:a16="http://schemas.microsoft.com/office/drawing/2014/main" id="{8898402B-907A-C90D-7C9E-B2534E10260E}"/>
              </a:ext>
            </a:extLst>
          </p:cNvPr>
          <p:cNvSpPr txBox="1">
            <a:spLocks/>
          </p:cNvSpPr>
          <p:nvPr/>
        </p:nvSpPr>
        <p:spPr>
          <a:xfrm>
            <a:off x="306760" y="569382"/>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Medium" panose="020B0603020102020204" pitchFamily="34" charset="0"/>
              </a:rPr>
              <a:t>Exchanging perspectives</a:t>
            </a:r>
          </a:p>
        </p:txBody>
      </p:sp>
      <p:sp>
        <p:nvSpPr>
          <p:cNvPr id="4" name="Google Shape;198;p27">
            <a:extLst>
              <a:ext uri="{FF2B5EF4-FFF2-40B4-BE49-F238E27FC236}">
                <a16:creationId xmlns:a16="http://schemas.microsoft.com/office/drawing/2014/main" id="{8E293125-89F7-201E-9689-C8EBEF8076C1}"/>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5" name="Tekstiruutu 4">
            <a:extLst>
              <a:ext uri="{FF2B5EF4-FFF2-40B4-BE49-F238E27FC236}">
                <a16:creationId xmlns:a16="http://schemas.microsoft.com/office/drawing/2014/main" id="{AD080DF7-9E67-1438-BD1F-642AFE663773}"/>
              </a:ext>
            </a:extLst>
          </p:cNvPr>
          <p:cNvSpPr txBox="1">
            <a:spLocks noGrp="1" noRot="1" noMove="1" noResize="1" noEditPoints="1" noAdjustHandles="1" noChangeArrowheads="1" noChangeShapeType="1"/>
          </p:cNvSpPr>
          <p:nvPr/>
        </p:nvSpPr>
        <p:spPr>
          <a:xfrm>
            <a:off x="306261" y="108755"/>
            <a:ext cx="2868993" cy="253916"/>
          </a:xfrm>
          <a:prstGeom prst="rect">
            <a:avLst/>
          </a:prstGeom>
          <a:noFill/>
        </p:spPr>
        <p:txBody>
          <a:bodyPr wrap="square">
            <a:spAutoFit/>
          </a:bodyPr>
          <a:lstStyle/>
          <a:p>
            <a:r>
              <a:rPr lang="en-US" sz="1050" spc="38">
                <a:solidFill>
                  <a:srgbClr val="7E0138"/>
                </a:solidFill>
                <a:latin typeface="Franklin Gothic Book" panose="020B0503020102020204" pitchFamily="34" charset="0"/>
              </a:rPr>
              <a:t>Our proposal </a:t>
            </a:r>
            <a:r>
              <a:rPr lang="en-US" sz="1050" b="1" spc="38">
                <a:solidFill>
                  <a:srgbClr val="7E0138"/>
                </a:solidFill>
                <a:latin typeface="Franklin Gothic Demi" panose="020B0603020102020204" pitchFamily="34" charset="0"/>
              </a:rPr>
              <a:t>– Intervention point</a:t>
            </a:r>
            <a:r>
              <a:rPr lang="en-US" sz="1050" spc="38">
                <a:solidFill>
                  <a:srgbClr val="7E0138"/>
                </a:solidFill>
                <a:latin typeface="Franklin Gothic Medium" panose="020B0603020102020204" pitchFamily="34" charset="0"/>
              </a:rPr>
              <a:t> </a:t>
            </a:r>
          </a:p>
        </p:txBody>
      </p:sp>
      <p:sp>
        <p:nvSpPr>
          <p:cNvPr id="6" name="Ellipsi 5">
            <a:extLst>
              <a:ext uri="{FF2B5EF4-FFF2-40B4-BE49-F238E27FC236}">
                <a16:creationId xmlns:a16="http://schemas.microsoft.com/office/drawing/2014/main" id="{669831CD-4559-9B68-6E1A-EDD20F7E02FC}"/>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Ellipsi 6">
            <a:extLst>
              <a:ext uri="{FF2B5EF4-FFF2-40B4-BE49-F238E27FC236}">
                <a16:creationId xmlns:a16="http://schemas.microsoft.com/office/drawing/2014/main" id="{07C32E4F-05DA-B18B-A7E4-2F64072BA983}"/>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8" name="Ryhmä 7">
            <a:extLst>
              <a:ext uri="{FF2B5EF4-FFF2-40B4-BE49-F238E27FC236}">
                <a16:creationId xmlns:a16="http://schemas.microsoft.com/office/drawing/2014/main" id="{344F1ABD-86BB-18B1-794E-45F215F8E455}"/>
              </a:ext>
            </a:extLst>
          </p:cNvPr>
          <p:cNvGrpSpPr>
            <a:grpSpLocks noGrp="1" noUngrp="1" noRot="1" noMove="1" noResize="1"/>
          </p:cNvGrpSpPr>
          <p:nvPr/>
        </p:nvGrpSpPr>
        <p:grpSpPr>
          <a:xfrm>
            <a:off x="8069284" y="166989"/>
            <a:ext cx="456728" cy="127188"/>
            <a:chOff x="10759044" y="222652"/>
            <a:chExt cx="608971" cy="169584"/>
          </a:xfrm>
        </p:grpSpPr>
        <p:sp>
          <p:nvSpPr>
            <p:cNvPr id="9" name="Suorakulmio 8">
              <a:extLst>
                <a:ext uri="{FF2B5EF4-FFF2-40B4-BE49-F238E27FC236}">
                  <a16:creationId xmlns:a16="http://schemas.microsoft.com/office/drawing/2014/main" id="{ED071B29-0B60-7A40-3A53-1BFF8F8CBA82}"/>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Ellipsi 9">
              <a:extLst>
                <a:ext uri="{FF2B5EF4-FFF2-40B4-BE49-F238E27FC236}">
                  <a16:creationId xmlns:a16="http://schemas.microsoft.com/office/drawing/2014/main" id="{BE619195-3131-C818-000F-5C3E232925CC}"/>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Ellipsi 10">
              <a:extLst>
                <a:ext uri="{FF2B5EF4-FFF2-40B4-BE49-F238E27FC236}">
                  <a16:creationId xmlns:a16="http://schemas.microsoft.com/office/drawing/2014/main" id="{A721DB73-ECC6-15AD-7BE4-A8A4B23BD4D4}"/>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 name="Ellipsi 11">
            <a:extLst>
              <a:ext uri="{FF2B5EF4-FFF2-40B4-BE49-F238E27FC236}">
                <a16:creationId xmlns:a16="http://schemas.microsoft.com/office/drawing/2014/main" id="{E846CC89-6EE1-61B4-2BD2-FA892B1EB9AB}"/>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Ellipsi 12">
            <a:extLst>
              <a:ext uri="{FF2B5EF4-FFF2-40B4-BE49-F238E27FC236}">
                <a16:creationId xmlns:a16="http://schemas.microsoft.com/office/drawing/2014/main" id="{188005CF-D0F8-1E40-2C3A-F5B50232EDDF}"/>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82EBB2F8-3A4B-F533-517C-B63E0F71D109}"/>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33D045A1-1215-3A05-FD1E-62FE841A927F}"/>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DD1004A4-B6C5-74E6-4CDE-67C153A71784}"/>
            </a:ext>
          </a:extLst>
        </p:cNvPr>
        <p:cNvGrpSpPr/>
        <p:nvPr/>
      </p:nvGrpSpPr>
      <p:grpSpPr>
        <a:xfrm>
          <a:off x="0" y="0"/>
          <a:ext cx="0" cy="0"/>
          <a:chOff x="0" y="0"/>
          <a:chExt cx="0" cy="0"/>
        </a:xfrm>
      </p:grpSpPr>
      <p:grpSp>
        <p:nvGrpSpPr>
          <p:cNvPr id="5" name="Ryhmä 4">
            <a:extLst>
              <a:ext uri="{FF2B5EF4-FFF2-40B4-BE49-F238E27FC236}">
                <a16:creationId xmlns:a16="http://schemas.microsoft.com/office/drawing/2014/main" id="{9EA8CD57-9DA3-22A3-2239-098CCCCDDDD3}"/>
              </a:ext>
            </a:extLst>
          </p:cNvPr>
          <p:cNvGrpSpPr>
            <a:grpSpLocks noGrp="1" noUngrp="1" noRot="1" noMove="1" noResize="1"/>
          </p:cNvGrpSpPr>
          <p:nvPr/>
        </p:nvGrpSpPr>
        <p:grpSpPr>
          <a:xfrm>
            <a:off x="-708166" y="-203943"/>
            <a:ext cx="9970961" cy="6866366"/>
            <a:chOff x="-944221" y="-271924"/>
            <a:chExt cx="13294614" cy="9155154"/>
          </a:xfrm>
        </p:grpSpPr>
        <p:pic>
          <p:nvPicPr>
            <p:cNvPr id="6" name="Kuva 5">
              <a:extLst>
                <a:ext uri="{FF2B5EF4-FFF2-40B4-BE49-F238E27FC236}">
                  <a16:creationId xmlns:a16="http://schemas.microsoft.com/office/drawing/2014/main" id="{05978AE8-2E30-7110-B82A-4269BF84C81B}"/>
                </a:ext>
              </a:extLst>
            </p:cNvPr>
            <p:cNvPicPr>
              <a:picLocks noGrp="1" noRot="1" noChangeAspect="1" noMove="1" noResize="1" noEditPoints="1" noAdjustHandles="1" noChangeArrowheads="1" noChangeShapeType="1" noCrop="1"/>
            </p:cNvPicPr>
            <p:nvPr/>
          </p:nvPicPr>
          <p:blipFill>
            <a:blip r:embed="rId3"/>
            <a:stretch>
              <a:fillRect/>
            </a:stretch>
          </p:blipFill>
          <p:spPr>
            <a:xfrm rot="535612">
              <a:off x="-944221" y="-271924"/>
              <a:ext cx="13294614" cy="9155154"/>
            </a:xfrm>
            <a:prstGeom prst="rect">
              <a:avLst/>
            </a:prstGeom>
          </p:spPr>
        </p:pic>
        <p:sp>
          <p:nvSpPr>
            <p:cNvPr id="7" name="Ellipsi 6">
              <a:extLst>
                <a:ext uri="{FF2B5EF4-FFF2-40B4-BE49-F238E27FC236}">
                  <a16:creationId xmlns:a16="http://schemas.microsoft.com/office/drawing/2014/main" id="{8B5C82F3-8303-10A1-D007-D05746572F18}"/>
                </a:ext>
              </a:extLst>
            </p:cNvPr>
            <p:cNvSpPr>
              <a:spLocks noGrp="1" noRot="1" noMove="1" noResize="1" noEditPoints="1" noAdjustHandles="1" noChangeArrowheads="1" noChangeShapeType="1"/>
            </p:cNvSpPr>
            <p:nvPr/>
          </p:nvSpPr>
          <p:spPr>
            <a:xfrm>
              <a:off x="10447649" y="3454052"/>
              <a:ext cx="168429" cy="168429"/>
            </a:xfrm>
            <a:prstGeom prst="ellipse">
              <a:avLst/>
            </a:prstGeom>
            <a:solidFill>
              <a:srgbClr val="B4E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3" name="Tekstiruutu 12">
            <a:extLst>
              <a:ext uri="{FF2B5EF4-FFF2-40B4-BE49-F238E27FC236}">
                <a16:creationId xmlns:a16="http://schemas.microsoft.com/office/drawing/2014/main" id="{15F1D792-124F-840F-8EC1-415593CF4A63}"/>
              </a:ext>
            </a:extLst>
          </p:cNvPr>
          <p:cNvSpPr txBox="1">
            <a:spLocks noGrp="1" noRot="1" noMove="1" noResize="1" noEditPoints="1" noAdjustHandles="1" noChangeArrowheads="1" noChangeShapeType="1"/>
          </p:cNvSpPr>
          <p:nvPr/>
        </p:nvSpPr>
        <p:spPr>
          <a:xfrm>
            <a:off x="2783168" y="2143078"/>
            <a:ext cx="3611886" cy="784830"/>
          </a:xfrm>
          <a:prstGeom prst="rect">
            <a:avLst/>
          </a:prstGeom>
          <a:noFill/>
        </p:spPr>
        <p:txBody>
          <a:bodyPr wrap="none" rtlCol="0">
            <a:spAutoFit/>
          </a:bodyPr>
          <a:lstStyle/>
          <a:p>
            <a:r>
              <a:rPr lang="en-US" sz="4400" b="1" i="1">
                <a:solidFill>
                  <a:srgbClr val="7D0138"/>
                </a:solidFill>
                <a:latin typeface="Franklin Gothic Demi" panose="020B0603020102020204" pitchFamily="34" charset="0"/>
              </a:rPr>
              <a:t>Opportunities</a:t>
            </a:r>
          </a:p>
        </p:txBody>
      </p:sp>
      <p:sp>
        <p:nvSpPr>
          <p:cNvPr id="4" name="Google Shape;198;p27">
            <a:extLst>
              <a:ext uri="{FF2B5EF4-FFF2-40B4-BE49-F238E27FC236}">
                <a16:creationId xmlns:a16="http://schemas.microsoft.com/office/drawing/2014/main" id="{8FCB23CA-FFB3-0038-D7BF-9043F8397D0E}"/>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8" name="Tekstiruutu 7">
            <a:extLst>
              <a:ext uri="{FF2B5EF4-FFF2-40B4-BE49-F238E27FC236}">
                <a16:creationId xmlns:a16="http://schemas.microsoft.com/office/drawing/2014/main" id="{BF01F9BD-FE05-03F7-F3AD-B05EDB52E4D6}"/>
              </a:ext>
            </a:extLst>
          </p:cNvPr>
          <p:cNvSpPr txBox="1">
            <a:spLocks noGrp="1" noRot="1" noMove="1" noResize="1" noEditPoints="1" noAdjustHandles="1" noChangeArrowheads="1" noChangeShapeType="1"/>
          </p:cNvSpPr>
          <p:nvPr/>
        </p:nvSpPr>
        <p:spPr>
          <a:xfrm>
            <a:off x="2912292" y="1993038"/>
            <a:ext cx="1262012" cy="323165"/>
          </a:xfrm>
          <a:prstGeom prst="rect">
            <a:avLst/>
          </a:prstGeom>
          <a:noFill/>
        </p:spPr>
        <p:txBody>
          <a:bodyPr wrap="none" rtlCol="0">
            <a:spAutoFit/>
          </a:bodyPr>
          <a:lstStyle/>
          <a:p>
            <a:r>
              <a:rPr lang="en-US" sz="1500" spc="23">
                <a:solidFill>
                  <a:srgbClr val="7D0138"/>
                </a:solidFill>
                <a:latin typeface="Franklin Gothic Book" panose="020B0503020102020204" pitchFamily="34" charset="0"/>
              </a:rPr>
              <a:t>Our proposal</a:t>
            </a:r>
          </a:p>
        </p:txBody>
      </p:sp>
      <p:sp>
        <p:nvSpPr>
          <p:cNvPr id="9" name="Ellipsi 8">
            <a:extLst>
              <a:ext uri="{FF2B5EF4-FFF2-40B4-BE49-F238E27FC236}">
                <a16:creationId xmlns:a16="http://schemas.microsoft.com/office/drawing/2014/main" id="{E35E9ECB-C8DC-CD9C-A75D-183C5F54552D}"/>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Ellipsi 9">
            <a:extLst>
              <a:ext uri="{FF2B5EF4-FFF2-40B4-BE49-F238E27FC236}">
                <a16:creationId xmlns:a16="http://schemas.microsoft.com/office/drawing/2014/main" id="{444B9654-2EF6-8392-3618-84C719E4A708}"/>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1" name="Ryhmä 10">
            <a:extLst>
              <a:ext uri="{FF2B5EF4-FFF2-40B4-BE49-F238E27FC236}">
                <a16:creationId xmlns:a16="http://schemas.microsoft.com/office/drawing/2014/main" id="{003713D5-4176-004F-334F-83A051A46F18}"/>
              </a:ext>
            </a:extLst>
          </p:cNvPr>
          <p:cNvGrpSpPr>
            <a:grpSpLocks noGrp="1" noUngrp="1" noRot="1" noMove="1" noResize="1"/>
          </p:cNvGrpSpPr>
          <p:nvPr/>
        </p:nvGrpSpPr>
        <p:grpSpPr>
          <a:xfrm>
            <a:off x="8069284" y="166989"/>
            <a:ext cx="456728" cy="127188"/>
            <a:chOff x="10759044" y="222652"/>
            <a:chExt cx="608971" cy="169584"/>
          </a:xfrm>
        </p:grpSpPr>
        <p:sp>
          <p:nvSpPr>
            <p:cNvPr id="14" name="Suorakulmio 13">
              <a:extLst>
                <a:ext uri="{FF2B5EF4-FFF2-40B4-BE49-F238E27FC236}">
                  <a16:creationId xmlns:a16="http://schemas.microsoft.com/office/drawing/2014/main" id="{34796862-BBD9-54EE-A2DB-589182F63A38}"/>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13AEAC17-1F2E-5A78-619B-411EE250E723}"/>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0FD7629B-2B2B-9A15-B6F7-D7379B70CCB1}"/>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7" name="Ellipsi 16">
            <a:extLst>
              <a:ext uri="{FF2B5EF4-FFF2-40B4-BE49-F238E27FC236}">
                <a16:creationId xmlns:a16="http://schemas.microsoft.com/office/drawing/2014/main" id="{46724815-C2D6-083E-9F0A-07283EB425E5}"/>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Ellipsi 17">
            <a:extLst>
              <a:ext uri="{FF2B5EF4-FFF2-40B4-BE49-F238E27FC236}">
                <a16:creationId xmlns:a16="http://schemas.microsoft.com/office/drawing/2014/main" id="{629A2A99-CC16-67FF-0014-B300807C7D7C}"/>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Ellipsi 18">
            <a:extLst>
              <a:ext uri="{FF2B5EF4-FFF2-40B4-BE49-F238E27FC236}">
                <a16:creationId xmlns:a16="http://schemas.microsoft.com/office/drawing/2014/main" id="{D76C8B7A-91E0-F278-6E4A-CAC00718473F}"/>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Ellipsi 19">
            <a:extLst>
              <a:ext uri="{FF2B5EF4-FFF2-40B4-BE49-F238E27FC236}">
                <a16:creationId xmlns:a16="http://schemas.microsoft.com/office/drawing/2014/main" id="{EF22D1E8-BEA6-81BD-7A15-9524AC9EA086}"/>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064884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7B5BDA0A-63A3-E61D-B9D6-0D5732C6B957}"/>
            </a:ext>
          </a:extLst>
        </p:cNvPr>
        <p:cNvGrpSpPr/>
        <p:nvPr/>
      </p:nvGrpSpPr>
      <p:grpSpPr>
        <a:xfrm>
          <a:off x="0" y="0"/>
          <a:ext cx="0" cy="0"/>
          <a:chOff x="0" y="0"/>
          <a:chExt cx="0" cy="0"/>
        </a:xfrm>
      </p:grpSpPr>
      <p:pic>
        <p:nvPicPr>
          <p:cNvPr id="6" name="Kuva 5">
            <a:extLst>
              <a:ext uri="{FF2B5EF4-FFF2-40B4-BE49-F238E27FC236}">
                <a16:creationId xmlns:a16="http://schemas.microsoft.com/office/drawing/2014/main" id="{AD8F394B-046C-1780-E99F-8130518EBB2D}"/>
              </a:ext>
            </a:extLst>
          </p:cNvPr>
          <p:cNvPicPr>
            <a:picLocks noGrp="1" noRot="1" noChangeAspect="1" noMove="1" noResize="1" noEditPoints="1" noAdjustHandles="1" noChangeArrowheads="1" noChangeShapeType="1" noCrop="1"/>
          </p:cNvPicPr>
          <p:nvPr/>
        </p:nvPicPr>
        <p:blipFill>
          <a:blip r:embed="rId3"/>
          <a:srcRect l="4190" t="686" r="-4190" b="-858"/>
          <a:stretch>
            <a:fillRect/>
          </a:stretch>
        </p:blipFill>
        <p:spPr>
          <a:xfrm rot="638969">
            <a:off x="588078" y="1490054"/>
            <a:ext cx="5845273" cy="4771415"/>
          </a:xfrm>
          <a:prstGeom prst="rect">
            <a:avLst/>
          </a:prstGeom>
        </p:spPr>
      </p:pic>
      <p:pic>
        <p:nvPicPr>
          <p:cNvPr id="7" name="Picture 6">
            <a:extLst>
              <a:ext uri="{FF2B5EF4-FFF2-40B4-BE49-F238E27FC236}">
                <a16:creationId xmlns:a16="http://schemas.microsoft.com/office/drawing/2014/main" id="{25740F61-41FA-DD27-3B5A-39F7B911D898}"/>
              </a:ext>
            </a:extLst>
          </p:cNvPr>
          <p:cNvPicPr>
            <a:picLocks noChangeAspect="1"/>
          </p:cNvPicPr>
          <p:nvPr/>
        </p:nvPicPr>
        <p:blipFill>
          <a:blip r:embed="rId4"/>
          <a:srcRect l="-513" t="27195" r="135" b="7750"/>
          <a:stretch>
            <a:fillRect/>
          </a:stretch>
        </p:blipFill>
        <p:spPr>
          <a:xfrm>
            <a:off x="341510" y="2085520"/>
            <a:ext cx="1868103" cy="1790126"/>
          </a:xfrm>
          <a:prstGeom prst="rect">
            <a:avLst/>
          </a:prstGeom>
        </p:spPr>
      </p:pic>
      <p:pic>
        <p:nvPicPr>
          <p:cNvPr id="2" name="Picture 1">
            <a:extLst>
              <a:ext uri="{FF2B5EF4-FFF2-40B4-BE49-F238E27FC236}">
                <a16:creationId xmlns:a16="http://schemas.microsoft.com/office/drawing/2014/main" id="{27F1110B-4F88-BC09-E9CF-643C2E5458C0}"/>
              </a:ext>
            </a:extLst>
          </p:cNvPr>
          <p:cNvPicPr>
            <a:picLocks noGrp="1" noRot="1" noChangeAspect="1" noMove="1" noResize="1" noEditPoints="1" noAdjustHandles="1" noChangeArrowheads="1" noChangeShapeType="1" noCrop="1"/>
          </p:cNvPicPr>
          <p:nvPr/>
        </p:nvPicPr>
        <p:blipFill>
          <a:blip r:embed="rId5"/>
          <a:srcRect l="-1110" t="17647" r="135" b="30439"/>
          <a:stretch>
            <a:fillRect/>
          </a:stretch>
        </p:blipFill>
        <p:spPr>
          <a:xfrm>
            <a:off x="5344791" y="1419187"/>
            <a:ext cx="3495757" cy="2607557"/>
          </a:xfrm>
          <a:prstGeom prst="rect">
            <a:avLst/>
          </a:prstGeom>
        </p:spPr>
      </p:pic>
      <p:sp>
        <p:nvSpPr>
          <p:cNvPr id="5" name="Inhaltsplatzhalter 2">
            <a:extLst>
              <a:ext uri="{FF2B5EF4-FFF2-40B4-BE49-F238E27FC236}">
                <a16:creationId xmlns:a16="http://schemas.microsoft.com/office/drawing/2014/main" id="{55C3A21D-D472-ED29-E847-C68B465B450E}"/>
              </a:ext>
            </a:extLst>
          </p:cNvPr>
          <p:cNvSpPr txBox="1">
            <a:spLocks/>
          </p:cNvSpPr>
          <p:nvPr/>
        </p:nvSpPr>
        <p:spPr>
          <a:xfrm>
            <a:off x="2747170" y="1790753"/>
            <a:ext cx="2386146" cy="2031712"/>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Clr>
                <a:srgbClr val="7D0138"/>
              </a:buClr>
            </a:pPr>
            <a:r>
              <a:rPr lang="en-US" sz="900">
                <a:solidFill>
                  <a:srgbClr val="7D0138"/>
                </a:solidFill>
                <a:latin typeface="Franklin Gothic Medium" panose="020B0603020102020204" pitchFamily="34" charset="0"/>
                <a:ea typeface="+mn-lt"/>
                <a:cs typeface="+mn-lt"/>
              </a:rPr>
              <a:t>Earlier support </a:t>
            </a:r>
            <a:r>
              <a:rPr lang="en-US" sz="900">
                <a:solidFill>
                  <a:srgbClr val="7D0138"/>
                </a:solidFill>
                <a:latin typeface="Franklin Gothic Book" panose="020B0503020102020204" pitchFamily="34" charset="0"/>
                <a:ea typeface="+mn-lt"/>
                <a:cs typeface="+mn-lt"/>
              </a:rPr>
              <a:t>instead of waiting for problems to escalate</a:t>
            </a:r>
            <a:endParaRPr lang="en-US" sz="900">
              <a:solidFill>
                <a:srgbClr val="7D0138"/>
              </a:solidFill>
              <a:latin typeface="Franklin Gothic Book" panose="020B0503020102020204" pitchFamily="34" charset="0"/>
            </a:endParaRPr>
          </a:p>
          <a:p>
            <a:pPr fontAlgn="base">
              <a:buClr>
                <a:srgbClr val="7D0138"/>
              </a:buClr>
            </a:pPr>
            <a:r>
              <a:rPr lang="en-US" sz="900">
                <a:solidFill>
                  <a:srgbClr val="7D0138"/>
                </a:solidFill>
                <a:latin typeface="Franklin Gothic Medium" panose="020B0603020102020204" pitchFamily="34" charset="0"/>
                <a:ea typeface="+mn-lt"/>
                <a:cs typeface="+mn-lt"/>
              </a:rPr>
              <a:t>Quicker recognition </a:t>
            </a:r>
            <a:r>
              <a:rPr lang="en-US" sz="900">
                <a:solidFill>
                  <a:srgbClr val="7D0138"/>
                </a:solidFill>
                <a:latin typeface="Franklin Gothic Book" panose="020B0503020102020204" pitchFamily="34" charset="0"/>
                <a:ea typeface="+mn-lt"/>
                <a:cs typeface="+mn-lt"/>
              </a:rPr>
              <a:t>of patients who may be at risk</a:t>
            </a:r>
          </a:p>
          <a:p>
            <a:pPr fontAlgn="base">
              <a:buClr>
                <a:srgbClr val="7D0138"/>
              </a:buClr>
            </a:pPr>
            <a:r>
              <a:rPr lang="en-US" sz="900">
                <a:solidFill>
                  <a:srgbClr val="7D0138"/>
                </a:solidFill>
                <a:latin typeface="Franklin Gothic Medium" panose="020B0603020102020204" pitchFamily="34" charset="0"/>
                <a:ea typeface="+mn-lt"/>
                <a:cs typeface="+mn-lt"/>
              </a:rPr>
              <a:t>Reduced repetition of assessments </a:t>
            </a:r>
            <a:r>
              <a:rPr lang="en-US" sz="900">
                <a:solidFill>
                  <a:srgbClr val="7D0138"/>
                </a:solidFill>
                <a:latin typeface="Franklin Gothic Book" panose="020B0503020102020204" pitchFamily="34" charset="0"/>
                <a:ea typeface="+mn-lt"/>
                <a:cs typeface="+mn-lt"/>
              </a:rPr>
              <a:t>and administrative work</a:t>
            </a:r>
          </a:p>
          <a:p>
            <a:pPr fontAlgn="base">
              <a:buClr>
                <a:srgbClr val="7D0138"/>
              </a:buClr>
            </a:pPr>
            <a:r>
              <a:rPr lang="en-US" sz="900">
                <a:solidFill>
                  <a:srgbClr val="7D0138"/>
                </a:solidFill>
                <a:latin typeface="Franklin Gothic Medium" panose="020B0603020102020204" pitchFamily="34" charset="0"/>
                <a:ea typeface="+mn-lt"/>
                <a:cs typeface="+mn-lt"/>
              </a:rPr>
              <a:t>Greater shared accountability </a:t>
            </a:r>
            <a:r>
              <a:rPr lang="en-US" sz="900">
                <a:solidFill>
                  <a:srgbClr val="7D0138"/>
                </a:solidFill>
                <a:latin typeface="Franklin Gothic Book" panose="020B0503020102020204" pitchFamily="34" charset="0"/>
                <a:ea typeface="+mn-lt"/>
                <a:cs typeface="+mn-lt"/>
              </a:rPr>
              <a:t>in  institutions, leading to consideration of </a:t>
            </a:r>
            <a:r>
              <a:rPr lang="en-US" sz="900">
                <a:solidFill>
                  <a:srgbClr val="7D0138"/>
                </a:solidFill>
                <a:latin typeface="Franklin Gothic Medium" panose="020B0603020102020204" pitchFamily="34" charset="0"/>
                <a:ea typeface="+mn-lt"/>
                <a:cs typeface="+mn-lt"/>
              </a:rPr>
              <a:t>holistic wellbeing </a:t>
            </a:r>
          </a:p>
        </p:txBody>
      </p:sp>
      <p:sp>
        <p:nvSpPr>
          <p:cNvPr id="3" name="Inhaltsplatzhalter 2">
            <a:extLst>
              <a:ext uri="{FF2B5EF4-FFF2-40B4-BE49-F238E27FC236}">
                <a16:creationId xmlns:a16="http://schemas.microsoft.com/office/drawing/2014/main" id="{E9D9948E-7574-4ADE-C34F-73E4A2C13B89}"/>
              </a:ext>
            </a:extLst>
          </p:cNvPr>
          <p:cNvSpPr>
            <a:spLocks noGrp="1"/>
          </p:cNvSpPr>
          <p:nvPr>
            <p:ph idx="1"/>
          </p:nvPr>
        </p:nvSpPr>
        <p:spPr>
          <a:xfrm>
            <a:off x="9615161" y="1268016"/>
            <a:ext cx="7886700" cy="3263504"/>
          </a:xfrm>
        </p:spPr>
        <p:txBody>
          <a:bodyPr spcFirstLastPara="1" vert="horz" wrap="square" lIns="68580" tIns="34290" rIns="68580" bIns="34290" rtlCol="0" anchor="t" anchorCtr="0">
            <a:normAutofit fontScale="92500" lnSpcReduction="10000"/>
          </a:bodyPr>
          <a:lstStyle/>
          <a:p>
            <a:pPr marL="0" indent="0" algn="ctr">
              <a:buNone/>
            </a:pPr>
            <a:r>
              <a:rPr lang="en-GB" b="1">
                <a:ea typeface="+mn-lt"/>
                <a:cs typeface="+mn-lt"/>
              </a:rPr>
              <a:t>From individual responsibility to shared responsibility</a:t>
            </a:r>
            <a:r>
              <a:rPr lang="en-GB" b="1"/>
              <a:t> </a:t>
            </a:r>
            <a:endParaRPr lang="en-GB"/>
          </a:p>
          <a:p>
            <a:pPr marL="0" indent="0">
              <a:buNone/>
            </a:pPr>
            <a:r>
              <a:rPr lang="en-GB"/>
              <a:t> </a:t>
            </a:r>
            <a:endParaRPr lang="en-GB">
              <a:ea typeface="+mn-lt"/>
              <a:cs typeface="+mn-lt"/>
            </a:endParaRPr>
          </a:p>
          <a:p>
            <a:pPr marL="0" indent="0" algn="ctr">
              <a:buNone/>
            </a:pPr>
            <a:r>
              <a:rPr lang="en-GB">
                <a:ea typeface="+mn-lt"/>
                <a:cs typeface="+mn-lt"/>
              </a:rPr>
              <a:t>No one should continue to carry the burden of connecting fragmented systems alone.</a:t>
            </a:r>
            <a:endParaRPr lang="en-GB"/>
          </a:p>
          <a:p>
            <a:pPr marL="0" indent="0">
              <a:buNone/>
            </a:pPr>
            <a:endParaRPr lang="en-GB">
              <a:ea typeface="+mn-lt"/>
              <a:cs typeface="+mn-lt"/>
            </a:endParaRPr>
          </a:p>
          <a:p>
            <a:pPr algn="ctr">
              <a:buNone/>
            </a:pPr>
            <a:r>
              <a:rPr lang="en-GB">
                <a:ea typeface="+mn-lt"/>
                <a:cs typeface="+mn-lt"/>
              </a:rPr>
              <a:t>    Care is seen as collective responsibility shared across professionals, providers, and systems.</a:t>
            </a:r>
          </a:p>
          <a:p>
            <a:pPr algn="ctr">
              <a:buNone/>
            </a:pPr>
            <a:endParaRPr lang="en-GB"/>
          </a:p>
          <a:p>
            <a:pPr algn="ctr">
              <a:buNone/>
            </a:pPr>
            <a:r>
              <a:rPr lang="en-GB"/>
              <a:t>This ensures the holistic wellbeing of the patients.</a:t>
            </a:r>
          </a:p>
          <a:p>
            <a:pPr marL="0" indent="0">
              <a:buNone/>
            </a:pPr>
            <a:endParaRPr lang="en-GB" sz="2400"/>
          </a:p>
          <a:p>
            <a:pPr marL="685800" lvl="2" indent="0" algn="just">
              <a:buNone/>
            </a:pPr>
            <a:r>
              <a:rPr lang="en-GB" sz="2400"/>
              <a:t> </a:t>
            </a:r>
          </a:p>
          <a:p>
            <a:pPr marL="685800" lvl="2" indent="0" algn="just">
              <a:buNone/>
            </a:pPr>
            <a:endParaRPr lang="en-GB"/>
          </a:p>
        </p:txBody>
      </p:sp>
      <p:sp>
        <p:nvSpPr>
          <p:cNvPr id="11" name="Titel 1">
            <a:extLst>
              <a:ext uri="{FF2B5EF4-FFF2-40B4-BE49-F238E27FC236}">
                <a16:creationId xmlns:a16="http://schemas.microsoft.com/office/drawing/2014/main" id="{719C2051-7166-2B76-201D-A66588539EFE}"/>
              </a:ext>
            </a:extLst>
          </p:cNvPr>
          <p:cNvSpPr txBox="1">
            <a:spLocks/>
          </p:cNvSpPr>
          <p:nvPr/>
        </p:nvSpPr>
        <p:spPr>
          <a:xfrm>
            <a:off x="465021" y="1747037"/>
            <a:ext cx="2651041" cy="24534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200" i="1">
                <a:solidFill>
                  <a:srgbClr val="7D0138"/>
                </a:solidFill>
                <a:latin typeface="Franklin Gothic Medium" panose="020B0603020102020204" pitchFamily="34" charset="0"/>
              </a:rPr>
              <a:t>Unified patient information</a:t>
            </a:r>
          </a:p>
        </p:txBody>
      </p:sp>
      <p:sp>
        <p:nvSpPr>
          <p:cNvPr id="13" name="Titel 1">
            <a:extLst>
              <a:ext uri="{FF2B5EF4-FFF2-40B4-BE49-F238E27FC236}">
                <a16:creationId xmlns:a16="http://schemas.microsoft.com/office/drawing/2014/main" id="{7820351F-6202-E265-6767-2E31F0CFA310}"/>
              </a:ext>
            </a:extLst>
          </p:cNvPr>
          <p:cNvSpPr txBox="1">
            <a:spLocks/>
          </p:cNvSpPr>
          <p:nvPr/>
        </p:nvSpPr>
        <p:spPr>
          <a:xfrm>
            <a:off x="5881552" y="1116757"/>
            <a:ext cx="2316875"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i="1">
                <a:solidFill>
                  <a:srgbClr val="7D0138"/>
                </a:solidFill>
                <a:latin typeface="Franklin Gothic Heavy" panose="020B0603020102020204" pitchFamily="34" charset="0"/>
              </a:rPr>
              <a:t>Shared responsibility</a:t>
            </a:r>
          </a:p>
        </p:txBody>
      </p:sp>
      <p:sp>
        <p:nvSpPr>
          <p:cNvPr id="8" name="Google Shape;198;p27">
            <a:extLst>
              <a:ext uri="{FF2B5EF4-FFF2-40B4-BE49-F238E27FC236}">
                <a16:creationId xmlns:a16="http://schemas.microsoft.com/office/drawing/2014/main" id="{A8C85F91-525E-1F5F-573F-B5A61B1D9B1E}"/>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9" name="Tekstiruutu 8">
            <a:extLst>
              <a:ext uri="{FF2B5EF4-FFF2-40B4-BE49-F238E27FC236}">
                <a16:creationId xmlns:a16="http://schemas.microsoft.com/office/drawing/2014/main" id="{96876DBF-093A-6E1C-104D-C73259363982}"/>
              </a:ext>
            </a:extLst>
          </p:cNvPr>
          <p:cNvSpPr txBox="1">
            <a:spLocks noGrp="1" noRot="1" noMove="1" noResize="1" noEditPoints="1" noAdjustHandles="1" noChangeArrowheads="1" noChangeShapeType="1"/>
          </p:cNvSpPr>
          <p:nvPr/>
        </p:nvSpPr>
        <p:spPr>
          <a:xfrm>
            <a:off x="306261" y="108755"/>
            <a:ext cx="2436939" cy="253916"/>
          </a:xfrm>
          <a:prstGeom prst="rect">
            <a:avLst/>
          </a:prstGeom>
          <a:noFill/>
        </p:spPr>
        <p:txBody>
          <a:bodyPr wrap="square">
            <a:spAutoFit/>
          </a:bodyPr>
          <a:lstStyle/>
          <a:p>
            <a:r>
              <a:rPr lang="en-US" sz="1050" spc="38">
                <a:solidFill>
                  <a:srgbClr val="7E0138"/>
                </a:solidFill>
                <a:latin typeface="Franklin Gothic Book" panose="020B0503020102020204" pitchFamily="34" charset="0"/>
              </a:rPr>
              <a:t>Our proposal </a:t>
            </a:r>
            <a:r>
              <a:rPr lang="en-US" sz="1050" b="1" spc="38">
                <a:solidFill>
                  <a:srgbClr val="7E0138"/>
                </a:solidFill>
                <a:latin typeface="Franklin Gothic Demi" panose="020B0603020102020204" pitchFamily="34" charset="0"/>
              </a:rPr>
              <a:t>– Opportunities</a:t>
            </a:r>
            <a:r>
              <a:rPr lang="en-US" sz="1050" spc="38">
                <a:solidFill>
                  <a:srgbClr val="7E0138"/>
                </a:solidFill>
                <a:latin typeface="Franklin Gothic Medium" panose="020B0603020102020204" pitchFamily="34" charset="0"/>
              </a:rPr>
              <a:t> </a:t>
            </a:r>
          </a:p>
        </p:txBody>
      </p:sp>
      <p:sp>
        <p:nvSpPr>
          <p:cNvPr id="10" name="Ellipsi 9">
            <a:extLst>
              <a:ext uri="{FF2B5EF4-FFF2-40B4-BE49-F238E27FC236}">
                <a16:creationId xmlns:a16="http://schemas.microsoft.com/office/drawing/2014/main" id="{C3AFE6AF-7687-4CE2-92FC-DE878CC2EA88}"/>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Ellipsi 11">
            <a:extLst>
              <a:ext uri="{FF2B5EF4-FFF2-40B4-BE49-F238E27FC236}">
                <a16:creationId xmlns:a16="http://schemas.microsoft.com/office/drawing/2014/main" id="{48317EE5-B830-AA53-CCDB-0009BCD3A193}"/>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4" name="Ryhmä 13">
            <a:extLst>
              <a:ext uri="{FF2B5EF4-FFF2-40B4-BE49-F238E27FC236}">
                <a16:creationId xmlns:a16="http://schemas.microsoft.com/office/drawing/2014/main" id="{0F1CA69D-8859-D632-3ABB-10D1648ADF40}"/>
              </a:ext>
            </a:extLst>
          </p:cNvPr>
          <p:cNvGrpSpPr>
            <a:grpSpLocks noGrp="1" noUngrp="1" noRot="1" noMove="1" noResize="1"/>
          </p:cNvGrpSpPr>
          <p:nvPr/>
        </p:nvGrpSpPr>
        <p:grpSpPr>
          <a:xfrm>
            <a:off x="8069284" y="166989"/>
            <a:ext cx="456728" cy="127188"/>
            <a:chOff x="10759044" y="222652"/>
            <a:chExt cx="608971" cy="169584"/>
          </a:xfrm>
        </p:grpSpPr>
        <p:sp>
          <p:nvSpPr>
            <p:cNvPr id="15" name="Suorakulmio 14">
              <a:extLst>
                <a:ext uri="{FF2B5EF4-FFF2-40B4-BE49-F238E27FC236}">
                  <a16:creationId xmlns:a16="http://schemas.microsoft.com/office/drawing/2014/main" id="{E39873D9-9E95-6C0E-307C-DF86F1D511D3}"/>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8132A6DE-A22B-42A7-607B-F1C08645AAF3}"/>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5E19E150-5F42-7E5E-D569-6A7E23004451}"/>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8" name="Ellipsi 17">
            <a:extLst>
              <a:ext uri="{FF2B5EF4-FFF2-40B4-BE49-F238E27FC236}">
                <a16:creationId xmlns:a16="http://schemas.microsoft.com/office/drawing/2014/main" id="{81F3B05D-CEC4-1D16-DA06-7FBE2A977D5D}"/>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Ellipsi 18">
            <a:extLst>
              <a:ext uri="{FF2B5EF4-FFF2-40B4-BE49-F238E27FC236}">
                <a16:creationId xmlns:a16="http://schemas.microsoft.com/office/drawing/2014/main" id="{4DF00DE2-32AF-2022-311D-2930E3B4D77A}"/>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Ellipsi 19">
            <a:extLst>
              <a:ext uri="{FF2B5EF4-FFF2-40B4-BE49-F238E27FC236}">
                <a16:creationId xmlns:a16="http://schemas.microsoft.com/office/drawing/2014/main" id="{FE9BAE3E-6CC5-0FF2-F113-B18A79BEF9FD}"/>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Ellipsi 20">
            <a:extLst>
              <a:ext uri="{FF2B5EF4-FFF2-40B4-BE49-F238E27FC236}">
                <a16:creationId xmlns:a16="http://schemas.microsoft.com/office/drawing/2014/main" id="{9BB01B3B-CB24-2446-E104-0BB37CB595DB}"/>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507222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604EAC44-6C85-BB38-7BB3-A13440CCD24B}"/>
            </a:ext>
          </a:extLst>
        </p:cNvPr>
        <p:cNvGrpSpPr/>
        <p:nvPr/>
      </p:nvGrpSpPr>
      <p:grpSpPr>
        <a:xfrm>
          <a:off x="0" y="0"/>
          <a:ext cx="0" cy="0"/>
          <a:chOff x="0" y="0"/>
          <a:chExt cx="0" cy="0"/>
        </a:xfrm>
      </p:grpSpPr>
      <p:pic>
        <p:nvPicPr>
          <p:cNvPr id="19" name="Kuva 18">
            <a:extLst>
              <a:ext uri="{FF2B5EF4-FFF2-40B4-BE49-F238E27FC236}">
                <a16:creationId xmlns:a16="http://schemas.microsoft.com/office/drawing/2014/main" id="{B6F98E48-73E5-8AA7-C776-175273395593}"/>
              </a:ext>
            </a:extLst>
          </p:cNvPr>
          <p:cNvPicPr>
            <a:picLocks noGrp="1" noRot="1" noChangeAspect="1" noMove="1" noResize="1" noEditPoints="1" noAdjustHandles="1" noChangeArrowheads="1" noChangeShapeType="1" noCrop="1"/>
          </p:cNvPicPr>
          <p:nvPr/>
        </p:nvPicPr>
        <p:blipFill>
          <a:blip r:embed="rId3"/>
          <a:stretch>
            <a:fillRect/>
          </a:stretch>
        </p:blipFill>
        <p:spPr>
          <a:xfrm rot="816938">
            <a:off x="428461" y="1552915"/>
            <a:ext cx="6394628" cy="4403573"/>
          </a:xfrm>
          <a:prstGeom prst="rect">
            <a:avLst/>
          </a:prstGeom>
        </p:spPr>
      </p:pic>
      <p:pic>
        <p:nvPicPr>
          <p:cNvPr id="10" name="Picture 9">
            <a:extLst>
              <a:ext uri="{FF2B5EF4-FFF2-40B4-BE49-F238E27FC236}">
                <a16:creationId xmlns:a16="http://schemas.microsoft.com/office/drawing/2014/main" id="{34F5CC89-D9AD-9374-5275-DE933A24C90F}"/>
              </a:ext>
            </a:extLst>
          </p:cNvPr>
          <p:cNvPicPr>
            <a:picLocks noGrp="1" noRot="1" noChangeAspect="1" noMove="1" noResize="1" noEditPoints="1" noAdjustHandles="1" noChangeArrowheads="1" noChangeShapeType="1" noCrop="1"/>
          </p:cNvPicPr>
          <p:nvPr/>
        </p:nvPicPr>
        <p:blipFill>
          <a:blip r:embed="rId4"/>
          <a:srcRect l="-513" t="21662" r="135" b="27451"/>
          <a:stretch>
            <a:fillRect/>
          </a:stretch>
        </p:blipFill>
        <p:spPr>
          <a:xfrm>
            <a:off x="231054" y="2007454"/>
            <a:ext cx="2074609" cy="1493596"/>
          </a:xfrm>
          <a:prstGeom prst="rect">
            <a:avLst/>
          </a:prstGeom>
        </p:spPr>
      </p:pic>
      <p:pic>
        <p:nvPicPr>
          <p:cNvPr id="8" name="Picture 7">
            <a:extLst>
              <a:ext uri="{FF2B5EF4-FFF2-40B4-BE49-F238E27FC236}">
                <a16:creationId xmlns:a16="http://schemas.microsoft.com/office/drawing/2014/main" id="{39DBE41F-741F-21E8-3A4E-215B894A7216}"/>
              </a:ext>
            </a:extLst>
          </p:cNvPr>
          <p:cNvPicPr>
            <a:picLocks noGrp="1" noRot="1" noChangeAspect="1" noMove="1" noResize="1" noEditPoints="1" noAdjustHandles="1" noChangeArrowheads="1" noChangeShapeType="1" noCrop="1"/>
          </p:cNvPicPr>
          <p:nvPr/>
        </p:nvPicPr>
        <p:blipFill>
          <a:blip r:embed="rId5"/>
          <a:srcRect l="-1146" t="21493" r="135" b="13742"/>
          <a:stretch>
            <a:fillRect/>
          </a:stretch>
        </p:blipFill>
        <p:spPr>
          <a:xfrm rot="1065312">
            <a:off x="5386128" y="1284847"/>
            <a:ext cx="3361178" cy="3126698"/>
          </a:xfrm>
          <a:prstGeom prst="rect">
            <a:avLst/>
          </a:prstGeom>
        </p:spPr>
      </p:pic>
      <p:sp>
        <p:nvSpPr>
          <p:cNvPr id="6" name="Inhaltsplatzhalter 5">
            <a:extLst>
              <a:ext uri="{FF2B5EF4-FFF2-40B4-BE49-F238E27FC236}">
                <a16:creationId xmlns:a16="http://schemas.microsoft.com/office/drawing/2014/main" id="{D9C4F23B-7BAC-44E0-1D50-5BBAC06BA931}"/>
              </a:ext>
            </a:extLst>
          </p:cNvPr>
          <p:cNvSpPr>
            <a:spLocks noGrp="1"/>
          </p:cNvSpPr>
          <p:nvPr>
            <p:ph idx="1"/>
          </p:nvPr>
        </p:nvSpPr>
        <p:spPr>
          <a:xfrm>
            <a:off x="2745079" y="1646857"/>
            <a:ext cx="2719017" cy="2696308"/>
          </a:xfrm>
        </p:spPr>
        <p:txBody>
          <a:bodyPr spcFirstLastPara="1" vert="horz" wrap="square" lIns="68580" tIns="34290" rIns="68580" bIns="34290" rtlCol="0" anchor="t" anchorCtr="0">
            <a:normAutofit/>
          </a:bodyPr>
          <a:lstStyle/>
          <a:p>
            <a:pPr marL="230400" indent="-230400" fontAlgn="base">
              <a:lnSpc>
                <a:spcPct val="90000"/>
              </a:lnSpc>
              <a:spcBef>
                <a:spcPts val="1000"/>
              </a:spcBef>
              <a:buClr>
                <a:srgbClr val="7D0138"/>
              </a:buClr>
              <a:buSzPct val="100000"/>
              <a:buFont typeface="Arial" panose="020B0604020202020204" pitchFamily="34" charset="0"/>
              <a:buChar char="•"/>
            </a:pPr>
            <a:r>
              <a:rPr lang="en-US" sz="900">
                <a:solidFill>
                  <a:srgbClr val="7D0138"/>
                </a:solidFill>
                <a:latin typeface="Franklin Gothic Medium" panose="020B0603020102020204" pitchFamily="34" charset="0"/>
                <a:ea typeface="+mn-lt"/>
                <a:cs typeface="+mn-lt"/>
              </a:rPr>
              <a:t>Professionals are trained to understand different care systems from onboarding</a:t>
            </a:r>
            <a:endParaRPr lang="en-US" sz="900">
              <a:solidFill>
                <a:srgbClr val="7D0138"/>
              </a:solidFill>
              <a:latin typeface="Franklin Gothic Book" panose="020B0503020102020204" pitchFamily="34" charset="0"/>
            </a:endParaRPr>
          </a:p>
          <a:p>
            <a:pPr marL="230400" indent="-230400" fontAlgn="base">
              <a:lnSpc>
                <a:spcPct val="90000"/>
              </a:lnSpc>
              <a:spcBef>
                <a:spcPts val="1000"/>
              </a:spcBef>
              <a:buClr>
                <a:srgbClr val="7D0138"/>
              </a:buClr>
              <a:buSzPct val="100000"/>
              <a:buFont typeface="Arial" panose="020B0604020202020204" pitchFamily="34" charset="0"/>
              <a:buChar char="•"/>
            </a:pPr>
            <a:r>
              <a:rPr lang="en-US" sz="900">
                <a:solidFill>
                  <a:srgbClr val="7D0138"/>
                </a:solidFill>
                <a:latin typeface="Franklin Gothic Medium" panose="020B0603020102020204" pitchFamily="34" charset="0"/>
                <a:ea typeface="+mn-lt"/>
                <a:cs typeface="+mn-lt"/>
              </a:rPr>
              <a:t>More complete understanding </a:t>
            </a:r>
            <a:r>
              <a:rPr lang="en-US" sz="900">
                <a:solidFill>
                  <a:srgbClr val="7D0138"/>
                </a:solidFill>
                <a:latin typeface="Franklin Gothic Book" panose="020B0503020102020204" pitchFamily="34" charset="0"/>
                <a:ea typeface="+mn-lt"/>
                <a:cs typeface="+mn-lt"/>
              </a:rPr>
              <a:t>of patient pathways across time and place</a:t>
            </a:r>
          </a:p>
          <a:p>
            <a:pPr marL="230400" indent="-230400" fontAlgn="base">
              <a:lnSpc>
                <a:spcPct val="90000"/>
              </a:lnSpc>
              <a:spcBef>
                <a:spcPts val="1000"/>
              </a:spcBef>
              <a:buClr>
                <a:srgbClr val="7D0138"/>
              </a:buClr>
              <a:buSzPct val="100000"/>
              <a:buFont typeface="Arial" panose="020B0604020202020204" pitchFamily="34" charset="0"/>
              <a:buChar char="•"/>
            </a:pPr>
            <a:r>
              <a:rPr lang="en-US" sz="900">
                <a:solidFill>
                  <a:srgbClr val="7D0138"/>
                </a:solidFill>
                <a:latin typeface="Franklin Gothic Medium" panose="020B0603020102020204" pitchFamily="34" charset="0"/>
                <a:ea typeface="+mn-lt"/>
                <a:cs typeface="+mn-lt"/>
              </a:rPr>
              <a:t>Greater understanding</a:t>
            </a:r>
            <a:r>
              <a:rPr lang="en-US" sz="900">
                <a:solidFill>
                  <a:srgbClr val="7D0138"/>
                </a:solidFill>
                <a:latin typeface="Franklin Gothic Book" panose="020B0503020102020204" pitchFamily="34" charset="0"/>
                <a:ea typeface="+mn-lt"/>
                <a:cs typeface="+mn-lt"/>
              </a:rPr>
              <a:t> of each other’s roles for the patient</a:t>
            </a:r>
          </a:p>
          <a:p>
            <a:pPr marL="230400" indent="-230400" fontAlgn="base">
              <a:lnSpc>
                <a:spcPct val="90000"/>
              </a:lnSpc>
              <a:spcBef>
                <a:spcPts val="1000"/>
              </a:spcBef>
              <a:buClr>
                <a:srgbClr val="7D0138"/>
              </a:buClr>
              <a:buSzPct val="100000"/>
              <a:buFont typeface="Arial" panose="020B0604020202020204" pitchFamily="34" charset="0"/>
              <a:buChar char="•"/>
            </a:pPr>
            <a:r>
              <a:rPr lang="en-US" sz="900">
                <a:solidFill>
                  <a:srgbClr val="7D0138"/>
                </a:solidFill>
                <a:latin typeface="Franklin Gothic Book" panose="020B0503020102020204" pitchFamily="34" charset="0"/>
              </a:rPr>
              <a:t>Reduced misunderstandings about assessment criteria</a:t>
            </a:r>
          </a:p>
          <a:p>
            <a:pPr marL="230400" indent="-230400">
              <a:lnSpc>
                <a:spcPct val="90000"/>
              </a:lnSpc>
              <a:spcBef>
                <a:spcPts val="1000"/>
              </a:spcBef>
              <a:buClr>
                <a:srgbClr val="7D0138"/>
              </a:buClr>
              <a:buSzPct val="100000"/>
              <a:buFont typeface="Arial" panose="020B0604020202020204" pitchFamily="34" charset="0"/>
              <a:buChar char="•"/>
            </a:pPr>
            <a:endParaRPr lang="en-US" sz="900">
              <a:solidFill>
                <a:srgbClr val="7D0138"/>
              </a:solidFill>
              <a:latin typeface="Franklin Gothic Book" panose="020B0503020102020204" pitchFamily="34" charset="0"/>
            </a:endParaRPr>
          </a:p>
        </p:txBody>
      </p:sp>
      <p:sp>
        <p:nvSpPr>
          <p:cNvPr id="7" name="Inhaltsplatzhalter 2">
            <a:extLst>
              <a:ext uri="{FF2B5EF4-FFF2-40B4-BE49-F238E27FC236}">
                <a16:creationId xmlns:a16="http://schemas.microsoft.com/office/drawing/2014/main" id="{4B4747FC-DD86-47FD-8195-342AFBEDB79F}"/>
              </a:ext>
            </a:extLst>
          </p:cNvPr>
          <p:cNvSpPr txBox="1">
            <a:spLocks/>
          </p:cNvSpPr>
          <p:nvPr/>
        </p:nvSpPr>
        <p:spPr>
          <a:xfrm>
            <a:off x="9577524" y="1112044"/>
            <a:ext cx="7886700" cy="3263504"/>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100" b="1">
                <a:ea typeface="+mn-lt"/>
                <a:cs typeface="+mn-lt"/>
              </a:rPr>
              <a:t>From isolated expertise to collaborative understanding</a:t>
            </a:r>
            <a:r>
              <a:rPr lang="en-GB" sz="2100" b="1"/>
              <a:t> </a:t>
            </a:r>
            <a:endParaRPr lang="en-GB" sz="2100"/>
          </a:p>
          <a:p>
            <a:pPr marL="0" indent="0">
              <a:buNone/>
            </a:pPr>
            <a:r>
              <a:rPr lang="en-GB" sz="2100"/>
              <a:t> </a:t>
            </a:r>
            <a:endParaRPr lang="en-GB" sz="2100">
              <a:ea typeface="+mn-lt"/>
              <a:cs typeface="+mn-lt"/>
            </a:endParaRPr>
          </a:p>
          <a:p>
            <a:pPr algn="ctr">
              <a:buFont typeface="Arial" panose="020B0604020202020204" pitchFamily="34" charset="0"/>
              <a:buNone/>
            </a:pPr>
            <a:r>
              <a:rPr lang="en-GB" sz="2100">
                <a:ea typeface="+mn-lt"/>
                <a:cs typeface="+mn-lt"/>
              </a:rPr>
              <a:t> Professionals recognize through training and right from onboarding that high-quality care depends not only on their own field-related skills, but on their opportunities to coordinate with others.</a:t>
            </a:r>
          </a:p>
          <a:p>
            <a:pPr algn="ctr">
              <a:buFont typeface="Arial" panose="020B0604020202020204" pitchFamily="34" charset="0"/>
              <a:buNone/>
            </a:pPr>
            <a:endParaRPr lang="en-GB" sz="2100">
              <a:latin typeface="Aptos" panose="02110004020202020204"/>
              <a:cs typeface="Arial"/>
            </a:endParaRPr>
          </a:p>
          <a:p>
            <a:pPr algn="ctr">
              <a:buFont typeface="Arial" panose="020B0604020202020204" pitchFamily="34" charset="0"/>
              <a:buNone/>
            </a:pPr>
            <a:r>
              <a:rPr lang="en-GB" sz="2100">
                <a:latin typeface="Aptos" panose="02110004020202020204"/>
                <a:cs typeface="Arial"/>
              </a:rPr>
              <a:t>Professionals gain a vision of their career development rooted into shared understanding. </a:t>
            </a:r>
          </a:p>
          <a:p>
            <a:pPr marL="0" indent="0">
              <a:buNone/>
            </a:pPr>
            <a:endParaRPr lang="en-GB" sz="2400">
              <a:latin typeface="Arial"/>
              <a:cs typeface="Arial"/>
            </a:endParaRPr>
          </a:p>
          <a:p>
            <a:pPr marL="685800" lvl="2" indent="0" algn="just">
              <a:buNone/>
            </a:pPr>
            <a:r>
              <a:rPr lang="en-GB" sz="2400">
                <a:latin typeface="Arial"/>
                <a:cs typeface="Arial"/>
              </a:rPr>
              <a:t> </a:t>
            </a:r>
          </a:p>
          <a:p>
            <a:pPr marL="685800" lvl="2" indent="0" algn="just">
              <a:buNone/>
            </a:pPr>
            <a:br>
              <a:rPr lang="en-GB" sz="1500"/>
            </a:br>
            <a:endParaRPr lang="en-GB" sz="1500"/>
          </a:p>
        </p:txBody>
      </p:sp>
      <p:sp>
        <p:nvSpPr>
          <p:cNvPr id="4" name="Titel 1">
            <a:extLst>
              <a:ext uri="{FF2B5EF4-FFF2-40B4-BE49-F238E27FC236}">
                <a16:creationId xmlns:a16="http://schemas.microsoft.com/office/drawing/2014/main" id="{6EA03E1A-476D-3421-12C3-5FAF1DA3CC56}"/>
              </a:ext>
            </a:extLst>
          </p:cNvPr>
          <p:cNvSpPr txBox="1">
            <a:spLocks/>
          </p:cNvSpPr>
          <p:nvPr/>
        </p:nvSpPr>
        <p:spPr>
          <a:xfrm>
            <a:off x="465022" y="1747037"/>
            <a:ext cx="2104641" cy="24534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200" i="1">
                <a:solidFill>
                  <a:srgbClr val="7D0138"/>
                </a:solidFill>
                <a:latin typeface="Franklin Gothic Medium" panose="020B0603020102020204" pitchFamily="34" charset="0"/>
              </a:rPr>
              <a:t>Onboarding frameworks</a:t>
            </a:r>
          </a:p>
        </p:txBody>
      </p:sp>
      <p:sp>
        <p:nvSpPr>
          <p:cNvPr id="12" name="Titel 1">
            <a:extLst>
              <a:ext uri="{FF2B5EF4-FFF2-40B4-BE49-F238E27FC236}">
                <a16:creationId xmlns:a16="http://schemas.microsoft.com/office/drawing/2014/main" id="{7350B84F-3DBE-F8C0-AC78-31F7365BBCF6}"/>
              </a:ext>
            </a:extLst>
          </p:cNvPr>
          <p:cNvSpPr txBox="1">
            <a:spLocks/>
          </p:cNvSpPr>
          <p:nvPr/>
        </p:nvSpPr>
        <p:spPr>
          <a:xfrm>
            <a:off x="5881552" y="1116757"/>
            <a:ext cx="2316875"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i="1">
                <a:solidFill>
                  <a:srgbClr val="7D0138"/>
                </a:solidFill>
                <a:latin typeface="Franklin Gothic Heavy" panose="020B0603020102020204" pitchFamily="34" charset="0"/>
              </a:rPr>
              <a:t>Shared understanding</a:t>
            </a:r>
          </a:p>
        </p:txBody>
      </p:sp>
      <p:sp>
        <p:nvSpPr>
          <p:cNvPr id="3" name="Google Shape;198;p27">
            <a:extLst>
              <a:ext uri="{FF2B5EF4-FFF2-40B4-BE49-F238E27FC236}">
                <a16:creationId xmlns:a16="http://schemas.microsoft.com/office/drawing/2014/main" id="{E0776AFF-4A40-9A37-401D-EECF1922ECFD}"/>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5" name="Tekstiruutu 4">
            <a:extLst>
              <a:ext uri="{FF2B5EF4-FFF2-40B4-BE49-F238E27FC236}">
                <a16:creationId xmlns:a16="http://schemas.microsoft.com/office/drawing/2014/main" id="{F840BB12-3157-3678-3D60-D4D87496EACC}"/>
              </a:ext>
            </a:extLst>
          </p:cNvPr>
          <p:cNvSpPr txBox="1">
            <a:spLocks noGrp="1" noRot="1" noMove="1" noResize="1" noEditPoints="1" noAdjustHandles="1" noChangeArrowheads="1" noChangeShapeType="1"/>
          </p:cNvSpPr>
          <p:nvPr/>
        </p:nvSpPr>
        <p:spPr>
          <a:xfrm>
            <a:off x="306261" y="108755"/>
            <a:ext cx="2436939" cy="253916"/>
          </a:xfrm>
          <a:prstGeom prst="rect">
            <a:avLst/>
          </a:prstGeom>
          <a:noFill/>
        </p:spPr>
        <p:txBody>
          <a:bodyPr wrap="square">
            <a:spAutoFit/>
          </a:bodyPr>
          <a:lstStyle/>
          <a:p>
            <a:r>
              <a:rPr lang="en-US" sz="1050" spc="38">
                <a:solidFill>
                  <a:srgbClr val="7E0138"/>
                </a:solidFill>
                <a:latin typeface="Franklin Gothic Book" panose="020B0503020102020204" pitchFamily="34" charset="0"/>
              </a:rPr>
              <a:t>Our proposal </a:t>
            </a:r>
            <a:r>
              <a:rPr lang="en-US" sz="1050" b="1" spc="38">
                <a:solidFill>
                  <a:srgbClr val="7E0138"/>
                </a:solidFill>
                <a:latin typeface="Franklin Gothic Demi" panose="020B0603020102020204" pitchFamily="34" charset="0"/>
              </a:rPr>
              <a:t>– Opportunities</a:t>
            </a:r>
            <a:r>
              <a:rPr lang="en-US" sz="1050" spc="38">
                <a:solidFill>
                  <a:srgbClr val="7E0138"/>
                </a:solidFill>
                <a:latin typeface="Franklin Gothic Medium" panose="020B0603020102020204" pitchFamily="34" charset="0"/>
              </a:rPr>
              <a:t> </a:t>
            </a:r>
          </a:p>
        </p:txBody>
      </p:sp>
      <p:sp>
        <p:nvSpPr>
          <p:cNvPr id="9" name="Ellipsi 8">
            <a:extLst>
              <a:ext uri="{FF2B5EF4-FFF2-40B4-BE49-F238E27FC236}">
                <a16:creationId xmlns:a16="http://schemas.microsoft.com/office/drawing/2014/main" id="{EFAFA294-B501-A409-34D0-BAC1008B1B33}"/>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Ellipsi 10">
            <a:extLst>
              <a:ext uri="{FF2B5EF4-FFF2-40B4-BE49-F238E27FC236}">
                <a16:creationId xmlns:a16="http://schemas.microsoft.com/office/drawing/2014/main" id="{5E418B70-FE5C-344D-9D0E-D0FD4DBA8CC4}"/>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3" name="Ryhmä 12">
            <a:extLst>
              <a:ext uri="{FF2B5EF4-FFF2-40B4-BE49-F238E27FC236}">
                <a16:creationId xmlns:a16="http://schemas.microsoft.com/office/drawing/2014/main" id="{35DFBA51-B25D-9964-B39E-A178A63BBF3B}"/>
              </a:ext>
            </a:extLst>
          </p:cNvPr>
          <p:cNvGrpSpPr>
            <a:grpSpLocks noGrp="1" noUngrp="1" noRot="1" noMove="1" noResize="1"/>
          </p:cNvGrpSpPr>
          <p:nvPr/>
        </p:nvGrpSpPr>
        <p:grpSpPr>
          <a:xfrm>
            <a:off x="8069284" y="166989"/>
            <a:ext cx="456728" cy="127188"/>
            <a:chOff x="10759044" y="222652"/>
            <a:chExt cx="608971" cy="169584"/>
          </a:xfrm>
        </p:grpSpPr>
        <p:sp>
          <p:nvSpPr>
            <p:cNvPr id="14" name="Suorakulmio 13">
              <a:extLst>
                <a:ext uri="{FF2B5EF4-FFF2-40B4-BE49-F238E27FC236}">
                  <a16:creationId xmlns:a16="http://schemas.microsoft.com/office/drawing/2014/main" id="{8D07ECFE-CA81-9AC4-DDC1-B100E94CDB99}"/>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33D7A0EF-B976-3542-1DEE-718462CCFBC6}"/>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9F0CADC7-3B3A-7C82-21E3-4B002D6FC8D1}"/>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7" name="Ellipsi 16">
            <a:extLst>
              <a:ext uri="{FF2B5EF4-FFF2-40B4-BE49-F238E27FC236}">
                <a16:creationId xmlns:a16="http://schemas.microsoft.com/office/drawing/2014/main" id="{C67AC298-00C2-15BB-3E4D-D90057C4F27E}"/>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Ellipsi 17">
            <a:extLst>
              <a:ext uri="{FF2B5EF4-FFF2-40B4-BE49-F238E27FC236}">
                <a16:creationId xmlns:a16="http://schemas.microsoft.com/office/drawing/2014/main" id="{32103165-E875-167A-9431-1301BA36419B}"/>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Ellipsi 19">
            <a:extLst>
              <a:ext uri="{FF2B5EF4-FFF2-40B4-BE49-F238E27FC236}">
                <a16:creationId xmlns:a16="http://schemas.microsoft.com/office/drawing/2014/main" id="{4AA23B09-7FAA-7375-62E4-E94CE9B970CF}"/>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Ellipsi 20">
            <a:extLst>
              <a:ext uri="{FF2B5EF4-FFF2-40B4-BE49-F238E27FC236}">
                <a16:creationId xmlns:a16="http://schemas.microsoft.com/office/drawing/2014/main" id="{1AE9CD64-E61D-76BE-BF02-5A2FAF33D828}"/>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201495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41A847C9-23A5-4608-207E-9327B6D2D5A4}"/>
            </a:ext>
          </a:extLst>
        </p:cNvPr>
        <p:cNvGrpSpPr/>
        <p:nvPr/>
      </p:nvGrpSpPr>
      <p:grpSpPr>
        <a:xfrm>
          <a:off x="0" y="0"/>
          <a:ext cx="0" cy="0"/>
          <a:chOff x="0" y="0"/>
          <a:chExt cx="0" cy="0"/>
        </a:xfrm>
      </p:grpSpPr>
      <p:pic>
        <p:nvPicPr>
          <p:cNvPr id="30" name="Kuva 29">
            <a:extLst>
              <a:ext uri="{FF2B5EF4-FFF2-40B4-BE49-F238E27FC236}">
                <a16:creationId xmlns:a16="http://schemas.microsoft.com/office/drawing/2014/main" id="{305E4E81-9F90-D28C-8B06-C876D4D1EF6A}"/>
              </a:ext>
            </a:extLst>
          </p:cNvPr>
          <p:cNvPicPr>
            <a:picLocks noGrp="1" noRot="1" noChangeAspect="1" noMove="1" noResize="1" noEditPoints="1" noAdjustHandles="1" noChangeArrowheads="1" noChangeShapeType="1" noCrop="1"/>
          </p:cNvPicPr>
          <p:nvPr/>
        </p:nvPicPr>
        <p:blipFill>
          <a:blip r:embed="rId3"/>
          <a:stretch>
            <a:fillRect/>
          </a:stretch>
        </p:blipFill>
        <p:spPr>
          <a:xfrm rot="1337242">
            <a:off x="309699" y="1762490"/>
            <a:ext cx="6291640" cy="4332652"/>
          </a:xfrm>
          <a:prstGeom prst="rect">
            <a:avLst/>
          </a:prstGeom>
        </p:spPr>
      </p:pic>
      <p:pic>
        <p:nvPicPr>
          <p:cNvPr id="6" name="Picture 5">
            <a:extLst>
              <a:ext uri="{FF2B5EF4-FFF2-40B4-BE49-F238E27FC236}">
                <a16:creationId xmlns:a16="http://schemas.microsoft.com/office/drawing/2014/main" id="{8352687D-D907-AD00-CE6F-E4EFB2E44E7C}"/>
              </a:ext>
            </a:extLst>
          </p:cNvPr>
          <p:cNvPicPr>
            <a:picLocks noGrp="1" noRot="1" noChangeAspect="1" noMove="1" noResize="1" noEditPoints="1" noAdjustHandles="1" noChangeArrowheads="1" noChangeShapeType="1" noCrop="1"/>
          </p:cNvPicPr>
          <p:nvPr/>
        </p:nvPicPr>
        <p:blipFill>
          <a:blip r:embed="rId4"/>
          <a:srcRect l="-513" t="23716" r="135" b="28478"/>
          <a:stretch>
            <a:fillRect/>
          </a:stretch>
        </p:blipFill>
        <p:spPr>
          <a:xfrm>
            <a:off x="413549" y="2137123"/>
            <a:ext cx="1762445" cy="1215044"/>
          </a:xfrm>
          <a:prstGeom prst="rect">
            <a:avLst/>
          </a:prstGeom>
        </p:spPr>
      </p:pic>
      <p:pic>
        <p:nvPicPr>
          <p:cNvPr id="2" name="Picture 1">
            <a:extLst>
              <a:ext uri="{FF2B5EF4-FFF2-40B4-BE49-F238E27FC236}">
                <a16:creationId xmlns:a16="http://schemas.microsoft.com/office/drawing/2014/main" id="{250AD5E9-5331-403D-6BDF-10D5BAE6D214}"/>
              </a:ext>
            </a:extLst>
          </p:cNvPr>
          <p:cNvPicPr>
            <a:picLocks noGrp="1" noRot="1" noChangeAspect="1" noMove="1" noResize="1" noEditPoints="1" noAdjustHandles="1" noChangeArrowheads="1" noChangeShapeType="1" noCrop="1"/>
          </p:cNvPicPr>
          <p:nvPr/>
        </p:nvPicPr>
        <p:blipFill>
          <a:blip r:embed="rId5"/>
          <a:srcRect l="-1146" t="24887" r="135" b="27824"/>
          <a:stretch>
            <a:fillRect/>
          </a:stretch>
        </p:blipFill>
        <p:spPr>
          <a:xfrm>
            <a:off x="4900669" y="1448129"/>
            <a:ext cx="4008434" cy="2749281"/>
          </a:xfrm>
          <a:prstGeom prst="rect">
            <a:avLst/>
          </a:prstGeom>
        </p:spPr>
      </p:pic>
      <p:sp>
        <p:nvSpPr>
          <p:cNvPr id="5" name="Inhaltsplatzhalter 2">
            <a:extLst>
              <a:ext uri="{FF2B5EF4-FFF2-40B4-BE49-F238E27FC236}">
                <a16:creationId xmlns:a16="http://schemas.microsoft.com/office/drawing/2014/main" id="{7AA06D9F-430A-CC15-C0B7-F67E77413D0D}"/>
              </a:ext>
            </a:extLst>
          </p:cNvPr>
          <p:cNvSpPr txBox="1">
            <a:spLocks/>
          </p:cNvSpPr>
          <p:nvPr/>
        </p:nvSpPr>
        <p:spPr>
          <a:xfrm>
            <a:off x="9872904" y="1026319"/>
            <a:ext cx="7886700" cy="3263504"/>
          </a:xfrm>
          <a:prstGeom prst="rect">
            <a:avLst/>
          </a:prstGeom>
        </p:spPr>
        <p:txBody>
          <a:bodyPr vert="horz" lIns="68580" tIns="34290" rIns="68580" bIns="3429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150" b="1">
                <a:ea typeface="+mn-lt"/>
                <a:cs typeface="+mn-lt"/>
              </a:rPr>
              <a:t>From symptomatic treatment to supporting continuous wellbeing</a:t>
            </a:r>
            <a:endParaRPr lang="en-GB" sz="3150" b="1"/>
          </a:p>
          <a:p>
            <a:pPr marL="0" indent="0" algn="ctr">
              <a:buNone/>
            </a:pPr>
            <a:endParaRPr lang="en-GB" sz="3150"/>
          </a:p>
          <a:p>
            <a:pPr marL="0" indent="0" algn="ctr">
              <a:buNone/>
            </a:pPr>
            <a:r>
              <a:rPr lang="en-GB" sz="3150"/>
              <a:t>Healthcare institutions understands each others shared language and practices.</a:t>
            </a:r>
          </a:p>
          <a:p>
            <a:pPr marL="0" indent="0" algn="ctr">
              <a:buNone/>
            </a:pPr>
            <a:endParaRPr lang="en-GB" sz="3150"/>
          </a:p>
          <a:p>
            <a:pPr marL="0" indent="0" algn="ctr">
              <a:buNone/>
            </a:pPr>
            <a:r>
              <a:rPr lang="en-GB" sz="3150"/>
              <a:t> </a:t>
            </a:r>
            <a:r>
              <a:rPr lang="en-GB" sz="3150">
                <a:ea typeface="+mn-lt"/>
                <a:cs typeface="+mn-lt"/>
              </a:rPr>
              <a:t>Rather than considering only isolated medical events, healthcare becomes planned around long-term continuity, prevention and continuous learning.</a:t>
            </a:r>
          </a:p>
          <a:p>
            <a:pPr marL="0" indent="0" algn="ctr">
              <a:buNone/>
            </a:pPr>
            <a:endParaRPr lang="en-GB" sz="3150">
              <a:ea typeface="+mn-lt"/>
              <a:cs typeface="+mn-lt"/>
            </a:endParaRPr>
          </a:p>
          <a:p>
            <a:pPr marL="0" indent="0" algn="ctr">
              <a:buNone/>
            </a:pPr>
            <a:r>
              <a:rPr lang="en-GB" sz="3150">
                <a:ea typeface="+mn-lt"/>
                <a:cs typeface="+mn-lt"/>
              </a:rPr>
              <a:t>Care pathways are conceived as ongoing human experiences rather than disconnected practices of care.</a:t>
            </a:r>
          </a:p>
          <a:p>
            <a:pPr marL="0" indent="0">
              <a:buNone/>
            </a:pPr>
            <a:endParaRPr lang="en-GB" sz="2400">
              <a:latin typeface="Arial"/>
              <a:cs typeface="Arial"/>
            </a:endParaRPr>
          </a:p>
          <a:p>
            <a:pPr marL="685800" lvl="2" indent="0" algn="just">
              <a:buNone/>
            </a:pPr>
            <a:endParaRPr lang="en-GB" sz="2400">
              <a:latin typeface="Arial"/>
              <a:cs typeface="Arial"/>
            </a:endParaRPr>
          </a:p>
        </p:txBody>
      </p:sp>
      <p:sp>
        <p:nvSpPr>
          <p:cNvPr id="24" name="Titel 1">
            <a:extLst>
              <a:ext uri="{FF2B5EF4-FFF2-40B4-BE49-F238E27FC236}">
                <a16:creationId xmlns:a16="http://schemas.microsoft.com/office/drawing/2014/main" id="{8571015B-DE41-685A-ECA4-E012B519E47C}"/>
              </a:ext>
            </a:extLst>
          </p:cNvPr>
          <p:cNvSpPr txBox="1">
            <a:spLocks/>
          </p:cNvSpPr>
          <p:nvPr/>
        </p:nvSpPr>
        <p:spPr>
          <a:xfrm>
            <a:off x="465022" y="1747037"/>
            <a:ext cx="2104641" cy="245345"/>
          </a:xfrm>
          <a:prstGeom prst="rect">
            <a:avLst/>
          </a:prstGeom>
        </p:spPr>
        <p:txBody>
          <a:bodyPr vert="horz" lIns="68580" tIns="34290" rIns="68580" bIns="3429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Medium" panose="020B0603020102020204" pitchFamily="34" charset="0"/>
              </a:rPr>
              <a:t>Knowledge sharing practices</a:t>
            </a:r>
          </a:p>
        </p:txBody>
      </p:sp>
      <p:sp>
        <p:nvSpPr>
          <p:cNvPr id="25" name="Titel 1">
            <a:extLst>
              <a:ext uri="{FF2B5EF4-FFF2-40B4-BE49-F238E27FC236}">
                <a16:creationId xmlns:a16="http://schemas.microsoft.com/office/drawing/2014/main" id="{CE77F64C-B43A-2D9F-A55B-10FF12D43321}"/>
              </a:ext>
            </a:extLst>
          </p:cNvPr>
          <p:cNvSpPr txBox="1">
            <a:spLocks/>
          </p:cNvSpPr>
          <p:nvPr/>
        </p:nvSpPr>
        <p:spPr>
          <a:xfrm>
            <a:off x="5881552" y="1116757"/>
            <a:ext cx="2316875"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i="1">
                <a:solidFill>
                  <a:srgbClr val="7D0138"/>
                </a:solidFill>
                <a:latin typeface="Franklin Gothic Heavy" panose="020B0603020102020204" pitchFamily="34" charset="0"/>
              </a:rPr>
              <a:t>Continuous learning </a:t>
            </a:r>
          </a:p>
        </p:txBody>
      </p:sp>
      <p:sp>
        <p:nvSpPr>
          <p:cNvPr id="3" name="Inhaltsplatzhalter 2">
            <a:extLst>
              <a:ext uri="{FF2B5EF4-FFF2-40B4-BE49-F238E27FC236}">
                <a16:creationId xmlns:a16="http://schemas.microsoft.com/office/drawing/2014/main" id="{253DE4E8-E1D4-96B8-81E1-C86D81C95A15}"/>
              </a:ext>
            </a:extLst>
          </p:cNvPr>
          <p:cNvSpPr>
            <a:spLocks noGrp="1"/>
          </p:cNvSpPr>
          <p:nvPr>
            <p:ph idx="1"/>
          </p:nvPr>
        </p:nvSpPr>
        <p:spPr>
          <a:xfrm>
            <a:off x="2743200" y="1646915"/>
            <a:ext cx="2432574" cy="1633630"/>
          </a:xfrm>
        </p:spPr>
        <p:txBody>
          <a:bodyPr spcFirstLastPara="1" vert="horz" wrap="square" lIns="68580" tIns="34290" rIns="68580" bIns="34290" rtlCol="0" anchor="t" anchorCtr="0">
            <a:normAutofit/>
          </a:bodyPr>
          <a:lstStyle/>
          <a:p>
            <a:pPr marL="230400" indent="-230400" fontAlgn="base">
              <a:lnSpc>
                <a:spcPct val="90000"/>
              </a:lnSpc>
              <a:spcBef>
                <a:spcPts val="1000"/>
              </a:spcBef>
              <a:buClr>
                <a:srgbClr val="7D0138"/>
              </a:buClr>
              <a:buSzPct val="100000"/>
              <a:buFont typeface="Arial" panose="020B0604020202020204" pitchFamily="34" charset="0"/>
              <a:buChar char="•"/>
            </a:pPr>
            <a:r>
              <a:rPr lang="en-GB" sz="900">
                <a:solidFill>
                  <a:srgbClr val="7D0138"/>
                </a:solidFill>
                <a:latin typeface="Franklin Gothic Medium" panose="020B0603020102020204" pitchFamily="34" charset="0"/>
                <a:ea typeface="+mn-lt"/>
                <a:cs typeface="+mn-lt"/>
              </a:rPr>
              <a:t>Continuous learning </a:t>
            </a:r>
            <a:r>
              <a:rPr lang="en-GB" sz="900">
                <a:solidFill>
                  <a:srgbClr val="7D0138"/>
                </a:solidFill>
                <a:latin typeface="Franklin Gothic Book" panose="020B0503020102020204" pitchFamily="34" charset="0"/>
                <a:ea typeface="+mn-lt"/>
                <a:cs typeface="+mn-lt"/>
              </a:rPr>
              <a:t>through open conversation and reflection</a:t>
            </a:r>
          </a:p>
          <a:p>
            <a:pPr marL="230400" indent="-230400" fontAlgn="base">
              <a:lnSpc>
                <a:spcPct val="90000"/>
              </a:lnSpc>
              <a:spcBef>
                <a:spcPts val="1000"/>
              </a:spcBef>
              <a:buClr>
                <a:srgbClr val="7D0138"/>
              </a:buClr>
              <a:buSzPct val="100000"/>
              <a:buFont typeface="Arial" panose="020B0604020202020204" pitchFamily="34" charset="0"/>
              <a:buChar char="•"/>
            </a:pPr>
            <a:r>
              <a:rPr lang="en-GB" sz="900">
                <a:solidFill>
                  <a:srgbClr val="7D0138"/>
                </a:solidFill>
                <a:latin typeface="Franklin Gothic Book" panose="020B0503020102020204" pitchFamily="34" charset="0"/>
              </a:rPr>
              <a:t>Stronger empathy between professionals</a:t>
            </a:r>
          </a:p>
          <a:p>
            <a:pPr marL="230400" indent="-230400" fontAlgn="base">
              <a:lnSpc>
                <a:spcPct val="90000"/>
              </a:lnSpc>
              <a:spcBef>
                <a:spcPts val="1000"/>
              </a:spcBef>
              <a:buClr>
                <a:srgbClr val="7D0138"/>
              </a:buClr>
              <a:buSzPct val="100000"/>
              <a:buFont typeface="Arial" panose="020B0604020202020204" pitchFamily="34" charset="0"/>
              <a:buChar char="•"/>
            </a:pPr>
            <a:r>
              <a:rPr lang="en-GB" sz="900">
                <a:solidFill>
                  <a:srgbClr val="7D0138"/>
                </a:solidFill>
                <a:latin typeface="Franklin Gothic Book" panose="020B0503020102020204" pitchFamily="34" charset="0"/>
                <a:ea typeface="+mn-lt"/>
                <a:cs typeface="+mn-lt"/>
              </a:rPr>
              <a:t>Knowledge sharing helps </a:t>
            </a:r>
            <a:r>
              <a:rPr lang="en-GB" sz="900">
                <a:solidFill>
                  <a:srgbClr val="7D0138"/>
                </a:solidFill>
                <a:latin typeface="Franklin Gothic Medium" panose="020B0603020102020204" pitchFamily="34" charset="0"/>
                <a:ea typeface="+mn-lt"/>
                <a:cs typeface="+mn-lt"/>
              </a:rPr>
              <a:t>professionals learn from each other</a:t>
            </a:r>
          </a:p>
          <a:p>
            <a:pPr marL="230400" indent="-230400" fontAlgn="base">
              <a:lnSpc>
                <a:spcPct val="90000"/>
              </a:lnSpc>
              <a:spcBef>
                <a:spcPts val="1000"/>
              </a:spcBef>
              <a:buClr>
                <a:srgbClr val="7D0138"/>
              </a:buClr>
              <a:buSzPct val="100000"/>
              <a:buFont typeface="Arial" panose="020B0604020202020204" pitchFamily="34" charset="0"/>
              <a:buChar char="•"/>
            </a:pPr>
            <a:r>
              <a:rPr lang="en-GB" sz="900">
                <a:solidFill>
                  <a:srgbClr val="7D0138"/>
                </a:solidFill>
                <a:latin typeface="Franklin Gothic Book" panose="020B0503020102020204" pitchFamily="34" charset="0"/>
              </a:rPr>
              <a:t>Creation of a </a:t>
            </a:r>
            <a:r>
              <a:rPr lang="en-GB" sz="900">
                <a:solidFill>
                  <a:srgbClr val="7D0138"/>
                </a:solidFill>
                <a:latin typeface="Franklin Gothic Medium" panose="020B0603020102020204" pitchFamily="34" charset="0"/>
              </a:rPr>
              <a:t>health culture </a:t>
            </a:r>
            <a:r>
              <a:rPr lang="en-GB" sz="900">
                <a:solidFill>
                  <a:srgbClr val="7D0138"/>
                </a:solidFill>
                <a:latin typeface="Franklin Gothic Book" panose="020B0503020102020204" pitchFamily="34" charset="0"/>
              </a:rPr>
              <a:t>based on listening and growing together</a:t>
            </a:r>
          </a:p>
        </p:txBody>
      </p:sp>
      <p:sp>
        <p:nvSpPr>
          <p:cNvPr id="9" name="Google Shape;198;p27">
            <a:extLst>
              <a:ext uri="{FF2B5EF4-FFF2-40B4-BE49-F238E27FC236}">
                <a16:creationId xmlns:a16="http://schemas.microsoft.com/office/drawing/2014/main" id="{BA1E4331-B974-3D75-5241-FAC2D4ECD760}"/>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10" name="Tekstiruutu 9">
            <a:extLst>
              <a:ext uri="{FF2B5EF4-FFF2-40B4-BE49-F238E27FC236}">
                <a16:creationId xmlns:a16="http://schemas.microsoft.com/office/drawing/2014/main" id="{CEDC7971-80B1-22EB-6464-A7E53DCFC041}"/>
              </a:ext>
            </a:extLst>
          </p:cNvPr>
          <p:cNvSpPr txBox="1">
            <a:spLocks noGrp="1" noRot="1" noMove="1" noResize="1" noEditPoints="1" noAdjustHandles="1" noChangeArrowheads="1" noChangeShapeType="1"/>
          </p:cNvSpPr>
          <p:nvPr/>
        </p:nvSpPr>
        <p:spPr>
          <a:xfrm>
            <a:off x="306261" y="108755"/>
            <a:ext cx="2436939" cy="253916"/>
          </a:xfrm>
          <a:prstGeom prst="rect">
            <a:avLst/>
          </a:prstGeom>
          <a:noFill/>
        </p:spPr>
        <p:txBody>
          <a:bodyPr wrap="square">
            <a:spAutoFit/>
          </a:bodyPr>
          <a:lstStyle/>
          <a:p>
            <a:r>
              <a:rPr lang="en-US" sz="1050" spc="38">
                <a:solidFill>
                  <a:srgbClr val="7E0138"/>
                </a:solidFill>
                <a:latin typeface="Franklin Gothic Book" panose="020B0503020102020204" pitchFamily="34" charset="0"/>
              </a:rPr>
              <a:t>Our proposal </a:t>
            </a:r>
            <a:r>
              <a:rPr lang="en-US" sz="1050" b="1" spc="38">
                <a:solidFill>
                  <a:srgbClr val="7E0138"/>
                </a:solidFill>
                <a:latin typeface="Franklin Gothic Demi" panose="020B0603020102020204" pitchFamily="34" charset="0"/>
              </a:rPr>
              <a:t>– Opportunities</a:t>
            </a:r>
            <a:r>
              <a:rPr lang="en-US" sz="1050" spc="38">
                <a:solidFill>
                  <a:srgbClr val="7E0138"/>
                </a:solidFill>
                <a:latin typeface="Franklin Gothic Medium" panose="020B0603020102020204" pitchFamily="34" charset="0"/>
              </a:rPr>
              <a:t> </a:t>
            </a:r>
          </a:p>
        </p:txBody>
      </p:sp>
      <p:sp>
        <p:nvSpPr>
          <p:cNvPr id="11" name="Ellipsi 10">
            <a:extLst>
              <a:ext uri="{FF2B5EF4-FFF2-40B4-BE49-F238E27FC236}">
                <a16:creationId xmlns:a16="http://schemas.microsoft.com/office/drawing/2014/main" id="{92191993-C89F-A1CD-E8F6-F38515851346}"/>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Ellipsi 11">
            <a:extLst>
              <a:ext uri="{FF2B5EF4-FFF2-40B4-BE49-F238E27FC236}">
                <a16:creationId xmlns:a16="http://schemas.microsoft.com/office/drawing/2014/main" id="{A8B6BDA5-7409-F936-A831-8BB2003CF7E1}"/>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3" name="Ryhmä 12">
            <a:extLst>
              <a:ext uri="{FF2B5EF4-FFF2-40B4-BE49-F238E27FC236}">
                <a16:creationId xmlns:a16="http://schemas.microsoft.com/office/drawing/2014/main" id="{444FA5E6-97F8-946B-C7DD-787CA267A625}"/>
              </a:ext>
            </a:extLst>
          </p:cNvPr>
          <p:cNvGrpSpPr>
            <a:grpSpLocks noGrp="1" noUngrp="1" noRot="1" noMove="1" noResize="1"/>
          </p:cNvGrpSpPr>
          <p:nvPr/>
        </p:nvGrpSpPr>
        <p:grpSpPr>
          <a:xfrm>
            <a:off x="8069284" y="166989"/>
            <a:ext cx="456728" cy="127188"/>
            <a:chOff x="10759044" y="222652"/>
            <a:chExt cx="608971" cy="169584"/>
          </a:xfrm>
        </p:grpSpPr>
        <p:sp>
          <p:nvSpPr>
            <p:cNvPr id="14" name="Suorakulmio 13">
              <a:extLst>
                <a:ext uri="{FF2B5EF4-FFF2-40B4-BE49-F238E27FC236}">
                  <a16:creationId xmlns:a16="http://schemas.microsoft.com/office/drawing/2014/main" id="{E6757A50-F81D-24CF-15F4-F04CC0B017EA}"/>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AC432009-2A79-985A-7E00-58B27DC0792A}"/>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02EB8FD2-EF4A-4B2E-65BF-FEB617A0F207}"/>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7" name="Ellipsi 16">
            <a:extLst>
              <a:ext uri="{FF2B5EF4-FFF2-40B4-BE49-F238E27FC236}">
                <a16:creationId xmlns:a16="http://schemas.microsoft.com/office/drawing/2014/main" id="{7AC4EE6E-D847-3340-E807-F915B5777105}"/>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Ellipsi 17">
            <a:extLst>
              <a:ext uri="{FF2B5EF4-FFF2-40B4-BE49-F238E27FC236}">
                <a16:creationId xmlns:a16="http://schemas.microsoft.com/office/drawing/2014/main" id="{F29D1F81-C7EF-957F-F49E-D9E37BCE21A6}"/>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Ellipsi 18">
            <a:extLst>
              <a:ext uri="{FF2B5EF4-FFF2-40B4-BE49-F238E27FC236}">
                <a16:creationId xmlns:a16="http://schemas.microsoft.com/office/drawing/2014/main" id="{BE1C3915-5A02-101F-FE20-B251DF193BF1}"/>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Ellipsi 19">
            <a:extLst>
              <a:ext uri="{FF2B5EF4-FFF2-40B4-BE49-F238E27FC236}">
                <a16:creationId xmlns:a16="http://schemas.microsoft.com/office/drawing/2014/main" id="{224DA070-8054-E110-BDF0-AF477415EE23}"/>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922857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4E5822D7-4FA7-709D-591A-7C110DECF6CD}"/>
            </a:ext>
          </a:extLst>
        </p:cNvPr>
        <p:cNvGrpSpPr/>
        <p:nvPr/>
      </p:nvGrpSpPr>
      <p:grpSpPr>
        <a:xfrm>
          <a:off x="0" y="0"/>
          <a:ext cx="0" cy="0"/>
          <a:chOff x="0" y="0"/>
          <a:chExt cx="0" cy="0"/>
        </a:xfrm>
      </p:grpSpPr>
      <p:grpSp>
        <p:nvGrpSpPr>
          <p:cNvPr id="5" name="Ryhmä 4">
            <a:extLst>
              <a:ext uri="{FF2B5EF4-FFF2-40B4-BE49-F238E27FC236}">
                <a16:creationId xmlns:a16="http://schemas.microsoft.com/office/drawing/2014/main" id="{10A3C3E6-2272-D0A8-6C2C-EBF61BFAB593}"/>
              </a:ext>
            </a:extLst>
          </p:cNvPr>
          <p:cNvGrpSpPr>
            <a:grpSpLocks noGrp="1" noUngrp="1" noRot="1" noMove="1" noResize="1"/>
          </p:cNvGrpSpPr>
          <p:nvPr/>
        </p:nvGrpSpPr>
        <p:grpSpPr>
          <a:xfrm>
            <a:off x="-708166" y="-203943"/>
            <a:ext cx="9970961" cy="6866366"/>
            <a:chOff x="-944221" y="-271924"/>
            <a:chExt cx="13294614" cy="9155154"/>
          </a:xfrm>
        </p:grpSpPr>
        <p:pic>
          <p:nvPicPr>
            <p:cNvPr id="6" name="Kuva 5">
              <a:extLst>
                <a:ext uri="{FF2B5EF4-FFF2-40B4-BE49-F238E27FC236}">
                  <a16:creationId xmlns:a16="http://schemas.microsoft.com/office/drawing/2014/main" id="{1C4F093D-6522-38A3-13CE-0166DA5008CC}"/>
                </a:ext>
              </a:extLst>
            </p:cNvPr>
            <p:cNvPicPr>
              <a:picLocks noGrp="1" noRot="1" noChangeAspect="1" noMove="1" noResize="1" noEditPoints="1" noAdjustHandles="1" noChangeArrowheads="1" noChangeShapeType="1" noCrop="1"/>
            </p:cNvPicPr>
            <p:nvPr/>
          </p:nvPicPr>
          <p:blipFill>
            <a:blip r:embed="rId3"/>
            <a:stretch>
              <a:fillRect/>
            </a:stretch>
          </p:blipFill>
          <p:spPr>
            <a:xfrm rot="535612">
              <a:off x="-944221" y="-271924"/>
              <a:ext cx="13294614" cy="9155154"/>
            </a:xfrm>
            <a:prstGeom prst="rect">
              <a:avLst/>
            </a:prstGeom>
          </p:spPr>
        </p:pic>
        <p:sp>
          <p:nvSpPr>
            <p:cNvPr id="7" name="Ellipsi 6">
              <a:extLst>
                <a:ext uri="{FF2B5EF4-FFF2-40B4-BE49-F238E27FC236}">
                  <a16:creationId xmlns:a16="http://schemas.microsoft.com/office/drawing/2014/main" id="{CF6F9CF0-01ED-A4D1-BE74-5063BBB8325D}"/>
                </a:ext>
              </a:extLst>
            </p:cNvPr>
            <p:cNvSpPr>
              <a:spLocks noGrp="1" noRot="1" noMove="1" noResize="1" noEditPoints="1" noAdjustHandles="1" noChangeArrowheads="1" noChangeShapeType="1"/>
            </p:cNvSpPr>
            <p:nvPr/>
          </p:nvSpPr>
          <p:spPr>
            <a:xfrm>
              <a:off x="10447649" y="3454052"/>
              <a:ext cx="168429" cy="168429"/>
            </a:xfrm>
            <a:prstGeom prst="ellipse">
              <a:avLst/>
            </a:prstGeom>
            <a:solidFill>
              <a:srgbClr val="B4E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 name="Otsikko 1">
            <a:extLst>
              <a:ext uri="{FF2B5EF4-FFF2-40B4-BE49-F238E27FC236}">
                <a16:creationId xmlns:a16="http://schemas.microsoft.com/office/drawing/2014/main" id="{8E99458B-118D-4674-CA10-AE7E917F24D1}"/>
              </a:ext>
            </a:extLst>
          </p:cNvPr>
          <p:cNvSpPr>
            <a:spLocks noGrp="1"/>
          </p:cNvSpPr>
          <p:nvPr>
            <p:ph type="ctrTitle"/>
          </p:nvPr>
        </p:nvSpPr>
        <p:spPr/>
        <p:txBody>
          <a:bodyPr>
            <a:normAutofit/>
          </a:bodyPr>
          <a:lstStyle/>
          <a:p>
            <a:r>
              <a:rPr lang="en-GB" sz="4400" b="1" i="1">
                <a:solidFill>
                  <a:srgbClr val="7D0138"/>
                </a:solidFill>
                <a:latin typeface="Franklin Gothic Demi" panose="020B0603020102020204" pitchFamily="34" charset="0"/>
                <a:ea typeface="+mn-ea"/>
                <a:cs typeface="+mn-cs"/>
              </a:rPr>
              <a:t>Conclusion</a:t>
            </a:r>
          </a:p>
        </p:txBody>
      </p:sp>
      <p:sp>
        <p:nvSpPr>
          <p:cNvPr id="4" name="Google Shape;198;p27">
            <a:extLst>
              <a:ext uri="{FF2B5EF4-FFF2-40B4-BE49-F238E27FC236}">
                <a16:creationId xmlns:a16="http://schemas.microsoft.com/office/drawing/2014/main" id="{8E3F9E50-DAD7-084E-416E-BA7DED20B2EC}"/>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8" name="Ellipsi 7">
            <a:extLst>
              <a:ext uri="{FF2B5EF4-FFF2-40B4-BE49-F238E27FC236}">
                <a16:creationId xmlns:a16="http://schemas.microsoft.com/office/drawing/2014/main" id="{0C86E795-4184-FE8D-55B2-2C50139A04DD}"/>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Ellipsi 8">
            <a:extLst>
              <a:ext uri="{FF2B5EF4-FFF2-40B4-BE49-F238E27FC236}">
                <a16:creationId xmlns:a16="http://schemas.microsoft.com/office/drawing/2014/main" id="{0378C292-9F1E-290C-68C9-CDA594595424}"/>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0" name="Ryhmä 9">
            <a:extLst>
              <a:ext uri="{FF2B5EF4-FFF2-40B4-BE49-F238E27FC236}">
                <a16:creationId xmlns:a16="http://schemas.microsoft.com/office/drawing/2014/main" id="{13B93E30-4484-3FA6-4B2B-EC84E7037A15}"/>
              </a:ext>
            </a:extLst>
          </p:cNvPr>
          <p:cNvGrpSpPr>
            <a:grpSpLocks noGrp="1" noUngrp="1" noRot="1" noMove="1" noResize="1"/>
          </p:cNvGrpSpPr>
          <p:nvPr/>
        </p:nvGrpSpPr>
        <p:grpSpPr>
          <a:xfrm>
            <a:off x="8069284" y="166989"/>
            <a:ext cx="456728" cy="127188"/>
            <a:chOff x="10759044" y="222652"/>
            <a:chExt cx="608971" cy="169584"/>
          </a:xfrm>
        </p:grpSpPr>
        <p:sp>
          <p:nvSpPr>
            <p:cNvPr id="11" name="Suorakulmio 10">
              <a:extLst>
                <a:ext uri="{FF2B5EF4-FFF2-40B4-BE49-F238E27FC236}">
                  <a16:creationId xmlns:a16="http://schemas.microsoft.com/office/drawing/2014/main" id="{F1FBC887-4B24-C19D-A28C-A743E5F0CCA0}"/>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Ellipsi 11">
              <a:extLst>
                <a:ext uri="{FF2B5EF4-FFF2-40B4-BE49-F238E27FC236}">
                  <a16:creationId xmlns:a16="http://schemas.microsoft.com/office/drawing/2014/main" id="{7653ECAC-E647-F208-28D7-80ED34C94DBA}"/>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Ellipsi 12">
              <a:extLst>
                <a:ext uri="{FF2B5EF4-FFF2-40B4-BE49-F238E27FC236}">
                  <a16:creationId xmlns:a16="http://schemas.microsoft.com/office/drawing/2014/main" id="{49A048B1-423D-8667-7BA2-441248FD488F}"/>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4" name="Ellipsi 13">
            <a:extLst>
              <a:ext uri="{FF2B5EF4-FFF2-40B4-BE49-F238E27FC236}">
                <a16:creationId xmlns:a16="http://schemas.microsoft.com/office/drawing/2014/main" id="{B2971424-9202-080F-9CC2-984FFAACCDEC}"/>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B4D09F1C-6E34-3260-9A14-378357EF47FF}"/>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4688B9C7-CCD0-7371-42F5-25779A166A04}"/>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F2467D4F-5609-6957-94DC-3074C5E62498}"/>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240172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53291-3010-A047-A4EE-A5375EB653D2}"/>
              </a:ext>
            </a:extLst>
          </p:cNvPr>
          <p:cNvSpPr>
            <a:spLocks noGrp="1"/>
          </p:cNvSpPr>
          <p:nvPr>
            <p:ph type="title"/>
          </p:nvPr>
        </p:nvSpPr>
        <p:spPr>
          <a:xfrm>
            <a:off x="1553171" y="1559983"/>
            <a:ext cx="4939117" cy="332637"/>
          </a:xfrm>
        </p:spPr>
        <p:txBody>
          <a:bodyPr>
            <a:normAutofit fontScale="90000"/>
          </a:bodyPr>
          <a:lstStyle/>
          <a:p>
            <a:r>
              <a:rPr lang="en-GB" sz="1800">
                <a:solidFill>
                  <a:srgbClr val="7D0138"/>
                </a:solidFill>
                <a:latin typeface="Franklin Gothic Book" panose="020B0503020102020204" pitchFamily="34" charset="0"/>
              </a:rPr>
              <a:t>Definition of care:</a:t>
            </a:r>
          </a:p>
        </p:txBody>
      </p:sp>
      <p:sp>
        <p:nvSpPr>
          <p:cNvPr id="3" name="Inhaltsplatzhalter 2">
            <a:extLst>
              <a:ext uri="{FF2B5EF4-FFF2-40B4-BE49-F238E27FC236}">
                <a16:creationId xmlns:a16="http://schemas.microsoft.com/office/drawing/2014/main" id="{2D078F3A-7206-F5FF-73D5-D186601EB1A2}"/>
              </a:ext>
            </a:extLst>
          </p:cNvPr>
          <p:cNvSpPr>
            <a:spLocks noGrp="1"/>
          </p:cNvSpPr>
          <p:nvPr>
            <p:ph idx="1"/>
          </p:nvPr>
        </p:nvSpPr>
        <p:spPr>
          <a:xfrm>
            <a:off x="1346922" y="2081949"/>
            <a:ext cx="6450157" cy="1176554"/>
          </a:xfrm>
        </p:spPr>
        <p:txBody>
          <a:bodyPr>
            <a:normAutofit/>
          </a:bodyPr>
          <a:lstStyle/>
          <a:p>
            <a:pPr marL="0" indent="0" algn="ctr">
              <a:buNone/>
            </a:pPr>
            <a:r>
              <a:rPr lang="en-GB" sz="2000" b="1">
                <a:solidFill>
                  <a:srgbClr val="7D0138"/>
                </a:solidFill>
                <a:latin typeface="Franklin Gothic Demi" panose="020B0603020102020204" pitchFamily="34" charset="0"/>
              </a:rPr>
              <a:t>“The process of protecting someone or something and providing what that person or thing needs.” </a:t>
            </a:r>
          </a:p>
          <a:p>
            <a:pPr marL="0" indent="0" algn="ctr">
              <a:buNone/>
            </a:pPr>
            <a:r>
              <a:rPr lang="en-GB" sz="1600" i="1">
                <a:solidFill>
                  <a:srgbClr val="7D0138"/>
                </a:solidFill>
                <a:latin typeface="Franklin Gothic Book" panose="020B0503020102020204" pitchFamily="34" charset="0"/>
              </a:rPr>
              <a:t>Synonym = responsibility, guidance</a:t>
            </a:r>
          </a:p>
        </p:txBody>
      </p:sp>
      <p:sp>
        <p:nvSpPr>
          <p:cNvPr id="6" name="Tekstiruutu 5">
            <a:extLst>
              <a:ext uri="{FF2B5EF4-FFF2-40B4-BE49-F238E27FC236}">
                <a16:creationId xmlns:a16="http://schemas.microsoft.com/office/drawing/2014/main" id="{C215B1BB-F952-583C-131C-30D1B95522D4}"/>
              </a:ext>
            </a:extLst>
          </p:cNvPr>
          <p:cNvSpPr txBox="1"/>
          <p:nvPr/>
        </p:nvSpPr>
        <p:spPr>
          <a:xfrm>
            <a:off x="1707642" y="3447832"/>
            <a:ext cx="2514600" cy="253916"/>
          </a:xfrm>
          <a:prstGeom prst="rect">
            <a:avLst/>
          </a:prstGeom>
          <a:noFill/>
        </p:spPr>
        <p:txBody>
          <a:bodyPr wrap="square">
            <a:spAutoFit/>
          </a:bodyPr>
          <a:lstStyle/>
          <a:p>
            <a:r>
              <a:rPr lang="en-GB" sz="1050">
                <a:solidFill>
                  <a:srgbClr val="7D0138"/>
                </a:solidFill>
                <a:latin typeface="Franklin Gothic Book" panose="020B0503020102020204" pitchFamily="34" charset="0"/>
              </a:rPr>
              <a:t>(Cambridge Dictionary)</a:t>
            </a:r>
          </a:p>
        </p:txBody>
      </p:sp>
      <p:sp>
        <p:nvSpPr>
          <p:cNvPr id="4" name="Google Shape;198;p27">
            <a:extLst>
              <a:ext uri="{FF2B5EF4-FFF2-40B4-BE49-F238E27FC236}">
                <a16:creationId xmlns:a16="http://schemas.microsoft.com/office/drawing/2014/main" id="{257897AD-B9E7-D861-B821-F440ACA0F43E}"/>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5" name="Tekstiruutu 4">
            <a:extLst>
              <a:ext uri="{FF2B5EF4-FFF2-40B4-BE49-F238E27FC236}">
                <a16:creationId xmlns:a16="http://schemas.microsoft.com/office/drawing/2014/main" id="{1017FC5A-7C62-9EE5-1C6A-3BDF5D38D968}"/>
              </a:ext>
            </a:extLst>
          </p:cNvPr>
          <p:cNvSpPr txBox="1">
            <a:spLocks noGrp="1" noRot="1" noMove="1" noResize="1" noEditPoints="1" noAdjustHandles="1" noChangeArrowheads="1" noChangeShapeType="1"/>
          </p:cNvSpPr>
          <p:nvPr/>
        </p:nvSpPr>
        <p:spPr>
          <a:xfrm>
            <a:off x="306261" y="108755"/>
            <a:ext cx="1246910" cy="253916"/>
          </a:xfrm>
          <a:prstGeom prst="rect">
            <a:avLst/>
          </a:prstGeom>
          <a:noFill/>
        </p:spPr>
        <p:txBody>
          <a:bodyPr wrap="square">
            <a:spAutoFit/>
          </a:bodyPr>
          <a:lstStyle/>
          <a:p>
            <a:r>
              <a:rPr lang="en-US" sz="1050" b="1" spc="38">
                <a:solidFill>
                  <a:srgbClr val="7E0138"/>
                </a:solidFill>
                <a:latin typeface="Franklin Gothic Demi" panose="020B0603020102020204" pitchFamily="34" charset="0"/>
              </a:rPr>
              <a:t>Introduction </a:t>
            </a:r>
          </a:p>
        </p:txBody>
      </p:sp>
      <p:sp>
        <p:nvSpPr>
          <p:cNvPr id="7" name="Ellipsi 6">
            <a:extLst>
              <a:ext uri="{FF2B5EF4-FFF2-40B4-BE49-F238E27FC236}">
                <a16:creationId xmlns:a16="http://schemas.microsoft.com/office/drawing/2014/main" id="{CF974353-B15B-2E94-A269-F8FB8D950F4D}"/>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7E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Ellipsi 7">
            <a:extLst>
              <a:ext uri="{FF2B5EF4-FFF2-40B4-BE49-F238E27FC236}">
                <a16:creationId xmlns:a16="http://schemas.microsoft.com/office/drawing/2014/main" id="{F4B522F6-DAA9-81E5-B9D6-1999E8B3435E}"/>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9" name="Ryhmä 8">
            <a:extLst>
              <a:ext uri="{FF2B5EF4-FFF2-40B4-BE49-F238E27FC236}">
                <a16:creationId xmlns:a16="http://schemas.microsoft.com/office/drawing/2014/main" id="{F220BC3E-2624-A135-CAAA-18FBA1B9A4F9}"/>
              </a:ext>
            </a:extLst>
          </p:cNvPr>
          <p:cNvGrpSpPr>
            <a:grpSpLocks noGrp="1" noUngrp="1" noRot="1" noMove="1" noResize="1"/>
          </p:cNvGrpSpPr>
          <p:nvPr/>
        </p:nvGrpSpPr>
        <p:grpSpPr>
          <a:xfrm>
            <a:off x="8069284" y="166989"/>
            <a:ext cx="456728" cy="127188"/>
            <a:chOff x="10759044" y="222652"/>
            <a:chExt cx="608971" cy="169584"/>
          </a:xfrm>
        </p:grpSpPr>
        <p:sp>
          <p:nvSpPr>
            <p:cNvPr id="10" name="Suorakulmio 9">
              <a:extLst>
                <a:ext uri="{FF2B5EF4-FFF2-40B4-BE49-F238E27FC236}">
                  <a16:creationId xmlns:a16="http://schemas.microsoft.com/office/drawing/2014/main" id="{A9151AC6-1F52-FFB1-31E2-DCF493D286A1}"/>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Ellipsi 10">
              <a:extLst>
                <a:ext uri="{FF2B5EF4-FFF2-40B4-BE49-F238E27FC236}">
                  <a16:creationId xmlns:a16="http://schemas.microsoft.com/office/drawing/2014/main" id="{2F9CB817-AC6F-DCCB-1DB4-4D3C2BA3A786}"/>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Ellipsi 11">
              <a:extLst>
                <a:ext uri="{FF2B5EF4-FFF2-40B4-BE49-F238E27FC236}">
                  <a16:creationId xmlns:a16="http://schemas.microsoft.com/office/drawing/2014/main" id="{2E921E60-679B-ED8F-4F38-4D17AC76ACB2}"/>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3" name="Ellipsi 12">
            <a:extLst>
              <a:ext uri="{FF2B5EF4-FFF2-40B4-BE49-F238E27FC236}">
                <a16:creationId xmlns:a16="http://schemas.microsoft.com/office/drawing/2014/main" id="{95524145-31A6-EB9C-2B5D-482FE7272D2C}"/>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1AF93858-050B-3E19-AB5F-AED525635043}"/>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A48AF90D-E3EA-D0FE-C144-EB695304FBB5}"/>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08760889-01B2-C6B1-C903-42A152631134}"/>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856438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95B797-2A8E-5F34-FB39-2AEF61C6F1D2}"/>
              </a:ext>
            </a:extLst>
          </p:cNvPr>
          <p:cNvSpPr>
            <a:spLocks noGrp="1"/>
          </p:cNvSpPr>
          <p:nvPr>
            <p:ph idx="1"/>
          </p:nvPr>
        </p:nvSpPr>
        <p:spPr>
          <a:xfrm>
            <a:off x="628650" y="725131"/>
            <a:ext cx="7886700" cy="404813"/>
          </a:xfrm>
        </p:spPr>
        <p:txBody>
          <a:bodyPr spcFirstLastPara="1" vert="horz" wrap="square" lIns="68580" tIns="34290" rIns="68580" bIns="34290" rtlCol="0" anchor="t" anchorCtr="0">
            <a:normAutofit/>
          </a:bodyPr>
          <a:lstStyle/>
          <a:p>
            <a:pPr marL="0" indent="0" algn="ctr">
              <a:buNone/>
            </a:pPr>
            <a:r>
              <a:rPr lang="en-GB" i="1">
                <a:solidFill>
                  <a:srgbClr val="7D0138"/>
                </a:solidFill>
                <a:highlight>
                  <a:srgbClr val="B4E549"/>
                </a:highlight>
                <a:latin typeface="Franklin Gothic Book" panose="020B0503020102020204" pitchFamily="34" charset="0"/>
              </a:rPr>
              <a:t>When understanding is continuous, care can be continuous as well.</a:t>
            </a:r>
          </a:p>
        </p:txBody>
      </p:sp>
      <p:sp>
        <p:nvSpPr>
          <p:cNvPr id="2" name="Google Shape;198;p27">
            <a:extLst>
              <a:ext uri="{FF2B5EF4-FFF2-40B4-BE49-F238E27FC236}">
                <a16:creationId xmlns:a16="http://schemas.microsoft.com/office/drawing/2014/main" id="{39E13A24-74E6-F219-4A22-AF86C1549189}"/>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4" name="Tekstiruutu 3">
            <a:extLst>
              <a:ext uri="{FF2B5EF4-FFF2-40B4-BE49-F238E27FC236}">
                <a16:creationId xmlns:a16="http://schemas.microsoft.com/office/drawing/2014/main" id="{B17450F0-5323-056E-26B1-4EE3C0D70020}"/>
              </a:ext>
            </a:extLst>
          </p:cNvPr>
          <p:cNvSpPr txBox="1">
            <a:spLocks noGrp="1" noRot="1" noMove="1" noResize="1" noEditPoints="1" noAdjustHandles="1" noChangeArrowheads="1" noChangeShapeType="1"/>
          </p:cNvSpPr>
          <p:nvPr/>
        </p:nvSpPr>
        <p:spPr>
          <a:xfrm>
            <a:off x="306262" y="108755"/>
            <a:ext cx="2135702" cy="253916"/>
          </a:xfrm>
          <a:prstGeom prst="rect">
            <a:avLst/>
          </a:prstGeom>
          <a:noFill/>
        </p:spPr>
        <p:txBody>
          <a:bodyPr wrap="square">
            <a:spAutoFit/>
          </a:bodyPr>
          <a:lstStyle/>
          <a:p>
            <a:r>
              <a:rPr lang="en-US" sz="1050" b="1" spc="38">
                <a:solidFill>
                  <a:srgbClr val="7E0138"/>
                </a:solidFill>
                <a:latin typeface="Franklin Gothic Demi" panose="020B0603020102020204" pitchFamily="34" charset="0"/>
              </a:rPr>
              <a:t>Conclusion</a:t>
            </a:r>
            <a:r>
              <a:rPr lang="en-US" sz="1050" spc="38">
                <a:solidFill>
                  <a:srgbClr val="7E0138"/>
                </a:solidFill>
                <a:latin typeface="Franklin Gothic Medium" panose="020B0603020102020204" pitchFamily="34" charset="0"/>
              </a:rPr>
              <a:t> </a:t>
            </a:r>
          </a:p>
        </p:txBody>
      </p:sp>
      <p:sp>
        <p:nvSpPr>
          <p:cNvPr id="5" name="Ellipsi 4">
            <a:extLst>
              <a:ext uri="{FF2B5EF4-FFF2-40B4-BE49-F238E27FC236}">
                <a16:creationId xmlns:a16="http://schemas.microsoft.com/office/drawing/2014/main" id="{6191B8F4-7A3F-209C-D47F-AFDA6DE63743}"/>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Ellipsi 5">
            <a:extLst>
              <a:ext uri="{FF2B5EF4-FFF2-40B4-BE49-F238E27FC236}">
                <a16:creationId xmlns:a16="http://schemas.microsoft.com/office/drawing/2014/main" id="{1FDC8C14-A70C-A888-664F-86B1F6A58A6B}"/>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7" name="Ryhmä 6">
            <a:extLst>
              <a:ext uri="{FF2B5EF4-FFF2-40B4-BE49-F238E27FC236}">
                <a16:creationId xmlns:a16="http://schemas.microsoft.com/office/drawing/2014/main" id="{019E62FC-2594-B38B-FBD7-8A6EB1B6D230}"/>
              </a:ext>
            </a:extLst>
          </p:cNvPr>
          <p:cNvGrpSpPr>
            <a:grpSpLocks noGrp="1" noUngrp="1" noRot="1" noMove="1" noResize="1"/>
          </p:cNvGrpSpPr>
          <p:nvPr/>
        </p:nvGrpSpPr>
        <p:grpSpPr>
          <a:xfrm>
            <a:off x="8069284" y="166989"/>
            <a:ext cx="456728" cy="127188"/>
            <a:chOff x="10759044" y="222652"/>
            <a:chExt cx="608971" cy="169584"/>
          </a:xfrm>
        </p:grpSpPr>
        <p:sp>
          <p:nvSpPr>
            <p:cNvPr id="8" name="Suorakulmio 7">
              <a:extLst>
                <a:ext uri="{FF2B5EF4-FFF2-40B4-BE49-F238E27FC236}">
                  <a16:creationId xmlns:a16="http://schemas.microsoft.com/office/drawing/2014/main" id="{4AFA5583-E0D4-A81D-7552-3ADC9E0A54C6}"/>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Ellipsi 8">
              <a:extLst>
                <a:ext uri="{FF2B5EF4-FFF2-40B4-BE49-F238E27FC236}">
                  <a16:creationId xmlns:a16="http://schemas.microsoft.com/office/drawing/2014/main" id="{198CCEBD-3D69-5939-95E7-65FF69CDD955}"/>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Ellipsi 9">
              <a:extLst>
                <a:ext uri="{FF2B5EF4-FFF2-40B4-BE49-F238E27FC236}">
                  <a16:creationId xmlns:a16="http://schemas.microsoft.com/office/drawing/2014/main" id="{F97AADE1-90B7-9BA5-2C3F-FE27D4043D5B}"/>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1" name="Ellipsi 10">
            <a:extLst>
              <a:ext uri="{FF2B5EF4-FFF2-40B4-BE49-F238E27FC236}">
                <a16:creationId xmlns:a16="http://schemas.microsoft.com/office/drawing/2014/main" id="{DDED5D3E-6A94-6FB5-E8C8-248712F118CD}"/>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Ellipsi 11">
            <a:extLst>
              <a:ext uri="{FF2B5EF4-FFF2-40B4-BE49-F238E27FC236}">
                <a16:creationId xmlns:a16="http://schemas.microsoft.com/office/drawing/2014/main" id="{9DB39CE3-ECB9-5D8B-C828-C1D0A32D9BC3}"/>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Ellipsi 12">
            <a:extLst>
              <a:ext uri="{FF2B5EF4-FFF2-40B4-BE49-F238E27FC236}">
                <a16:creationId xmlns:a16="http://schemas.microsoft.com/office/drawing/2014/main" id="{D2FC074E-DEB3-602D-5A1F-C174D90D74C0}"/>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6C9F3525-7EC6-8BAF-8D03-4045EE1DE625}"/>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C0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5" name="Picture 14">
            <a:extLst>
              <a:ext uri="{FF2B5EF4-FFF2-40B4-BE49-F238E27FC236}">
                <a16:creationId xmlns:a16="http://schemas.microsoft.com/office/drawing/2014/main" id="{22FFDFC3-9C29-27E1-9BC5-B4758DF35D02}"/>
              </a:ext>
            </a:extLst>
          </p:cNvPr>
          <p:cNvPicPr>
            <a:picLocks noChangeAspect="1"/>
          </p:cNvPicPr>
          <p:nvPr/>
        </p:nvPicPr>
        <p:blipFill>
          <a:blip r:embed="rId3"/>
          <a:stretch>
            <a:fillRect/>
          </a:stretch>
        </p:blipFill>
        <p:spPr>
          <a:xfrm>
            <a:off x="2121968" y="1381648"/>
            <a:ext cx="4900064" cy="3341079"/>
          </a:xfrm>
          <a:prstGeom prst="rect">
            <a:avLst/>
          </a:prstGeom>
        </p:spPr>
      </p:pic>
    </p:spTree>
    <p:extLst>
      <p:ext uri="{BB962C8B-B14F-4D97-AF65-F5344CB8AC3E}">
        <p14:creationId xmlns:p14="http://schemas.microsoft.com/office/powerpoint/2010/main" val="31472186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pic>
        <p:nvPicPr>
          <p:cNvPr id="6" name="Grafik 15">
            <a:extLst>
              <a:ext uri="{FF2B5EF4-FFF2-40B4-BE49-F238E27FC236}">
                <a16:creationId xmlns:a16="http://schemas.microsoft.com/office/drawing/2014/main" id="{B3EFBDCB-BC1A-A4DD-A949-59C6A961067B}"/>
              </a:ext>
            </a:extLst>
          </p:cNvPr>
          <p:cNvPicPr>
            <a:picLocks noGrp="1" noRot="1" noMove="1" noResize="1" noEditPoints="1" noAdjustHandles="1" noChangeArrowheads="1" noChangeShapeType="1" noCrop="1"/>
          </p:cNvPicPr>
          <p:nvPr/>
        </p:nvPicPr>
        <p:blipFill>
          <a:blip r:embed="rId2"/>
          <a:stretch>
            <a:fillRect/>
          </a:stretch>
        </p:blipFill>
        <p:spPr>
          <a:xfrm>
            <a:off x="0" y="-576695"/>
            <a:ext cx="9144000" cy="6296891"/>
          </a:xfrm>
          <a:prstGeom prst="rect">
            <a:avLst/>
          </a:prstGeom>
        </p:spPr>
      </p:pic>
      <p:sp>
        <p:nvSpPr>
          <p:cNvPr id="2" name="Title 1">
            <a:extLst>
              <a:ext uri="{FF2B5EF4-FFF2-40B4-BE49-F238E27FC236}">
                <a16:creationId xmlns:a16="http://schemas.microsoft.com/office/drawing/2014/main" id="{688CC8F9-6EE3-3D76-F448-DD4468191E1A}"/>
              </a:ext>
            </a:extLst>
          </p:cNvPr>
          <p:cNvSpPr>
            <a:spLocks noGrp="1"/>
          </p:cNvSpPr>
          <p:nvPr>
            <p:ph type="title"/>
          </p:nvPr>
        </p:nvSpPr>
        <p:spPr>
          <a:xfrm>
            <a:off x="2574260" y="1992927"/>
            <a:ext cx="2943225" cy="2057721"/>
          </a:xfrm>
        </p:spPr>
        <p:txBody>
          <a:bodyPr>
            <a:noAutofit/>
          </a:bodyPr>
          <a:lstStyle/>
          <a:p>
            <a:r>
              <a:rPr lang="en-GB" sz="3600" b="1" i="1">
                <a:solidFill>
                  <a:srgbClr val="7D0138"/>
                </a:solidFill>
                <a:latin typeface="Franklin Gothic Demi" panose="020B0603020102020204" pitchFamily="34" charset="0"/>
                <a:ea typeface="+mn-ea"/>
                <a:cs typeface="+mn-cs"/>
              </a:rPr>
              <a:t>Thank you!</a:t>
            </a:r>
            <a:br>
              <a:rPr lang="en-GB" sz="3600" b="1" i="1">
                <a:solidFill>
                  <a:srgbClr val="7D0138"/>
                </a:solidFill>
                <a:latin typeface="Franklin Gothic Demi" panose="020B0603020102020204" pitchFamily="34" charset="0"/>
                <a:ea typeface="+mn-ea"/>
                <a:cs typeface="+mn-cs"/>
              </a:rPr>
            </a:br>
            <a:r>
              <a:rPr lang="en-GB" sz="3600" b="1" i="1">
                <a:solidFill>
                  <a:srgbClr val="7D0138"/>
                </a:solidFill>
                <a:latin typeface="Franklin Gothic Demi" panose="020B0603020102020204" pitchFamily="34" charset="0"/>
                <a:ea typeface="+mn-ea"/>
                <a:cs typeface="+mn-cs"/>
              </a:rPr>
              <a:t>Kiitos!</a:t>
            </a:r>
            <a:br>
              <a:rPr lang="en-GB" sz="3600" b="1" i="1">
                <a:solidFill>
                  <a:srgbClr val="7D0138"/>
                </a:solidFill>
                <a:latin typeface="Franklin Gothic Demi" panose="020B0603020102020204" pitchFamily="34" charset="0"/>
                <a:ea typeface="+mn-ea"/>
                <a:cs typeface="+mn-cs"/>
              </a:rPr>
            </a:br>
            <a:r>
              <a:rPr lang="en-GB" sz="3600" b="1" i="1">
                <a:solidFill>
                  <a:srgbClr val="7D0138"/>
                </a:solidFill>
                <a:latin typeface="Franklin Gothic Demi" panose="020B0603020102020204" pitchFamily="34" charset="0"/>
                <a:ea typeface="+mn-ea"/>
                <a:cs typeface="+mn-cs"/>
              </a:rPr>
              <a:t>Tack!</a:t>
            </a:r>
          </a:p>
        </p:txBody>
      </p:sp>
      <p:sp>
        <p:nvSpPr>
          <p:cNvPr id="4" name="Suorakulmio 3">
            <a:extLst>
              <a:ext uri="{FF2B5EF4-FFF2-40B4-BE49-F238E27FC236}">
                <a16:creationId xmlns:a16="http://schemas.microsoft.com/office/drawing/2014/main" id="{11FFE678-CFBB-6AFC-43AF-7F0A14CC2F3C}"/>
              </a:ext>
            </a:extLst>
          </p:cNvPr>
          <p:cNvSpPr>
            <a:spLocks noGrp="1" noRot="1" noMove="1" noResize="1" noEditPoints="1" noAdjustHandles="1" noChangeArrowheads="1" noChangeShapeType="1"/>
          </p:cNvSpPr>
          <p:nvPr/>
        </p:nvSpPr>
        <p:spPr>
          <a:xfrm>
            <a:off x="194826" y="0"/>
            <a:ext cx="1510882" cy="569563"/>
          </a:xfrm>
          <a:prstGeom prst="rect">
            <a:avLst/>
          </a:prstGeom>
          <a:solidFill>
            <a:srgbClr val="FBF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Ellipsi 6">
            <a:extLst>
              <a:ext uri="{FF2B5EF4-FFF2-40B4-BE49-F238E27FC236}">
                <a16:creationId xmlns:a16="http://schemas.microsoft.com/office/drawing/2014/main" id="{D104575D-ED9E-BF8C-2DE5-7588ECA558B7}"/>
              </a:ext>
            </a:extLst>
          </p:cNvPr>
          <p:cNvSpPr>
            <a:spLocks noGrp="1" noRot="1" noMove="1" noResize="1" noEditPoints="1" noAdjustHandles="1" noChangeArrowheads="1" noChangeShapeType="1"/>
          </p:cNvSpPr>
          <p:nvPr/>
        </p:nvSpPr>
        <p:spPr>
          <a:xfrm>
            <a:off x="4510556" y="3581419"/>
            <a:ext cx="128784" cy="128784"/>
          </a:xfrm>
          <a:prstGeom prst="ellipse">
            <a:avLst/>
          </a:prstGeom>
          <a:solidFill>
            <a:srgbClr val="B4E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Ellipsi 7">
            <a:extLst>
              <a:ext uri="{FF2B5EF4-FFF2-40B4-BE49-F238E27FC236}">
                <a16:creationId xmlns:a16="http://schemas.microsoft.com/office/drawing/2014/main" id="{1D1D1BF9-AD32-1C9B-589F-3A0C53AA6AD4}"/>
              </a:ext>
            </a:extLst>
          </p:cNvPr>
          <p:cNvSpPr>
            <a:spLocks noGrp="1" noRot="1" noMove="1" noResize="1" noEditPoints="1" noAdjustHandles="1" noChangeArrowheads="1" noChangeShapeType="1"/>
          </p:cNvSpPr>
          <p:nvPr/>
        </p:nvSpPr>
        <p:spPr>
          <a:xfrm>
            <a:off x="1980144" y="3581419"/>
            <a:ext cx="128784" cy="128784"/>
          </a:xfrm>
          <a:prstGeom prst="ellipse">
            <a:avLst/>
          </a:prstGeom>
          <a:solidFill>
            <a:srgbClr val="FF45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Ellipsi 8">
            <a:extLst>
              <a:ext uri="{FF2B5EF4-FFF2-40B4-BE49-F238E27FC236}">
                <a16:creationId xmlns:a16="http://schemas.microsoft.com/office/drawing/2014/main" id="{5756D2EA-C42A-F80F-1995-DBD7B0269A7F}"/>
              </a:ext>
            </a:extLst>
          </p:cNvPr>
          <p:cNvSpPr>
            <a:spLocks noGrp="1" noRot="1" noMove="1" noResize="1" noEditPoints="1" noAdjustHandles="1" noChangeArrowheads="1" noChangeShapeType="1"/>
          </p:cNvSpPr>
          <p:nvPr/>
        </p:nvSpPr>
        <p:spPr>
          <a:xfrm>
            <a:off x="7525331" y="3791039"/>
            <a:ext cx="128784" cy="128784"/>
          </a:xfrm>
          <a:prstGeom prst="ellipse">
            <a:avLst/>
          </a:prstGeom>
          <a:solidFill>
            <a:srgbClr val="1C4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Ellipsi 2">
            <a:extLst>
              <a:ext uri="{FF2B5EF4-FFF2-40B4-BE49-F238E27FC236}">
                <a16:creationId xmlns:a16="http://schemas.microsoft.com/office/drawing/2014/main" id="{1241A4B3-6301-FB1A-2F38-CFA7C64F35F1}"/>
              </a:ext>
            </a:extLst>
          </p:cNvPr>
          <p:cNvSpPr>
            <a:spLocks noGrp="1" noRot="1" noMove="1" noResize="1" noEditPoints="1" noAdjustHandles="1" noChangeArrowheads="1" noChangeShapeType="1"/>
          </p:cNvSpPr>
          <p:nvPr/>
        </p:nvSpPr>
        <p:spPr>
          <a:xfrm>
            <a:off x="5517485" y="1807047"/>
            <a:ext cx="128784" cy="128784"/>
          </a:xfrm>
          <a:prstGeom prst="ellipse">
            <a:avLst/>
          </a:prstGeom>
          <a:solidFill>
            <a:srgbClr val="FFB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Google Shape;198;p27">
            <a:extLst>
              <a:ext uri="{FF2B5EF4-FFF2-40B4-BE49-F238E27FC236}">
                <a16:creationId xmlns:a16="http://schemas.microsoft.com/office/drawing/2014/main" id="{1454B4F9-A2CB-58DC-EEA1-49143A7A804C}"/>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Tree>
    <p:extLst>
      <p:ext uri="{BB962C8B-B14F-4D97-AF65-F5344CB8AC3E}">
        <p14:creationId xmlns:p14="http://schemas.microsoft.com/office/powerpoint/2010/main" val="2909997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6F0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3A164-6863-741F-026F-7D31FB81C2C4}"/>
              </a:ext>
            </a:extLst>
          </p:cNvPr>
          <p:cNvSpPr>
            <a:spLocks noGrp="1"/>
          </p:cNvSpPr>
          <p:nvPr>
            <p:ph type="title"/>
          </p:nvPr>
        </p:nvSpPr>
        <p:spPr>
          <a:xfrm>
            <a:off x="628649" y="445025"/>
            <a:ext cx="4659788" cy="572700"/>
          </a:xfrm>
        </p:spPr>
        <p:txBody>
          <a:bodyPr>
            <a:noAutofit/>
          </a:bodyPr>
          <a:lstStyle/>
          <a:p>
            <a:r>
              <a:rPr lang="en-GB" sz="3600" b="1" i="1">
                <a:solidFill>
                  <a:srgbClr val="7D0138"/>
                </a:solidFill>
                <a:latin typeface="Franklin Gothic Demi" panose="020B0603020102020204" pitchFamily="34" charset="0"/>
                <a:ea typeface="+mn-ea"/>
                <a:cs typeface="+mn-cs"/>
              </a:rPr>
              <a:t>References</a:t>
            </a:r>
            <a:endParaRPr lang="en-GB" sz="3600"/>
          </a:p>
        </p:txBody>
      </p:sp>
      <p:sp>
        <p:nvSpPr>
          <p:cNvPr id="3" name="Content Placeholder 2">
            <a:extLst>
              <a:ext uri="{FF2B5EF4-FFF2-40B4-BE49-F238E27FC236}">
                <a16:creationId xmlns:a16="http://schemas.microsoft.com/office/drawing/2014/main" id="{22B9D584-3E98-AF08-720F-B963A7DCF4F2}"/>
              </a:ext>
            </a:extLst>
          </p:cNvPr>
          <p:cNvSpPr>
            <a:spLocks noGrp="1"/>
          </p:cNvSpPr>
          <p:nvPr>
            <p:ph idx="1"/>
          </p:nvPr>
        </p:nvSpPr>
        <p:spPr>
          <a:xfrm rot="10800000" flipV="1">
            <a:off x="628650" y="1334928"/>
            <a:ext cx="5498773" cy="3639503"/>
          </a:xfrm>
        </p:spPr>
        <p:txBody>
          <a:bodyPr>
            <a:noAutofit/>
          </a:bodyPr>
          <a:lstStyle/>
          <a:p>
            <a:pPr marL="230400" indent="-230400" fontAlgn="base">
              <a:lnSpc>
                <a:spcPct val="90000"/>
              </a:lnSpc>
              <a:spcBef>
                <a:spcPts val="1000"/>
              </a:spcBef>
              <a:buClr>
                <a:srgbClr val="7D0138"/>
              </a:buClr>
              <a:buSzPct val="100000"/>
              <a:buFont typeface="Arial" panose="020B0604020202020204" pitchFamily="34" charset="0"/>
              <a:buChar char="•"/>
            </a:pPr>
            <a:r>
              <a:rPr lang="en-US" sz="900">
                <a:solidFill>
                  <a:srgbClr val="7D0138"/>
                </a:solidFill>
                <a:latin typeface="Franklin Gothic Book" panose="020B0503020102020204" pitchFamily="34" charset="0"/>
              </a:rPr>
              <a:t>Cambridge Dictionary. (2026). Care definition. [Website]. Retrieved 18.5.2026 from </a:t>
            </a:r>
            <a:r>
              <a:rPr lang="en-US" sz="900">
                <a:solidFill>
                  <a:srgbClr val="7D0138"/>
                </a:solidFill>
                <a:latin typeface="Franklin Gothic Book" panose="020B0503020102020204" pitchFamily="34" charset="0"/>
                <a:hlinkClick r:id="rId3">
                  <a:extLst>
                    <a:ext uri="{A12FA001-AC4F-418D-AE19-62706E023703}">
                      <ahyp:hlinkClr xmlns:ahyp="http://schemas.microsoft.com/office/drawing/2018/hyperlinkcolor" val="tx"/>
                    </a:ext>
                  </a:extLst>
                </a:hlinkClick>
              </a:rPr>
              <a:t>https://dictionary.cambridge.org/dictionary/english/care</a:t>
            </a:r>
            <a:endParaRPr lang="en-US" sz="900">
              <a:solidFill>
                <a:srgbClr val="7D0138"/>
              </a:solidFill>
              <a:latin typeface="Franklin Gothic Book" panose="020B0503020102020204" pitchFamily="34" charset="0"/>
            </a:endParaRPr>
          </a:p>
          <a:p>
            <a:pPr marL="230400" indent="-230400" fontAlgn="base">
              <a:lnSpc>
                <a:spcPct val="90000"/>
              </a:lnSpc>
              <a:spcBef>
                <a:spcPts val="1000"/>
              </a:spcBef>
              <a:buClr>
                <a:srgbClr val="7D0138"/>
              </a:buClr>
              <a:buSzPct val="100000"/>
              <a:buFont typeface="Arial" panose="020B0604020202020204" pitchFamily="34" charset="0"/>
              <a:buChar char="•"/>
            </a:pPr>
            <a:r>
              <a:rPr lang="en-US" sz="900">
                <a:solidFill>
                  <a:srgbClr val="7D0138"/>
                </a:solidFill>
                <a:latin typeface="Franklin Gothic Book" panose="020B0503020102020204" pitchFamily="34" charset="0"/>
              </a:rPr>
              <a:t>Interview with a social worker. (2026, April 20).</a:t>
            </a:r>
          </a:p>
          <a:p>
            <a:pPr marL="230400" indent="-230400" fontAlgn="base">
              <a:lnSpc>
                <a:spcPct val="90000"/>
              </a:lnSpc>
              <a:spcBef>
                <a:spcPts val="1000"/>
              </a:spcBef>
              <a:buClr>
                <a:srgbClr val="7D0138"/>
              </a:buClr>
              <a:buSzPct val="100000"/>
              <a:buFont typeface="Arial" panose="020B0604020202020204" pitchFamily="34" charset="0"/>
              <a:buChar char="•"/>
            </a:pPr>
            <a:r>
              <a:rPr lang="en-US" sz="900">
                <a:solidFill>
                  <a:srgbClr val="7D0138"/>
                </a:solidFill>
                <a:latin typeface="Franklin Gothic Book" panose="020B0503020102020204" pitchFamily="34" charset="0"/>
              </a:rPr>
              <a:t>Interview with experience expert. (2026, April 29).</a:t>
            </a:r>
          </a:p>
          <a:p>
            <a:pPr marL="230400" indent="-230400" fontAlgn="base">
              <a:lnSpc>
                <a:spcPct val="90000"/>
              </a:lnSpc>
              <a:spcBef>
                <a:spcPts val="1000"/>
              </a:spcBef>
              <a:buClr>
                <a:srgbClr val="7D0138"/>
              </a:buClr>
              <a:buSzPct val="100000"/>
              <a:buFont typeface="Arial" panose="020B0604020202020204" pitchFamily="34" charset="0"/>
              <a:buChar char="•"/>
            </a:pPr>
            <a:r>
              <a:rPr lang="en-US" sz="900">
                <a:solidFill>
                  <a:srgbClr val="7D0138"/>
                </a:solidFill>
                <a:latin typeface="Franklin Gothic Book" panose="020B0503020102020204" pitchFamily="34" charset="0"/>
              </a:rPr>
              <a:t>Ideation session with experts. (2026, May 5).</a:t>
            </a:r>
          </a:p>
          <a:p>
            <a:pPr marL="230400" indent="-230400" fontAlgn="base">
              <a:lnSpc>
                <a:spcPct val="90000"/>
              </a:lnSpc>
              <a:spcBef>
                <a:spcPts val="1000"/>
              </a:spcBef>
              <a:buClr>
                <a:srgbClr val="7D0138"/>
              </a:buClr>
              <a:buSzPct val="100000"/>
              <a:buFont typeface="Arial" panose="020B0604020202020204" pitchFamily="34" charset="0"/>
              <a:buChar char="•"/>
            </a:pPr>
            <a:r>
              <a:rPr lang="en-US" sz="900" err="1">
                <a:solidFill>
                  <a:srgbClr val="7D0138"/>
                </a:solidFill>
                <a:latin typeface="Franklin Gothic Book" panose="020B0503020102020204" pitchFamily="34" charset="0"/>
              </a:rPr>
              <a:t>Länsi-Uudenmaan</a:t>
            </a:r>
            <a:r>
              <a:rPr lang="en-US" sz="900">
                <a:solidFill>
                  <a:srgbClr val="7D0138"/>
                </a:solidFill>
                <a:latin typeface="Franklin Gothic Book" panose="020B0503020102020204" pitchFamily="34" charset="0"/>
              </a:rPr>
              <a:t> </a:t>
            </a:r>
            <a:r>
              <a:rPr lang="en-US" sz="900" err="1">
                <a:solidFill>
                  <a:srgbClr val="7D0138"/>
                </a:solidFill>
                <a:latin typeface="Franklin Gothic Book" panose="020B0503020102020204" pitchFamily="34" charset="0"/>
              </a:rPr>
              <a:t>hyvinvointialue</a:t>
            </a:r>
            <a:r>
              <a:rPr lang="en-US" sz="900">
                <a:solidFill>
                  <a:srgbClr val="7D0138"/>
                </a:solidFill>
                <a:latin typeface="Franklin Gothic Book" panose="020B0503020102020204" pitchFamily="34" charset="0"/>
              </a:rPr>
              <a:t>. (2026, March 12). </a:t>
            </a:r>
            <a:r>
              <a:rPr lang="en-US" sz="900" err="1">
                <a:solidFill>
                  <a:srgbClr val="7D0138"/>
                </a:solidFill>
                <a:latin typeface="Franklin Gothic Book" panose="020B0503020102020204" pitchFamily="34" charset="0"/>
              </a:rPr>
              <a:t>Yhteisen</a:t>
            </a:r>
            <a:r>
              <a:rPr lang="en-US" sz="900">
                <a:solidFill>
                  <a:srgbClr val="7D0138"/>
                </a:solidFill>
                <a:latin typeface="Franklin Gothic Book" panose="020B0503020102020204" pitchFamily="34" charset="0"/>
              </a:rPr>
              <a:t> </a:t>
            </a:r>
            <a:r>
              <a:rPr lang="en-US" sz="900" err="1">
                <a:solidFill>
                  <a:srgbClr val="7D0138"/>
                </a:solidFill>
                <a:latin typeface="Franklin Gothic Book" panose="020B0503020102020204" pitchFamily="34" charset="0"/>
              </a:rPr>
              <a:t>asiakastietojärjestelmän</a:t>
            </a:r>
            <a:r>
              <a:rPr lang="en-US" sz="900">
                <a:solidFill>
                  <a:srgbClr val="7D0138"/>
                </a:solidFill>
                <a:latin typeface="Franklin Gothic Book" panose="020B0503020102020204" pitchFamily="34" charset="0"/>
              </a:rPr>
              <a:t> </a:t>
            </a:r>
            <a:r>
              <a:rPr lang="en-US" sz="900" err="1">
                <a:solidFill>
                  <a:srgbClr val="7D0138"/>
                </a:solidFill>
                <a:latin typeface="Franklin Gothic Book" panose="020B0503020102020204" pitchFamily="34" charset="0"/>
              </a:rPr>
              <a:t>käyttö</a:t>
            </a:r>
            <a:r>
              <a:rPr lang="en-US" sz="900">
                <a:solidFill>
                  <a:srgbClr val="7D0138"/>
                </a:solidFill>
                <a:latin typeface="Franklin Gothic Book" panose="020B0503020102020204" pitchFamily="34" charset="0"/>
              </a:rPr>
              <a:t> </a:t>
            </a:r>
            <a:r>
              <a:rPr lang="en-US" sz="900" err="1">
                <a:solidFill>
                  <a:srgbClr val="7D0138"/>
                </a:solidFill>
                <a:latin typeface="Franklin Gothic Book" panose="020B0503020102020204" pitchFamily="34" charset="0"/>
              </a:rPr>
              <a:t>alkaa</a:t>
            </a:r>
            <a:r>
              <a:rPr lang="en-US" sz="900">
                <a:solidFill>
                  <a:srgbClr val="7D0138"/>
                </a:solidFill>
                <a:latin typeface="Franklin Gothic Book" panose="020B0503020102020204" pitchFamily="34" charset="0"/>
              </a:rPr>
              <a:t> 17.3. https://</a:t>
            </a:r>
            <a:r>
              <a:rPr lang="en-US" sz="900" err="1">
                <a:solidFill>
                  <a:srgbClr val="7D0138"/>
                </a:solidFill>
                <a:latin typeface="Franklin Gothic Book" panose="020B0503020102020204" pitchFamily="34" charset="0"/>
              </a:rPr>
              <a:t>www.luvn.fi</a:t>
            </a:r>
            <a:r>
              <a:rPr lang="en-US" sz="900">
                <a:solidFill>
                  <a:srgbClr val="7D0138"/>
                </a:solidFill>
                <a:latin typeface="Franklin Gothic Book" panose="020B0503020102020204" pitchFamily="34" charset="0"/>
              </a:rPr>
              <a:t>/fi/</a:t>
            </a:r>
            <a:r>
              <a:rPr lang="en-US" sz="900" err="1">
                <a:solidFill>
                  <a:srgbClr val="7D0138"/>
                </a:solidFill>
                <a:latin typeface="Franklin Gothic Book" panose="020B0503020102020204" pitchFamily="34" charset="0"/>
              </a:rPr>
              <a:t>uutiset</a:t>
            </a:r>
            <a:r>
              <a:rPr lang="en-US" sz="900">
                <a:solidFill>
                  <a:srgbClr val="7D0138"/>
                </a:solidFill>
                <a:latin typeface="Franklin Gothic Book" panose="020B0503020102020204" pitchFamily="34" charset="0"/>
              </a:rPr>
              <a:t>/2026/03/yhteisen-asiakastietojarjestelman-kaytto-alkaa-173</a:t>
            </a:r>
          </a:p>
          <a:p>
            <a:pPr marL="230400" indent="-230400" fontAlgn="base">
              <a:lnSpc>
                <a:spcPct val="90000"/>
              </a:lnSpc>
              <a:spcBef>
                <a:spcPts val="1000"/>
              </a:spcBef>
              <a:buClr>
                <a:srgbClr val="7D0138"/>
              </a:buClr>
              <a:buSzPct val="100000"/>
              <a:buFont typeface="Arial" panose="020B0604020202020204" pitchFamily="34" charset="0"/>
              <a:buChar char="•"/>
            </a:pPr>
            <a:r>
              <a:rPr lang="en-US" sz="900">
                <a:solidFill>
                  <a:srgbClr val="7D0138"/>
                </a:solidFill>
                <a:latin typeface="Franklin Gothic Book" panose="020B0503020102020204" pitchFamily="34" charset="0"/>
              </a:rPr>
              <a:t>Ministry of Social Affairs and Health. (2025). Personal physician, personal nurse, care team or independent practitioner? The many models of continuity of care. </a:t>
            </a:r>
            <a:r>
              <a:rPr lang="en-US" sz="900">
                <a:solidFill>
                  <a:srgbClr val="7D0138"/>
                </a:solidFill>
                <a:latin typeface="Franklin Gothic Book" panose="020B0503020102020204" pitchFamily="34" charset="0"/>
                <a:hlinkClick r:id="rId4">
                  <a:extLst>
                    <a:ext uri="{A12FA001-AC4F-418D-AE19-62706E023703}">
                      <ahyp:hlinkClr xmlns:ahyp="http://schemas.microsoft.com/office/drawing/2018/hyperlinkcolor" val="tx"/>
                    </a:ext>
                  </a:extLst>
                </a:hlinkClick>
              </a:rPr>
              <a:t>STM</a:t>
            </a:r>
            <a:endParaRPr lang="en-US" sz="900">
              <a:solidFill>
                <a:srgbClr val="7D0138"/>
              </a:solidFill>
              <a:latin typeface="Franklin Gothic Book" panose="020B0503020102020204" pitchFamily="34" charset="0"/>
            </a:endParaRPr>
          </a:p>
          <a:p>
            <a:pPr marL="230400" indent="-230400" fontAlgn="base">
              <a:lnSpc>
                <a:spcPct val="90000"/>
              </a:lnSpc>
              <a:spcBef>
                <a:spcPts val="1000"/>
              </a:spcBef>
              <a:buClr>
                <a:srgbClr val="7D0138"/>
              </a:buClr>
              <a:buSzPct val="100000"/>
              <a:buFont typeface="Arial" panose="020B0604020202020204" pitchFamily="34" charset="0"/>
              <a:buChar char="•"/>
            </a:pPr>
            <a:r>
              <a:rPr lang="en-US" sz="900">
                <a:solidFill>
                  <a:srgbClr val="7D0138"/>
                </a:solidFill>
                <a:latin typeface="Franklin Gothic Book" panose="020B0503020102020204" pitchFamily="34" charset="0"/>
              </a:rPr>
              <a:t>Ministry of Social Affairs and Health. (2026, May 21). Strategy. [Website] Retrieved 25.5.2026 from </a:t>
            </a:r>
            <a:r>
              <a:rPr lang="en-US" sz="900">
                <a:solidFill>
                  <a:srgbClr val="7D0138"/>
                </a:solidFill>
                <a:latin typeface="Franklin Gothic Book" panose="020B0503020102020204" pitchFamily="34" charset="0"/>
                <a:hlinkClick r:id="rId5">
                  <a:extLst>
                    <a:ext uri="{A12FA001-AC4F-418D-AE19-62706E023703}">
                      <ahyp:hlinkClr xmlns:ahyp="http://schemas.microsoft.com/office/drawing/2018/hyperlinkcolor" val="tx"/>
                    </a:ext>
                  </a:extLst>
                </a:hlinkClick>
              </a:rPr>
              <a:t>https://stm.fi/en/strategy</a:t>
            </a:r>
            <a:r>
              <a:rPr lang="en-US" sz="900">
                <a:solidFill>
                  <a:srgbClr val="7D0138"/>
                </a:solidFill>
                <a:latin typeface="Franklin Gothic Book" panose="020B0503020102020204" pitchFamily="34" charset="0"/>
              </a:rPr>
              <a:t>.</a:t>
            </a:r>
          </a:p>
          <a:p>
            <a:pPr marL="230400" indent="-230400" eaLnBrk="0" fontAlgn="base" hangingPunct="0">
              <a:lnSpc>
                <a:spcPct val="90000"/>
              </a:lnSpc>
              <a:spcBef>
                <a:spcPts val="1000"/>
              </a:spcBef>
              <a:buClr>
                <a:srgbClr val="7D0138"/>
              </a:buClr>
              <a:buSzPct val="100000"/>
              <a:buFont typeface="Arial" panose="020B0604020202020204" pitchFamily="34" charset="0"/>
              <a:buChar char="•"/>
            </a:pPr>
            <a:r>
              <a:rPr lang="en-US" sz="900">
                <a:solidFill>
                  <a:srgbClr val="7D0138"/>
                </a:solidFill>
                <a:latin typeface="Franklin Gothic Book" panose="020B0503020102020204" pitchFamily="34" charset="0"/>
              </a:rPr>
              <a:t>Statistics Finland. (2025a, April 4th). Number of foreign-language speakers exceeded 600,000 during 2024. [Website]. Retrieved 20.5.2026 from </a:t>
            </a:r>
            <a:r>
              <a:rPr lang="en-US" sz="900">
                <a:solidFill>
                  <a:srgbClr val="7D0138"/>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https://stat.fi/en/publication/cm1jg8tr20lco07vwvoif9s6i</a:t>
            </a:r>
          </a:p>
          <a:p>
            <a:pPr marL="230400" indent="-230400" eaLnBrk="0" fontAlgn="base" hangingPunct="0">
              <a:lnSpc>
                <a:spcPct val="90000"/>
              </a:lnSpc>
              <a:spcBef>
                <a:spcPts val="1000"/>
              </a:spcBef>
              <a:buClr>
                <a:srgbClr val="7D0138"/>
              </a:buClr>
              <a:buSzPct val="100000"/>
              <a:buFont typeface="Arial" panose="020B0604020202020204" pitchFamily="34" charset="0"/>
              <a:buChar char="•"/>
            </a:pPr>
            <a:r>
              <a:rPr lang="en-US" sz="900">
                <a:solidFill>
                  <a:srgbClr val="7D0138"/>
                </a:solidFill>
                <a:latin typeface="Franklin Gothic Book" panose="020B0503020102020204" pitchFamily="34" charset="0"/>
              </a:rPr>
              <a:t>Statistics Finland. (2025b). </a:t>
            </a:r>
            <a:r>
              <a:rPr lang="en-US" sz="900" err="1">
                <a:solidFill>
                  <a:srgbClr val="7D0138"/>
                </a:solidFill>
                <a:latin typeface="Franklin Gothic Book" panose="020B0503020102020204" pitchFamily="34" charset="0"/>
              </a:rPr>
              <a:t>Väestö</a:t>
            </a:r>
            <a:r>
              <a:rPr lang="en-US" sz="900">
                <a:solidFill>
                  <a:srgbClr val="7D0138"/>
                </a:solidFill>
                <a:latin typeface="Franklin Gothic Book" panose="020B0503020102020204" pitchFamily="34" charset="0"/>
              </a:rPr>
              <a:t> ja </a:t>
            </a:r>
            <a:r>
              <a:rPr lang="en-US" sz="900" err="1">
                <a:solidFill>
                  <a:srgbClr val="7D0138"/>
                </a:solidFill>
                <a:latin typeface="Franklin Gothic Book" panose="020B0503020102020204" pitchFamily="34" charset="0"/>
              </a:rPr>
              <a:t>yhteiskunta</a:t>
            </a:r>
            <a:r>
              <a:rPr lang="en-US" sz="900">
                <a:solidFill>
                  <a:srgbClr val="7D0138"/>
                </a:solidFill>
                <a:latin typeface="Franklin Gothic Book" panose="020B0503020102020204" pitchFamily="34" charset="0"/>
              </a:rPr>
              <a:t>: </a:t>
            </a:r>
            <a:r>
              <a:rPr lang="en-US" sz="900" err="1">
                <a:solidFill>
                  <a:srgbClr val="7D0138"/>
                </a:solidFill>
                <a:latin typeface="Franklin Gothic Book" panose="020B0503020102020204" pitchFamily="34" charset="0"/>
              </a:rPr>
              <a:t>Väestötietoja</a:t>
            </a:r>
            <a:r>
              <a:rPr lang="en-US" sz="900">
                <a:solidFill>
                  <a:srgbClr val="7D0138"/>
                </a:solidFill>
                <a:latin typeface="Franklin Gothic Book" panose="020B0503020102020204" pitchFamily="34" charset="0"/>
              </a:rPr>
              <a:t> 2021–2025. Statistics Finland. </a:t>
            </a:r>
            <a:r>
              <a:rPr lang="en-US" sz="900" u="sng">
                <a:solidFill>
                  <a:srgbClr val="7D0138"/>
                </a:solidFill>
                <a:latin typeface="Franklin Gothic Book" panose="020B0503020102020204" pitchFamily="34" charset="0"/>
                <a:hlinkClick r:id="rId7">
                  <a:extLst>
                    <a:ext uri="{A12FA001-AC4F-418D-AE19-62706E023703}">
                      <ahyp:hlinkClr xmlns:ahyp="http://schemas.microsoft.com/office/drawing/2018/hyperlinkcolor" val="tx"/>
                    </a:ext>
                  </a:extLst>
                </a:hlinkClick>
              </a:rPr>
              <a:t>https://stat.fi/fi/tilastot/tietoa-teemoittain/suomi-lukuina/vaesto-ja-yhteiskunta</a:t>
            </a:r>
            <a:endParaRPr lang="en-US" sz="900">
              <a:solidFill>
                <a:srgbClr val="7D0138"/>
              </a:solidFill>
              <a:latin typeface="Franklin Gothic Book" panose="020B0503020102020204" pitchFamily="34" charset="0"/>
            </a:endParaRPr>
          </a:p>
          <a:p>
            <a:pPr marL="230400" indent="-230400" eaLnBrk="0" fontAlgn="base" hangingPunct="0">
              <a:lnSpc>
                <a:spcPct val="90000"/>
              </a:lnSpc>
              <a:spcBef>
                <a:spcPts val="1000"/>
              </a:spcBef>
              <a:buClr>
                <a:srgbClr val="7D0138"/>
              </a:buClr>
              <a:buSzPct val="100000"/>
              <a:buFont typeface="Arial" panose="020B0604020202020204" pitchFamily="34" charset="0"/>
              <a:buChar char="•"/>
            </a:pPr>
            <a:endParaRPr lang="en-US" sz="900">
              <a:solidFill>
                <a:srgbClr val="7D0138"/>
              </a:solidFill>
              <a:latin typeface="Franklin Gothic Book" panose="020B0503020102020204" pitchFamily="34" charset="0"/>
              <a:hlinkClick r:id="rId6">
                <a:extLst>
                  <a:ext uri="{A12FA001-AC4F-418D-AE19-62706E023703}">
                    <ahyp:hlinkClr xmlns:ahyp="http://schemas.microsoft.com/office/drawing/2018/hyperlinkcolor" val="tx"/>
                  </a:ext>
                </a:extLst>
              </a:hlinkClick>
            </a:endParaRPr>
          </a:p>
          <a:p>
            <a:pPr marL="230400" indent="-230400" eaLnBrk="0" fontAlgn="base" hangingPunct="0">
              <a:lnSpc>
                <a:spcPct val="90000"/>
              </a:lnSpc>
              <a:spcBef>
                <a:spcPts val="1000"/>
              </a:spcBef>
              <a:buClr>
                <a:srgbClr val="7D0138"/>
              </a:buClr>
              <a:buSzPct val="100000"/>
              <a:buFont typeface="Arial" panose="020B0604020202020204" pitchFamily="34" charset="0"/>
              <a:buChar char="•"/>
            </a:pPr>
            <a:endParaRPr lang="en-US" sz="1350">
              <a:solidFill>
                <a:srgbClr val="7D0138"/>
              </a:solidFill>
              <a:latin typeface="Franklin Gothic Book" panose="020B0503020102020204" pitchFamily="34" charset="0"/>
              <a:hlinkClick r:id="rId6">
                <a:extLst>
                  <a:ext uri="{A12FA001-AC4F-418D-AE19-62706E023703}">
                    <ahyp:hlinkClr xmlns:ahyp="http://schemas.microsoft.com/office/drawing/2018/hyperlinkcolor" val="tx"/>
                  </a:ext>
                </a:extLst>
              </a:hlinkClick>
            </a:endParaRPr>
          </a:p>
          <a:p>
            <a:pPr marL="230400" indent="-230400" eaLnBrk="0" fontAlgn="base" hangingPunct="0">
              <a:lnSpc>
                <a:spcPct val="90000"/>
              </a:lnSpc>
              <a:spcBef>
                <a:spcPts val="1000"/>
              </a:spcBef>
              <a:buClr>
                <a:srgbClr val="7D0138"/>
              </a:buClr>
              <a:buSzPct val="100000"/>
              <a:buFont typeface="Arial" panose="020B0604020202020204" pitchFamily="34" charset="0"/>
              <a:buChar char="•"/>
            </a:pPr>
            <a:endParaRPr lang="en-US" sz="900">
              <a:solidFill>
                <a:srgbClr val="7D0138"/>
              </a:solidFill>
              <a:latin typeface="Franklin Gothic Book" panose="020B0503020102020204" pitchFamily="34" charset="0"/>
            </a:endParaRPr>
          </a:p>
          <a:p>
            <a:pPr marL="230400" indent="-230400" eaLnBrk="0" fontAlgn="base" hangingPunct="0">
              <a:lnSpc>
                <a:spcPct val="90000"/>
              </a:lnSpc>
              <a:spcBef>
                <a:spcPts val="1000"/>
              </a:spcBef>
              <a:buClr>
                <a:srgbClr val="7D0138"/>
              </a:buClr>
              <a:buSzPct val="100000"/>
              <a:buFont typeface="Arial" panose="020B0604020202020204" pitchFamily="34" charset="0"/>
              <a:buChar char="•"/>
            </a:pPr>
            <a:endParaRPr lang="en-US" sz="900">
              <a:solidFill>
                <a:srgbClr val="7D0138"/>
              </a:solidFill>
              <a:latin typeface="Franklin Gothic Book" panose="020B0503020102020204" pitchFamily="34" charset="0"/>
            </a:endParaRPr>
          </a:p>
          <a:p>
            <a:pPr marL="230400" indent="-230400" eaLnBrk="0" fontAlgn="base" hangingPunct="0">
              <a:lnSpc>
                <a:spcPct val="90000"/>
              </a:lnSpc>
              <a:spcBef>
                <a:spcPts val="1000"/>
              </a:spcBef>
              <a:buClr>
                <a:srgbClr val="7D0138"/>
              </a:buClr>
              <a:buSzPct val="100000"/>
              <a:buFont typeface="Arial" panose="020B0604020202020204" pitchFamily="34" charset="0"/>
              <a:buChar char="•"/>
            </a:pPr>
            <a:endParaRPr lang="en-US" sz="900">
              <a:solidFill>
                <a:srgbClr val="7D0138"/>
              </a:solidFill>
              <a:latin typeface="Franklin Gothic Book" panose="020B0503020102020204" pitchFamily="34" charset="0"/>
            </a:endParaRPr>
          </a:p>
          <a:p>
            <a:pPr marL="230400" indent="-230400">
              <a:lnSpc>
                <a:spcPct val="90000"/>
              </a:lnSpc>
              <a:spcBef>
                <a:spcPts val="1000"/>
              </a:spcBef>
              <a:buClr>
                <a:srgbClr val="7D0138"/>
              </a:buClr>
              <a:buSzPct val="100000"/>
              <a:buFont typeface="Arial" panose="020B0604020202020204" pitchFamily="34" charset="0"/>
              <a:buChar char="•"/>
            </a:pPr>
            <a:endParaRPr lang="en-US" sz="900">
              <a:solidFill>
                <a:srgbClr val="7D0138"/>
              </a:solidFill>
              <a:latin typeface="Franklin Gothic Book" panose="020B0503020102020204" pitchFamily="34" charset="0"/>
            </a:endParaRPr>
          </a:p>
          <a:p>
            <a:pPr marL="230400" indent="-230400">
              <a:lnSpc>
                <a:spcPct val="90000"/>
              </a:lnSpc>
              <a:spcBef>
                <a:spcPts val="1000"/>
              </a:spcBef>
              <a:buClr>
                <a:srgbClr val="7D0138"/>
              </a:buClr>
              <a:buSzPct val="100000"/>
              <a:buFont typeface="Arial" panose="020B0604020202020204" pitchFamily="34" charset="0"/>
              <a:buChar char="•"/>
            </a:pPr>
            <a:endParaRPr lang="en-US" sz="900">
              <a:solidFill>
                <a:srgbClr val="7D0138"/>
              </a:solidFill>
              <a:latin typeface="Franklin Gothic Book" panose="020B0503020102020204" pitchFamily="34" charset="0"/>
            </a:endParaRPr>
          </a:p>
          <a:p>
            <a:pPr marL="230400" indent="-230400">
              <a:lnSpc>
                <a:spcPct val="90000"/>
              </a:lnSpc>
              <a:spcBef>
                <a:spcPts val="1000"/>
              </a:spcBef>
              <a:buClr>
                <a:srgbClr val="7D0138"/>
              </a:buClr>
              <a:buSzPct val="100000"/>
              <a:buFont typeface="Arial" panose="020B0604020202020204" pitchFamily="34" charset="0"/>
              <a:buChar char="•"/>
            </a:pPr>
            <a:endParaRPr lang="en-US" sz="900">
              <a:solidFill>
                <a:srgbClr val="7D0138"/>
              </a:solidFill>
              <a:latin typeface="Franklin Gothic Book" panose="020B0503020102020204" pitchFamily="34" charset="0"/>
            </a:endParaRPr>
          </a:p>
        </p:txBody>
      </p:sp>
    </p:spTree>
    <p:extLst>
      <p:ext uri="{BB962C8B-B14F-4D97-AF65-F5344CB8AC3E}">
        <p14:creationId xmlns:p14="http://schemas.microsoft.com/office/powerpoint/2010/main" val="795674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A8BFA7-E440-25F7-2CEE-7578181C7598}"/>
              </a:ext>
            </a:extLst>
          </p:cNvPr>
          <p:cNvPicPr>
            <a:picLocks noChangeAspect="1"/>
          </p:cNvPicPr>
          <p:nvPr/>
        </p:nvPicPr>
        <p:blipFill>
          <a:blip r:embed="rId3"/>
          <a:stretch>
            <a:fillRect/>
          </a:stretch>
        </p:blipFill>
        <p:spPr>
          <a:xfrm>
            <a:off x="1488968" y="466956"/>
            <a:ext cx="6221820" cy="4216557"/>
          </a:xfrm>
          <a:prstGeom prst="rect">
            <a:avLst/>
          </a:prstGeom>
        </p:spPr>
      </p:pic>
      <p:sp>
        <p:nvSpPr>
          <p:cNvPr id="4" name="Titel 1">
            <a:extLst>
              <a:ext uri="{FF2B5EF4-FFF2-40B4-BE49-F238E27FC236}">
                <a16:creationId xmlns:a16="http://schemas.microsoft.com/office/drawing/2014/main" id="{57D428BA-B890-F729-29AB-97607DD2F710}"/>
              </a:ext>
            </a:extLst>
          </p:cNvPr>
          <p:cNvSpPr txBox="1">
            <a:spLocks/>
          </p:cNvSpPr>
          <p:nvPr/>
        </p:nvSpPr>
        <p:spPr>
          <a:xfrm>
            <a:off x="306760" y="569382"/>
            <a:ext cx="4939117" cy="3326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i="1">
                <a:solidFill>
                  <a:srgbClr val="7D0138"/>
                </a:solidFill>
                <a:latin typeface="Franklin Gothic Book" panose="020B0503020102020204" pitchFamily="34" charset="0"/>
              </a:rPr>
              <a:t>Current issue:</a:t>
            </a:r>
          </a:p>
        </p:txBody>
      </p:sp>
      <p:sp>
        <p:nvSpPr>
          <p:cNvPr id="3" name="Google Shape;198;p27">
            <a:extLst>
              <a:ext uri="{FF2B5EF4-FFF2-40B4-BE49-F238E27FC236}">
                <a16:creationId xmlns:a16="http://schemas.microsoft.com/office/drawing/2014/main" id="{9AC4C4D1-6365-8EA9-1A7A-3C9BD8B7D77B}"/>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6" name="Tekstiruutu 5">
            <a:extLst>
              <a:ext uri="{FF2B5EF4-FFF2-40B4-BE49-F238E27FC236}">
                <a16:creationId xmlns:a16="http://schemas.microsoft.com/office/drawing/2014/main" id="{CFA6DA28-80E9-3B61-9261-62EEA10125DF}"/>
              </a:ext>
            </a:extLst>
          </p:cNvPr>
          <p:cNvSpPr txBox="1">
            <a:spLocks noGrp="1" noRot="1" noMove="1" noResize="1" noEditPoints="1" noAdjustHandles="1" noChangeArrowheads="1" noChangeShapeType="1"/>
          </p:cNvSpPr>
          <p:nvPr/>
        </p:nvSpPr>
        <p:spPr>
          <a:xfrm>
            <a:off x="306261" y="108755"/>
            <a:ext cx="1246910" cy="253916"/>
          </a:xfrm>
          <a:prstGeom prst="rect">
            <a:avLst/>
          </a:prstGeom>
          <a:noFill/>
        </p:spPr>
        <p:txBody>
          <a:bodyPr wrap="square">
            <a:spAutoFit/>
          </a:bodyPr>
          <a:lstStyle/>
          <a:p>
            <a:r>
              <a:rPr lang="en-US" sz="1050" b="1" spc="38">
                <a:solidFill>
                  <a:srgbClr val="7E0138"/>
                </a:solidFill>
                <a:latin typeface="Franklin Gothic Demi" panose="020B0603020102020204" pitchFamily="34" charset="0"/>
              </a:rPr>
              <a:t>Introduction </a:t>
            </a:r>
          </a:p>
        </p:txBody>
      </p:sp>
      <p:sp>
        <p:nvSpPr>
          <p:cNvPr id="7" name="Ellipsi 6">
            <a:extLst>
              <a:ext uri="{FF2B5EF4-FFF2-40B4-BE49-F238E27FC236}">
                <a16:creationId xmlns:a16="http://schemas.microsoft.com/office/drawing/2014/main" id="{6CF4DC06-0D70-2D42-44AD-B1A47F1B62BE}"/>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7E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Ellipsi 7">
            <a:extLst>
              <a:ext uri="{FF2B5EF4-FFF2-40B4-BE49-F238E27FC236}">
                <a16:creationId xmlns:a16="http://schemas.microsoft.com/office/drawing/2014/main" id="{31EE0276-8467-7DD9-49D2-07E40BBB8CB8}"/>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9" name="Ryhmä 8">
            <a:extLst>
              <a:ext uri="{FF2B5EF4-FFF2-40B4-BE49-F238E27FC236}">
                <a16:creationId xmlns:a16="http://schemas.microsoft.com/office/drawing/2014/main" id="{79FF46FA-9F4F-1720-0774-05125FF3560F}"/>
              </a:ext>
            </a:extLst>
          </p:cNvPr>
          <p:cNvGrpSpPr>
            <a:grpSpLocks noGrp="1" noUngrp="1" noRot="1" noMove="1" noResize="1"/>
          </p:cNvGrpSpPr>
          <p:nvPr/>
        </p:nvGrpSpPr>
        <p:grpSpPr>
          <a:xfrm>
            <a:off x="8069284" y="166989"/>
            <a:ext cx="456728" cy="127188"/>
            <a:chOff x="10759044" y="222652"/>
            <a:chExt cx="608971" cy="169584"/>
          </a:xfrm>
        </p:grpSpPr>
        <p:sp>
          <p:nvSpPr>
            <p:cNvPr id="10" name="Suorakulmio 9">
              <a:extLst>
                <a:ext uri="{FF2B5EF4-FFF2-40B4-BE49-F238E27FC236}">
                  <a16:creationId xmlns:a16="http://schemas.microsoft.com/office/drawing/2014/main" id="{B7CA6E8D-F0FF-6491-B365-505D40C76089}"/>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Ellipsi 10">
              <a:extLst>
                <a:ext uri="{FF2B5EF4-FFF2-40B4-BE49-F238E27FC236}">
                  <a16:creationId xmlns:a16="http://schemas.microsoft.com/office/drawing/2014/main" id="{E98443A0-81ED-A8F6-D8CE-C05E8D4F3E3D}"/>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Ellipsi 11">
              <a:extLst>
                <a:ext uri="{FF2B5EF4-FFF2-40B4-BE49-F238E27FC236}">
                  <a16:creationId xmlns:a16="http://schemas.microsoft.com/office/drawing/2014/main" id="{01776A8A-D8A6-79D6-CF31-3D8E3D713B0E}"/>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3" name="Ellipsi 12">
            <a:extLst>
              <a:ext uri="{FF2B5EF4-FFF2-40B4-BE49-F238E27FC236}">
                <a16:creationId xmlns:a16="http://schemas.microsoft.com/office/drawing/2014/main" id="{75B813C2-48DE-7909-4D0B-F38762D4302D}"/>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4DB2644E-0FBD-91AD-0810-484522B88FFB}"/>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21988AD2-E57F-C4DB-750E-5E6A6688C7FD}"/>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C3FB3915-C07B-D02E-C11B-AE2832EDCC68}"/>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790167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48814B82-4551-B107-066B-9445C6765252}"/>
            </a:ext>
          </a:extLst>
        </p:cNvPr>
        <p:cNvGrpSpPr/>
        <p:nvPr/>
      </p:nvGrpSpPr>
      <p:grpSpPr>
        <a:xfrm>
          <a:off x="0" y="0"/>
          <a:ext cx="0" cy="0"/>
          <a:chOff x="0" y="0"/>
          <a:chExt cx="0" cy="0"/>
        </a:xfrm>
      </p:grpSpPr>
      <p:sp>
        <p:nvSpPr>
          <p:cNvPr id="8" name="Tekstiruutu 7">
            <a:extLst>
              <a:ext uri="{FF2B5EF4-FFF2-40B4-BE49-F238E27FC236}">
                <a16:creationId xmlns:a16="http://schemas.microsoft.com/office/drawing/2014/main" id="{278139D5-1F8D-9CF8-85A9-D795FD71FA98}"/>
              </a:ext>
            </a:extLst>
          </p:cNvPr>
          <p:cNvSpPr txBox="1"/>
          <p:nvPr/>
        </p:nvSpPr>
        <p:spPr>
          <a:xfrm>
            <a:off x="5278611" y="2190230"/>
            <a:ext cx="3221979" cy="830997"/>
          </a:xfrm>
          <a:prstGeom prst="rect">
            <a:avLst/>
          </a:prstGeom>
          <a:noFill/>
        </p:spPr>
        <p:txBody>
          <a:bodyPr wrap="square">
            <a:spAutoFit/>
          </a:bodyPr>
          <a:lstStyle/>
          <a:p>
            <a:r>
              <a:rPr lang="en-GB" sz="1200" i="1">
                <a:solidFill>
                  <a:srgbClr val="7D0138"/>
                </a:solidFill>
                <a:latin typeface="Franklin Gothic Medium" panose="020B0603020102020204" pitchFamily="34" charset="0"/>
              </a:rPr>
              <a:t>“The Western Uusimaa Wellbeing Services County will gradually transition to using the Lifecare Client and Patient Information Systems by the end of May 2026.”</a:t>
            </a:r>
          </a:p>
        </p:txBody>
      </p:sp>
      <p:sp>
        <p:nvSpPr>
          <p:cNvPr id="20" name="Rectangle 1">
            <a:extLst>
              <a:ext uri="{FF2B5EF4-FFF2-40B4-BE49-F238E27FC236}">
                <a16:creationId xmlns:a16="http://schemas.microsoft.com/office/drawing/2014/main" id="{57657FC6-28CF-9013-93AE-273F1274E574}"/>
              </a:ext>
            </a:extLst>
          </p:cNvPr>
          <p:cNvSpPr>
            <a:spLocks noChangeArrowheads="1"/>
          </p:cNvSpPr>
          <p:nvPr/>
        </p:nvSpPr>
        <p:spPr bwMode="auto">
          <a:xfrm>
            <a:off x="5278612" y="3156756"/>
            <a:ext cx="2009204" cy="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GB" sz="825">
                <a:solidFill>
                  <a:srgbClr val="7D0138"/>
                </a:solidFill>
                <a:latin typeface="Franklin Gothic Book" panose="020B0503020102020204" pitchFamily="34" charset="0"/>
              </a:rPr>
              <a:t>(</a:t>
            </a:r>
            <a:r>
              <a:rPr lang="en-GB" sz="825" err="1">
                <a:solidFill>
                  <a:srgbClr val="7D0138"/>
                </a:solidFill>
                <a:latin typeface="Franklin Gothic Book" panose="020B0503020102020204" pitchFamily="34" charset="0"/>
              </a:rPr>
              <a:t>Länsi-Uudenmaan</a:t>
            </a:r>
            <a:r>
              <a:rPr lang="en-GB" sz="825">
                <a:solidFill>
                  <a:srgbClr val="7D0138"/>
                </a:solidFill>
                <a:latin typeface="Franklin Gothic Book" panose="020B0503020102020204" pitchFamily="34" charset="0"/>
              </a:rPr>
              <a:t> </a:t>
            </a:r>
            <a:r>
              <a:rPr lang="en-GB" sz="825" err="1">
                <a:solidFill>
                  <a:srgbClr val="7D0138"/>
                </a:solidFill>
                <a:latin typeface="Franklin Gothic Book" panose="020B0503020102020204" pitchFamily="34" charset="0"/>
              </a:rPr>
              <a:t>hyvinvointialue</a:t>
            </a:r>
            <a:r>
              <a:rPr lang="en-GB" sz="825">
                <a:solidFill>
                  <a:srgbClr val="7D0138"/>
                </a:solidFill>
                <a:latin typeface="Franklin Gothic Book" panose="020B0503020102020204" pitchFamily="34" charset="0"/>
              </a:rPr>
              <a:t>, 2026)</a:t>
            </a:r>
          </a:p>
        </p:txBody>
      </p:sp>
      <p:pic>
        <p:nvPicPr>
          <p:cNvPr id="5" name="Kuva 4">
            <a:extLst>
              <a:ext uri="{FF2B5EF4-FFF2-40B4-BE49-F238E27FC236}">
                <a16:creationId xmlns:a16="http://schemas.microsoft.com/office/drawing/2014/main" id="{E5476C20-67A7-E7C9-AB45-34032501741B}"/>
              </a:ext>
            </a:extLst>
          </p:cNvPr>
          <p:cNvPicPr>
            <a:picLocks noChangeAspect="1"/>
          </p:cNvPicPr>
          <p:nvPr/>
        </p:nvPicPr>
        <p:blipFill>
          <a:blip r:embed="rId3"/>
          <a:srcRect t="-489"/>
          <a:stretch>
            <a:fillRect/>
          </a:stretch>
        </p:blipFill>
        <p:spPr>
          <a:xfrm>
            <a:off x="939646" y="1430313"/>
            <a:ext cx="3761814" cy="2282875"/>
          </a:xfrm>
          <a:prstGeom prst="rect">
            <a:avLst/>
          </a:prstGeom>
          <a:ln w="50800">
            <a:solidFill>
              <a:srgbClr val="F6F0E4"/>
            </a:solidFill>
          </a:ln>
        </p:spPr>
      </p:pic>
      <p:sp>
        <p:nvSpPr>
          <p:cNvPr id="6" name="Kaari 5">
            <a:extLst>
              <a:ext uri="{FF2B5EF4-FFF2-40B4-BE49-F238E27FC236}">
                <a16:creationId xmlns:a16="http://schemas.microsoft.com/office/drawing/2014/main" id="{8BA7ADBF-3292-74AC-9DC4-365FC87E5763}"/>
              </a:ext>
            </a:extLst>
          </p:cNvPr>
          <p:cNvSpPr/>
          <p:nvPr/>
        </p:nvSpPr>
        <p:spPr>
          <a:xfrm rot="20208127">
            <a:off x="4055118" y="1496657"/>
            <a:ext cx="1277503" cy="1527016"/>
          </a:xfrm>
          <a:custGeom>
            <a:avLst/>
            <a:gdLst>
              <a:gd name="csX0" fmla="*/ 638751 w 1277503"/>
              <a:gd name="csY0" fmla="*/ 0 h 1527016"/>
              <a:gd name="csX1" fmla="*/ 1277503 w 1277503"/>
              <a:gd name="csY1" fmla="*/ 763508 h 1527016"/>
              <a:gd name="csX2" fmla="*/ 638752 w 1277503"/>
              <a:gd name="csY2" fmla="*/ 763508 h 1527016"/>
              <a:gd name="csX3" fmla="*/ 638751 w 1277503"/>
              <a:gd name="csY3" fmla="*/ 0 h 1527016"/>
              <a:gd name="csX0" fmla="*/ 638751 w 1277503"/>
              <a:gd name="csY0" fmla="*/ 0 h 1527016"/>
              <a:gd name="csX1" fmla="*/ 1277503 w 1277503"/>
              <a:gd name="csY1" fmla="*/ 763508 h 1527016"/>
            </a:gdLst>
            <a:ahLst/>
            <a:cxnLst>
              <a:cxn ang="0">
                <a:pos x="csX0" y="csY0"/>
              </a:cxn>
              <a:cxn ang="0">
                <a:pos x="csX1" y="csY1"/>
              </a:cxn>
            </a:cxnLst>
            <a:rect l="l" t="t" r="r" b="b"/>
            <a:pathLst>
              <a:path w="1277503" h="1527016" stroke="0" extrusionOk="0">
                <a:moveTo>
                  <a:pt x="638751" y="0"/>
                </a:moveTo>
                <a:cubicBezTo>
                  <a:pt x="964640" y="30123"/>
                  <a:pt x="1271991" y="389748"/>
                  <a:pt x="1277503" y="763508"/>
                </a:cubicBezTo>
                <a:cubicBezTo>
                  <a:pt x="985182" y="719973"/>
                  <a:pt x="759645" y="731170"/>
                  <a:pt x="638752" y="763508"/>
                </a:cubicBezTo>
                <a:cubicBezTo>
                  <a:pt x="605779" y="515056"/>
                  <a:pt x="624584" y="259570"/>
                  <a:pt x="638751" y="0"/>
                </a:cubicBezTo>
                <a:close/>
              </a:path>
              <a:path w="1277503" h="1527016" fill="none" extrusionOk="0">
                <a:moveTo>
                  <a:pt x="638751" y="0"/>
                </a:moveTo>
                <a:cubicBezTo>
                  <a:pt x="992008" y="-33853"/>
                  <a:pt x="1308707" y="379645"/>
                  <a:pt x="1277503" y="763508"/>
                </a:cubicBezTo>
              </a:path>
              <a:path w="1277503" h="1527016" fill="none" stroke="0" extrusionOk="0">
                <a:moveTo>
                  <a:pt x="638751" y="0"/>
                </a:moveTo>
                <a:cubicBezTo>
                  <a:pt x="1007080" y="55835"/>
                  <a:pt x="1318674" y="379305"/>
                  <a:pt x="1277503" y="763508"/>
                </a:cubicBezTo>
              </a:path>
            </a:pathLst>
          </a:custGeom>
          <a:ln w="15875">
            <a:solidFill>
              <a:srgbClr val="FF45C4"/>
            </a:solidFill>
            <a:extLst>
              <a:ext uri="{C807C97D-BFC1-408E-A445-0C87EB9F89A2}">
                <ask:lineSketchStyleProps xmlns:ask="http://schemas.microsoft.com/office/drawing/2018/sketchyshapes" sd="2594157703">
                  <a:prstGeom prst="arc">
                    <a:avLst/>
                  </a:prstGeom>
                  <ask:type>
                    <ask:lineSketchCurved/>
                  </ask:type>
                </ask:lineSketchStyleProps>
              </a:ext>
            </a:extLst>
          </a:ln>
          <a:effectLst>
            <a:outerShdw blurRad="40000" dist="20000" dir="5400000" sx="1000" sy="1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50"/>
          </a:p>
        </p:txBody>
      </p:sp>
      <p:sp>
        <p:nvSpPr>
          <p:cNvPr id="7" name="Ellipsi 6">
            <a:extLst>
              <a:ext uri="{FF2B5EF4-FFF2-40B4-BE49-F238E27FC236}">
                <a16:creationId xmlns:a16="http://schemas.microsoft.com/office/drawing/2014/main" id="{255C8CE8-AE71-3568-8466-36FA22886F19}"/>
              </a:ext>
            </a:extLst>
          </p:cNvPr>
          <p:cNvSpPr/>
          <p:nvPr/>
        </p:nvSpPr>
        <p:spPr>
          <a:xfrm>
            <a:off x="5225491" y="1964780"/>
            <a:ext cx="133673" cy="133673"/>
          </a:xfrm>
          <a:prstGeom prst="ellipse">
            <a:avLst/>
          </a:prstGeom>
          <a:solidFill>
            <a:srgbClr val="FF45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Google Shape;198;p27">
            <a:extLst>
              <a:ext uri="{FF2B5EF4-FFF2-40B4-BE49-F238E27FC236}">
                <a16:creationId xmlns:a16="http://schemas.microsoft.com/office/drawing/2014/main" id="{ED59E566-FBDD-0DE5-90FA-53DD2ABA63BE}"/>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3" name="Tekstiruutu 2">
            <a:extLst>
              <a:ext uri="{FF2B5EF4-FFF2-40B4-BE49-F238E27FC236}">
                <a16:creationId xmlns:a16="http://schemas.microsoft.com/office/drawing/2014/main" id="{1A078819-23C7-0836-52E2-3B7BE2489731}"/>
              </a:ext>
            </a:extLst>
          </p:cNvPr>
          <p:cNvSpPr txBox="1">
            <a:spLocks noGrp="1" noRot="1" noMove="1" noResize="1" noEditPoints="1" noAdjustHandles="1" noChangeArrowheads="1" noChangeShapeType="1"/>
          </p:cNvSpPr>
          <p:nvPr/>
        </p:nvSpPr>
        <p:spPr>
          <a:xfrm>
            <a:off x="306261" y="108755"/>
            <a:ext cx="1246910" cy="253916"/>
          </a:xfrm>
          <a:prstGeom prst="rect">
            <a:avLst/>
          </a:prstGeom>
          <a:noFill/>
        </p:spPr>
        <p:txBody>
          <a:bodyPr wrap="square">
            <a:spAutoFit/>
          </a:bodyPr>
          <a:lstStyle/>
          <a:p>
            <a:r>
              <a:rPr lang="en-US" sz="1050" b="1" spc="38">
                <a:solidFill>
                  <a:srgbClr val="7E0138"/>
                </a:solidFill>
                <a:latin typeface="Franklin Gothic Demi" panose="020B0603020102020204" pitchFamily="34" charset="0"/>
              </a:rPr>
              <a:t>Introduction </a:t>
            </a:r>
          </a:p>
        </p:txBody>
      </p:sp>
      <p:sp>
        <p:nvSpPr>
          <p:cNvPr id="4" name="Ellipsi 3">
            <a:extLst>
              <a:ext uri="{FF2B5EF4-FFF2-40B4-BE49-F238E27FC236}">
                <a16:creationId xmlns:a16="http://schemas.microsoft.com/office/drawing/2014/main" id="{F5A5D29C-F21A-9F81-FD2A-4DEACC192CA1}"/>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7E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Ellipsi 8">
            <a:extLst>
              <a:ext uri="{FF2B5EF4-FFF2-40B4-BE49-F238E27FC236}">
                <a16:creationId xmlns:a16="http://schemas.microsoft.com/office/drawing/2014/main" id="{B8BDDB57-102A-B144-7178-DEADEE362D89}"/>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0" name="Ryhmä 9">
            <a:extLst>
              <a:ext uri="{FF2B5EF4-FFF2-40B4-BE49-F238E27FC236}">
                <a16:creationId xmlns:a16="http://schemas.microsoft.com/office/drawing/2014/main" id="{4735128A-5A94-D2B2-105B-1C7F63C3A261}"/>
              </a:ext>
            </a:extLst>
          </p:cNvPr>
          <p:cNvGrpSpPr>
            <a:grpSpLocks noGrp="1" noUngrp="1" noRot="1" noMove="1" noResize="1"/>
          </p:cNvGrpSpPr>
          <p:nvPr/>
        </p:nvGrpSpPr>
        <p:grpSpPr>
          <a:xfrm>
            <a:off x="8069284" y="166989"/>
            <a:ext cx="456728" cy="127188"/>
            <a:chOff x="10759044" y="222652"/>
            <a:chExt cx="608971" cy="169584"/>
          </a:xfrm>
        </p:grpSpPr>
        <p:sp>
          <p:nvSpPr>
            <p:cNvPr id="11" name="Suorakulmio 10">
              <a:extLst>
                <a:ext uri="{FF2B5EF4-FFF2-40B4-BE49-F238E27FC236}">
                  <a16:creationId xmlns:a16="http://schemas.microsoft.com/office/drawing/2014/main" id="{1A8E87C2-E1F9-F798-948B-A947F8DA60BD}"/>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Ellipsi 11">
              <a:extLst>
                <a:ext uri="{FF2B5EF4-FFF2-40B4-BE49-F238E27FC236}">
                  <a16:creationId xmlns:a16="http://schemas.microsoft.com/office/drawing/2014/main" id="{C1F47CD3-22BE-7831-6658-2A63BA3A43D9}"/>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Ellipsi 12">
              <a:extLst>
                <a:ext uri="{FF2B5EF4-FFF2-40B4-BE49-F238E27FC236}">
                  <a16:creationId xmlns:a16="http://schemas.microsoft.com/office/drawing/2014/main" id="{C8BFFF16-5392-B521-10DD-2F8E45C46788}"/>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4" name="Ellipsi 13">
            <a:extLst>
              <a:ext uri="{FF2B5EF4-FFF2-40B4-BE49-F238E27FC236}">
                <a16:creationId xmlns:a16="http://schemas.microsoft.com/office/drawing/2014/main" id="{E7FE385C-F85D-C878-C3E4-EE56D57BF5B9}"/>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Ellipsi 14">
            <a:extLst>
              <a:ext uri="{FF2B5EF4-FFF2-40B4-BE49-F238E27FC236}">
                <a16:creationId xmlns:a16="http://schemas.microsoft.com/office/drawing/2014/main" id="{D3B707B9-4A1A-89D2-4E01-CBA608C520B6}"/>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2DCCC1B2-DADD-16CE-287C-CD7DD3F945FA}"/>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6A936ABD-6E3B-8009-D745-0D0287C70157}"/>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402116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5CF09A2C-10AE-F6C7-2B7A-D45EFBB8308B}"/>
            </a:ext>
          </a:extLst>
        </p:cNvPr>
        <p:cNvGrpSpPr/>
        <p:nvPr/>
      </p:nvGrpSpPr>
      <p:grpSpPr>
        <a:xfrm>
          <a:off x="0" y="0"/>
          <a:ext cx="0" cy="0"/>
          <a:chOff x="0" y="0"/>
          <a:chExt cx="0" cy="0"/>
        </a:xfrm>
      </p:grpSpPr>
      <p:sp>
        <p:nvSpPr>
          <p:cNvPr id="8" name="Tekstiruutu 7">
            <a:extLst>
              <a:ext uri="{FF2B5EF4-FFF2-40B4-BE49-F238E27FC236}">
                <a16:creationId xmlns:a16="http://schemas.microsoft.com/office/drawing/2014/main" id="{DAC513F5-5714-453F-35C2-A1D135B09069}"/>
              </a:ext>
            </a:extLst>
          </p:cNvPr>
          <p:cNvSpPr txBox="1"/>
          <p:nvPr/>
        </p:nvSpPr>
        <p:spPr>
          <a:xfrm>
            <a:off x="4655770" y="1864378"/>
            <a:ext cx="3717798" cy="1384995"/>
          </a:xfrm>
          <a:prstGeom prst="rect">
            <a:avLst/>
          </a:prstGeom>
          <a:noFill/>
        </p:spPr>
        <p:txBody>
          <a:bodyPr wrap="square">
            <a:spAutoFit/>
          </a:bodyPr>
          <a:lstStyle/>
          <a:p>
            <a:pPr lvl="0" eaLnBrk="0" fontAlgn="base" hangingPunct="0">
              <a:spcBef>
                <a:spcPct val="0"/>
              </a:spcBef>
              <a:spcAft>
                <a:spcPct val="0"/>
              </a:spcAft>
            </a:pPr>
            <a:r>
              <a:rPr lang="en-GB" sz="1200" i="1">
                <a:solidFill>
                  <a:srgbClr val="7D0138"/>
                </a:solidFill>
                <a:latin typeface="Franklin Gothic Medium" panose="020B0603020102020204" pitchFamily="34" charset="0"/>
              </a:rPr>
              <a:t>“At the moment, all Wellbeing Services Counties either already have in use, or are at least developing, a model aimed at improving continuity of care in primary healthcare. […] The purpose of the “</a:t>
            </a:r>
            <a:r>
              <a:rPr lang="en-GB" sz="1200" i="1" err="1">
                <a:solidFill>
                  <a:srgbClr val="7D0138"/>
                </a:solidFill>
                <a:latin typeface="Franklin Gothic Medium" panose="020B0603020102020204" pitchFamily="34" charset="0"/>
              </a:rPr>
              <a:t>omalääkäri</a:t>
            </a:r>
            <a:r>
              <a:rPr lang="en-GB" sz="1200" i="1">
                <a:solidFill>
                  <a:srgbClr val="7D0138"/>
                </a:solidFill>
                <a:latin typeface="Franklin Gothic Medium" panose="020B0603020102020204" pitchFamily="34" charset="0"/>
              </a:rPr>
              <a:t>” programme launched in spring 2025 is to encourage wellbeing services counties to develop and implement models that meet regional needs.”</a:t>
            </a:r>
          </a:p>
        </p:txBody>
      </p:sp>
      <p:sp>
        <p:nvSpPr>
          <p:cNvPr id="12" name="Rectangle 1">
            <a:extLst>
              <a:ext uri="{FF2B5EF4-FFF2-40B4-BE49-F238E27FC236}">
                <a16:creationId xmlns:a16="http://schemas.microsoft.com/office/drawing/2014/main" id="{AB915FA9-3CC5-D727-6D7E-79FABB2A122A}"/>
              </a:ext>
            </a:extLst>
          </p:cNvPr>
          <p:cNvSpPr>
            <a:spLocks noChangeArrowheads="1"/>
          </p:cNvSpPr>
          <p:nvPr/>
        </p:nvSpPr>
        <p:spPr bwMode="auto">
          <a:xfrm>
            <a:off x="4655770" y="3381509"/>
            <a:ext cx="2095767" cy="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GB" sz="825">
                <a:solidFill>
                  <a:srgbClr val="7D0138"/>
                </a:solidFill>
                <a:latin typeface="Franklin Gothic Book" panose="020B0503020102020204" pitchFamily="34" charset="0"/>
              </a:rPr>
              <a:t>(Ministry of Social Affairs and Health, 2025)</a:t>
            </a:r>
          </a:p>
        </p:txBody>
      </p:sp>
      <p:pic>
        <p:nvPicPr>
          <p:cNvPr id="3" name="Kuva 2">
            <a:extLst>
              <a:ext uri="{FF2B5EF4-FFF2-40B4-BE49-F238E27FC236}">
                <a16:creationId xmlns:a16="http://schemas.microsoft.com/office/drawing/2014/main" id="{A9F7D36C-5593-21DD-E90F-BA26512423D1}"/>
              </a:ext>
            </a:extLst>
          </p:cNvPr>
          <p:cNvPicPr>
            <a:picLocks noChangeAspect="1"/>
          </p:cNvPicPr>
          <p:nvPr/>
        </p:nvPicPr>
        <p:blipFill>
          <a:blip r:embed="rId3"/>
          <a:srcRect l="6377" r="6853"/>
          <a:stretch>
            <a:fillRect/>
          </a:stretch>
        </p:blipFill>
        <p:spPr>
          <a:xfrm>
            <a:off x="770432" y="1438895"/>
            <a:ext cx="3359939" cy="2425517"/>
          </a:xfrm>
          <a:prstGeom prst="rect">
            <a:avLst/>
          </a:prstGeom>
          <a:ln w="50800">
            <a:solidFill>
              <a:srgbClr val="F6F0E4"/>
            </a:solidFill>
          </a:ln>
        </p:spPr>
      </p:pic>
      <p:sp>
        <p:nvSpPr>
          <p:cNvPr id="2" name="Kaari 1">
            <a:extLst>
              <a:ext uri="{FF2B5EF4-FFF2-40B4-BE49-F238E27FC236}">
                <a16:creationId xmlns:a16="http://schemas.microsoft.com/office/drawing/2014/main" id="{2EEA99D0-2848-2039-5A30-9316C8F0BA1F}"/>
              </a:ext>
            </a:extLst>
          </p:cNvPr>
          <p:cNvSpPr/>
          <p:nvPr/>
        </p:nvSpPr>
        <p:spPr>
          <a:xfrm rot="17839271">
            <a:off x="3574820" y="1422000"/>
            <a:ext cx="1292720" cy="975949"/>
          </a:xfrm>
          <a:custGeom>
            <a:avLst/>
            <a:gdLst>
              <a:gd name="csX0" fmla="*/ 858229 w 1292720"/>
              <a:gd name="csY0" fmla="*/ 26960 h 975949"/>
              <a:gd name="csX1" fmla="*/ 1264538 w 1292720"/>
              <a:gd name="csY1" fmla="*/ 345454 h 975949"/>
              <a:gd name="csX2" fmla="*/ 1084152 w 1292720"/>
              <a:gd name="csY2" fmla="*/ 846973 h 975949"/>
              <a:gd name="csX3" fmla="*/ 646360 w 1292720"/>
              <a:gd name="csY3" fmla="*/ 487975 h 975949"/>
              <a:gd name="csX4" fmla="*/ 858229 w 1292720"/>
              <a:gd name="csY4" fmla="*/ 26960 h 975949"/>
              <a:gd name="csX0" fmla="*/ 858229 w 1292720"/>
              <a:gd name="csY0" fmla="*/ 26960 h 975949"/>
              <a:gd name="csX1" fmla="*/ 1264538 w 1292720"/>
              <a:gd name="csY1" fmla="*/ 345454 h 975949"/>
              <a:gd name="csX2" fmla="*/ 1084152 w 1292720"/>
              <a:gd name="csY2" fmla="*/ 846973 h 975949"/>
            </a:gdLst>
            <a:ahLst/>
            <a:cxnLst>
              <a:cxn ang="0">
                <a:pos x="csX0" y="csY0"/>
              </a:cxn>
              <a:cxn ang="0">
                <a:pos x="csX1" y="csY1"/>
              </a:cxn>
              <a:cxn ang="0">
                <a:pos x="csX2" y="csY2"/>
              </a:cxn>
            </a:cxnLst>
            <a:rect l="l" t="t" r="r" b="b"/>
            <a:pathLst>
              <a:path w="1292720" h="975949" stroke="0" extrusionOk="0">
                <a:moveTo>
                  <a:pt x="858229" y="26960"/>
                </a:moveTo>
                <a:cubicBezTo>
                  <a:pt x="1042131" y="90521"/>
                  <a:pt x="1203093" y="206388"/>
                  <a:pt x="1264538" y="345454"/>
                </a:cubicBezTo>
                <a:cubicBezTo>
                  <a:pt x="1350545" y="548137"/>
                  <a:pt x="1261448" y="679501"/>
                  <a:pt x="1084152" y="846973"/>
                </a:cubicBezTo>
                <a:cubicBezTo>
                  <a:pt x="855043" y="683912"/>
                  <a:pt x="798016" y="577306"/>
                  <a:pt x="646360" y="487975"/>
                </a:cubicBezTo>
                <a:cubicBezTo>
                  <a:pt x="702516" y="358028"/>
                  <a:pt x="807995" y="90599"/>
                  <a:pt x="858229" y="26960"/>
                </a:cubicBezTo>
                <a:close/>
              </a:path>
              <a:path w="1292720" h="975949" fill="none" extrusionOk="0">
                <a:moveTo>
                  <a:pt x="858229" y="26960"/>
                </a:moveTo>
                <a:cubicBezTo>
                  <a:pt x="1060791" y="84531"/>
                  <a:pt x="1197392" y="192864"/>
                  <a:pt x="1264538" y="345454"/>
                </a:cubicBezTo>
                <a:cubicBezTo>
                  <a:pt x="1343355" y="521306"/>
                  <a:pt x="1267989" y="711422"/>
                  <a:pt x="1084152" y="846973"/>
                </a:cubicBezTo>
              </a:path>
              <a:path w="1292720" h="975949" fill="none" stroke="0" extrusionOk="0">
                <a:moveTo>
                  <a:pt x="858229" y="26960"/>
                </a:moveTo>
                <a:cubicBezTo>
                  <a:pt x="1053368" y="70760"/>
                  <a:pt x="1213868" y="208058"/>
                  <a:pt x="1264538" y="345454"/>
                </a:cubicBezTo>
                <a:cubicBezTo>
                  <a:pt x="1344479" y="535887"/>
                  <a:pt x="1262073" y="710882"/>
                  <a:pt x="1084152" y="846973"/>
                </a:cubicBezTo>
              </a:path>
            </a:pathLst>
          </a:custGeom>
          <a:ln w="15875">
            <a:solidFill>
              <a:srgbClr val="1C4DFF"/>
            </a:solidFill>
            <a:extLst>
              <a:ext uri="{C807C97D-BFC1-408E-A445-0C87EB9F89A2}">
                <ask:lineSketchStyleProps xmlns:ask="http://schemas.microsoft.com/office/drawing/2018/sketchyshapes" sd="2594157703">
                  <a:prstGeom prst="arc">
                    <a:avLst>
                      <a:gd name="adj1" fmla="val 17680926"/>
                      <a:gd name="adj2" fmla="val 2361149"/>
                    </a:avLst>
                  </a:prstGeom>
                  <ask:type>
                    <ask:lineSketchCurved/>
                  </ask:type>
                </ask:lineSketchStyleProps>
              </a:ext>
            </a:extLst>
          </a:ln>
          <a:effectLst>
            <a:outerShdw blurRad="40000" dist="20000" dir="5400000" sx="1000" sy="1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50"/>
          </a:p>
        </p:txBody>
      </p:sp>
      <p:sp>
        <p:nvSpPr>
          <p:cNvPr id="5" name="Ellipsi 4">
            <a:extLst>
              <a:ext uri="{FF2B5EF4-FFF2-40B4-BE49-F238E27FC236}">
                <a16:creationId xmlns:a16="http://schemas.microsoft.com/office/drawing/2014/main" id="{D325489C-1BB1-D4A2-5327-1644C2F38116}"/>
              </a:ext>
            </a:extLst>
          </p:cNvPr>
          <p:cNvSpPr/>
          <p:nvPr/>
        </p:nvSpPr>
        <p:spPr>
          <a:xfrm>
            <a:off x="4698430" y="1662894"/>
            <a:ext cx="133673" cy="133673"/>
          </a:xfrm>
          <a:prstGeom prst="ellipse">
            <a:avLst/>
          </a:prstGeom>
          <a:solidFill>
            <a:srgbClr val="1C4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Google Shape;198;p27">
            <a:extLst>
              <a:ext uri="{FF2B5EF4-FFF2-40B4-BE49-F238E27FC236}">
                <a16:creationId xmlns:a16="http://schemas.microsoft.com/office/drawing/2014/main" id="{471B7536-4218-8B36-3459-C136132C9D91}"/>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6" name="Tekstiruutu 5">
            <a:extLst>
              <a:ext uri="{FF2B5EF4-FFF2-40B4-BE49-F238E27FC236}">
                <a16:creationId xmlns:a16="http://schemas.microsoft.com/office/drawing/2014/main" id="{16C02728-BF5E-E0AA-0D78-71D3C8AF25B6}"/>
              </a:ext>
            </a:extLst>
          </p:cNvPr>
          <p:cNvSpPr txBox="1">
            <a:spLocks noGrp="1" noRot="1" noMove="1" noResize="1" noEditPoints="1" noAdjustHandles="1" noChangeArrowheads="1" noChangeShapeType="1"/>
          </p:cNvSpPr>
          <p:nvPr/>
        </p:nvSpPr>
        <p:spPr>
          <a:xfrm>
            <a:off x="306261" y="108755"/>
            <a:ext cx="1246910" cy="253916"/>
          </a:xfrm>
          <a:prstGeom prst="rect">
            <a:avLst/>
          </a:prstGeom>
          <a:noFill/>
        </p:spPr>
        <p:txBody>
          <a:bodyPr wrap="square">
            <a:spAutoFit/>
          </a:bodyPr>
          <a:lstStyle/>
          <a:p>
            <a:r>
              <a:rPr lang="en-US" sz="1050" b="1" spc="38">
                <a:solidFill>
                  <a:srgbClr val="7E0138"/>
                </a:solidFill>
                <a:latin typeface="Franklin Gothic Demi" panose="020B0603020102020204" pitchFamily="34" charset="0"/>
              </a:rPr>
              <a:t>Introduction </a:t>
            </a:r>
          </a:p>
        </p:txBody>
      </p:sp>
      <p:sp>
        <p:nvSpPr>
          <p:cNvPr id="7" name="Ellipsi 6">
            <a:extLst>
              <a:ext uri="{FF2B5EF4-FFF2-40B4-BE49-F238E27FC236}">
                <a16:creationId xmlns:a16="http://schemas.microsoft.com/office/drawing/2014/main" id="{B236D95B-A3C1-80BC-18E5-D4951FAC87DE}"/>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7E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Ellipsi 8">
            <a:extLst>
              <a:ext uri="{FF2B5EF4-FFF2-40B4-BE49-F238E27FC236}">
                <a16:creationId xmlns:a16="http://schemas.microsoft.com/office/drawing/2014/main" id="{8D4CD030-95BF-46A6-EAF7-247EEAD30A41}"/>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0" name="Ryhmä 9">
            <a:extLst>
              <a:ext uri="{FF2B5EF4-FFF2-40B4-BE49-F238E27FC236}">
                <a16:creationId xmlns:a16="http://schemas.microsoft.com/office/drawing/2014/main" id="{1133886B-570B-99D9-843C-3D388151F911}"/>
              </a:ext>
            </a:extLst>
          </p:cNvPr>
          <p:cNvGrpSpPr>
            <a:grpSpLocks noGrp="1" noUngrp="1" noRot="1" noMove="1" noResize="1"/>
          </p:cNvGrpSpPr>
          <p:nvPr/>
        </p:nvGrpSpPr>
        <p:grpSpPr>
          <a:xfrm>
            <a:off x="8069284" y="166989"/>
            <a:ext cx="456728" cy="127188"/>
            <a:chOff x="10759044" y="222652"/>
            <a:chExt cx="608971" cy="169584"/>
          </a:xfrm>
        </p:grpSpPr>
        <p:sp>
          <p:nvSpPr>
            <p:cNvPr id="11" name="Suorakulmio 10">
              <a:extLst>
                <a:ext uri="{FF2B5EF4-FFF2-40B4-BE49-F238E27FC236}">
                  <a16:creationId xmlns:a16="http://schemas.microsoft.com/office/drawing/2014/main" id="{49A7A3A3-1EA8-60AF-4D70-58218E912EA3}"/>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Ellipsi 12">
              <a:extLst>
                <a:ext uri="{FF2B5EF4-FFF2-40B4-BE49-F238E27FC236}">
                  <a16:creationId xmlns:a16="http://schemas.microsoft.com/office/drawing/2014/main" id="{DB0AF646-78DF-CBC1-F51E-FD97A0713B00}"/>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3D7F7A46-198B-DD9E-513C-60B288CC4DFA}"/>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5" name="Ellipsi 14">
            <a:extLst>
              <a:ext uri="{FF2B5EF4-FFF2-40B4-BE49-F238E27FC236}">
                <a16:creationId xmlns:a16="http://schemas.microsoft.com/office/drawing/2014/main" id="{B1EBAC3D-5D24-B8A0-86E2-3E653BE65761}"/>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Ellipsi 15">
            <a:extLst>
              <a:ext uri="{FF2B5EF4-FFF2-40B4-BE49-F238E27FC236}">
                <a16:creationId xmlns:a16="http://schemas.microsoft.com/office/drawing/2014/main" id="{1FAE861F-E074-4B54-3C74-DACAF53DCEB6}"/>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394B2751-8133-2891-025B-C2C1E1ECABED}"/>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Ellipsi 17">
            <a:extLst>
              <a:ext uri="{FF2B5EF4-FFF2-40B4-BE49-F238E27FC236}">
                <a16:creationId xmlns:a16="http://schemas.microsoft.com/office/drawing/2014/main" id="{7554E3ED-58B5-E33A-0D7F-C185B9EB1634}"/>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099722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CA2C553E-39B7-D78A-DA58-A074B3A1DCFD}"/>
            </a:ext>
          </a:extLst>
        </p:cNvPr>
        <p:cNvGrpSpPr/>
        <p:nvPr/>
      </p:nvGrpSpPr>
      <p:grpSpPr>
        <a:xfrm>
          <a:off x="0" y="0"/>
          <a:ext cx="0" cy="0"/>
          <a:chOff x="0" y="0"/>
          <a:chExt cx="0" cy="0"/>
        </a:xfrm>
      </p:grpSpPr>
      <p:sp>
        <p:nvSpPr>
          <p:cNvPr id="11" name="Tekstiruutu 10">
            <a:extLst>
              <a:ext uri="{FF2B5EF4-FFF2-40B4-BE49-F238E27FC236}">
                <a16:creationId xmlns:a16="http://schemas.microsoft.com/office/drawing/2014/main" id="{69D2CB44-E67E-E6E6-8C63-392254E607E0}"/>
              </a:ext>
            </a:extLst>
          </p:cNvPr>
          <p:cNvSpPr txBox="1"/>
          <p:nvPr/>
        </p:nvSpPr>
        <p:spPr>
          <a:xfrm>
            <a:off x="-2860181" y="2118063"/>
            <a:ext cx="2539108" cy="715581"/>
          </a:xfrm>
          <a:prstGeom prst="rect">
            <a:avLst/>
          </a:prstGeom>
          <a:noFill/>
        </p:spPr>
        <p:txBody>
          <a:bodyPr wrap="square">
            <a:spAutoFit/>
          </a:bodyPr>
          <a:lstStyle/>
          <a:p>
            <a:r>
              <a:rPr lang="en-GB" sz="1350" kern="100">
                <a:solidFill>
                  <a:srgbClr val="7D0138"/>
                </a:solidFill>
                <a:latin typeface="Franklin Gothic Book" panose="020B0503020102020204" pitchFamily="34" charset="0"/>
                <a:ea typeface="Aptos" panose="020B0004020202020204" pitchFamily="34" charset="0"/>
                <a:cs typeface="Times New Roman" panose="02020603050405020304" pitchFamily="18" charset="0"/>
              </a:rPr>
              <a:t>Increasing linguistic diversity exposes gaps in communication and coordination in health care</a:t>
            </a:r>
          </a:p>
        </p:txBody>
      </p:sp>
      <p:grpSp>
        <p:nvGrpSpPr>
          <p:cNvPr id="10" name="Ryhmä 9">
            <a:extLst>
              <a:ext uri="{FF2B5EF4-FFF2-40B4-BE49-F238E27FC236}">
                <a16:creationId xmlns:a16="http://schemas.microsoft.com/office/drawing/2014/main" id="{86C04DBF-C251-D3AF-E109-C27B30E091D0}"/>
              </a:ext>
            </a:extLst>
          </p:cNvPr>
          <p:cNvGrpSpPr/>
          <p:nvPr/>
        </p:nvGrpSpPr>
        <p:grpSpPr>
          <a:xfrm>
            <a:off x="3724489" y="1325029"/>
            <a:ext cx="4302845" cy="2539383"/>
            <a:chOff x="838200" y="1385455"/>
            <a:chExt cx="7183582" cy="4239490"/>
          </a:xfrm>
        </p:grpSpPr>
        <p:sp>
          <p:nvSpPr>
            <p:cNvPr id="6" name="Suorakulmio 5">
              <a:extLst>
                <a:ext uri="{FF2B5EF4-FFF2-40B4-BE49-F238E27FC236}">
                  <a16:creationId xmlns:a16="http://schemas.microsoft.com/office/drawing/2014/main" id="{A83F8C40-35C0-8C6D-EC03-9ECF0141FF56}"/>
                </a:ext>
              </a:extLst>
            </p:cNvPr>
            <p:cNvSpPr/>
            <p:nvPr/>
          </p:nvSpPr>
          <p:spPr>
            <a:xfrm>
              <a:off x="838200" y="1385455"/>
              <a:ext cx="7183582" cy="4239490"/>
            </a:xfrm>
            <a:prstGeom prst="rect">
              <a:avLst/>
            </a:prstGeom>
            <a:solidFill>
              <a:schemeClr val="bg1"/>
            </a:solidFill>
            <a:ln w="50800" cmpd="sng">
              <a:solidFill>
                <a:srgbClr val="F6F0E4"/>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8" name="Picture 7">
              <a:extLst>
                <a:ext uri="{FF2B5EF4-FFF2-40B4-BE49-F238E27FC236}">
                  <a16:creationId xmlns:a16="http://schemas.microsoft.com/office/drawing/2014/main" id="{EB5D9B0D-E424-E78C-C4E6-26E320FE8E91}"/>
                </a:ext>
              </a:extLst>
            </p:cNvPr>
            <p:cNvPicPr>
              <a:picLocks noChangeAspect="1"/>
            </p:cNvPicPr>
            <p:nvPr/>
          </p:nvPicPr>
          <p:blipFill>
            <a:blip r:embed="rId3"/>
            <a:stretch>
              <a:fillRect/>
            </a:stretch>
          </p:blipFill>
          <p:spPr>
            <a:xfrm>
              <a:off x="1148523" y="1735627"/>
              <a:ext cx="6521789" cy="3661355"/>
            </a:xfrm>
            <a:prstGeom prst="rect">
              <a:avLst/>
            </a:prstGeom>
            <a:ln>
              <a:noFill/>
            </a:ln>
          </p:spPr>
        </p:pic>
      </p:grpSp>
      <p:sp>
        <p:nvSpPr>
          <p:cNvPr id="18" name="Rectangle 1">
            <a:extLst>
              <a:ext uri="{FF2B5EF4-FFF2-40B4-BE49-F238E27FC236}">
                <a16:creationId xmlns:a16="http://schemas.microsoft.com/office/drawing/2014/main" id="{ED67FA30-399D-EB65-B644-D93A5071BC16}"/>
              </a:ext>
            </a:extLst>
          </p:cNvPr>
          <p:cNvSpPr>
            <a:spLocks noChangeArrowheads="1"/>
          </p:cNvSpPr>
          <p:nvPr/>
        </p:nvSpPr>
        <p:spPr bwMode="auto">
          <a:xfrm>
            <a:off x="834742" y="3401015"/>
            <a:ext cx="1329531" cy="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GB" sz="825">
                <a:solidFill>
                  <a:srgbClr val="7D0138"/>
                </a:solidFill>
                <a:latin typeface="Franklin Gothic Book" panose="020B0503020102020204" pitchFamily="34" charset="0"/>
              </a:rPr>
              <a:t>(Statistics Finland, 2025a)</a:t>
            </a:r>
          </a:p>
        </p:txBody>
      </p:sp>
      <p:sp>
        <p:nvSpPr>
          <p:cNvPr id="3" name="Tekstiruutu 2">
            <a:extLst>
              <a:ext uri="{FF2B5EF4-FFF2-40B4-BE49-F238E27FC236}">
                <a16:creationId xmlns:a16="http://schemas.microsoft.com/office/drawing/2014/main" id="{D3D80CBA-AC8B-EE5F-74E0-886CCFA1DC1E}"/>
              </a:ext>
            </a:extLst>
          </p:cNvPr>
          <p:cNvSpPr txBox="1"/>
          <p:nvPr/>
        </p:nvSpPr>
        <p:spPr>
          <a:xfrm>
            <a:off x="834742" y="2639412"/>
            <a:ext cx="2417500" cy="646331"/>
          </a:xfrm>
          <a:prstGeom prst="rect">
            <a:avLst/>
          </a:prstGeom>
          <a:noFill/>
        </p:spPr>
        <p:txBody>
          <a:bodyPr wrap="square">
            <a:spAutoFit/>
          </a:bodyPr>
          <a:lstStyle/>
          <a:p>
            <a:r>
              <a:rPr lang="fi-FI" sz="1200" i="1">
                <a:solidFill>
                  <a:srgbClr val="7D0138"/>
                </a:solidFill>
                <a:latin typeface="Franklin Gothic Medium" panose="020B0603020102020204" pitchFamily="34" charset="0"/>
              </a:rPr>
              <a:t>”</a:t>
            </a:r>
            <a:r>
              <a:rPr lang="en-FI" sz="1200" i="1">
                <a:solidFill>
                  <a:srgbClr val="7D0138"/>
                </a:solidFill>
                <a:latin typeface="Franklin Gothic Medium" panose="020B0603020102020204" pitchFamily="34" charset="0"/>
              </a:rPr>
              <a:t>The number of foreign-language speakers exceeded 600,000 during 2024.</a:t>
            </a:r>
            <a:r>
              <a:rPr lang="fi-FI" sz="1200" i="1">
                <a:solidFill>
                  <a:srgbClr val="7D0138"/>
                </a:solidFill>
                <a:latin typeface="Franklin Gothic Medium" panose="020B0603020102020204" pitchFamily="34" charset="0"/>
              </a:rPr>
              <a:t>”</a:t>
            </a:r>
            <a:endParaRPr lang="en-FI" sz="1200" i="1">
              <a:solidFill>
                <a:srgbClr val="7D0138"/>
              </a:solidFill>
              <a:latin typeface="Franklin Gothic Medium" panose="020B0603020102020204" pitchFamily="34" charset="0"/>
            </a:endParaRPr>
          </a:p>
        </p:txBody>
      </p:sp>
      <p:sp>
        <p:nvSpPr>
          <p:cNvPr id="2" name="Kaari 1">
            <a:extLst>
              <a:ext uri="{FF2B5EF4-FFF2-40B4-BE49-F238E27FC236}">
                <a16:creationId xmlns:a16="http://schemas.microsoft.com/office/drawing/2014/main" id="{F2BD4256-BEC5-C32A-9C20-920F7383A07C}"/>
              </a:ext>
            </a:extLst>
          </p:cNvPr>
          <p:cNvSpPr/>
          <p:nvPr/>
        </p:nvSpPr>
        <p:spPr>
          <a:xfrm rot="15886712">
            <a:off x="2825913" y="2070868"/>
            <a:ext cx="1324902" cy="1130956"/>
          </a:xfrm>
          <a:custGeom>
            <a:avLst/>
            <a:gdLst>
              <a:gd name="csX0" fmla="*/ 904378 w 1324902"/>
              <a:gd name="csY0" fmla="*/ 39058 h 1130956"/>
              <a:gd name="csX1" fmla="*/ 1307936 w 1324902"/>
              <a:gd name="csY1" fmla="*/ 438319 h 1130956"/>
              <a:gd name="csX2" fmla="*/ 1109499 w 1324902"/>
              <a:gd name="csY2" fmla="*/ 982781 h 1130956"/>
              <a:gd name="csX3" fmla="*/ 662451 w 1324902"/>
              <a:gd name="csY3" fmla="*/ 565478 h 1130956"/>
              <a:gd name="csX4" fmla="*/ 904378 w 1324902"/>
              <a:gd name="csY4" fmla="*/ 39058 h 1130956"/>
              <a:gd name="csX0" fmla="*/ 904378 w 1324902"/>
              <a:gd name="csY0" fmla="*/ 39058 h 1130956"/>
              <a:gd name="csX1" fmla="*/ 1307936 w 1324902"/>
              <a:gd name="csY1" fmla="*/ 438319 h 1130956"/>
              <a:gd name="csX2" fmla="*/ 1109499 w 1324902"/>
              <a:gd name="csY2" fmla="*/ 982781 h 1130956"/>
            </a:gdLst>
            <a:ahLst/>
            <a:cxnLst>
              <a:cxn ang="0">
                <a:pos x="csX0" y="csY0"/>
              </a:cxn>
              <a:cxn ang="0">
                <a:pos x="csX1" y="csY1"/>
              </a:cxn>
              <a:cxn ang="0">
                <a:pos x="csX2" y="csY2"/>
              </a:cxn>
            </a:cxnLst>
            <a:rect l="l" t="t" r="r" b="b"/>
            <a:pathLst>
              <a:path w="1324902" h="1130956" stroke="0" extrusionOk="0">
                <a:moveTo>
                  <a:pt x="904378" y="39058"/>
                </a:moveTo>
                <a:cubicBezTo>
                  <a:pt x="1104634" y="110739"/>
                  <a:pt x="1255806" y="282548"/>
                  <a:pt x="1307936" y="438319"/>
                </a:cubicBezTo>
                <a:cubicBezTo>
                  <a:pt x="1372848" y="656425"/>
                  <a:pt x="1282283" y="819220"/>
                  <a:pt x="1109499" y="982781"/>
                </a:cubicBezTo>
                <a:cubicBezTo>
                  <a:pt x="999720" y="845368"/>
                  <a:pt x="759680" y="698360"/>
                  <a:pt x="662451" y="565478"/>
                </a:cubicBezTo>
                <a:cubicBezTo>
                  <a:pt x="692989" y="379918"/>
                  <a:pt x="792056" y="280107"/>
                  <a:pt x="904378" y="39058"/>
                </a:cubicBezTo>
                <a:close/>
              </a:path>
              <a:path w="1324902" h="1130956" fill="none" extrusionOk="0">
                <a:moveTo>
                  <a:pt x="904378" y="39058"/>
                </a:moveTo>
                <a:cubicBezTo>
                  <a:pt x="1119436" y="117196"/>
                  <a:pt x="1254400" y="254294"/>
                  <a:pt x="1307936" y="438319"/>
                </a:cubicBezTo>
                <a:cubicBezTo>
                  <a:pt x="1380740" y="626051"/>
                  <a:pt x="1287542" y="830637"/>
                  <a:pt x="1109499" y="982781"/>
                </a:cubicBezTo>
              </a:path>
              <a:path w="1324902" h="1130956" fill="none" stroke="0" extrusionOk="0">
                <a:moveTo>
                  <a:pt x="904378" y="39058"/>
                </a:moveTo>
                <a:cubicBezTo>
                  <a:pt x="1108086" y="87796"/>
                  <a:pt x="1273320" y="274160"/>
                  <a:pt x="1307936" y="438319"/>
                </a:cubicBezTo>
                <a:cubicBezTo>
                  <a:pt x="1368832" y="647770"/>
                  <a:pt x="1276007" y="827141"/>
                  <a:pt x="1109499" y="982781"/>
                </a:cubicBezTo>
              </a:path>
            </a:pathLst>
          </a:custGeom>
          <a:ln w="15875">
            <a:solidFill>
              <a:srgbClr val="FFBC37"/>
            </a:solidFill>
            <a:extLst>
              <a:ext uri="{C807C97D-BFC1-408E-A445-0C87EB9F89A2}">
                <ask:lineSketchStyleProps xmlns:ask="http://schemas.microsoft.com/office/drawing/2018/sketchyshapes" sd="2594157703">
                  <a:prstGeom prst="arc">
                    <a:avLst>
                      <a:gd name="adj1" fmla="val 17680926"/>
                      <a:gd name="adj2" fmla="val 2581742"/>
                    </a:avLst>
                  </a:prstGeom>
                  <ask:type>
                    <ask:lineSketchCurved/>
                  </ask:type>
                </ask:lineSketchStyleProps>
              </a:ext>
            </a:extLst>
          </a:ln>
          <a:effectLst>
            <a:outerShdw blurRad="40000" dist="20000" dir="5400000" sx="1000" sy="1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50"/>
          </a:p>
        </p:txBody>
      </p:sp>
      <p:sp>
        <p:nvSpPr>
          <p:cNvPr id="5" name="Ellipsi 4">
            <a:extLst>
              <a:ext uri="{FF2B5EF4-FFF2-40B4-BE49-F238E27FC236}">
                <a16:creationId xmlns:a16="http://schemas.microsoft.com/office/drawing/2014/main" id="{E5D7D234-22E1-AD4A-9ECB-F145FF63BA15}"/>
              </a:ext>
            </a:extLst>
          </p:cNvPr>
          <p:cNvSpPr/>
          <p:nvPr/>
        </p:nvSpPr>
        <p:spPr>
          <a:xfrm>
            <a:off x="2883559" y="2372479"/>
            <a:ext cx="133673" cy="133673"/>
          </a:xfrm>
          <a:prstGeom prst="ellipse">
            <a:avLst/>
          </a:prstGeom>
          <a:solidFill>
            <a:srgbClr val="FFB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Tekstiruutu 3">
            <a:extLst>
              <a:ext uri="{FF2B5EF4-FFF2-40B4-BE49-F238E27FC236}">
                <a16:creationId xmlns:a16="http://schemas.microsoft.com/office/drawing/2014/main" id="{392A7C57-46F8-B507-DEE6-7F38D6F7BAD0}"/>
              </a:ext>
            </a:extLst>
          </p:cNvPr>
          <p:cNvSpPr txBox="1"/>
          <p:nvPr/>
        </p:nvSpPr>
        <p:spPr>
          <a:xfrm>
            <a:off x="834742" y="1325029"/>
            <a:ext cx="2182490" cy="646331"/>
          </a:xfrm>
          <a:prstGeom prst="rect">
            <a:avLst/>
          </a:prstGeom>
          <a:noFill/>
        </p:spPr>
        <p:txBody>
          <a:bodyPr wrap="square">
            <a:spAutoFit/>
          </a:bodyPr>
          <a:lstStyle/>
          <a:p>
            <a:r>
              <a:rPr lang="en-US" sz="1200" kern="100">
                <a:solidFill>
                  <a:srgbClr val="7D0138"/>
                </a:solidFill>
                <a:latin typeface="Franklin Gothic Book" panose="020B0503020102020204" pitchFamily="34" charset="0"/>
                <a:ea typeface="Aptos" panose="020B0004020202020204" pitchFamily="34" charset="0"/>
                <a:cs typeface="Times New Roman" panose="02020603050405020304" pitchFamily="18" charset="0"/>
              </a:rPr>
              <a:t>     Increasing linguistic diversity in Finland is exposing gaps in communication</a:t>
            </a:r>
            <a:endParaRPr lang="en-FI" sz="1200">
              <a:solidFill>
                <a:srgbClr val="7D0138"/>
              </a:solidFill>
              <a:latin typeface="Franklin Gothic Book" panose="020B0503020102020204" pitchFamily="34" charset="0"/>
            </a:endParaRPr>
          </a:p>
        </p:txBody>
      </p:sp>
      <p:sp>
        <p:nvSpPr>
          <p:cNvPr id="7" name="Ellipsi 6">
            <a:extLst>
              <a:ext uri="{FF2B5EF4-FFF2-40B4-BE49-F238E27FC236}">
                <a16:creationId xmlns:a16="http://schemas.microsoft.com/office/drawing/2014/main" id="{2ABFD3BA-A0F7-E00B-444B-AE1F1B3ACB1B}"/>
              </a:ext>
            </a:extLst>
          </p:cNvPr>
          <p:cNvSpPr/>
          <p:nvPr/>
        </p:nvSpPr>
        <p:spPr>
          <a:xfrm>
            <a:off x="928551" y="1403001"/>
            <a:ext cx="102386" cy="102386"/>
          </a:xfrm>
          <a:prstGeom prst="ellipse">
            <a:avLst/>
          </a:prstGeom>
          <a:solidFill>
            <a:srgbClr val="7D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Google Shape;198;p27">
            <a:extLst>
              <a:ext uri="{FF2B5EF4-FFF2-40B4-BE49-F238E27FC236}">
                <a16:creationId xmlns:a16="http://schemas.microsoft.com/office/drawing/2014/main" id="{7DEE58CD-5F5E-6E4F-A4C5-4E7279920835}"/>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12" name="Tekstiruutu 11">
            <a:extLst>
              <a:ext uri="{FF2B5EF4-FFF2-40B4-BE49-F238E27FC236}">
                <a16:creationId xmlns:a16="http://schemas.microsoft.com/office/drawing/2014/main" id="{62F4DC31-00CE-D760-17AD-9C20872568D3}"/>
              </a:ext>
            </a:extLst>
          </p:cNvPr>
          <p:cNvSpPr txBox="1">
            <a:spLocks noGrp="1" noRot="1" noMove="1" noResize="1" noEditPoints="1" noAdjustHandles="1" noChangeArrowheads="1" noChangeShapeType="1"/>
          </p:cNvSpPr>
          <p:nvPr/>
        </p:nvSpPr>
        <p:spPr>
          <a:xfrm>
            <a:off x="306261" y="108755"/>
            <a:ext cx="1246910" cy="253916"/>
          </a:xfrm>
          <a:prstGeom prst="rect">
            <a:avLst/>
          </a:prstGeom>
          <a:noFill/>
        </p:spPr>
        <p:txBody>
          <a:bodyPr wrap="square">
            <a:spAutoFit/>
          </a:bodyPr>
          <a:lstStyle/>
          <a:p>
            <a:r>
              <a:rPr lang="en-US" sz="1050" b="1" spc="38">
                <a:solidFill>
                  <a:srgbClr val="7E0138"/>
                </a:solidFill>
                <a:latin typeface="Franklin Gothic Demi" panose="020B0603020102020204" pitchFamily="34" charset="0"/>
              </a:rPr>
              <a:t>Introduction </a:t>
            </a:r>
          </a:p>
        </p:txBody>
      </p:sp>
      <p:sp>
        <p:nvSpPr>
          <p:cNvPr id="13" name="Ellipsi 12">
            <a:extLst>
              <a:ext uri="{FF2B5EF4-FFF2-40B4-BE49-F238E27FC236}">
                <a16:creationId xmlns:a16="http://schemas.microsoft.com/office/drawing/2014/main" id="{59ED3BCC-2817-5660-FB82-D0E0BB84350C}"/>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7E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A7E2770B-3AC1-5871-7EFB-4EB64D739714}"/>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5" name="Ryhmä 14">
            <a:extLst>
              <a:ext uri="{FF2B5EF4-FFF2-40B4-BE49-F238E27FC236}">
                <a16:creationId xmlns:a16="http://schemas.microsoft.com/office/drawing/2014/main" id="{39B43648-3E9B-99D6-699F-DC227207DF98}"/>
              </a:ext>
            </a:extLst>
          </p:cNvPr>
          <p:cNvGrpSpPr>
            <a:grpSpLocks noGrp="1" noUngrp="1" noRot="1" noMove="1" noResize="1"/>
          </p:cNvGrpSpPr>
          <p:nvPr/>
        </p:nvGrpSpPr>
        <p:grpSpPr>
          <a:xfrm>
            <a:off x="8069284" y="166989"/>
            <a:ext cx="456728" cy="127188"/>
            <a:chOff x="10759044" y="222652"/>
            <a:chExt cx="608971" cy="169584"/>
          </a:xfrm>
        </p:grpSpPr>
        <p:sp>
          <p:nvSpPr>
            <p:cNvPr id="16" name="Suorakulmio 15">
              <a:extLst>
                <a:ext uri="{FF2B5EF4-FFF2-40B4-BE49-F238E27FC236}">
                  <a16:creationId xmlns:a16="http://schemas.microsoft.com/office/drawing/2014/main" id="{7713F1A7-48DB-7784-48AA-97C7B1589E92}"/>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95953309-34F6-020C-1D15-B35B0314B1CB}"/>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Ellipsi 18">
              <a:extLst>
                <a:ext uri="{FF2B5EF4-FFF2-40B4-BE49-F238E27FC236}">
                  <a16:creationId xmlns:a16="http://schemas.microsoft.com/office/drawing/2014/main" id="{1AFAF2BB-3E54-18F1-83C3-0B0C58541A60}"/>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0" name="Ellipsi 19">
            <a:extLst>
              <a:ext uri="{FF2B5EF4-FFF2-40B4-BE49-F238E27FC236}">
                <a16:creationId xmlns:a16="http://schemas.microsoft.com/office/drawing/2014/main" id="{85A194AA-E8D2-44D2-0C08-B0A467F0DCBD}"/>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Ellipsi 20">
            <a:extLst>
              <a:ext uri="{FF2B5EF4-FFF2-40B4-BE49-F238E27FC236}">
                <a16:creationId xmlns:a16="http://schemas.microsoft.com/office/drawing/2014/main" id="{CF17BE8B-A3FC-6A38-B91A-776882CC7FF1}"/>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Ellipsi 21">
            <a:extLst>
              <a:ext uri="{FF2B5EF4-FFF2-40B4-BE49-F238E27FC236}">
                <a16:creationId xmlns:a16="http://schemas.microsoft.com/office/drawing/2014/main" id="{A2BE9055-A11B-5322-FFFC-1C2DF32C4DBA}"/>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Ellipsi 22">
            <a:extLst>
              <a:ext uri="{FF2B5EF4-FFF2-40B4-BE49-F238E27FC236}">
                <a16:creationId xmlns:a16="http://schemas.microsoft.com/office/drawing/2014/main" id="{FEBBFF48-60ED-1F57-8641-994C019E703D}"/>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97190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0E4">
            <a:alpha val="50000"/>
          </a:srgbClr>
        </a:solidFill>
        <a:effectLst/>
      </p:bgPr>
    </p:bg>
    <p:spTree>
      <p:nvGrpSpPr>
        <p:cNvPr id="1" name="">
          <a:extLst>
            <a:ext uri="{FF2B5EF4-FFF2-40B4-BE49-F238E27FC236}">
              <a16:creationId xmlns:a16="http://schemas.microsoft.com/office/drawing/2014/main" id="{93283382-F120-5FA8-9A99-53A054551203}"/>
            </a:ext>
          </a:extLst>
        </p:cNvPr>
        <p:cNvGrpSpPr/>
        <p:nvPr/>
      </p:nvGrpSpPr>
      <p:grpSpPr>
        <a:xfrm>
          <a:off x="0" y="0"/>
          <a:ext cx="0" cy="0"/>
          <a:chOff x="0" y="0"/>
          <a:chExt cx="0" cy="0"/>
        </a:xfrm>
      </p:grpSpPr>
      <p:sp>
        <p:nvSpPr>
          <p:cNvPr id="24" name="Tekstiruutu 23">
            <a:extLst>
              <a:ext uri="{FF2B5EF4-FFF2-40B4-BE49-F238E27FC236}">
                <a16:creationId xmlns:a16="http://schemas.microsoft.com/office/drawing/2014/main" id="{FEDE8ED2-FD89-21F4-0EDE-68BD2754B78C}"/>
              </a:ext>
            </a:extLst>
          </p:cNvPr>
          <p:cNvSpPr txBox="1"/>
          <p:nvPr/>
        </p:nvSpPr>
        <p:spPr>
          <a:xfrm>
            <a:off x="834742" y="1325029"/>
            <a:ext cx="2854608" cy="461665"/>
          </a:xfrm>
          <a:prstGeom prst="rect">
            <a:avLst/>
          </a:prstGeom>
          <a:noFill/>
        </p:spPr>
        <p:txBody>
          <a:bodyPr wrap="square">
            <a:spAutoFit/>
          </a:bodyPr>
          <a:lstStyle/>
          <a:p>
            <a:r>
              <a:rPr lang="en-US" sz="1200" kern="100">
                <a:solidFill>
                  <a:srgbClr val="7D0138"/>
                </a:solidFill>
                <a:latin typeface="Franklin Gothic Book" panose="020B0503020102020204" pitchFamily="34" charset="0"/>
                <a:ea typeface="Aptos" panose="020B0004020202020204" pitchFamily="34" charset="0"/>
                <a:cs typeface="Times New Roman" panose="02020603050405020304" pitchFamily="18" charset="0"/>
              </a:rPr>
              <a:t>     One in six people in Finland speak another native language than Finnish</a:t>
            </a:r>
            <a:endParaRPr lang="en-FI" sz="1200">
              <a:solidFill>
                <a:srgbClr val="7D0138"/>
              </a:solidFill>
              <a:latin typeface="Franklin Gothic Book" panose="020B0503020102020204" pitchFamily="34" charset="0"/>
            </a:endParaRPr>
          </a:p>
        </p:txBody>
      </p:sp>
      <p:sp>
        <p:nvSpPr>
          <p:cNvPr id="27" name="Kaari 26">
            <a:extLst>
              <a:ext uri="{FF2B5EF4-FFF2-40B4-BE49-F238E27FC236}">
                <a16:creationId xmlns:a16="http://schemas.microsoft.com/office/drawing/2014/main" id="{E02FF5AC-F336-BD45-B73A-40701B3EFBF8}"/>
              </a:ext>
            </a:extLst>
          </p:cNvPr>
          <p:cNvSpPr/>
          <p:nvPr/>
        </p:nvSpPr>
        <p:spPr>
          <a:xfrm rot="11895628">
            <a:off x="587825" y="1433372"/>
            <a:ext cx="1324902" cy="1019706"/>
          </a:xfrm>
          <a:custGeom>
            <a:avLst/>
            <a:gdLst>
              <a:gd name="csX0" fmla="*/ 883353 w 1324902"/>
              <a:gd name="csY0" fmla="*/ 29182 h 1019706"/>
              <a:gd name="csX1" fmla="*/ 1304213 w 1324902"/>
              <a:gd name="csY1" fmla="*/ 383427 h 1019706"/>
              <a:gd name="csX2" fmla="*/ 1083873 w 1324902"/>
              <a:gd name="csY2" fmla="*/ 903235 h 1019706"/>
              <a:gd name="csX3" fmla="*/ 662451 w 1324902"/>
              <a:gd name="csY3" fmla="*/ 509853 h 1019706"/>
              <a:gd name="csX4" fmla="*/ 883353 w 1324902"/>
              <a:gd name="csY4" fmla="*/ 29182 h 1019706"/>
              <a:gd name="csX0" fmla="*/ 883353 w 1324902"/>
              <a:gd name="csY0" fmla="*/ 29182 h 1019706"/>
              <a:gd name="csX1" fmla="*/ 1304213 w 1324902"/>
              <a:gd name="csY1" fmla="*/ 383427 h 1019706"/>
              <a:gd name="csX2" fmla="*/ 1083873 w 1324902"/>
              <a:gd name="csY2" fmla="*/ 903235 h 1019706"/>
            </a:gdLst>
            <a:ahLst/>
            <a:cxnLst>
              <a:cxn ang="0">
                <a:pos x="csX0" y="csY0"/>
              </a:cxn>
              <a:cxn ang="0">
                <a:pos x="csX1" y="csY1"/>
              </a:cxn>
              <a:cxn ang="0">
                <a:pos x="csX2" y="csY2"/>
              </a:cxn>
            </a:cxnLst>
            <a:rect l="l" t="t" r="r" b="b"/>
            <a:pathLst>
              <a:path w="1324902" h="1019706" stroke="0" extrusionOk="0">
                <a:moveTo>
                  <a:pt x="883353" y="29182"/>
                </a:moveTo>
                <a:cubicBezTo>
                  <a:pt x="1086856" y="91194"/>
                  <a:pt x="1247006" y="239873"/>
                  <a:pt x="1304213" y="383427"/>
                </a:cubicBezTo>
                <a:cubicBezTo>
                  <a:pt x="1388931" y="611336"/>
                  <a:pt x="1280388" y="765526"/>
                  <a:pt x="1083873" y="903235"/>
                </a:cubicBezTo>
                <a:cubicBezTo>
                  <a:pt x="982003" y="851546"/>
                  <a:pt x="806055" y="598359"/>
                  <a:pt x="662451" y="509853"/>
                </a:cubicBezTo>
                <a:cubicBezTo>
                  <a:pt x="693646" y="358626"/>
                  <a:pt x="787196" y="234049"/>
                  <a:pt x="883353" y="29182"/>
                </a:cubicBezTo>
                <a:close/>
              </a:path>
              <a:path w="1324902" h="1019706" fill="none" extrusionOk="0">
                <a:moveTo>
                  <a:pt x="883353" y="29182"/>
                </a:moveTo>
                <a:cubicBezTo>
                  <a:pt x="1097862" y="91265"/>
                  <a:pt x="1236182" y="211895"/>
                  <a:pt x="1304213" y="383427"/>
                </a:cubicBezTo>
                <a:cubicBezTo>
                  <a:pt x="1400690" y="555964"/>
                  <a:pt x="1283403" y="765791"/>
                  <a:pt x="1083873" y="903235"/>
                </a:cubicBezTo>
              </a:path>
              <a:path w="1324902" h="1019706" fill="none" stroke="0" extrusionOk="0">
                <a:moveTo>
                  <a:pt x="883353" y="29182"/>
                </a:moveTo>
                <a:cubicBezTo>
                  <a:pt x="1091652" y="82525"/>
                  <a:pt x="1267320" y="240394"/>
                  <a:pt x="1304213" y="383427"/>
                </a:cubicBezTo>
                <a:cubicBezTo>
                  <a:pt x="1384927" y="600356"/>
                  <a:pt x="1261662" y="740235"/>
                  <a:pt x="1083873" y="903235"/>
                </a:cubicBezTo>
              </a:path>
            </a:pathLst>
          </a:custGeom>
          <a:ln w="15875">
            <a:solidFill>
              <a:srgbClr val="B4E549"/>
            </a:solidFill>
            <a:extLst>
              <a:ext uri="{C807C97D-BFC1-408E-A445-0C87EB9F89A2}">
                <ask:lineSketchStyleProps xmlns:ask="http://schemas.microsoft.com/office/drawing/2018/sketchyshapes" sd="2594157703">
                  <a:prstGeom prst="arc">
                    <a:avLst>
                      <a:gd name="adj1" fmla="val 17680926"/>
                      <a:gd name="adj2" fmla="val 2581742"/>
                    </a:avLst>
                  </a:prstGeom>
                  <ask:type>
                    <ask:lineSketchCurved/>
                  </ask:type>
                </ask:lineSketchStyleProps>
              </a:ext>
            </a:extLst>
          </a:ln>
          <a:effectLst>
            <a:outerShdw blurRad="40000" dist="20000" dir="5400000" sx="1000" sy="1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50"/>
          </a:p>
        </p:txBody>
      </p:sp>
      <p:sp>
        <p:nvSpPr>
          <p:cNvPr id="18" name="Rectangle 1">
            <a:extLst>
              <a:ext uri="{FF2B5EF4-FFF2-40B4-BE49-F238E27FC236}">
                <a16:creationId xmlns:a16="http://schemas.microsoft.com/office/drawing/2014/main" id="{A0BA2E19-69A8-C2DC-B22B-DF06ABF1640E}"/>
              </a:ext>
            </a:extLst>
          </p:cNvPr>
          <p:cNvSpPr>
            <a:spLocks noChangeArrowheads="1"/>
          </p:cNvSpPr>
          <p:nvPr/>
        </p:nvSpPr>
        <p:spPr bwMode="auto">
          <a:xfrm>
            <a:off x="889407" y="3372298"/>
            <a:ext cx="1329531" cy="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GB" sz="825">
                <a:solidFill>
                  <a:srgbClr val="7D0138"/>
                </a:solidFill>
                <a:latin typeface="Franklin Gothic Book" panose="020B0503020102020204" pitchFamily="34" charset="0"/>
              </a:rPr>
              <a:t>(Statistics Finland, 2025b)</a:t>
            </a:r>
          </a:p>
        </p:txBody>
      </p:sp>
      <p:sp>
        <p:nvSpPr>
          <p:cNvPr id="9" name="Google Shape;198;p27">
            <a:extLst>
              <a:ext uri="{FF2B5EF4-FFF2-40B4-BE49-F238E27FC236}">
                <a16:creationId xmlns:a16="http://schemas.microsoft.com/office/drawing/2014/main" id="{5995E539-755B-CFAD-9371-5C9493478DD2}"/>
              </a:ext>
            </a:extLst>
          </p:cNvPr>
          <p:cNvSpPr txBox="1">
            <a:spLocks noGrp="1" noRot="1" noMove="1" noResize="1" noEditPoints="1" noAdjustHandles="1" noChangeArrowheads="1" noChangeShapeType="1"/>
          </p:cNvSpPr>
          <p:nvPr/>
        </p:nvSpPr>
        <p:spPr>
          <a:xfrm>
            <a:off x="1707643" y="4974431"/>
            <a:ext cx="5787032" cy="128784"/>
          </a:xfrm>
          <a:prstGeom prst="rect">
            <a:avLst/>
          </a:prstGeom>
          <a:noFill/>
          <a:ln>
            <a:noFill/>
          </a:ln>
        </p:spPr>
        <p:txBody>
          <a:bodyPr spcFirstLastPara="1" wrap="square" lIns="0" tIns="0" rIns="0" bIns="0" anchor="b" anchorCtr="0">
            <a:noAutofit/>
          </a:bodyPr>
          <a:lstStyle/>
          <a:p>
            <a:r>
              <a:rPr lang="en-US" sz="525">
                <a:solidFill>
                  <a:srgbClr val="999999"/>
                </a:solidFill>
                <a:latin typeface="Work Sans"/>
                <a:ea typeface="Work Sans"/>
                <a:cs typeface="Work Sans"/>
                <a:sym typeface="Work Sans"/>
              </a:rPr>
              <a:t>Creative Commons CC BY 4.0 2026 Clara </a:t>
            </a:r>
            <a:r>
              <a:rPr lang="en-US" sz="525" err="1">
                <a:solidFill>
                  <a:srgbClr val="999999"/>
                </a:solidFill>
                <a:latin typeface="Work Sans"/>
                <a:ea typeface="Work Sans"/>
                <a:cs typeface="Work Sans"/>
                <a:sym typeface="Work Sans"/>
              </a:rPr>
              <a:t>Wahrenberg</a:t>
            </a:r>
            <a:r>
              <a:rPr lang="en-US" sz="525">
                <a:solidFill>
                  <a:srgbClr val="999999"/>
                </a:solidFill>
                <a:latin typeface="Work Sans"/>
                <a:ea typeface="Work Sans"/>
                <a:cs typeface="Work Sans"/>
                <a:sym typeface="Work Sans"/>
              </a:rPr>
              <a:t> · Chiara Paolillo · Emma Hämäläinen · </a:t>
            </a:r>
            <a:r>
              <a:rPr lang="en-US" sz="525" err="1">
                <a:solidFill>
                  <a:srgbClr val="999999"/>
                </a:solidFill>
                <a:latin typeface="Work Sans"/>
                <a:ea typeface="Work Sans"/>
                <a:cs typeface="Work Sans"/>
                <a:sym typeface="Work Sans"/>
              </a:rPr>
              <a:t>Hesamoddin</a:t>
            </a:r>
            <a:r>
              <a:rPr lang="en-US" sz="525">
                <a:solidFill>
                  <a:srgbClr val="999999"/>
                </a:solidFill>
                <a:latin typeface="Work Sans"/>
                <a:ea typeface="Work Sans"/>
                <a:cs typeface="Work Sans"/>
                <a:sym typeface="Work Sans"/>
              </a:rPr>
              <a:t> Jalali · Sara </a:t>
            </a:r>
            <a:r>
              <a:rPr lang="en-US" sz="525" err="1">
                <a:solidFill>
                  <a:srgbClr val="999999"/>
                </a:solidFill>
                <a:latin typeface="Work Sans"/>
                <a:ea typeface="Work Sans"/>
                <a:cs typeface="Work Sans"/>
                <a:sym typeface="Work Sans"/>
              </a:rPr>
              <a:t>Maukonen</a:t>
            </a:r>
            <a:r>
              <a:rPr lang="en-US" sz="525">
                <a:solidFill>
                  <a:srgbClr val="999999"/>
                </a:solidFill>
                <a:latin typeface="Work Sans"/>
                <a:ea typeface="Work Sans"/>
                <a:cs typeface="Work Sans"/>
                <a:sym typeface="Work Sans"/>
              </a:rPr>
              <a:t> Design for Government course · Aalto University</a:t>
            </a:r>
            <a:endParaRPr lang="en-US" sz="975">
              <a:solidFill>
                <a:srgbClr val="999999"/>
              </a:solidFill>
              <a:latin typeface="Work Sans"/>
              <a:ea typeface="Work Sans"/>
              <a:cs typeface="Work Sans"/>
              <a:sym typeface="Work Sans"/>
            </a:endParaRPr>
          </a:p>
        </p:txBody>
      </p:sp>
      <p:sp>
        <p:nvSpPr>
          <p:cNvPr id="12" name="Tekstiruutu 11">
            <a:extLst>
              <a:ext uri="{FF2B5EF4-FFF2-40B4-BE49-F238E27FC236}">
                <a16:creationId xmlns:a16="http://schemas.microsoft.com/office/drawing/2014/main" id="{4DFEDB17-66C7-0072-F96F-D2D1B0C312A1}"/>
              </a:ext>
            </a:extLst>
          </p:cNvPr>
          <p:cNvSpPr txBox="1">
            <a:spLocks noGrp="1" noRot="1" noMove="1" noResize="1" noEditPoints="1" noAdjustHandles="1" noChangeArrowheads="1" noChangeShapeType="1"/>
          </p:cNvSpPr>
          <p:nvPr/>
        </p:nvSpPr>
        <p:spPr>
          <a:xfrm>
            <a:off x="306261" y="108755"/>
            <a:ext cx="1246910" cy="253916"/>
          </a:xfrm>
          <a:prstGeom prst="rect">
            <a:avLst/>
          </a:prstGeom>
          <a:noFill/>
        </p:spPr>
        <p:txBody>
          <a:bodyPr wrap="square">
            <a:spAutoFit/>
          </a:bodyPr>
          <a:lstStyle/>
          <a:p>
            <a:r>
              <a:rPr lang="en-US" sz="1050" b="1" spc="38">
                <a:solidFill>
                  <a:srgbClr val="7E0138"/>
                </a:solidFill>
                <a:latin typeface="Franklin Gothic Demi" panose="020B0603020102020204" pitchFamily="34" charset="0"/>
              </a:rPr>
              <a:t>Introduction </a:t>
            </a:r>
          </a:p>
        </p:txBody>
      </p:sp>
      <p:sp>
        <p:nvSpPr>
          <p:cNvPr id="13" name="Ellipsi 12">
            <a:extLst>
              <a:ext uri="{FF2B5EF4-FFF2-40B4-BE49-F238E27FC236}">
                <a16:creationId xmlns:a16="http://schemas.microsoft.com/office/drawing/2014/main" id="{D3076A59-0432-15A0-56B5-FBC306D3BB8E}"/>
              </a:ext>
            </a:extLst>
          </p:cNvPr>
          <p:cNvSpPr>
            <a:spLocks noGrp="1" noRot="1" noMove="1" noResize="1" noEditPoints="1" noAdjustHandles="1" noChangeArrowheads="1" noChangeShapeType="1"/>
          </p:cNvSpPr>
          <p:nvPr/>
        </p:nvSpPr>
        <p:spPr>
          <a:xfrm>
            <a:off x="7463642" y="166989"/>
            <a:ext cx="127188" cy="127188"/>
          </a:xfrm>
          <a:prstGeom prst="ellipse">
            <a:avLst/>
          </a:prstGeom>
          <a:solidFill>
            <a:srgbClr val="7E01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Ellipsi 13">
            <a:extLst>
              <a:ext uri="{FF2B5EF4-FFF2-40B4-BE49-F238E27FC236}">
                <a16:creationId xmlns:a16="http://schemas.microsoft.com/office/drawing/2014/main" id="{0696044B-C89E-80A8-30AB-464466D453B6}"/>
              </a:ext>
            </a:extLst>
          </p:cNvPr>
          <p:cNvSpPr>
            <a:spLocks noGrp="1" noRot="1" noMove="1" noResize="1" noEditPoints="1" noAdjustHandles="1" noChangeArrowheads="1" noChangeShapeType="1"/>
          </p:cNvSpPr>
          <p:nvPr/>
        </p:nvSpPr>
        <p:spPr>
          <a:xfrm>
            <a:off x="7766462"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5" name="Ryhmä 14">
            <a:extLst>
              <a:ext uri="{FF2B5EF4-FFF2-40B4-BE49-F238E27FC236}">
                <a16:creationId xmlns:a16="http://schemas.microsoft.com/office/drawing/2014/main" id="{3ED2B754-CE48-8A6C-A6FE-9EB32C428056}"/>
              </a:ext>
            </a:extLst>
          </p:cNvPr>
          <p:cNvGrpSpPr>
            <a:grpSpLocks noGrp="1" noUngrp="1" noRot="1" noMove="1" noResize="1"/>
          </p:cNvGrpSpPr>
          <p:nvPr/>
        </p:nvGrpSpPr>
        <p:grpSpPr>
          <a:xfrm>
            <a:off x="8069284" y="166989"/>
            <a:ext cx="456728" cy="127188"/>
            <a:chOff x="10759044" y="222652"/>
            <a:chExt cx="608971" cy="169584"/>
          </a:xfrm>
        </p:grpSpPr>
        <p:sp>
          <p:nvSpPr>
            <p:cNvPr id="16" name="Suorakulmio 15">
              <a:extLst>
                <a:ext uri="{FF2B5EF4-FFF2-40B4-BE49-F238E27FC236}">
                  <a16:creationId xmlns:a16="http://schemas.microsoft.com/office/drawing/2014/main" id="{5379D531-3DCC-0845-40D9-7F8A71C4752F}"/>
                </a:ext>
              </a:extLst>
            </p:cNvPr>
            <p:cNvSpPr>
              <a:spLocks noGrp="1" noRot="1" noMove="1" noResize="1" noEditPoints="1" noAdjustHandles="1" noChangeArrowheads="1" noChangeShapeType="1"/>
            </p:cNvSpPr>
            <p:nvPr/>
          </p:nvSpPr>
          <p:spPr>
            <a:xfrm>
              <a:off x="10842944" y="222652"/>
              <a:ext cx="443674" cy="169584"/>
            </a:xfrm>
            <a:prstGeom prst="rect">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Ellipsi 16">
              <a:extLst>
                <a:ext uri="{FF2B5EF4-FFF2-40B4-BE49-F238E27FC236}">
                  <a16:creationId xmlns:a16="http://schemas.microsoft.com/office/drawing/2014/main" id="{48291F24-9084-79E5-C762-3C758725EFE9}"/>
                </a:ext>
              </a:extLst>
            </p:cNvPr>
            <p:cNvSpPr>
              <a:spLocks noGrp="1" noRot="1" noMove="1" noResize="1" noEditPoints="1" noAdjustHandles="1" noChangeArrowheads="1" noChangeShapeType="1"/>
            </p:cNvSpPr>
            <p:nvPr/>
          </p:nvSpPr>
          <p:spPr>
            <a:xfrm>
              <a:off x="10759044"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Ellipsi 18">
              <a:extLst>
                <a:ext uri="{FF2B5EF4-FFF2-40B4-BE49-F238E27FC236}">
                  <a16:creationId xmlns:a16="http://schemas.microsoft.com/office/drawing/2014/main" id="{91FF7DF3-F215-552C-3F29-838A4B402E30}"/>
                </a:ext>
              </a:extLst>
            </p:cNvPr>
            <p:cNvSpPr>
              <a:spLocks noGrp="1" noRot="1" noMove="1" noResize="1" noEditPoints="1" noAdjustHandles="1" noChangeArrowheads="1" noChangeShapeType="1"/>
            </p:cNvSpPr>
            <p:nvPr/>
          </p:nvSpPr>
          <p:spPr>
            <a:xfrm>
              <a:off x="11198431" y="222652"/>
              <a:ext cx="169584" cy="169584"/>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0" name="Ellipsi 19">
            <a:extLst>
              <a:ext uri="{FF2B5EF4-FFF2-40B4-BE49-F238E27FC236}">
                <a16:creationId xmlns:a16="http://schemas.microsoft.com/office/drawing/2014/main" id="{66EB3A74-932A-1E6A-C30E-289EA87DE5DC}"/>
              </a:ext>
            </a:extLst>
          </p:cNvPr>
          <p:cNvSpPr>
            <a:spLocks noGrp="1" noRot="1" noMove="1" noResize="1" noEditPoints="1" noAdjustHandles="1" noChangeArrowheads="1" noChangeShapeType="1"/>
          </p:cNvSpPr>
          <p:nvPr/>
        </p:nvSpPr>
        <p:spPr>
          <a:xfrm>
            <a:off x="8710551"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Ellipsi 20">
            <a:extLst>
              <a:ext uri="{FF2B5EF4-FFF2-40B4-BE49-F238E27FC236}">
                <a16:creationId xmlns:a16="http://schemas.microsoft.com/office/drawing/2014/main" id="{5A7CEA2A-3270-296F-A5B6-799A2C451A81}"/>
              </a:ext>
            </a:extLst>
          </p:cNvPr>
          <p:cNvSpPr>
            <a:spLocks noGrp="1" noRot="1" noMove="1" noResize="1" noEditPoints="1" noAdjustHandles="1" noChangeArrowheads="1" noChangeShapeType="1"/>
          </p:cNvSpPr>
          <p:nvPr/>
        </p:nvSpPr>
        <p:spPr>
          <a:xfrm>
            <a:off x="806928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Ellipsi 21">
            <a:extLst>
              <a:ext uri="{FF2B5EF4-FFF2-40B4-BE49-F238E27FC236}">
                <a16:creationId xmlns:a16="http://schemas.microsoft.com/office/drawing/2014/main" id="{8002122D-6149-03CB-7D74-E872019A167E}"/>
              </a:ext>
            </a:extLst>
          </p:cNvPr>
          <p:cNvSpPr>
            <a:spLocks noGrp="1" noRot="1" noMove="1" noResize="1" noEditPoints="1" noAdjustHandles="1" noChangeArrowheads="1" noChangeShapeType="1"/>
          </p:cNvSpPr>
          <p:nvPr/>
        </p:nvSpPr>
        <p:spPr>
          <a:xfrm>
            <a:off x="8229600"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Ellipsi 22">
            <a:extLst>
              <a:ext uri="{FF2B5EF4-FFF2-40B4-BE49-F238E27FC236}">
                <a16:creationId xmlns:a16="http://schemas.microsoft.com/office/drawing/2014/main" id="{7FADD2B3-C81F-C01B-6C65-D2C8B5990934}"/>
              </a:ext>
            </a:extLst>
          </p:cNvPr>
          <p:cNvSpPr>
            <a:spLocks noGrp="1" noRot="1" noMove="1" noResize="1" noEditPoints="1" noAdjustHandles="1" noChangeArrowheads="1" noChangeShapeType="1"/>
          </p:cNvSpPr>
          <p:nvPr/>
        </p:nvSpPr>
        <p:spPr>
          <a:xfrm>
            <a:off x="8398823" y="166989"/>
            <a:ext cx="127188" cy="127188"/>
          </a:xfrm>
          <a:prstGeom prst="ellipse">
            <a:avLst/>
          </a:prstGeom>
          <a:solidFill>
            <a:srgbClr val="BF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6" name="Kuva 25">
            <a:extLst>
              <a:ext uri="{FF2B5EF4-FFF2-40B4-BE49-F238E27FC236}">
                <a16:creationId xmlns:a16="http://schemas.microsoft.com/office/drawing/2014/main" id="{55E95D9D-3723-4870-69A7-1E5454266A40}"/>
              </a:ext>
            </a:extLst>
          </p:cNvPr>
          <p:cNvPicPr>
            <a:picLocks noChangeAspect="1"/>
          </p:cNvPicPr>
          <p:nvPr/>
        </p:nvPicPr>
        <p:blipFill>
          <a:blip r:embed="rId3"/>
          <a:srcRect l="5588" t="33008" r="1937" b="42158"/>
          <a:stretch>
            <a:fillRect/>
          </a:stretch>
        </p:blipFill>
        <p:spPr>
          <a:xfrm rot="10800000">
            <a:off x="620406" y="1904206"/>
            <a:ext cx="7903188" cy="1461537"/>
          </a:xfrm>
          <a:prstGeom prst="rect">
            <a:avLst/>
          </a:prstGeom>
        </p:spPr>
      </p:pic>
      <p:sp>
        <p:nvSpPr>
          <p:cNvPr id="29" name="Ellipsi 28">
            <a:extLst>
              <a:ext uri="{FF2B5EF4-FFF2-40B4-BE49-F238E27FC236}">
                <a16:creationId xmlns:a16="http://schemas.microsoft.com/office/drawing/2014/main" id="{05E2B04C-07F9-8390-2926-D71AE9F8BDE3}"/>
              </a:ext>
            </a:extLst>
          </p:cNvPr>
          <p:cNvSpPr/>
          <p:nvPr/>
        </p:nvSpPr>
        <p:spPr>
          <a:xfrm>
            <a:off x="889408" y="1377331"/>
            <a:ext cx="133673" cy="133673"/>
          </a:xfrm>
          <a:prstGeom prst="ellipse">
            <a:avLst/>
          </a:prstGeom>
          <a:solidFill>
            <a:srgbClr val="B4E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86486134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d0d49b0-fe7b-4407-a951-9da3f53cf9ba" xsi:nil="true"/>
    <lcf76f155ced4ddcb4097134ff3c332f xmlns="40826b53-9a7a-4372-8485-202665ae53c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E4E3DE50F6304B997D9AF2D8146904" ma:contentTypeVersion="22" ma:contentTypeDescription="Create a new document." ma:contentTypeScope="" ma:versionID="c90ee1de155253238d403a31f74a7fc8">
  <xsd:schema xmlns:xsd="http://www.w3.org/2001/XMLSchema" xmlns:xs="http://www.w3.org/2001/XMLSchema" xmlns:p="http://schemas.microsoft.com/office/2006/metadata/properties" xmlns:ns2="40826b53-9a7a-4372-8485-202665ae53c0" xmlns:ns3="cd0d49b0-fe7b-4407-a951-9da3f53cf9ba" targetNamespace="http://schemas.microsoft.com/office/2006/metadata/properties" ma:root="true" ma:fieldsID="792e4697c8e7f41659bc0c2ca978cc8e" ns2:_="" ns3:_="">
    <xsd:import namespace="40826b53-9a7a-4372-8485-202665ae53c0"/>
    <xsd:import namespace="cd0d49b0-fe7b-4407-a951-9da3f53cf9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TaxCatchAll" minOccurs="0"/>
                <xsd:element ref="ns2:lcf76f155ced4ddcb4097134ff3c332f"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826b53-9a7a-4372-8485-202665ae53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d61bb93-c830-477f-800c-34a01ab1e7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0d49b0-fe7b-4407-a951-9da3f53cf9ba"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6859f7f-185b-44be-bad4-01bb6e8a0675}" ma:internalName="TaxCatchAll" ma:showField="CatchAllData" ma:web="cd0d49b0-fe7b-4407-a951-9da3f53cf9ba">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8E1D04-D6E5-462F-8F83-E112691EECA5}">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cd0d49b0-fe7b-4407-a951-9da3f53cf9ba"/>
    <ds:schemaRef ds:uri="http://schemas.microsoft.com/office/infopath/2007/PartnerControls"/>
    <ds:schemaRef ds:uri="40826b53-9a7a-4372-8485-202665ae53c0"/>
    <ds:schemaRef ds:uri="http://www.w3.org/XML/1998/namespace"/>
    <ds:schemaRef ds:uri="http://purl.org/dc/terms/"/>
  </ds:schemaRefs>
</ds:datastoreItem>
</file>

<file path=customXml/itemProps2.xml><?xml version="1.0" encoding="utf-8"?>
<ds:datastoreItem xmlns:ds="http://schemas.openxmlformats.org/officeDocument/2006/customXml" ds:itemID="{59AFB3B7-964C-4CCD-8325-AE737756F142}">
  <ds:schemaRefs>
    <ds:schemaRef ds:uri="http://schemas.microsoft.com/sharepoint/v3/contenttype/forms"/>
  </ds:schemaRefs>
</ds:datastoreItem>
</file>

<file path=customXml/itemProps3.xml><?xml version="1.0" encoding="utf-8"?>
<ds:datastoreItem xmlns:ds="http://schemas.openxmlformats.org/officeDocument/2006/customXml" ds:itemID="{9C72B644-A836-48E4-B409-3AF23C3008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826b53-9a7a-4372-8485-202665ae53c0"/>
    <ds:schemaRef ds:uri="cd0d49b0-fe7b-4407-a951-9da3f53cf9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TotalTime>
  <Words>5597</Words>
  <Application>Microsoft Office PowerPoint</Application>
  <PresentationFormat>On-screen Show (16:9)</PresentationFormat>
  <Paragraphs>454</Paragraphs>
  <Slides>42</Slides>
  <Notes>41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42</vt:i4>
      </vt:variant>
    </vt:vector>
  </HeadingPairs>
  <TitlesOfParts>
    <vt:vector size="58" baseType="lpstr">
      <vt:lpstr>Arial</vt:lpstr>
      <vt:lpstr>Aptos</vt:lpstr>
      <vt:lpstr>Franklin Gothic Medium</vt:lpstr>
      <vt:lpstr>Franklin Gothic Medium Cond</vt:lpstr>
      <vt:lpstr>Garamond</vt:lpstr>
      <vt:lpstr>Canva Sans Bold</vt:lpstr>
      <vt:lpstr>Franklin Gothic Book</vt:lpstr>
      <vt:lpstr>Garet</vt:lpstr>
      <vt:lpstr>Franklin Gothic Heavy</vt:lpstr>
      <vt:lpstr>Canva Sans Medium</vt:lpstr>
      <vt:lpstr>Work Sans</vt:lpstr>
      <vt:lpstr>Open Sauce</vt:lpstr>
      <vt:lpstr>Franklin Gothic Demi</vt:lpstr>
      <vt:lpstr>Franklin Gothic Demi Cond</vt:lpstr>
      <vt:lpstr>Helvetica Neue</vt:lpstr>
      <vt:lpstr>Simple Light</vt:lpstr>
      <vt:lpstr>Care as a shared practice</vt:lpstr>
      <vt:lpstr>PowerPoint Presentation</vt:lpstr>
      <vt:lpstr>DRAMATIC ENTRANCE</vt:lpstr>
      <vt:lpstr>Definition of care:</vt:lpstr>
      <vt:lpstr>PowerPoint Presentation</vt:lpstr>
      <vt:lpstr>PowerPoint Presentation</vt:lpstr>
      <vt:lpstr>PowerPoint Presentation</vt:lpstr>
      <vt:lpstr>PowerPoint Presentation</vt:lpstr>
      <vt:lpstr>PowerPoint Presentation</vt:lpstr>
      <vt:lpstr>Research and findings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Thank you! Kiitos! Tack!</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Grandchamp Paul</cp:lastModifiedBy>
  <cp:revision>2</cp:revision>
  <dcterms:modified xsi:type="dcterms:W3CDTF">2026-06-06T13:03:14Z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0x0101007CE4E3DE50F6304B997D9AF2D8146904</vt:lpwstr>
  </property>
  <property fmtid="{D5CDD505-2E9C-101B-9397-08002B2CF9AE}" pid="3" name="MediaServiceImageTags">
    <vt:lpwstr/>
  </property>
</Properties>
</file>