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7" r:id="rId4"/>
  </p:sldMasterIdLst>
  <p:notesMasterIdLst>
    <p:notesMasterId r:id="rId44"/>
  </p:notesMasterIdLst>
  <p:sldIdLst>
    <p:sldId id="799" r:id="rId5"/>
    <p:sldId id="270" r:id="rId6"/>
    <p:sldId id="380" r:id="rId7"/>
    <p:sldId id="373" r:id="rId8"/>
    <p:sldId id="359" r:id="rId9"/>
    <p:sldId id="396" r:id="rId10"/>
    <p:sldId id="397" r:id="rId11"/>
    <p:sldId id="363" r:id="rId12"/>
    <p:sldId id="800" r:id="rId13"/>
    <p:sldId id="364" r:id="rId14"/>
    <p:sldId id="801" r:id="rId15"/>
    <p:sldId id="405" r:id="rId16"/>
    <p:sldId id="371" r:id="rId17"/>
    <p:sldId id="802" r:id="rId18"/>
    <p:sldId id="407" r:id="rId19"/>
    <p:sldId id="408" r:id="rId20"/>
    <p:sldId id="803" r:id="rId21"/>
    <p:sldId id="804" r:id="rId22"/>
    <p:sldId id="343" r:id="rId23"/>
    <p:sldId id="805" r:id="rId24"/>
    <p:sldId id="806" r:id="rId25"/>
    <p:sldId id="807" r:id="rId26"/>
    <p:sldId id="338" r:id="rId27"/>
    <p:sldId id="354" r:id="rId28"/>
    <p:sldId id="376" r:id="rId29"/>
    <p:sldId id="383" r:id="rId30"/>
    <p:sldId id="401" r:id="rId31"/>
    <p:sldId id="355" r:id="rId32"/>
    <p:sldId id="361" r:id="rId33"/>
    <p:sldId id="384" r:id="rId34"/>
    <p:sldId id="386" r:id="rId35"/>
    <p:sldId id="356" r:id="rId36"/>
    <p:sldId id="362" r:id="rId37"/>
    <p:sldId id="387" r:id="rId38"/>
    <p:sldId id="808" r:id="rId39"/>
    <p:sldId id="404" r:id="rId40"/>
    <p:sldId id="809" r:id="rId41"/>
    <p:sldId id="810" r:id="rId42"/>
    <p:sldId id="309" r:id="rId43"/>
  </p:sldIdLst>
  <p:sldSz cx="9144000" cy="5143500" type="screen16x9"/>
  <p:notesSz cx="6858000" cy="9144000"/>
  <p:embeddedFontLst>
    <p:embeddedFont>
      <p:font typeface="Century Gothic" panose="020B0502020202020204" pitchFamily="34" charset="0"/>
      <p:regular r:id="rId45"/>
      <p:bold r:id="rId46"/>
      <p:italic r:id="rId47"/>
      <p:boldItalic r:id="rId48"/>
    </p:embeddedFont>
    <p:embeddedFont>
      <p:font typeface="CordiaUPC" panose="020B0304020202020204" pitchFamily="34" charset="-34"/>
      <p:regular r:id="rId49"/>
      <p:bold r:id="rId50"/>
      <p:italic r:id="rId51"/>
      <p:boldItalic r:id="rId52"/>
    </p:embeddedFont>
    <p:embeddedFont>
      <p:font typeface="Helvetica Neue" panose="020B0604020202020204" charset="0"/>
      <p:regular r:id="rId53"/>
      <p:bold r:id="rId54"/>
      <p:italic r:id="rId55"/>
      <p:boldItalic r:id="rId56"/>
    </p:embeddedFont>
    <p:embeddedFont>
      <p:font typeface="Roboto" panose="020000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44" userDrawn="1">
          <p15:clr>
            <a:srgbClr val="747775"/>
          </p15:clr>
        </p15:guide>
        <p15:guide id="2" pos="2880">
          <p15:clr>
            <a:srgbClr val="747775"/>
          </p15:clr>
        </p15:guide>
        <p15:guide id="3" pos="1769" userDrawn="1">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7E8313-8B8D-9F19-C041-5835C1321840}" name="Ligaj Marta" initials="LM" userId="S::marta.ligaj@aalto.fi::33e36c1b-1d19-4264-986d-28f54024c4c2" providerId="AD"/>
  <p188:author id="{3783B81F-63DC-5660-17BD-55F7F8B1A6E8}" name="Jalali Hesamoddin" initials="JH" userId="S::hesamoddin.jalali@aalto.fi::7b57cc2b-b078-44db-b7cb-c99c383311ea" providerId="AD"/>
  <p188:author id="{D3408228-BCB2-8E8B-D06C-F18BA8A20B28}" name="Mohamed Warda" initials="MW" userId="S::warda.mohamed@aalto.fi::8b5bbfa6-85af-4910-a35e-816b36714fc2" providerId="AD"/>
  <p188:author id="{46DCCE2A-10B0-1A36-34CD-FD8E4D5F21F4}" name="Maukonen Sara" initials="MS" userId="S::sara.maukonen@aalto.fi::c6d20d9e-4325-48fe-bd53-bbb8a5b14753" providerId="AD"/>
  <p188:author id="{4889D52A-176D-82FB-F958-C1408A17939F}" name="Pihlamo Jutta" initials="PJ" userId="S::jutta.pihlamo@aalto.fi::01631254-20c2-400b-b7da-689d436b7be3" providerId="AD"/>
  <p188:author id="{8A0BDE30-F3C7-8371-F05C-908F04C0440A}" name="Solsona Caba Nuria" initials="SCN" userId="S::nuria.solsona@aalto.fi::258ab1fe-ac5c-4b92-acf3-9f585c514fd2" providerId="AD"/>
  <p188:author id="{D362743F-C6A7-D5C8-2D72-878D15D9959A}" name="Lehmussaari Tessa" initials="LT" userId="S::tessa.lehmussaari@aalto.fi::91e586a5-0676-4991-b5c4-f932024a8fbe" providerId="AD"/>
  <p188:author id="{26374B54-618E-E959-EC5A-63974613236F}" name="Paolillo Chiara" initials="PC" userId="S::chiara.paolillo@aalto.fi::0e418bd8-b5f7-4dc9-846a-acbbd97885ee" providerId="AD"/>
  <p188:author id="{57045B5C-B133-9910-0CAC-68E83D556362}" name="Huang Xuan" initials="HX" userId="S::xuan.huang@aalto.fi::937a4dc9-3712-4494-a969-934311075900" providerId="AD"/>
  <p188:author id="{35306587-BBCB-6F8E-09E5-7DD8FB6C913D}" name="Hakola Anna" initials="HA" userId="S::anna.hakola@aalto.fi::e9e34b37-35bb-4ecb-97f1-93e0b6dedd14" providerId="AD"/>
  <p188:author id="{A5B2399F-D258-1334-C92D-544F448EC10F}" name="Wahrenberg Clara" initials="WC" userId="S::clara.wahrenberg@aalto.fi::55919f44-d3f2-426a-a4a1-fc65aece5ec0" providerId="AD"/>
  <p188:author id="{712F06A6-FDA1-1A3E-AF54-1FACF60BB74C}" name="Nova Cazares Valeria" initials="NV" userId="S::valeria.novacazares@aalto.fi::7d82b06d-f439-4396-919a-7cf4679ac9a0" providerId="AD"/>
  <p188:author id="{1FAC20B3-0271-FD92-4D29-02CE9910B8DD}" name="Charlu Sushmita" initials="CS" userId="S::sushmita.charlu@aalto.fi::395a1a7a-e483-4e07-98c7-eecbc38987c3" providerId="AD"/>
  <p188:author id="{9055ABB8-F4F0-B90E-9DD7-BF5C1BA18E9E}" name="Punjabi Sanjana" initials="" userId="S::sanjana.punjabi@aalto.fi::45396026-a0f8-417d-9dce-bf1042a94770" providerId="AD"/>
  <p188:author id="{CC6C10C0-AB46-2F91-5728-47C29A0B08D7}" name="Kyrö Henna" initials="HK" userId="S::henna.kyro@aalto.fi::13b93c64-67fe-487f-b4bd-4565994090ca" providerId="AD"/>
  <p188:author id="{8AAC87C3-E4EC-5011-D612-27BA486C1B18}" name="Chu Duc" initials="CD" userId="S::duc.chu@aalto.fi::383a58e3-bd38-49ce-809f-c803b2eb2dc8" providerId="AD"/>
  <p188:author id="{3E7D4AC8-EC9B-A4CD-8184-3BF09C01513E}" name="Hämäläinen Emma" initials="HE" userId="S::emma.hamalainen@aalto.fi::25ab20c6-325c-460a-bdf3-af43bac1ccd0" providerId="AD"/>
  <p188:author id="{D81FDFCE-0935-04BE-1897-F71460D622C9}" name="Ordorica Bechelany Fernanda" initials="OBF" userId="S::fernanda.ordoricabechelany@aalto.fi::ae0ec9be-bc88-42b0-93e0-b0cc7d9b1606" providerId="AD"/>
  <p188:author id="{C6E50CE1-CE57-FF71-7BE1-1D6F9F6A8F6A}" name="Safka Kaitlin" initials="SK" userId="S::kaitlin.safka@aalto.fi::3b692ab2-997a-4e74-8684-e0796334245d" providerId="AD"/>
  <p188:author id="{D53562E1-89BD-3686-2A8E-CAAA694B7194}" name="Parkkinen Kerttu" initials="PK" userId="S::kerttu.parkkinen@aalto.fi::bb8894dc-78fe-4bbf-bb7e-0eb258fcb25f" providerId="AD"/>
  <p188:author id="{8EF128E2-0E14-E2BD-3A4C-2D9E9168F99C}" name="Villaman Natalia" initials="VN" userId="S::natalia.villaman@aalto.fi::1f3e183a-38ff-4061-b2ae-2063398eff50" providerId="AD"/>
  <p188:author id="{A4AFF2E4-EB6C-7607-9D2C-A3E9A43F9524}" name="Grandchamp Paul" initials="GP" userId="S::paul.grandchamp@aalto.fi::bd3b989a-9e9e-4a47-9d06-ecd4d15d9063" providerId="AD"/>
  <p188:author id="{977B26E9-0460-E87C-6E5F-A31E6AF8EFB6}" name="Karvonen Jenna" initials="KJ" userId="S::jenna.karvonen@aalto.fi::5d79dbec-269a-4182-8495-984c50cc3932" providerId="AD"/>
  <p188:author id="{0BE94DF5-28FD-C7A0-5F9A-A5013145A182}" name="Zelißen Thalia" initials="TZ" userId="S::thalia.zelissen@aalto.fi::d5566d30-98f2-449f-8aa1-9df33ea01524" providerId="AD"/>
  <p188:author id="{F753B4FD-8583-0044-CF4D-ACC270287E47}" name="Bianchi Schlotfeld Daniela" initials="BD" userId="S::daniela.bianchischlotfeld@aalto.fi::9de0efb6-a5d3-49fc-b5ba-b1b02718f73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10E6F"/>
    <a:srgbClr val="DEDFE2"/>
    <a:srgbClr val="F5A4C8"/>
    <a:srgbClr val="EA7131"/>
    <a:srgbClr val="F6F0E4"/>
    <a:srgbClr val="7D0138"/>
    <a:srgbClr val="B4E5A2"/>
    <a:srgbClr val="E1DAF6"/>
    <a:srgbClr val="E1D9F5"/>
    <a:srgbClr val="027D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4" autoAdjust="0"/>
    <p:restoredTop sz="94673"/>
  </p:normalViewPr>
  <p:slideViewPr>
    <p:cSldViewPr snapToGrid="0">
      <p:cViewPr varScale="1">
        <p:scale>
          <a:sx n="135" d="100"/>
          <a:sy n="135" d="100"/>
        </p:scale>
        <p:origin x="138" y="282"/>
      </p:cViewPr>
      <p:guideLst>
        <p:guide orient="horz" pos="1144"/>
        <p:guide pos="2880"/>
        <p:guide pos="17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https:/julkaisut.valtioneuvosto.fi/server/api/core/bitstreams/bb58be7a-2cea-4e18-a220-4b99439ab317/conten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a:p>
        </p:txBody>
      </p:sp>
      <p:sp>
        <p:nvSpPr>
          <p:cNvPr id="3" name="Notes Placeholder 2"/>
          <p:cNvSpPr>
            <a:spLocks noGrp="1"/>
          </p:cNvSpPr>
          <p:nvPr>
            <p:ph type="body" idx="1"/>
          </p:nvPr>
        </p:nvSpPr>
        <p:spPr/>
        <p:txBody>
          <a:bodyPr/>
          <a:lstStyle/>
          <a:p>
            <a:r>
              <a:rPr lang="en-GB">
                <a:cs typeface="CordiaUPC" panose="020B0304020202020204" pitchFamily="34" charset="-34"/>
              </a:rPr>
              <a:t>Connecting needs of people with h</a:t>
            </a:r>
            <a:endParaRPr lang="en-GB" sz="1200" b="0" i="0" kern="1200">
              <a:solidFill>
                <a:schemeClr val="tx1"/>
              </a:solidFill>
              <a:effectLst/>
              <a:ea typeface="+mn-ea"/>
              <a:cs typeface="+mn-cs"/>
            </a:endParaRPr>
          </a:p>
          <a:p>
            <a:pPr rtl="0"/>
            <a:endParaRPr lang="en-GB" sz="1200" b="0" i="0" kern="1200">
              <a:solidFill>
                <a:schemeClr val="tx1"/>
              </a:solidFill>
              <a:effectLst/>
              <a:ea typeface="+mn-ea"/>
              <a:cs typeface="+mn-cs"/>
            </a:endParaRPr>
          </a:p>
          <a:p>
            <a:pPr rtl="0"/>
            <a:endParaRPr lang="en-GB" sz="1200" b="0" i="0" kern="1200">
              <a:solidFill>
                <a:schemeClr val="tx1"/>
              </a:solidFill>
              <a:effectLst/>
              <a:ea typeface="+mn-ea"/>
              <a:cs typeface="+mn-cs"/>
            </a:endParaRPr>
          </a:p>
          <a:p>
            <a:pPr rtl="0"/>
            <a:endParaRPr lang="en-GB" sz="1200" b="0" i="0" kern="1200">
              <a:solidFill>
                <a:schemeClr val="tx1"/>
              </a:solidFill>
              <a:effectLst/>
              <a:ea typeface="+mn-ea"/>
              <a:cs typeface="+mn-cs"/>
            </a:endParaRPr>
          </a:p>
          <a:p>
            <a:pPr rtl="0"/>
            <a:r>
              <a:rPr lang="en-GB" sz="1200" b="0" i="0" kern="1200">
                <a:solidFill>
                  <a:schemeClr val="tx1"/>
                </a:solidFill>
                <a:effectLst/>
                <a:ea typeface="+mn-ea"/>
                <a:cs typeface="+mn-cs"/>
              </a:rPr>
              <a:t>Do not present the original project brief. Tutors will introduce it. </a:t>
            </a:r>
          </a:p>
          <a:p>
            <a:pPr rtl="0"/>
            <a:r>
              <a:rPr lang="en-GB" sz="1200" b="0" i="0" kern="1200">
                <a:solidFill>
                  <a:schemeClr val="tx1"/>
                </a:solidFill>
                <a:effectLst/>
                <a:ea typeface="+mn-ea"/>
                <a:cs typeface="+mn-cs"/>
              </a:rPr>
              <a:t>Refer to the Narrative for Change lecture to help you create a story to communicate your proposal and structure your presentation </a:t>
            </a:r>
          </a:p>
          <a:p>
            <a:pPr rtl="0"/>
            <a:r>
              <a:rPr lang="en-GB" sz="1200" b="1" i="0" kern="1200">
                <a:solidFill>
                  <a:schemeClr val="tx1"/>
                </a:solidFill>
                <a:effectLst/>
                <a:ea typeface="+mn-ea"/>
                <a:cs typeface="+mn-cs"/>
              </a:rPr>
              <a:t>Give your proposal a title</a:t>
            </a:r>
          </a:p>
          <a:p>
            <a:pPr rtl="0"/>
            <a:r>
              <a:rPr lang="en-GB" sz="1200" b="0" i="0" kern="1200">
                <a:solidFill>
                  <a:schemeClr val="tx1"/>
                </a:solidFill>
                <a:effectLst/>
                <a:ea typeface="+mn-ea"/>
                <a:cs typeface="+mn-cs"/>
              </a:rPr>
              <a:t>The focus should be on communicating the proposal: narrative for change, vision, and concrete examples as entry points for </a:t>
            </a:r>
            <a:r>
              <a:rPr lang="en-GB" sz="1200" b="1" i="0" kern="1200">
                <a:solidFill>
                  <a:schemeClr val="tx1"/>
                </a:solidFill>
                <a:effectLst/>
                <a:ea typeface="+mn-ea"/>
                <a:cs typeface="+mn-cs"/>
              </a:rPr>
              <a:t>how change could start.</a:t>
            </a:r>
          </a:p>
          <a:p>
            <a:pPr rtl="0"/>
            <a:r>
              <a:rPr lang="en-GB" sz="1200" b="0" i="0" kern="1200">
                <a:solidFill>
                  <a:schemeClr val="tx1"/>
                </a:solidFill>
                <a:effectLst/>
                <a:ea typeface="+mn-ea"/>
                <a:cs typeface="+mn-cs"/>
              </a:rPr>
              <a:t>The presentation should last no longer than 15 min. </a:t>
            </a:r>
          </a:p>
          <a:p>
            <a:pPr rtl="0"/>
            <a:r>
              <a:rPr lang="en-GB" sz="1200" b="0" i="0" kern="1200">
                <a:solidFill>
                  <a:schemeClr val="tx1"/>
                </a:solidFill>
                <a:effectLst/>
                <a:ea typeface="+mn-ea"/>
                <a:cs typeface="+mn-cs"/>
              </a:rPr>
              <a:t>It is up to the group to decide who and how many team members present </a:t>
            </a:r>
          </a:p>
          <a:p>
            <a:pPr rtl="0"/>
            <a:r>
              <a:rPr lang="en-GB" sz="1200" b="0" i="0" kern="1200">
                <a:solidFill>
                  <a:schemeClr val="tx1"/>
                </a:solidFill>
                <a:effectLst/>
                <a:ea typeface="+mn-ea"/>
                <a:cs typeface="+mn-cs"/>
              </a:rPr>
              <a:t>Use your research evidence to substantiate the proposal. Visualisations should be utilised to communicate your understanding and make the argumentation and interpretations more transparent, for example, by showing where conflicts, perspectives, and leverage points are in the system. </a:t>
            </a:r>
          </a:p>
          <a:p>
            <a:pPr rtl="0"/>
            <a:r>
              <a:rPr lang="en-GB" sz="1200" b="0" i="0" kern="1200">
                <a:solidFill>
                  <a:schemeClr val="tx1"/>
                </a:solidFill>
                <a:effectLst/>
                <a:ea typeface="+mn-ea"/>
                <a:cs typeface="+mn-cs"/>
              </a:rPr>
              <a:t>What needs to change? Why now? </a:t>
            </a:r>
          </a:p>
          <a:p>
            <a:pPr rtl="0"/>
            <a:r>
              <a:rPr lang="en-GB" sz="1200" b="0" i="0" kern="1200">
                <a:solidFill>
                  <a:schemeClr val="tx1"/>
                </a:solidFill>
                <a:effectLst/>
                <a:ea typeface="+mn-ea"/>
                <a:cs typeface="+mn-cs"/>
              </a:rPr>
              <a:t>Further considerations and reflections: </a:t>
            </a:r>
            <a:r>
              <a:rPr lang="en-GB" sz="1200" b="1" i="0" kern="1200">
                <a:solidFill>
                  <a:schemeClr val="tx1"/>
                </a:solidFill>
                <a:effectLst/>
                <a:ea typeface="+mn-ea"/>
                <a:cs typeface="+mn-cs"/>
              </a:rPr>
              <a:t>What are the next steps to make the suggested change happen? What are the potential barriers? How do you suggest mitigating them? </a:t>
            </a:r>
          </a:p>
          <a:p>
            <a:pPr rtl="0"/>
            <a:r>
              <a:rPr lang="en-GB" sz="1200" b="0" i="0" kern="1200">
                <a:solidFill>
                  <a:schemeClr val="tx1"/>
                </a:solidFill>
                <a:effectLst/>
                <a:ea typeface="+mn-ea"/>
                <a:cs typeface="+mn-cs"/>
              </a:rPr>
              <a:t>Words, phrasing, and imagery included in your public materials can be used according to the terms of the copyright, therefore, also by your ministry. Do not include confidential information. Remember that you cannot use materials copyrighted by others and give citations for any quotes or images from others. </a:t>
            </a:r>
          </a:p>
          <a:p>
            <a:pPr rtl="0"/>
            <a:r>
              <a:rPr lang="en-GB" sz="1200" b="0" i="0" kern="1200">
                <a:solidFill>
                  <a:schemeClr val="tx1"/>
                </a:solidFill>
                <a:effectLst/>
                <a:cs typeface="CordiaUPC" panose="020B0304020202020204" pitchFamily="34" charset="-34"/>
              </a:rPr>
              <a:t>Remember, this is your moment to be as clear as possible, and as engaging as possible. Take this into consideration for structuring and delivering the presentation itself. How can I tell a story? How do I communicate all the work done in a simple, effective and compelling way </a:t>
            </a:r>
          </a:p>
        </p:txBody>
      </p:sp>
      <p:sp>
        <p:nvSpPr>
          <p:cNvPr id="4" name="Slide Number Placeholder 3"/>
          <p:cNvSpPr>
            <a:spLocks noGrp="1"/>
          </p:cNvSpPr>
          <p:nvPr>
            <p:ph type="sldNum" sz="quarter" idx="5"/>
          </p:nvPr>
        </p:nvSpPr>
        <p:spPr/>
        <p:txBody>
          <a:bodyPr/>
          <a:lstStyle/>
          <a:p>
            <a:fld id="{D5A0FE2B-DDF2-B84E-89F8-2745941F035E}" type="slidenum">
              <a:rPr lang="en-FI" smtClean="0"/>
              <a:t>1</a:t>
            </a:fld>
            <a:endParaRPr lang="en-FI"/>
          </a:p>
        </p:txBody>
      </p:sp>
    </p:spTree>
    <p:extLst>
      <p:ext uri="{BB962C8B-B14F-4D97-AF65-F5344CB8AC3E}">
        <p14:creationId xmlns:p14="http://schemas.microsoft.com/office/powerpoint/2010/main" val="3234031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a:t>observations during our 12 week jne… concrete aika!</a:t>
            </a:r>
          </a:p>
        </p:txBody>
      </p:sp>
      <p:sp>
        <p:nvSpPr>
          <p:cNvPr id="4" name="Slide Number Placeholder 3"/>
          <p:cNvSpPr>
            <a:spLocks noGrp="1"/>
          </p:cNvSpPr>
          <p:nvPr>
            <p:ph type="sldNum" sz="quarter" idx="5"/>
          </p:nvPr>
        </p:nvSpPr>
        <p:spPr/>
        <p:txBody>
          <a:bodyPr/>
          <a:lstStyle/>
          <a:p>
            <a:fld id="{D5A0FE2B-DDF2-B84E-89F8-2745941F035E}" type="slidenum">
              <a:rPr lang="en-FI" smtClean="0"/>
              <a:pPr/>
              <a:t>10</a:t>
            </a:fld>
            <a:endParaRPr lang="en-FI"/>
          </a:p>
        </p:txBody>
      </p:sp>
    </p:spTree>
    <p:extLst>
      <p:ext uri="{BB962C8B-B14F-4D97-AF65-F5344CB8AC3E}">
        <p14:creationId xmlns:p14="http://schemas.microsoft.com/office/powerpoint/2010/main" val="346884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2BCA-C682-5823-C88C-B899A52D6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E0A10-1BD4-90B4-1075-7BD7E2B8603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E14EAA-5FDC-59B4-6527-767524B9CF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499380-D79E-82B9-3F31-21E6B528D563}"/>
              </a:ext>
            </a:extLst>
          </p:cNvPr>
          <p:cNvSpPr>
            <a:spLocks noGrp="1"/>
          </p:cNvSpPr>
          <p:nvPr>
            <p:ph type="sldNum" sz="quarter" idx="5"/>
          </p:nvPr>
        </p:nvSpPr>
        <p:spPr/>
        <p:txBody>
          <a:bodyPr/>
          <a:lstStyle/>
          <a:p>
            <a:fld id="{D5A0FE2B-DDF2-B84E-89F8-2745941F035E}" type="slidenum">
              <a:rPr lang="en-FI" smtClean="0"/>
              <a:pPr/>
              <a:t>11</a:t>
            </a:fld>
            <a:endParaRPr lang="en-FI"/>
          </a:p>
        </p:txBody>
      </p:sp>
    </p:spTree>
    <p:extLst>
      <p:ext uri="{BB962C8B-B14F-4D97-AF65-F5344CB8AC3E}">
        <p14:creationId xmlns:p14="http://schemas.microsoft.com/office/powerpoint/2010/main" val="2716878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B32DF-A202-4053-1091-27FCD9DE9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C462D-4822-5DB4-E9D1-3F52A9D25414}"/>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C37857CF-CCBD-A4C2-ECDD-9756E15859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FI"/>
          </a:p>
          <a:p>
            <a:pPr>
              <a:defRPr/>
            </a:pPr>
            <a:br>
              <a:rPr lang="en-US"/>
            </a:br>
            <a:r>
              <a:rPr lang="en-GB" b="1">
                <a:solidFill>
                  <a:srgbClr val="FF0000"/>
                </a:solidFill>
              </a:rPr>
              <a:t>For the individual, these problems are interconnected but the system treats them as separate issues / All problems don't fit under one service</a:t>
            </a:r>
            <a:endParaRPr lang="en-US"/>
          </a:p>
          <a:p>
            <a:pPr marL="0" marR="0" lvl="0" indent="0" algn="l" defTabSz="914400">
              <a:lnSpc>
                <a:spcPct val="100000"/>
              </a:lnSpc>
              <a:spcBef>
                <a:spcPts val="0"/>
              </a:spcBef>
              <a:spcAft>
                <a:spcPts val="0"/>
              </a:spcAft>
              <a:buClrTx/>
              <a:buSzTx/>
              <a:buFontTx/>
              <a:buNone/>
              <a:tabLst/>
              <a:defRPr/>
            </a:pPr>
            <a:endParaRPr lang="en-FI">
              <a:cs typeface="CordiaUPC"/>
            </a:endParaRPr>
          </a:p>
        </p:txBody>
      </p:sp>
      <p:sp>
        <p:nvSpPr>
          <p:cNvPr id="4" name="Slide Number Placeholder 3">
            <a:extLst>
              <a:ext uri="{FF2B5EF4-FFF2-40B4-BE49-F238E27FC236}">
                <a16:creationId xmlns:a16="http://schemas.microsoft.com/office/drawing/2014/main" id="{8D7AFBD6-E438-00EE-5F60-6DE90E63DE71}"/>
              </a:ext>
            </a:extLst>
          </p:cNvPr>
          <p:cNvSpPr>
            <a:spLocks noGrp="1"/>
          </p:cNvSpPr>
          <p:nvPr>
            <p:ph type="sldNum" sz="quarter" idx="5"/>
          </p:nvPr>
        </p:nvSpPr>
        <p:spPr/>
        <p:txBody>
          <a:bodyPr/>
          <a:lstStyle/>
          <a:p>
            <a:fld id="{D5A0FE2B-DDF2-B84E-89F8-2745941F035E}" type="slidenum">
              <a:rPr lang="en-FI" smtClean="0"/>
              <a:t>12</a:t>
            </a:fld>
            <a:endParaRPr lang="en-FI"/>
          </a:p>
        </p:txBody>
      </p:sp>
    </p:spTree>
    <p:extLst>
      <p:ext uri="{BB962C8B-B14F-4D97-AF65-F5344CB8AC3E}">
        <p14:creationId xmlns:p14="http://schemas.microsoft.com/office/powerpoint/2010/main" val="235951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FI">
                <a:latin typeface="CordiaUPC"/>
                <a:cs typeface="CordiaUPC"/>
              </a:rPr>
              <a:t>Mikä on YMMÄRRYS (Understanding) ja mikä on TRANSITION, ei voi tietää kun ekaa kertaa mainitaan nämä asiat, joten elaborate</a:t>
            </a:r>
          </a:p>
          <a:p>
            <a:endParaRPr lang="en-FI">
              <a:cs typeface="CordiaUPC"/>
            </a:endParaRPr>
          </a:p>
          <a:p>
            <a:r>
              <a:rPr lang="en-FI">
                <a:latin typeface="CordiaUPC"/>
                <a:cs typeface="CordiaUPC"/>
              </a:rPr>
              <a:t>Teen visun uudestaan et se mätchää. Vähän sekava nyt.</a:t>
            </a:r>
            <a:endParaRPr lang="en-FI">
              <a:cs typeface="CordiaUPC"/>
            </a:endParaRPr>
          </a:p>
        </p:txBody>
      </p:sp>
      <p:sp>
        <p:nvSpPr>
          <p:cNvPr id="4" name="Slide Number Placeholder 3"/>
          <p:cNvSpPr>
            <a:spLocks noGrp="1"/>
          </p:cNvSpPr>
          <p:nvPr>
            <p:ph type="sldNum" sz="quarter" idx="5"/>
          </p:nvPr>
        </p:nvSpPr>
        <p:spPr/>
        <p:txBody>
          <a:bodyPr/>
          <a:lstStyle/>
          <a:p>
            <a:fld id="{D5A0FE2B-DDF2-B84E-89F8-2745941F035E}" type="slidenum">
              <a:rPr lang="en-FI" smtClean="0"/>
              <a:pPr/>
              <a:t>13</a:t>
            </a:fld>
            <a:endParaRPr lang="en-FI"/>
          </a:p>
        </p:txBody>
      </p:sp>
    </p:spTree>
    <p:extLst>
      <p:ext uri="{BB962C8B-B14F-4D97-AF65-F5344CB8AC3E}">
        <p14:creationId xmlns:p14="http://schemas.microsoft.com/office/powerpoint/2010/main" val="652885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787E-38D0-D7F9-7984-2F492A24C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28501-1D36-FF7D-933B-201E945646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E68EF8-6262-D398-D6D7-AB1AFE9534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ordiaUPC" panose="020B0304020202020204" pitchFamily="34" charset="-34"/>
                <a:ea typeface="Calibri"/>
                <a:cs typeface="CordiaUPC" panose="020B0304020202020204" pitchFamily="34" charset="-34"/>
              </a:rPr>
              <a:t>OR </a:t>
            </a:r>
            <a:r>
              <a:rPr lang="en-GB"/>
              <a:t>”Trust our professional more. The system is the one with the gaps, but professionals know what is going on and how to handle things.” – Kia</a:t>
            </a:r>
          </a:p>
          <a:p>
            <a:endParaRPr lang="en-US">
              <a:latin typeface="CordiaUPC" panose="020B0304020202020204" pitchFamily="34" charset="-34"/>
              <a:ea typeface="Calibri"/>
              <a:cs typeface="CordiaUPC" panose="020B0304020202020204" pitchFamily="34" charset="-34"/>
            </a:endParaRPr>
          </a:p>
          <a:p>
            <a:endParaRPr lang="en-US">
              <a:latin typeface="CordiaUPC" panose="020B0304020202020204" pitchFamily="34" charset="-34"/>
              <a:ea typeface="Calibri"/>
              <a:cs typeface="CordiaUPC" panose="020B0304020202020204" pitchFamily="34" charset="-34"/>
            </a:endParaRPr>
          </a:p>
          <a:p>
            <a:endParaRPr lang="en-US">
              <a:latin typeface="CordiaUPC" panose="020B0304020202020204" pitchFamily="34" charset="-34"/>
              <a:ea typeface="Calibri"/>
              <a:cs typeface="CordiaUPC" panose="020B0304020202020204" pitchFamily="34" charset="-34"/>
            </a:endParaRPr>
          </a:p>
          <a:p>
            <a:r>
              <a:rPr lang="en-US">
                <a:latin typeface="CordiaUPC" panose="020B0304020202020204" pitchFamily="34" charset="-34"/>
                <a:ea typeface="Calibri"/>
                <a:cs typeface="CordiaUPC" panose="020B0304020202020204" pitchFamily="34" charset="-34"/>
              </a:rPr>
              <a:t>Symbolic and  literal </a:t>
            </a:r>
            <a:r>
              <a:rPr lang="en-US" err="1">
                <a:latin typeface="CordiaUPC" panose="020B0304020202020204" pitchFamily="34" charset="-34"/>
                <a:ea typeface="Calibri"/>
                <a:cs typeface="CordiaUPC" panose="020B0304020202020204" pitchFamily="34" charset="-34"/>
              </a:rPr>
              <a:t>represetantion</a:t>
            </a:r>
            <a:r>
              <a:rPr lang="en-US">
                <a:latin typeface="CordiaUPC" panose="020B0304020202020204" pitchFamily="34" charset="-34"/>
                <a:ea typeface="Calibri"/>
                <a:cs typeface="CordiaUPC" panose="020B0304020202020204" pitchFamily="34" charset="-34"/>
              </a:rPr>
              <a:t> of how we envision this </a:t>
            </a:r>
          </a:p>
          <a:p>
            <a:endParaRPr lang="en-US">
              <a:latin typeface="CordiaUPC" panose="020B0304020202020204" pitchFamily="34" charset="-34"/>
              <a:ea typeface="Calibri"/>
              <a:cs typeface="CordiaUPC" panose="020B0304020202020204" pitchFamily="34" charset="-34"/>
            </a:endParaRPr>
          </a:p>
          <a:p>
            <a:r>
              <a:rPr lang="en-GB" sz="1200" b="0" i="0" u="none" strike="noStrike" kern="1200">
                <a:solidFill>
                  <a:schemeClr val="tx1"/>
                </a:solidFill>
                <a:effectLst/>
                <a:latin typeface="CordiaUPC" panose="020B0304020202020204" pitchFamily="34" charset="-34"/>
                <a:ea typeface="+mn-ea"/>
                <a:cs typeface="+mn-cs"/>
              </a:rPr>
              <a:t>Ossi + Suvi: Social workers guide patients forward effectively if they get that far in the system. The social workers are not the first point of contact to the patient, and neither is KELA.</a:t>
            </a:r>
          </a:p>
          <a:p>
            <a:endParaRPr lang="en-GB" sz="1200" b="0" i="0" u="none" strike="noStrike" kern="1200">
              <a:solidFill>
                <a:schemeClr val="tx1"/>
              </a:solidFill>
              <a:effectLst/>
              <a:latin typeface="CordiaUPC" panose="020B0304020202020204" pitchFamily="34" charset="-34"/>
              <a:ea typeface="+mn-ea"/>
              <a:cs typeface="+mn-cs"/>
            </a:endParaRPr>
          </a:p>
          <a:p>
            <a:r>
              <a:rPr lang="en-GB" sz="1200" b="0" i="0" u="none" strike="noStrike" kern="1200">
                <a:solidFill>
                  <a:schemeClr val="tx1"/>
                </a:solidFill>
                <a:effectLst/>
                <a:latin typeface="CordiaUPC" panose="020B0304020202020204" pitchFamily="34" charset="-34"/>
                <a:ea typeface="+mn-ea"/>
                <a:cs typeface="+mn-cs"/>
              </a:rPr>
              <a:t>Helena: Having monolingual healthcare centres could increase the feeling of inequality in patients, this is why we need more bilingual services. In Porvoo, we are developing a bilingual healthcare centre.</a:t>
            </a:r>
          </a:p>
          <a:p>
            <a:endParaRPr lang="en-GB" sz="1200" b="0" i="0" u="none" strike="noStrike" kern="1200">
              <a:solidFill>
                <a:schemeClr val="tx1"/>
              </a:solidFill>
              <a:effectLst/>
              <a:latin typeface="CordiaUPC" panose="020B0304020202020204" pitchFamily="34" charset="-34"/>
              <a:ea typeface="+mn-ea"/>
              <a:cs typeface="+mn-cs"/>
            </a:endParaRPr>
          </a:p>
          <a:p>
            <a:r>
              <a:rPr lang="en-GB" sz="1200" b="0" i="0" u="none" strike="noStrike" kern="1200">
                <a:solidFill>
                  <a:schemeClr val="tx1"/>
                </a:solidFill>
                <a:effectLst/>
                <a:latin typeface="CordiaUPC" panose="020B0304020202020204" pitchFamily="34" charset="-34"/>
                <a:ea typeface="+mn-ea"/>
                <a:cs typeface="+mn-cs"/>
              </a:rPr>
              <a:t>Kia: We need to guide the patient right. Focus should be on the pathways, how the information is shared between organisations, resource use…</a:t>
            </a:r>
          </a:p>
          <a:p>
            <a:endParaRPr lang="en-GB" sz="1200" b="0" i="0" u="none" strike="noStrike" kern="1200">
              <a:solidFill>
                <a:schemeClr val="tx1"/>
              </a:solidFill>
              <a:effectLst/>
              <a:latin typeface="CordiaUPC" panose="020B0304020202020204" pitchFamily="34" charset="-34"/>
              <a:ea typeface="+mn-ea"/>
              <a:cs typeface="+mn-cs"/>
            </a:endParaRPr>
          </a:p>
          <a:p>
            <a:r>
              <a:rPr lang="en-GB" sz="1200" b="0" i="0" u="none" strike="noStrike" kern="1200">
                <a:solidFill>
                  <a:schemeClr val="tx1"/>
                </a:solidFill>
                <a:effectLst/>
                <a:latin typeface="CordiaUPC" panose="020B0304020202020204" pitchFamily="34" charset="-34"/>
                <a:ea typeface="+mn-ea"/>
                <a:cs typeface="+mn-cs"/>
              </a:rPr>
              <a:t>Ossi: Money, politics, desire to be independent, and upkeep all factors that prevent the use of one system only.</a:t>
            </a:r>
          </a:p>
          <a:p>
            <a:endParaRPr lang="en-GB" sz="1200" b="0" i="0" u="none" strike="noStrike" kern="1200">
              <a:solidFill>
                <a:schemeClr val="tx1"/>
              </a:solidFill>
              <a:effectLst/>
              <a:latin typeface="CordiaUPC" panose="020B0304020202020204" pitchFamily="34" charset="-34"/>
              <a:ea typeface="+mn-ea"/>
              <a:cs typeface="+mn-cs"/>
            </a:endParaRPr>
          </a:p>
          <a:p>
            <a:pPr rtl="0"/>
            <a:r>
              <a:rPr lang="en-GB" sz="1200" b="0" i="0" u="none" strike="noStrike" kern="1200">
                <a:solidFill>
                  <a:schemeClr val="tx1"/>
                </a:solidFill>
                <a:effectLst/>
                <a:latin typeface="CordiaUPC" panose="020B0304020202020204" pitchFamily="34" charset="-34"/>
                <a:ea typeface="+mn-ea"/>
                <a:cs typeface="+mn-cs"/>
              </a:rPr>
              <a:t>What needs to change and how to provide a continuity of understanding?</a:t>
            </a:r>
            <a:endParaRPr lang="en-GB" b="0">
              <a:effectLst/>
            </a:endParaRPr>
          </a:p>
          <a:p>
            <a:pPr rtl="0"/>
            <a:r>
              <a:rPr lang="en-GB" sz="1200" b="0" i="0" u="none" strike="noStrike" kern="1200">
                <a:solidFill>
                  <a:schemeClr val="tx1"/>
                </a:solidFill>
                <a:effectLst/>
                <a:latin typeface="CordiaUPC" panose="020B0304020202020204" pitchFamily="34" charset="-34"/>
                <a:ea typeface="+mn-ea"/>
                <a:cs typeface="+mn-cs"/>
              </a:rPr>
              <a:t>Helena: There should be no gaps. No one should fall out of the system.</a:t>
            </a:r>
            <a:endParaRPr lang="en-GB" b="0">
              <a:effectLst/>
            </a:endParaRPr>
          </a:p>
          <a:p>
            <a:br>
              <a:rPr lang="en-GB" b="0">
                <a:effectLst/>
              </a:rPr>
            </a:br>
            <a:endParaRPr lang="en-GB" b="0">
              <a:effectLst/>
            </a:endParaRPr>
          </a:p>
          <a:p>
            <a:pPr rtl="0"/>
            <a:r>
              <a:rPr lang="en-GB" sz="1200" b="0" i="0" u="none" strike="noStrike" kern="1200">
                <a:solidFill>
                  <a:schemeClr val="tx1"/>
                </a:solidFill>
                <a:effectLst/>
                <a:latin typeface="CordiaUPC" panose="020B0304020202020204" pitchFamily="34" charset="-34"/>
                <a:ea typeface="+mn-ea"/>
                <a:cs typeface="+mn-cs"/>
              </a:rPr>
              <a:t>Suvi: The system should be thought about from the patient perspective, and how to make the system flow better and easier. The patient doesn’t necessarily understand the medical language from </a:t>
            </a:r>
            <a:r>
              <a:rPr lang="en-GB" sz="1200" b="0" i="0" u="none" strike="noStrike" kern="1200" err="1">
                <a:solidFill>
                  <a:schemeClr val="tx1"/>
                </a:solidFill>
                <a:effectLst/>
                <a:latin typeface="CordiaUPC" panose="020B0304020202020204" pitchFamily="34" charset="-34"/>
                <a:ea typeface="+mn-ea"/>
                <a:cs typeface="+mn-cs"/>
              </a:rPr>
              <a:t>OmaKanta</a:t>
            </a:r>
            <a:r>
              <a:rPr lang="en-GB" sz="1200" b="0" i="0" u="none" strike="noStrike" kern="1200">
                <a:solidFill>
                  <a:schemeClr val="tx1"/>
                </a:solidFill>
                <a:effectLst/>
                <a:latin typeface="CordiaUPC" panose="020B0304020202020204" pitchFamily="34" charset="-34"/>
                <a:ea typeface="+mn-ea"/>
                <a:cs typeface="+mn-cs"/>
              </a:rPr>
              <a:t>.</a:t>
            </a:r>
            <a:endParaRPr lang="en-GB" b="0">
              <a:effectLst/>
            </a:endParaRPr>
          </a:p>
          <a:p>
            <a:pPr rtl="0"/>
            <a:br>
              <a:rPr lang="en-GB"/>
            </a:br>
            <a:r>
              <a:rPr lang="en-GB" sz="1200" b="0" i="0" u="none" strike="noStrike" kern="1200">
                <a:solidFill>
                  <a:schemeClr val="tx1"/>
                </a:solidFill>
                <a:effectLst/>
                <a:latin typeface="CordiaUPC" panose="020B0304020202020204" pitchFamily="34" charset="-34"/>
                <a:ea typeface="+mn-ea"/>
                <a:cs typeface="+mn-cs"/>
              </a:rPr>
              <a:t>Kia: There needs to be one person to guide the patient. Ideally, there would only be one healthcare system for the entire country, because that would save a lot of money and</a:t>
            </a:r>
            <a:endParaRPr lang="en-GB" b="0">
              <a:effectLst/>
            </a:endParaRPr>
          </a:p>
          <a:p>
            <a:pPr rtl="0"/>
            <a:r>
              <a:rPr lang="en-GB" sz="1200" b="0" i="0" u="none" strike="noStrike" kern="1200">
                <a:solidFill>
                  <a:schemeClr val="tx1"/>
                </a:solidFill>
                <a:effectLst/>
                <a:latin typeface="CordiaUPC" panose="020B0304020202020204" pitchFamily="34" charset="-34"/>
                <a:ea typeface="+mn-ea"/>
                <a:cs typeface="+mn-cs"/>
              </a:rPr>
              <a:t>make communication easier.</a:t>
            </a:r>
            <a:endParaRPr lang="en-GB" b="0">
              <a:effectLst/>
            </a:endParaRPr>
          </a:p>
          <a:p>
            <a:br>
              <a:rPr lang="en-GB"/>
            </a:br>
            <a:endParaRPr lang="en-US">
              <a:latin typeface="CordiaUPC" panose="020B0304020202020204" pitchFamily="34" charset="-34"/>
              <a:ea typeface="Calibri"/>
              <a:cs typeface="CordiaUPC" panose="020B0304020202020204" pitchFamily="34" charset="-34"/>
            </a:endParaRPr>
          </a:p>
        </p:txBody>
      </p:sp>
      <p:sp>
        <p:nvSpPr>
          <p:cNvPr id="4" name="Slide Number Placeholder 3">
            <a:extLst>
              <a:ext uri="{FF2B5EF4-FFF2-40B4-BE49-F238E27FC236}">
                <a16:creationId xmlns:a16="http://schemas.microsoft.com/office/drawing/2014/main" id="{332643EC-11B4-7F09-52BC-7D98EF28F81B}"/>
              </a:ext>
            </a:extLst>
          </p:cNvPr>
          <p:cNvSpPr>
            <a:spLocks noGrp="1"/>
          </p:cNvSpPr>
          <p:nvPr>
            <p:ph type="sldNum" sz="quarter" idx="5"/>
          </p:nvPr>
        </p:nvSpPr>
        <p:spPr/>
        <p:txBody>
          <a:bodyPr/>
          <a:lstStyle/>
          <a:p>
            <a:fld id="{D5A0FE2B-DDF2-B84E-89F8-2745941F035E}" type="slidenum">
              <a:rPr lang="en-FI" smtClean="0"/>
              <a:pPr/>
              <a:t>14</a:t>
            </a:fld>
            <a:endParaRPr lang="en-FI"/>
          </a:p>
        </p:txBody>
      </p:sp>
    </p:spTree>
    <p:extLst>
      <p:ext uri="{BB962C8B-B14F-4D97-AF65-F5344CB8AC3E}">
        <p14:creationId xmlns:p14="http://schemas.microsoft.com/office/powerpoint/2010/main" val="347494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56B27-D265-D5F1-C38B-B2EE6370F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94C2A-A948-59C1-FD3F-CBB8190038CD}"/>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B66BDA7E-9890-C7E8-737D-DCFD3DE45C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a:cs typeface="CordiaUPC" panose="020B0304020202020204" pitchFamily="34" charset="-34"/>
              </a:rPr>
              <a:t>Visuaali: Palvelut koskettaa yhtä tai toista palvelua</a:t>
            </a:r>
            <a:endParaRPr lang="en-US">
              <a:cs typeface="CordiaUPC" panose="020B0304020202020204" pitchFamily="34" charset="-34"/>
            </a:endParaRPr>
          </a:p>
          <a:p>
            <a:endParaRPr lang="en-FI"/>
          </a:p>
          <a:p>
            <a:r>
              <a:rPr lang="en-FI"/>
              <a:t>-insert different overlapping services visually-</a:t>
            </a:r>
          </a:p>
          <a:p>
            <a:endParaRPr lang="en-FI"/>
          </a:p>
          <a:p>
            <a:r>
              <a:rPr lang="en-FI">
                <a:cs typeface="CordiaUPC" panose="020B0304020202020204" pitchFamily="34" charset="-34"/>
              </a:rPr>
              <a:t>- </a:t>
            </a:r>
            <a:r>
              <a:rPr lang="en-GB">
                <a:cs typeface="CordiaUPC" panose="020B0304020202020204" pitchFamily="34" charset="-34"/>
              </a:rPr>
              <a:t>F</a:t>
            </a:r>
            <a:r>
              <a:rPr lang="en-FI">
                <a:cs typeface="CordiaUPC" panose="020B0304020202020204" pitchFamily="34" charset="-34"/>
              </a:rPr>
              <a:t>ragmented support</a:t>
            </a:r>
          </a:p>
          <a:p>
            <a:endParaRPr lang="en-FI"/>
          </a:p>
          <a:p>
            <a:r>
              <a:rPr lang="en-FI">
                <a:cs typeface="CordiaUPC" panose="020B0304020202020204" pitchFamily="34" charset="-34"/>
              </a:rPr>
              <a:t>Each of those services sees only part of Erik’s situation. Erik experiences all of it by himself, at once. Yksittäisten ongelmien hoitaminen on vaikeaa, mutta vaikeus kasvaa ekponentiaalisesti kun ongelmia tulee useita hoidettaviksi.</a:t>
            </a:r>
          </a:p>
          <a:p>
            <a:endParaRPr lang="en-FI"/>
          </a:p>
        </p:txBody>
      </p:sp>
      <p:sp>
        <p:nvSpPr>
          <p:cNvPr id="4" name="Slide Number Placeholder 3">
            <a:extLst>
              <a:ext uri="{FF2B5EF4-FFF2-40B4-BE49-F238E27FC236}">
                <a16:creationId xmlns:a16="http://schemas.microsoft.com/office/drawing/2014/main" id="{56A17192-6955-F72D-25F0-4C1AB828EBE8}"/>
              </a:ext>
            </a:extLst>
          </p:cNvPr>
          <p:cNvSpPr>
            <a:spLocks noGrp="1"/>
          </p:cNvSpPr>
          <p:nvPr>
            <p:ph type="sldNum" sz="quarter" idx="5"/>
          </p:nvPr>
        </p:nvSpPr>
        <p:spPr/>
        <p:txBody>
          <a:bodyPr/>
          <a:lstStyle/>
          <a:p>
            <a:fld id="{D5A0FE2B-DDF2-B84E-89F8-2745941F035E}" type="slidenum">
              <a:rPr lang="en-FI" smtClean="0"/>
              <a:t>15</a:t>
            </a:fld>
            <a:endParaRPr lang="en-FI"/>
          </a:p>
        </p:txBody>
      </p:sp>
    </p:spTree>
    <p:extLst>
      <p:ext uri="{BB962C8B-B14F-4D97-AF65-F5344CB8AC3E}">
        <p14:creationId xmlns:p14="http://schemas.microsoft.com/office/powerpoint/2010/main" val="3586142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355E-6DD0-56E4-B238-2BE1954AE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7587B-889B-70A6-35C4-AFCBAB498741}"/>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E2438B16-3BD4-B089-58C6-15A48211C4E9}"/>
              </a:ext>
            </a:extLst>
          </p:cNvPr>
          <p:cNvSpPr>
            <a:spLocks noGrp="1"/>
          </p:cNvSpPr>
          <p:nvPr>
            <p:ph type="body" idx="1"/>
          </p:nvPr>
        </p:nvSpPr>
        <p:spPr/>
        <p:txBody>
          <a:bodyPr/>
          <a:lstStyle/>
          <a:p>
            <a:r>
              <a:rPr lang="en-US" err="1">
                <a:cs typeface="CordiaUPC" panose="020B0304020202020204" pitchFamily="34" charset="-34"/>
              </a:rPr>
              <a:t>Väritetään</a:t>
            </a:r>
            <a:r>
              <a:rPr lang="en-US">
                <a:cs typeface="CordiaUPC" panose="020B0304020202020204" pitchFamily="34" charset="-34"/>
              </a:rPr>
              <a:t> </a:t>
            </a:r>
            <a:r>
              <a:rPr lang="en-US" err="1">
                <a:cs typeface="CordiaUPC" panose="020B0304020202020204" pitchFamily="34" charset="-34"/>
              </a:rPr>
              <a:t>pallot</a:t>
            </a:r>
            <a:r>
              <a:rPr lang="en-US">
                <a:cs typeface="CordiaUPC" panose="020B0304020202020204" pitchFamily="34" charset="-34"/>
              </a:rPr>
              <a:t> ”</a:t>
            </a:r>
            <a:r>
              <a:rPr lang="en-US" err="1">
                <a:cs typeface="CordiaUPC" panose="020B0304020202020204" pitchFamily="34" charset="-34"/>
              </a:rPr>
              <a:t>kielien</a:t>
            </a:r>
            <a:r>
              <a:rPr lang="en-US">
                <a:cs typeface="CordiaUPC" panose="020B0304020202020204" pitchFamily="34" charset="-34"/>
              </a:rPr>
              <a:t>” </a:t>
            </a:r>
            <a:r>
              <a:rPr lang="en-US" err="1">
                <a:cs typeface="CordiaUPC" panose="020B0304020202020204" pitchFamily="34" charset="-34"/>
              </a:rPr>
              <a:t>mukaan</a:t>
            </a:r>
            <a:r>
              <a:rPr lang="en-US">
                <a:cs typeface="CordiaUPC" panose="020B0304020202020204" pitchFamily="34" charset="-34"/>
              </a:rPr>
              <a:t>. </a:t>
            </a:r>
            <a:r>
              <a:rPr lang="en-US" err="1">
                <a:cs typeface="CordiaUPC" panose="020B0304020202020204" pitchFamily="34" charset="-34"/>
              </a:rPr>
              <a:t>Puolikas</a:t>
            </a:r>
            <a:r>
              <a:rPr lang="en-US">
                <a:cs typeface="CordiaUPC" panose="020B0304020202020204" pitchFamily="34" charset="-34"/>
              </a:rPr>
              <a:t> </a:t>
            </a:r>
            <a:r>
              <a:rPr lang="en-US" err="1">
                <a:cs typeface="CordiaUPC" panose="020B0304020202020204" pitchFamily="34" charset="-34"/>
              </a:rPr>
              <a:t>väritys</a:t>
            </a:r>
            <a:r>
              <a:rPr lang="en-US">
                <a:cs typeface="CordiaUPC" panose="020B0304020202020204" pitchFamily="34" charset="-34"/>
              </a:rPr>
              <a:t>: </a:t>
            </a:r>
            <a:r>
              <a:rPr lang="en-US" err="1">
                <a:cs typeface="CordiaUPC" panose="020B0304020202020204" pitchFamily="34" charset="-34"/>
              </a:rPr>
              <a:t>voi</a:t>
            </a:r>
            <a:r>
              <a:rPr lang="en-US">
                <a:cs typeface="CordiaUPC" panose="020B0304020202020204" pitchFamily="34" charset="-34"/>
              </a:rPr>
              <a:t> Saada </a:t>
            </a:r>
            <a:r>
              <a:rPr lang="en-US" err="1">
                <a:cs typeface="CordiaUPC" panose="020B0304020202020204" pitchFamily="34" charset="-34"/>
              </a:rPr>
              <a:t>suomeksi</a:t>
            </a:r>
            <a:r>
              <a:rPr lang="en-US">
                <a:cs typeface="CordiaUPC" panose="020B0304020202020204" pitchFamily="34" charset="-34"/>
              </a:rPr>
              <a:t> ja </a:t>
            </a:r>
            <a:r>
              <a:rPr lang="en-US" err="1">
                <a:cs typeface="CordiaUPC" panose="020B0304020202020204" pitchFamily="34" charset="-34"/>
              </a:rPr>
              <a:t>ruotsiksi</a:t>
            </a:r>
            <a:r>
              <a:rPr lang="en-US">
                <a:cs typeface="CordiaUPC" panose="020B0304020202020204" pitchFamily="34" charset="-34"/>
              </a:rPr>
              <a:t>. Koko </a:t>
            </a:r>
            <a:r>
              <a:rPr lang="en-US" err="1">
                <a:cs typeface="CordiaUPC" panose="020B0304020202020204" pitchFamily="34" charset="-34"/>
              </a:rPr>
              <a:t>väritys</a:t>
            </a:r>
            <a:r>
              <a:rPr lang="en-US">
                <a:cs typeface="CordiaUPC" panose="020B0304020202020204" pitchFamily="34" charset="-34"/>
              </a:rPr>
              <a:t>: </a:t>
            </a:r>
            <a:r>
              <a:rPr lang="en-US" err="1">
                <a:cs typeface="CordiaUPC" panose="020B0304020202020204" pitchFamily="34" charset="-34"/>
              </a:rPr>
              <a:t>täysin</a:t>
            </a:r>
            <a:r>
              <a:rPr lang="en-US">
                <a:cs typeface="CordiaUPC" panose="020B0304020202020204" pitchFamily="34" charset="-34"/>
              </a:rPr>
              <a:t> </a:t>
            </a:r>
            <a:r>
              <a:rPr lang="en-US" err="1">
                <a:cs typeface="CordiaUPC" panose="020B0304020202020204" pitchFamily="34" charset="-34"/>
              </a:rPr>
              <a:t>yksikielinen</a:t>
            </a:r>
            <a:r>
              <a:rPr lang="en-US">
                <a:cs typeface="CordiaUPC" panose="020B0304020202020204" pitchFamily="34" charset="-34"/>
              </a:rPr>
              <a:t> </a:t>
            </a:r>
            <a:r>
              <a:rPr lang="en-US" err="1">
                <a:cs typeface="CordiaUPC" panose="020B0304020202020204" pitchFamily="34" charset="-34"/>
              </a:rPr>
              <a:t>palvelu</a:t>
            </a:r>
            <a:endParaRPr lang="en-US">
              <a:cs typeface="CordiaUPC" panose="020B0304020202020204" pitchFamily="34" charset="-34"/>
            </a:endParaRPr>
          </a:p>
        </p:txBody>
      </p:sp>
      <p:sp>
        <p:nvSpPr>
          <p:cNvPr id="4" name="Slide Number Placeholder 3">
            <a:extLst>
              <a:ext uri="{FF2B5EF4-FFF2-40B4-BE49-F238E27FC236}">
                <a16:creationId xmlns:a16="http://schemas.microsoft.com/office/drawing/2014/main" id="{5EB1EFD6-088A-2085-5381-E6F9FB23A511}"/>
              </a:ext>
            </a:extLst>
          </p:cNvPr>
          <p:cNvSpPr>
            <a:spLocks noGrp="1"/>
          </p:cNvSpPr>
          <p:nvPr>
            <p:ph type="sldNum" sz="quarter" idx="5"/>
          </p:nvPr>
        </p:nvSpPr>
        <p:spPr/>
        <p:txBody>
          <a:bodyPr/>
          <a:lstStyle/>
          <a:p>
            <a:fld id="{D5A0FE2B-DDF2-B84E-89F8-2745941F035E}" type="slidenum">
              <a:rPr lang="en-FI" smtClean="0"/>
              <a:t>16</a:t>
            </a:fld>
            <a:endParaRPr lang="en-FI"/>
          </a:p>
        </p:txBody>
      </p:sp>
    </p:spTree>
    <p:extLst>
      <p:ext uri="{BB962C8B-B14F-4D97-AF65-F5344CB8AC3E}">
        <p14:creationId xmlns:p14="http://schemas.microsoft.com/office/powerpoint/2010/main" val="3760042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0FE2B-DDF2-B84E-89F8-2745941F035E}" type="slidenum">
              <a:rPr lang="en-FI" smtClean="0"/>
              <a:pPr/>
              <a:t>17</a:t>
            </a:fld>
            <a:endParaRPr lang="en-FI"/>
          </a:p>
        </p:txBody>
      </p:sp>
    </p:spTree>
    <p:extLst>
      <p:ext uri="{BB962C8B-B14F-4D97-AF65-F5344CB8AC3E}">
        <p14:creationId xmlns:p14="http://schemas.microsoft.com/office/powerpoint/2010/main" val="1312644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D5A0FE2B-DDF2-B84E-89F8-2745941F035E}" type="slidenum">
              <a:rPr lang="en-FI" smtClean="0"/>
              <a:pPr/>
              <a:t>18</a:t>
            </a:fld>
            <a:endParaRPr lang="en-FI"/>
          </a:p>
        </p:txBody>
      </p:sp>
    </p:spTree>
    <p:extLst>
      <p:ext uri="{BB962C8B-B14F-4D97-AF65-F5344CB8AC3E}">
        <p14:creationId xmlns:p14="http://schemas.microsoft.com/office/powerpoint/2010/main" val="3930537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Most vulnerable </a:t>
            </a:r>
            <a:r>
              <a:rPr lang="en-GB" err="1"/>
              <a:t>kärsii</a:t>
            </a:r>
            <a:r>
              <a:rPr lang="en-GB"/>
              <a:t> fees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solidFill>
                  <a:srgbClr val="205C96"/>
                </a:solidFill>
                <a:cs typeface="CordiaUPC" panose="020B0304020202020204" pitchFamily="34" charset="-34"/>
              </a:rPr>
              <a:t>87,60% rise </a:t>
            </a:r>
            <a:br>
              <a:rPr lang="en-GB" sz="1200">
                <a:cs typeface="CordiaUPC" panose="020B0304020202020204" pitchFamily="34" charset="-34"/>
              </a:rPr>
            </a:br>
            <a:r>
              <a:rPr lang="en-GB" sz="1200">
                <a:cs typeface="CordiaUPC" panose="020B0304020202020204" pitchFamily="34" charset="-34"/>
              </a:rPr>
              <a:t>in </a:t>
            </a:r>
            <a:r>
              <a:rPr lang="en-GB" sz="1200" err="1">
                <a:cs typeface="CordiaUPC" panose="020B0304020202020204" pitchFamily="34" charset="-34"/>
              </a:rPr>
              <a:t>XXservice</a:t>
            </a:r>
            <a:r>
              <a:rPr lang="en-GB" sz="1200">
                <a:cs typeface="CordiaUPC" panose="020B0304020202020204" pitchFamily="34" charset="-34"/>
              </a:rPr>
              <a:t> fees </a:t>
            </a:r>
          </a:p>
          <a:p>
            <a:endParaRPr lang="en-GB"/>
          </a:p>
          <a:p>
            <a:endParaRPr lang="en-GB"/>
          </a:p>
          <a:p>
            <a:r>
              <a:rPr lang="en-GB"/>
              <a:t>Healthcare </a:t>
            </a:r>
            <a:r>
              <a:rPr lang="en-GB" b="1"/>
              <a:t>service fees </a:t>
            </a:r>
            <a:r>
              <a:rPr lang="en-GB"/>
              <a:t>are planned to rise steeply, and most affected will be the vulnerable and people needing complex care </a:t>
            </a:r>
            <a:endParaRPr lang="en-US"/>
          </a:p>
          <a:p>
            <a:endParaRPr lang="en-GB"/>
          </a:p>
          <a:p>
            <a:r>
              <a:rPr lang="en-GB"/>
              <a:t>(YLE, 2026)</a:t>
            </a:r>
          </a:p>
        </p:txBody>
      </p:sp>
      <p:sp>
        <p:nvSpPr>
          <p:cNvPr id="4" name="Slide Number Placeholder 3"/>
          <p:cNvSpPr>
            <a:spLocks noGrp="1"/>
          </p:cNvSpPr>
          <p:nvPr>
            <p:ph type="sldNum" sz="quarter" idx="5"/>
          </p:nvPr>
        </p:nvSpPr>
        <p:spPr/>
        <p:txBody>
          <a:bodyPr/>
          <a:lstStyle/>
          <a:p>
            <a:fld id="{D5A0FE2B-DDF2-B84E-89F8-2745941F035E}" type="slidenum">
              <a:rPr lang="en-FI" smtClean="0"/>
              <a:pPr/>
              <a:t>19</a:t>
            </a:fld>
            <a:endParaRPr lang="en-FI"/>
          </a:p>
        </p:txBody>
      </p:sp>
    </p:spTree>
    <p:extLst>
      <p:ext uri="{BB962C8B-B14F-4D97-AF65-F5344CB8AC3E}">
        <p14:creationId xmlns:p14="http://schemas.microsoft.com/office/powerpoint/2010/main" val="402265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a:p>
        </p:txBody>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D5A0FE2B-DDF2-B84E-89F8-2745941F035E}" type="slidenum">
              <a:rPr lang="en-FI" smtClean="0"/>
              <a:t>2</a:t>
            </a:fld>
            <a:endParaRPr lang="en-FI"/>
          </a:p>
        </p:txBody>
      </p:sp>
    </p:spTree>
    <p:extLst>
      <p:ext uri="{BB962C8B-B14F-4D97-AF65-F5344CB8AC3E}">
        <p14:creationId xmlns:p14="http://schemas.microsoft.com/office/powerpoint/2010/main" val="2421109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C228C-9542-3412-A8D9-FC49FB74F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8A7E7-71C9-B160-CF96-74C8B8D3CA7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DF3873-8CCF-C8FA-FD76-567F4C2D4369}"/>
              </a:ext>
            </a:extLst>
          </p:cNvPr>
          <p:cNvSpPr>
            <a:spLocks noGrp="1"/>
          </p:cNvSpPr>
          <p:nvPr>
            <p:ph type="body" idx="1"/>
          </p:nvPr>
        </p:nvSpPr>
        <p:spPr/>
        <p:txBody>
          <a:bodyPr/>
          <a:lstStyle/>
          <a:p>
            <a:r>
              <a:rPr lang="en-US">
                <a:latin typeface="CordiaUPC"/>
                <a:cs typeface="CordiaUPC"/>
                <a:hlinkClick r:id="rId3"/>
              </a:rPr>
              <a:t>https://julkaisut.valtioneuvosto.fi/server/api/core/bitstreams/bb58be7a-2cea-4e18-a220-4b99439ab317/content</a:t>
            </a:r>
          </a:p>
          <a:p>
            <a:endParaRPr lang="en-US">
              <a:cs typeface="CordiaUPC" panose="020B0304020202020204" pitchFamily="34" charset="-34"/>
            </a:endParaRPr>
          </a:p>
        </p:txBody>
      </p:sp>
      <p:sp>
        <p:nvSpPr>
          <p:cNvPr id="4" name="Slide Number Placeholder 3">
            <a:extLst>
              <a:ext uri="{FF2B5EF4-FFF2-40B4-BE49-F238E27FC236}">
                <a16:creationId xmlns:a16="http://schemas.microsoft.com/office/drawing/2014/main" id="{F84A1445-9BC5-DFCD-BCCA-1839F8CB3BE8}"/>
              </a:ext>
            </a:extLst>
          </p:cNvPr>
          <p:cNvSpPr>
            <a:spLocks noGrp="1"/>
          </p:cNvSpPr>
          <p:nvPr>
            <p:ph type="sldNum" sz="quarter" idx="5"/>
          </p:nvPr>
        </p:nvSpPr>
        <p:spPr/>
        <p:txBody>
          <a:bodyPr/>
          <a:lstStyle/>
          <a:p>
            <a:fld id="{D5A0FE2B-DDF2-B84E-89F8-2745941F035E}" type="slidenum">
              <a:rPr lang="en-FI" smtClean="0"/>
              <a:pPr/>
              <a:t>20</a:t>
            </a:fld>
            <a:endParaRPr lang="en-FI"/>
          </a:p>
        </p:txBody>
      </p:sp>
    </p:spTree>
    <p:extLst>
      <p:ext uri="{BB962C8B-B14F-4D97-AF65-F5344CB8AC3E}">
        <p14:creationId xmlns:p14="http://schemas.microsoft.com/office/powerpoint/2010/main" val="3193221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0FE2B-DDF2-B84E-89F8-2745941F035E}" type="slidenum">
              <a:rPr lang="en-FI" smtClean="0"/>
              <a:pPr/>
              <a:t>21</a:t>
            </a:fld>
            <a:endParaRPr lang="en-FI"/>
          </a:p>
        </p:txBody>
      </p:sp>
    </p:spTree>
    <p:extLst>
      <p:ext uri="{BB962C8B-B14F-4D97-AF65-F5344CB8AC3E}">
        <p14:creationId xmlns:p14="http://schemas.microsoft.com/office/powerpoint/2010/main" val="3511731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da794028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53" name="Google Shape;253;g3da794028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Who are we? services-&gt;care - care will flow even if services fragmented</a:t>
            </a:r>
            <a:endParaRPr/>
          </a:p>
          <a:p>
            <a:pPr marL="0" lvl="0" indent="0" algn="l" rtl="0">
              <a:spcBef>
                <a:spcPts val="0"/>
              </a:spcBef>
              <a:spcAft>
                <a:spcPts val="0"/>
              </a:spcAft>
              <a:buNone/>
            </a:pPr>
            <a:endParaRPr/>
          </a:p>
          <a:p>
            <a:pPr marL="457200" lvl="0" indent="-304800" algn="l" rtl="0">
              <a:lnSpc>
                <a:spcPct val="115000"/>
              </a:lnSpc>
              <a:spcBef>
                <a:spcPts val="0"/>
              </a:spcBef>
              <a:spcAft>
                <a:spcPts val="0"/>
              </a:spcAft>
              <a:buClr>
                <a:schemeClr val="dk1"/>
              </a:buClr>
              <a:buSzPts val="1200"/>
              <a:buFont typeface="Arial"/>
              <a:buChar char="●"/>
            </a:pPr>
            <a:r>
              <a:rPr lang="en-GB" sz="1200">
                <a:solidFill>
                  <a:schemeClr val="dk1"/>
                </a:solidFill>
                <a:highlight>
                  <a:srgbClr val="FFFFFF"/>
                </a:highlight>
              </a:rPr>
              <a:t>Reading the entry points, there are some adjustments we could still make to the </a:t>
            </a:r>
            <a:r>
              <a:rPr lang="en-GB" sz="1200" b="1">
                <a:solidFill>
                  <a:schemeClr val="dk1"/>
                </a:solidFill>
                <a:highlight>
                  <a:srgbClr val="FFFFFF"/>
                </a:highlight>
              </a:rPr>
              <a:t>vision</a:t>
            </a:r>
            <a:r>
              <a:rPr lang="en-GB" sz="1200">
                <a:solidFill>
                  <a:schemeClr val="dk1"/>
                </a:solidFill>
                <a:highlight>
                  <a:srgbClr val="FFFFFF"/>
                </a:highlight>
              </a:rPr>
              <a:t>. I think as it is, it does not necessarily fully reflect the depth that you are working with! In the entry points you have many good points about fostering a culture of care, about physical collaboration, about making care a tangible reality. Is there a way to make the vision more concrete so the “broadness” of the words used now doesn’t confuse us? </a:t>
            </a:r>
            <a:endParaRPr sz="1200">
              <a:solidFill>
                <a:schemeClr val="dk1"/>
              </a:solidFill>
              <a:highlight>
                <a:srgbClr val="FFFFFF"/>
              </a:highlight>
            </a:endParaRPr>
          </a:p>
          <a:p>
            <a:pPr marL="914400" lvl="1" indent="-304800" algn="l" rtl="0">
              <a:lnSpc>
                <a:spcPct val="115000"/>
              </a:lnSpc>
              <a:spcBef>
                <a:spcPts val="0"/>
              </a:spcBef>
              <a:spcAft>
                <a:spcPts val="0"/>
              </a:spcAft>
              <a:buClr>
                <a:schemeClr val="dk1"/>
              </a:buClr>
              <a:buSzPts val="1200"/>
              <a:buFont typeface="Arial"/>
              <a:buChar char="○"/>
            </a:pPr>
            <a:r>
              <a:rPr lang="en-GB" sz="1200">
                <a:solidFill>
                  <a:schemeClr val="dk1"/>
                </a:solidFill>
                <a:highlight>
                  <a:srgbClr val="FFFFFF"/>
                </a:highlight>
              </a:rPr>
              <a:t>Mainly what I mean with this is that </a:t>
            </a:r>
            <a:r>
              <a:rPr lang="en-GB" sz="1200" err="1">
                <a:solidFill>
                  <a:schemeClr val="dk1"/>
                </a:solidFill>
                <a:highlight>
                  <a:srgbClr val="FFFFFF"/>
                </a:highlight>
              </a:rPr>
              <a:t>atm</a:t>
            </a:r>
            <a:r>
              <a:rPr lang="en-GB" sz="1200">
                <a:solidFill>
                  <a:schemeClr val="dk1"/>
                </a:solidFill>
                <a:highlight>
                  <a:srgbClr val="FFFFFF"/>
                </a:highlight>
              </a:rPr>
              <a:t> if you read it, one could think of many things. A tad more concreteness should make us go “ah, </a:t>
            </a:r>
            <a:r>
              <a:rPr lang="en-GB" sz="1200" err="1">
                <a:solidFill>
                  <a:schemeClr val="dk1"/>
                </a:solidFill>
                <a:highlight>
                  <a:srgbClr val="FFFFFF"/>
                </a:highlight>
              </a:rPr>
              <a:t>i</a:t>
            </a:r>
            <a:r>
              <a:rPr lang="en-GB" sz="1200">
                <a:solidFill>
                  <a:schemeClr val="dk1"/>
                </a:solidFill>
                <a:highlight>
                  <a:srgbClr val="FFFFFF"/>
                </a:highlight>
              </a:rPr>
              <a:t> get it! ambitious!"</a:t>
            </a:r>
            <a:endParaRPr sz="1200">
              <a:solidFill>
                <a:schemeClr val="dk1"/>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Service oriented to purpose oriented (services on services on services is detached to life(event)-oriented</a:t>
            </a:r>
            <a:endParaRPr/>
          </a:p>
          <a:p>
            <a:pPr marL="0" lvl="0" indent="0" algn="l" rtl="0">
              <a:spcBef>
                <a:spcPts val="0"/>
              </a:spcBef>
              <a:spcAft>
                <a:spcPts val="0"/>
              </a:spcAft>
              <a:buNone/>
            </a:pPr>
            <a:endParaRPr/>
          </a:p>
          <a:p>
            <a:pPr marL="0" lvl="0" indent="0" algn="l" rtl="0">
              <a:spcBef>
                <a:spcPts val="0"/>
              </a:spcBef>
              <a:spcAft>
                <a:spcPts val="0"/>
              </a:spcAft>
              <a:buNone/>
            </a:pPr>
            <a:r>
              <a:rPr lang="en-GB"/>
              <a:t>I still like this combo of "prosperity/care not as an add-on but as the basis of healthcare". The wording of “true needs” shifts away from this slightly, even if I know what you mean. Try to simplify a bit, being direct to what you mean, often time “bigger” words don’t explain what you mean properly. Try reformulating according to what we discussed in the last tutorial with Arianne as well. Be explicit - true needs or care as a core component of healthcare? Our meaning who? whose prosperity? </a:t>
            </a:r>
            <a:br>
              <a:rPr lang="en-GB"/>
            </a:br>
            <a:br>
              <a:rPr lang="en-GB"/>
            </a:br>
            <a:r>
              <a:rPr lang="en-GB"/>
              <a:t>Jos</a:t>
            </a:r>
            <a:endParaRPr/>
          </a:p>
          <a:p>
            <a:pPr marL="0" lvl="0" indent="0" algn="l" rtl="0">
              <a:spcBef>
                <a:spcPts val="0"/>
              </a:spcBef>
              <a:spcAft>
                <a:spcPts val="0"/>
              </a:spcAft>
              <a:buNone/>
            </a:pPr>
            <a:r>
              <a:rPr lang="en-GB"/>
              <a:t>“Our care seeks to understand the support people need. We provide bilingual care that empowers and ensures the prosperity of individuals/communities/society. </a:t>
            </a:r>
            <a:endParaRPr/>
          </a:p>
          <a:p>
            <a:pPr marL="0" lvl="0" indent="0" algn="l" rtl="0">
              <a:spcBef>
                <a:spcPts val="0"/>
              </a:spcBef>
              <a:spcAft>
                <a:spcPts val="0"/>
              </a:spcAft>
              <a:buNone/>
            </a:pPr>
            <a:endParaRPr lang="fi-FI"/>
          </a:p>
          <a:p>
            <a:pPr marL="0" lvl="0" indent="0" algn="l" rtl="0">
              <a:spcBef>
                <a:spcPts val="0"/>
              </a:spcBef>
              <a:spcAft>
                <a:spcPts val="0"/>
              </a:spcAft>
              <a:buNone/>
            </a:pPr>
            <a:r>
              <a:rPr lang="fi-FI" err="1"/>
              <a:t>Explain</a:t>
            </a:r>
            <a:r>
              <a:rPr lang="fi-FI"/>
              <a:t> CARE </a:t>
            </a:r>
            <a:r>
              <a:rPr lang="fi-FI" err="1"/>
              <a:t>concept</a:t>
            </a:r>
            <a:endParaRPr lang="fi-FI"/>
          </a:p>
        </p:txBody>
      </p:sp>
    </p:spTree>
    <p:extLst>
      <p:ext uri="{BB962C8B-B14F-4D97-AF65-F5344CB8AC3E}">
        <p14:creationId xmlns:p14="http://schemas.microsoft.com/office/powerpoint/2010/main" val="1373813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ordiaUPC"/>
                <a:cs typeface="CordiaUPC"/>
              </a:rPr>
              <a:t>Thank you Jasmin.</a:t>
            </a:r>
          </a:p>
          <a:p>
            <a:r>
              <a:rPr lang="en-US"/>
              <a:t>"We propose three entry points where change can begin. These are not solutions to everything, but rather concrete starting points that can unlock further change."</a:t>
            </a:r>
          </a:p>
          <a:p>
            <a:br>
              <a:rPr lang="en-US"/>
            </a:br>
            <a:endParaRPr lang="en-US"/>
          </a:p>
        </p:txBody>
      </p:sp>
      <p:sp>
        <p:nvSpPr>
          <p:cNvPr id="4" name="Slide Number Placeholder 3"/>
          <p:cNvSpPr>
            <a:spLocks noGrp="1"/>
          </p:cNvSpPr>
          <p:nvPr>
            <p:ph type="sldNum" sz="quarter" idx="5"/>
          </p:nvPr>
        </p:nvSpPr>
        <p:spPr/>
        <p:txBody>
          <a:bodyPr/>
          <a:lstStyle/>
          <a:p>
            <a:fld id="{D5A0FE2B-DDF2-B84E-89F8-2745941F035E}" type="slidenum">
              <a:rPr lang="en-FI" smtClean="0"/>
              <a:pPr/>
              <a:t>23</a:t>
            </a:fld>
            <a:endParaRPr lang="en-FI"/>
          </a:p>
        </p:txBody>
      </p:sp>
    </p:spTree>
    <p:extLst>
      <p:ext uri="{BB962C8B-B14F-4D97-AF65-F5344CB8AC3E}">
        <p14:creationId xmlns:p14="http://schemas.microsoft.com/office/powerpoint/2010/main" val="89409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“Firstly, we propose bringing broad expertise and care paths essentially under one roof."</a:t>
            </a:r>
          </a:p>
          <a:p>
            <a:endParaRPr lang="en-US">
              <a:latin typeface="CordiaUPC"/>
              <a:ea typeface="Calibri"/>
              <a:cs typeface="CordiaUPC"/>
            </a:endParaRPr>
          </a:p>
          <a:p>
            <a:r>
              <a:rPr lang="en-US">
                <a:latin typeface="CordiaUPC"/>
                <a:ea typeface="Calibri"/>
                <a:cs typeface="CordiaUPC"/>
              </a:rPr>
              <a:t>This is a symbolic and  literal representation of how we envision this .</a:t>
            </a:r>
            <a:endParaRPr lang="en-US">
              <a:cs typeface="CordiaUPC"/>
            </a:endParaRPr>
          </a:p>
        </p:txBody>
      </p:sp>
      <p:sp>
        <p:nvSpPr>
          <p:cNvPr id="4" name="Slide Number Placeholder 3"/>
          <p:cNvSpPr>
            <a:spLocks noGrp="1"/>
          </p:cNvSpPr>
          <p:nvPr>
            <p:ph type="sldNum" sz="quarter" idx="5"/>
          </p:nvPr>
        </p:nvSpPr>
        <p:spPr/>
        <p:txBody>
          <a:bodyPr/>
          <a:lstStyle/>
          <a:p>
            <a:fld id="{D5A0FE2B-DDF2-B84E-89F8-2745941F035E}" type="slidenum">
              <a:rPr lang="en-FI" smtClean="0"/>
              <a:pPr/>
              <a:t>24</a:t>
            </a:fld>
            <a:endParaRPr lang="en-FI"/>
          </a:p>
        </p:txBody>
      </p:sp>
    </p:spTree>
    <p:extLst>
      <p:ext uri="{BB962C8B-B14F-4D97-AF65-F5344CB8AC3E}">
        <p14:creationId xmlns:p14="http://schemas.microsoft.com/office/powerpoint/2010/main" val="847003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6D5C6-4871-42B6-4867-6D92C80EF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3D8B7-DF3F-9F0E-25A4-9A2771D60995}"/>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C4E2F702-D438-51AB-4C77-4E0CEA238329}"/>
              </a:ext>
            </a:extLst>
          </p:cNvPr>
          <p:cNvSpPr>
            <a:spLocks noGrp="1"/>
          </p:cNvSpPr>
          <p:nvPr>
            <p:ph type="body" idx="1"/>
          </p:nvPr>
        </p:nvSpPr>
        <p:spPr/>
        <p:txBody>
          <a:bodyPr/>
          <a:lstStyle/>
          <a:p>
            <a:r>
              <a:rPr lang="en-US">
                <a:latin typeface="CordiaUPC"/>
                <a:cs typeface="CordiaUPC"/>
              </a:rPr>
              <a:t>"This means that ideally smaller specialist multi-professional teams would be working in the same physical space dedicated to mental health and substance abuse needs. This could mean a psychiatrist, a social worker, a nurse, and a doctor who all collaboratively could address a patient's overlapping needs, without needing to send them across several services and locations. </a:t>
            </a:r>
            <a:br>
              <a:rPr lang="en-US">
                <a:cs typeface="CordiaUPC"/>
              </a:rPr>
            </a:br>
            <a:br>
              <a:rPr lang="en-US">
                <a:cs typeface="CordiaUPC"/>
              </a:rPr>
            </a:br>
            <a:r>
              <a:rPr lang="en-US">
                <a:latin typeface="CordiaUPC"/>
                <a:cs typeface="CordiaUPC"/>
              </a:rPr>
              <a:t>This is not a new idea: Most inpatient hospital wards run on this set-up to ensure safe and appropriate discharges. It works, because they have close, oftentimes, physical collaboration. Finland's </a:t>
            </a:r>
            <a:r>
              <a:rPr lang="en-US" b="1" err="1">
                <a:latin typeface="CordiaUPC"/>
                <a:cs typeface="CordiaUPC"/>
              </a:rPr>
              <a:t>Omalääkäri</a:t>
            </a:r>
            <a:r>
              <a:rPr lang="en-US" b="1">
                <a:latin typeface="CordiaUPC"/>
                <a:cs typeface="CordiaUPC"/>
              </a:rPr>
              <a:t> </a:t>
            </a:r>
            <a:r>
              <a:rPr lang="en-US">
                <a:latin typeface="CordiaUPC"/>
                <a:cs typeface="CordiaUPC"/>
              </a:rPr>
              <a:t>model has components of this, the </a:t>
            </a:r>
            <a:r>
              <a:rPr lang="en-US" b="1" err="1">
                <a:latin typeface="CordiaUPC"/>
                <a:cs typeface="CordiaUPC"/>
              </a:rPr>
              <a:t>Ohjaamo</a:t>
            </a:r>
            <a:r>
              <a:rPr lang="en-US">
                <a:latin typeface="CordiaUPC"/>
                <a:cs typeface="CordiaUPC"/>
              </a:rPr>
              <a:t> </a:t>
            </a:r>
            <a:r>
              <a:rPr lang="en-US" err="1">
                <a:latin typeface="CordiaUPC"/>
                <a:cs typeface="CordiaUPC"/>
              </a:rPr>
              <a:t>centres</a:t>
            </a:r>
            <a:r>
              <a:rPr lang="en-US">
                <a:latin typeface="CordiaUPC"/>
                <a:cs typeface="CordiaUPC"/>
              </a:rPr>
              <a:t> already use a similar navigation model, and the Dutch outreaching community care model </a:t>
            </a:r>
            <a:r>
              <a:rPr lang="en-US">
                <a:solidFill>
                  <a:srgbClr val="0D0D0D"/>
                </a:solidFill>
                <a:highlight>
                  <a:srgbClr val="FFFFFF"/>
                </a:highlight>
                <a:latin typeface="CordiaUPC"/>
                <a:cs typeface="CordiaUPC"/>
              </a:rPr>
              <a:t>for persons with severe mental illness that has expanded to several countries,  is a prime example. </a:t>
            </a:r>
            <a:endParaRPr lang="en-US">
              <a:latin typeface="CordiaUPC"/>
              <a:cs typeface="CordiaUPC"/>
            </a:endParaRPr>
          </a:p>
          <a:p>
            <a:r>
              <a:rPr lang="en-US"/>
              <a:t>“We are proposing to expand this model to also include services such as employment and benefit navigation, together with active empowerment. We believe that bringing providers closer together can be impactful.</a:t>
            </a:r>
          </a:p>
          <a:p>
            <a:br>
              <a:rPr lang="en-US"/>
            </a:br>
            <a:endParaRPr lang="en-US"/>
          </a:p>
          <a:p>
            <a:endParaRPr lang="en-FI">
              <a:latin typeface="CordiaUPC"/>
              <a:cs typeface="CordiaUPC"/>
            </a:endParaRPr>
          </a:p>
          <a:p>
            <a:endParaRPr lang="en-FI">
              <a:latin typeface="CordiaUPC"/>
              <a:cs typeface="CordiaUPC"/>
            </a:endParaRPr>
          </a:p>
          <a:p>
            <a:endParaRPr lang="en-FI">
              <a:latin typeface="CordiaUPC"/>
              <a:cs typeface="CordiaUPC"/>
            </a:endParaRPr>
          </a:p>
          <a:p>
            <a:r>
              <a:rPr lang="en-FI">
                <a:latin typeface="CordiaUPC"/>
                <a:cs typeface="CordiaUPC"/>
              </a:rPr>
              <a:t>Bringing care providers as close as possibe to collaborate smootlhy without friction or delays .  </a:t>
            </a:r>
            <a:endParaRPr lang="en-FI"/>
          </a:p>
          <a:p>
            <a:r>
              <a:rPr lang="en-US">
                <a:latin typeface="CordiaUPC"/>
                <a:cs typeface="CordiaUPC"/>
              </a:rPr>
              <a:t>Evidence </a:t>
            </a:r>
            <a:r>
              <a:rPr lang="en-US" err="1">
                <a:latin typeface="CordiaUPC"/>
                <a:cs typeface="CordiaUPC"/>
              </a:rPr>
              <a:t>somehwat</a:t>
            </a:r>
            <a:r>
              <a:rPr lang="en-US">
                <a:latin typeface="CordiaUPC"/>
                <a:cs typeface="CordiaUPC"/>
              </a:rPr>
              <a:t> similar </a:t>
            </a:r>
            <a:r>
              <a:rPr lang="en-US" err="1">
                <a:latin typeface="CordiaUPC"/>
                <a:cs typeface="CordiaUPC"/>
              </a:rPr>
              <a:t>Omalääkäri</a:t>
            </a:r>
            <a:r>
              <a:rPr lang="en-US">
                <a:latin typeface="CordiaUPC"/>
                <a:cs typeface="CordiaUPC"/>
              </a:rPr>
              <a:t> but also in Holland and smaller scale </a:t>
            </a:r>
            <a:r>
              <a:rPr lang="en-US" err="1">
                <a:latin typeface="CordiaUPC"/>
                <a:cs typeface="CordiaUPC"/>
              </a:rPr>
              <a:t>Ohjaamo</a:t>
            </a:r>
            <a:r>
              <a:rPr lang="en-US">
                <a:latin typeface="CordiaUPC"/>
                <a:cs typeface="CordiaUPC"/>
              </a:rPr>
              <a:t> </a:t>
            </a:r>
          </a:p>
          <a:p>
            <a:endParaRPr lang="en-US">
              <a:cs typeface="CordiaUPC" panose="020B0304020202020204" pitchFamily="34" charset="-34"/>
            </a:endParaRPr>
          </a:p>
          <a:p>
            <a:r>
              <a:rPr lang="en-US">
                <a:solidFill>
                  <a:srgbClr val="0D0D0D"/>
                </a:solidFill>
                <a:highlight>
                  <a:srgbClr val="FFFFFF"/>
                </a:highlight>
                <a:latin typeface="CordiaUPC"/>
                <a:cs typeface="CordiaUPC"/>
              </a:rPr>
              <a:t>Flexible ACT is a Dutch version of outreaching community care for persons with severe mental illness (SMI). FACT is also being adopted in many other countries. In Norway, Sweden, Denmark, Belgium, The Czech Republic, UK, Canada and Australia teams have been started.</a:t>
            </a:r>
            <a:endParaRPr lang="en-US">
              <a:latin typeface="CordiaUPC"/>
              <a:cs typeface="CordiaUPC"/>
            </a:endParaRPr>
          </a:p>
          <a:p>
            <a:br>
              <a:rPr lang="en-US">
                <a:cs typeface="CordiaUPC"/>
              </a:rPr>
            </a:br>
            <a:endParaRPr lang="en-US"/>
          </a:p>
        </p:txBody>
      </p:sp>
      <p:sp>
        <p:nvSpPr>
          <p:cNvPr id="4" name="Slide Number Placeholder 3">
            <a:extLst>
              <a:ext uri="{FF2B5EF4-FFF2-40B4-BE49-F238E27FC236}">
                <a16:creationId xmlns:a16="http://schemas.microsoft.com/office/drawing/2014/main" id="{E48ABFAB-CCCA-2DF7-E8D6-AFED29300D8B}"/>
              </a:ext>
            </a:extLst>
          </p:cNvPr>
          <p:cNvSpPr>
            <a:spLocks noGrp="1"/>
          </p:cNvSpPr>
          <p:nvPr>
            <p:ph type="sldNum" sz="quarter" idx="5"/>
          </p:nvPr>
        </p:nvSpPr>
        <p:spPr/>
        <p:txBody>
          <a:bodyPr/>
          <a:lstStyle/>
          <a:p>
            <a:fld id="{D5A0FE2B-DDF2-B84E-89F8-2745941F035E}" type="slidenum">
              <a:rPr lang="en-FI" smtClean="0"/>
              <a:t>25</a:t>
            </a:fld>
            <a:endParaRPr lang="en-FI"/>
          </a:p>
        </p:txBody>
      </p:sp>
    </p:spTree>
    <p:extLst>
      <p:ext uri="{BB962C8B-B14F-4D97-AF65-F5344CB8AC3E}">
        <p14:creationId xmlns:p14="http://schemas.microsoft.com/office/powerpoint/2010/main" val="2105337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03DA5-4DA3-43A6-306B-635EFD9E9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1836B-7469-1B74-3C8B-5429B70C030D}"/>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1EFD2A78-D5CC-2B1B-ED67-795E892EF94E}"/>
              </a:ext>
            </a:extLst>
          </p:cNvPr>
          <p:cNvSpPr>
            <a:spLocks noGrp="1"/>
          </p:cNvSpPr>
          <p:nvPr>
            <p:ph type="body" idx="1"/>
          </p:nvPr>
        </p:nvSpPr>
        <p:spPr/>
        <p:txBody>
          <a:bodyPr/>
          <a:lstStyle/>
          <a:p>
            <a:r>
              <a:rPr lang="en-US"/>
              <a:t>When providers share a space, natural collaboration happens. Care paths by default become shorter and patients bouncing around will be reduced, thus resources saved. Trust can also rebuild over time. </a:t>
            </a:r>
          </a:p>
        </p:txBody>
      </p:sp>
      <p:sp>
        <p:nvSpPr>
          <p:cNvPr id="4" name="Slide Number Placeholder 3">
            <a:extLst>
              <a:ext uri="{FF2B5EF4-FFF2-40B4-BE49-F238E27FC236}">
                <a16:creationId xmlns:a16="http://schemas.microsoft.com/office/drawing/2014/main" id="{975D20A3-DD6A-13C9-4B9D-FEA2CE5A7F41}"/>
              </a:ext>
            </a:extLst>
          </p:cNvPr>
          <p:cNvSpPr>
            <a:spLocks noGrp="1"/>
          </p:cNvSpPr>
          <p:nvPr>
            <p:ph type="sldNum" sz="quarter" idx="5"/>
          </p:nvPr>
        </p:nvSpPr>
        <p:spPr/>
        <p:txBody>
          <a:bodyPr/>
          <a:lstStyle/>
          <a:p>
            <a:fld id="{D5A0FE2B-DDF2-B84E-89F8-2745941F035E}" type="slidenum">
              <a:rPr lang="en-FI" smtClean="0"/>
              <a:t>26</a:t>
            </a:fld>
            <a:endParaRPr lang="en-FI"/>
          </a:p>
        </p:txBody>
      </p:sp>
    </p:spTree>
    <p:extLst>
      <p:ext uri="{BB962C8B-B14F-4D97-AF65-F5344CB8AC3E}">
        <p14:creationId xmlns:p14="http://schemas.microsoft.com/office/powerpoint/2010/main" val="384021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9FC2-F908-9B47-E697-DB0BF8F7F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57E62-AD23-DF22-6710-A0FAE4B8F6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46C460-3BE4-3DC7-38A8-79FF72FEE2D9}"/>
              </a:ext>
            </a:extLst>
          </p:cNvPr>
          <p:cNvSpPr>
            <a:spLocks noGrp="1"/>
          </p:cNvSpPr>
          <p:nvPr>
            <p:ph type="body" idx="1"/>
          </p:nvPr>
        </p:nvSpPr>
        <p:spPr/>
        <p:txBody>
          <a:bodyPr/>
          <a:lstStyle/>
          <a:p>
            <a:pPr>
              <a:defRPr/>
            </a:pPr>
            <a:r>
              <a:rPr lang="en-US"/>
              <a:t>Regardless, even under one roof, providers still need to share information across systems and not everyone can always be in the same place. But we still need to bring them closer through connection, which brings us to our second entry point.</a:t>
            </a:r>
          </a:p>
          <a:p>
            <a:pPr>
              <a:defRPr/>
            </a:pPr>
            <a:br>
              <a:rPr lang="en-US"/>
            </a:br>
            <a:endParaRPr lang="en-US"/>
          </a:p>
          <a:p>
            <a:pPr>
              <a:defRPr/>
            </a:pPr>
            <a:endParaRPr lang="en-US">
              <a:latin typeface="CordiaUPC"/>
              <a:ea typeface="Calibri"/>
              <a:cs typeface="CordiaUPC"/>
            </a:endParaRPr>
          </a:p>
          <a:p>
            <a:pPr marL="0" marR="0" lvl="0" indent="0" algn="l" defTabSz="914400">
              <a:lnSpc>
                <a:spcPct val="100000"/>
              </a:lnSpc>
              <a:spcBef>
                <a:spcPts val="0"/>
              </a:spcBef>
              <a:spcAft>
                <a:spcPts val="0"/>
              </a:spcAft>
              <a:buClrTx/>
              <a:buSzTx/>
              <a:buFontTx/>
              <a:buNone/>
              <a:tabLst/>
              <a:defRPr/>
            </a:pPr>
            <a:r>
              <a:rPr lang="en-US">
                <a:latin typeface="CordiaUPC"/>
                <a:ea typeface="Calibri"/>
                <a:cs typeface="CordiaUPC"/>
              </a:rPr>
              <a:t>OR </a:t>
            </a:r>
            <a:r>
              <a:rPr lang="en-GB">
                <a:latin typeface="CordiaUPC"/>
                <a:cs typeface="CordiaUPC"/>
              </a:rPr>
              <a:t>”Trust our professional more. The system is the one with the gaps, but professionals know what is going on and how to handle things.” – Kia</a:t>
            </a:r>
            <a:endParaRPr lang="en-GB"/>
          </a:p>
          <a:p>
            <a:endParaRPr lang="en-US">
              <a:latin typeface="CordiaUPC" panose="020B0304020202020204" pitchFamily="34" charset="-34"/>
              <a:ea typeface="Calibri"/>
              <a:cs typeface="CordiaUPC" panose="020B0304020202020204" pitchFamily="34" charset="-34"/>
            </a:endParaRPr>
          </a:p>
          <a:p>
            <a:endParaRPr lang="en-US">
              <a:latin typeface="CordiaUPC" panose="020B0304020202020204" pitchFamily="34" charset="-34"/>
              <a:ea typeface="Calibri"/>
              <a:cs typeface="CordiaUPC" panose="020B0304020202020204" pitchFamily="34" charset="-34"/>
            </a:endParaRPr>
          </a:p>
          <a:p>
            <a:endParaRPr lang="en-US">
              <a:latin typeface="CordiaUPC" panose="020B0304020202020204" pitchFamily="34" charset="-34"/>
              <a:ea typeface="Calibri"/>
              <a:cs typeface="CordiaUPC" panose="020B0304020202020204" pitchFamily="34" charset="-34"/>
            </a:endParaRPr>
          </a:p>
          <a:p>
            <a:r>
              <a:rPr lang="en-US">
                <a:latin typeface="CordiaUPC"/>
                <a:ea typeface="Calibri"/>
                <a:cs typeface="CordiaUPC"/>
              </a:rPr>
              <a:t>Symbolic and  literal </a:t>
            </a:r>
            <a:r>
              <a:rPr lang="en-US" err="1">
                <a:latin typeface="CordiaUPC"/>
                <a:ea typeface="Calibri"/>
                <a:cs typeface="CordiaUPC"/>
              </a:rPr>
              <a:t>represetantion</a:t>
            </a:r>
            <a:r>
              <a:rPr lang="en-US">
                <a:latin typeface="CordiaUPC"/>
                <a:ea typeface="Calibri"/>
                <a:cs typeface="CordiaUPC"/>
              </a:rPr>
              <a:t> of how we envision this </a:t>
            </a:r>
          </a:p>
          <a:p>
            <a:endParaRPr lang="en-US">
              <a:latin typeface="CordiaUPC" panose="020B0304020202020204" pitchFamily="34" charset="-34"/>
              <a:ea typeface="Calibri"/>
              <a:cs typeface="CordiaUPC" panose="020B0304020202020204" pitchFamily="34" charset="-34"/>
            </a:endParaRPr>
          </a:p>
          <a:p>
            <a:r>
              <a:rPr lang="en-GB" sz="1200" b="0" i="0" u="none" strike="noStrike" kern="1200">
                <a:solidFill>
                  <a:schemeClr val="tx1"/>
                </a:solidFill>
                <a:effectLst/>
                <a:latin typeface="CordiaUPC" panose="020B0304020202020204" pitchFamily="34" charset="-34"/>
                <a:ea typeface="+mn-ea"/>
                <a:cs typeface="+mn-cs"/>
              </a:rPr>
              <a:t>Ossi + Suvi: Social workers guide patients forward effectively if they get that far in the system. The social workers are not the first point of contact to the patient, and neither is KELA.</a:t>
            </a:r>
          </a:p>
          <a:p>
            <a:endParaRPr lang="en-GB" sz="1200" b="0" i="0" u="none" strike="noStrike" kern="1200">
              <a:solidFill>
                <a:schemeClr val="tx1"/>
              </a:solidFill>
              <a:effectLst/>
              <a:latin typeface="CordiaUPC" panose="020B0304020202020204" pitchFamily="34" charset="-34"/>
              <a:ea typeface="+mn-ea"/>
              <a:cs typeface="+mn-cs"/>
            </a:endParaRPr>
          </a:p>
          <a:p>
            <a:r>
              <a:rPr lang="en-GB" sz="1200" b="0" i="0" u="none" strike="noStrike" kern="1200">
                <a:solidFill>
                  <a:schemeClr val="tx1"/>
                </a:solidFill>
                <a:effectLst/>
                <a:latin typeface="CordiaUPC" panose="020B0304020202020204" pitchFamily="34" charset="-34"/>
                <a:ea typeface="+mn-ea"/>
                <a:cs typeface="+mn-cs"/>
              </a:rPr>
              <a:t>Helena: Having monolingual healthcare centres could increase the feeling of inequality in patients, this is why we need more bilingual services. In Porvoo, we are developing a bilingual healthcare centre.</a:t>
            </a:r>
          </a:p>
          <a:p>
            <a:endParaRPr lang="en-GB" sz="1200" b="0" i="0" u="none" strike="noStrike" kern="1200">
              <a:solidFill>
                <a:schemeClr val="tx1"/>
              </a:solidFill>
              <a:effectLst/>
              <a:latin typeface="CordiaUPC" panose="020B0304020202020204" pitchFamily="34" charset="-34"/>
              <a:ea typeface="+mn-ea"/>
              <a:cs typeface="+mn-cs"/>
            </a:endParaRPr>
          </a:p>
          <a:p>
            <a:r>
              <a:rPr lang="en-GB" sz="1200" b="0" i="0" u="none" strike="noStrike" kern="1200">
                <a:solidFill>
                  <a:schemeClr val="tx1"/>
                </a:solidFill>
                <a:effectLst/>
                <a:latin typeface="CordiaUPC" panose="020B0304020202020204" pitchFamily="34" charset="-34"/>
                <a:ea typeface="+mn-ea"/>
                <a:cs typeface="+mn-cs"/>
              </a:rPr>
              <a:t>Kia: We need to guide the patient right. Focus should be on the pathways, how the information is shared between organisations, resource use…</a:t>
            </a:r>
          </a:p>
          <a:p>
            <a:endParaRPr lang="en-GB" sz="1200" b="0" i="0" u="none" strike="noStrike" kern="1200">
              <a:solidFill>
                <a:schemeClr val="tx1"/>
              </a:solidFill>
              <a:effectLst/>
              <a:latin typeface="CordiaUPC" panose="020B0304020202020204" pitchFamily="34" charset="-34"/>
              <a:ea typeface="+mn-ea"/>
              <a:cs typeface="+mn-cs"/>
            </a:endParaRPr>
          </a:p>
          <a:p>
            <a:r>
              <a:rPr lang="en-GB" sz="1200" b="0" i="0" u="none" strike="noStrike" kern="1200">
                <a:solidFill>
                  <a:schemeClr val="tx1"/>
                </a:solidFill>
                <a:effectLst/>
                <a:latin typeface="CordiaUPC" panose="020B0304020202020204" pitchFamily="34" charset="-34"/>
                <a:ea typeface="+mn-ea"/>
                <a:cs typeface="+mn-cs"/>
              </a:rPr>
              <a:t>Ossi: Money, politics, desire to be independent, and upkeep all factors that prevent the use of one system only.</a:t>
            </a:r>
          </a:p>
          <a:p>
            <a:endParaRPr lang="en-GB" sz="1200" b="0" i="0" u="none" strike="noStrike" kern="1200">
              <a:solidFill>
                <a:schemeClr val="tx1"/>
              </a:solidFill>
              <a:effectLst/>
              <a:latin typeface="CordiaUPC" panose="020B0304020202020204" pitchFamily="34" charset="-34"/>
              <a:ea typeface="+mn-ea"/>
              <a:cs typeface="+mn-cs"/>
            </a:endParaRPr>
          </a:p>
          <a:p>
            <a:pPr rtl="0"/>
            <a:r>
              <a:rPr lang="en-GB" sz="1200" b="0" i="0" u="none" strike="noStrike" kern="1200">
                <a:solidFill>
                  <a:schemeClr val="tx1"/>
                </a:solidFill>
                <a:effectLst/>
                <a:latin typeface="CordiaUPC" panose="020B0304020202020204" pitchFamily="34" charset="-34"/>
                <a:ea typeface="+mn-ea"/>
                <a:cs typeface="+mn-cs"/>
              </a:rPr>
              <a:t>What needs to change and how to provide a continuity of understanding?</a:t>
            </a:r>
            <a:endParaRPr lang="en-GB" b="0">
              <a:effectLst/>
            </a:endParaRPr>
          </a:p>
          <a:p>
            <a:pPr rtl="0"/>
            <a:r>
              <a:rPr lang="en-GB" sz="1200" b="0" i="0" u="none" strike="noStrike" kern="1200">
                <a:solidFill>
                  <a:schemeClr val="tx1"/>
                </a:solidFill>
                <a:effectLst/>
                <a:latin typeface="CordiaUPC" panose="020B0304020202020204" pitchFamily="34" charset="-34"/>
                <a:ea typeface="+mn-ea"/>
                <a:cs typeface="+mn-cs"/>
              </a:rPr>
              <a:t>Helena: There should be no gaps. No one should fall out of the system.</a:t>
            </a:r>
            <a:endParaRPr lang="en-GB" b="0">
              <a:effectLst/>
            </a:endParaRPr>
          </a:p>
          <a:p>
            <a:br>
              <a:rPr lang="en-GB" b="0">
                <a:effectLst/>
                <a:cs typeface="CordiaUPC"/>
              </a:rPr>
            </a:br>
            <a:endParaRPr lang="en-GB" b="0">
              <a:effectLst/>
            </a:endParaRPr>
          </a:p>
          <a:p>
            <a:pPr rtl="0"/>
            <a:r>
              <a:rPr lang="en-GB" sz="1200" b="0" i="0" u="none" strike="noStrike" kern="1200">
                <a:solidFill>
                  <a:schemeClr val="tx1"/>
                </a:solidFill>
                <a:effectLst/>
                <a:latin typeface="CordiaUPC"/>
                <a:cs typeface="CordiaUPC"/>
              </a:rPr>
              <a:t>Suvi: The system should be thought about from the patient perspective, and how to make the system flow better and easier. The patient doesn’t necessarily understand the medical language from </a:t>
            </a:r>
            <a:r>
              <a:rPr lang="en-GB" sz="1200" b="0" i="0" u="none" strike="noStrike" kern="1200" err="1">
                <a:solidFill>
                  <a:schemeClr val="tx1"/>
                </a:solidFill>
                <a:effectLst/>
                <a:latin typeface="CordiaUPC"/>
                <a:cs typeface="CordiaUPC"/>
              </a:rPr>
              <a:t>OmaKanta</a:t>
            </a:r>
            <a:r>
              <a:rPr lang="en-GB" sz="1200" b="0" i="0" u="none" strike="noStrike" kern="1200">
                <a:solidFill>
                  <a:schemeClr val="tx1"/>
                </a:solidFill>
                <a:effectLst/>
                <a:latin typeface="CordiaUPC"/>
                <a:cs typeface="CordiaUPC"/>
              </a:rPr>
              <a:t>.</a:t>
            </a:r>
            <a:endParaRPr lang="en-GB" b="0">
              <a:effectLst/>
              <a:latin typeface="CordiaUPC"/>
              <a:cs typeface="CordiaUPC"/>
            </a:endParaRPr>
          </a:p>
          <a:p>
            <a:pPr rtl="0"/>
            <a:br>
              <a:rPr lang="en-GB">
                <a:cs typeface="CordiaUPC"/>
              </a:rPr>
            </a:br>
            <a:r>
              <a:rPr lang="en-GB" sz="1200" b="0" i="0" u="none" strike="noStrike" kern="1200">
                <a:solidFill>
                  <a:schemeClr val="tx1"/>
                </a:solidFill>
                <a:effectLst/>
                <a:latin typeface="CordiaUPC"/>
                <a:cs typeface="CordiaUPC"/>
              </a:rPr>
              <a:t>Kia: There needs to be one person to guide the patient. Ideally, there would only be one healthcare system for the entire country, because that would save a lot of money and</a:t>
            </a:r>
            <a:endParaRPr lang="en-GB" b="0">
              <a:effectLst/>
              <a:latin typeface="CordiaUPC"/>
              <a:cs typeface="CordiaUPC"/>
            </a:endParaRPr>
          </a:p>
          <a:p>
            <a:pPr rtl="0"/>
            <a:r>
              <a:rPr lang="en-GB" sz="1200" b="0" i="0" u="none" strike="noStrike" kern="1200">
                <a:solidFill>
                  <a:schemeClr val="tx1"/>
                </a:solidFill>
                <a:effectLst/>
                <a:latin typeface="CordiaUPC" panose="020B0304020202020204" pitchFamily="34" charset="-34"/>
                <a:ea typeface="+mn-ea"/>
                <a:cs typeface="+mn-cs"/>
              </a:rPr>
              <a:t>make communication easier.</a:t>
            </a:r>
            <a:endParaRPr lang="en-GB" b="0">
              <a:effectLst/>
            </a:endParaRPr>
          </a:p>
          <a:p>
            <a:br>
              <a:rPr lang="en-GB">
                <a:cs typeface="CordiaUPC"/>
              </a:rPr>
            </a:br>
            <a:endParaRPr lang="en-US">
              <a:latin typeface="CordiaUPC" panose="020B0304020202020204" pitchFamily="34" charset="-34"/>
              <a:ea typeface="Calibri"/>
              <a:cs typeface="CordiaUPC" panose="020B0304020202020204" pitchFamily="34" charset="-34"/>
            </a:endParaRPr>
          </a:p>
        </p:txBody>
      </p:sp>
      <p:sp>
        <p:nvSpPr>
          <p:cNvPr id="4" name="Slide Number Placeholder 3">
            <a:extLst>
              <a:ext uri="{FF2B5EF4-FFF2-40B4-BE49-F238E27FC236}">
                <a16:creationId xmlns:a16="http://schemas.microsoft.com/office/drawing/2014/main" id="{F7663987-FA0C-B6BA-0FF5-2606DFB6C6DF}"/>
              </a:ext>
            </a:extLst>
          </p:cNvPr>
          <p:cNvSpPr>
            <a:spLocks noGrp="1"/>
          </p:cNvSpPr>
          <p:nvPr>
            <p:ph type="sldNum" sz="quarter" idx="5"/>
          </p:nvPr>
        </p:nvSpPr>
        <p:spPr/>
        <p:txBody>
          <a:bodyPr/>
          <a:lstStyle/>
          <a:p>
            <a:fld id="{D5A0FE2B-DDF2-B84E-89F8-2745941F035E}" type="slidenum">
              <a:rPr lang="en-FI" smtClean="0"/>
              <a:pPr/>
              <a:t>27</a:t>
            </a:fld>
            <a:endParaRPr lang="en-FI"/>
          </a:p>
        </p:txBody>
      </p:sp>
    </p:spTree>
    <p:extLst>
      <p:ext uri="{BB962C8B-B14F-4D97-AF65-F5344CB8AC3E}">
        <p14:creationId xmlns:p14="http://schemas.microsoft.com/office/powerpoint/2010/main" val="1796991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0FE2B-DDF2-B84E-89F8-2745941F035E}" type="slidenum">
              <a:rPr lang="en-FI" smtClean="0"/>
              <a:pPr/>
              <a:t>28</a:t>
            </a:fld>
            <a:endParaRPr lang="en-FI"/>
          </a:p>
        </p:txBody>
      </p:sp>
    </p:spTree>
    <p:extLst>
      <p:ext uri="{BB962C8B-B14F-4D97-AF65-F5344CB8AC3E}">
        <p14:creationId xmlns:p14="http://schemas.microsoft.com/office/powerpoint/2010/main" val="2685501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ordiaUPC"/>
                <a:ea typeface="Calibri"/>
                <a:cs typeface="CordiaUPC"/>
              </a:rPr>
              <a:t>Jos </a:t>
            </a:r>
            <a:r>
              <a:rPr lang="en-US" err="1">
                <a:latin typeface="CordiaUPC"/>
                <a:ea typeface="Calibri"/>
                <a:cs typeface="CordiaUPC"/>
              </a:rPr>
              <a:t>tämä</a:t>
            </a:r>
            <a:r>
              <a:rPr lang="en-US">
                <a:latin typeface="CordiaUPC"/>
                <a:ea typeface="Calibri"/>
                <a:cs typeface="CordiaUPC"/>
              </a:rPr>
              <a:t> </a:t>
            </a:r>
            <a:r>
              <a:rPr lang="en-US" err="1">
                <a:latin typeface="CordiaUPC"/>
                <a:ea typeface="Calibri"/>
                <a:cs typeface="CordiaUPC"/>
              </a:rPr>
              <a:t>kuva</a:t>
            </a:r>
            <a:r>
              <a:rPr lang="en-US">
                <a:latin typeface="CordiaUPC"/>
                <a:ea typeface="Calibri"/>
                <a:cs typeface="CordiaUPC"/>
              </a:rPr>
              <a:t> </a:t>
            </a:r>
            <a:r>
              <a:rPr lang="en-US" err="1">
                <a:latin typeface="CordiaUPC"/>
                <a:ea typeface="Calibri"/>
                <a:cs typeface="CordiaUPC"/>
              </a:rPr>
              <a:t>toimii</a:t>
            </a:r>
            <a:r>
              <a:rPr lang="en-US">
                <a:latin typeface="CordiaUPC"/>
                <a:ea typeface="Calibri"/>
                <a:cs typeface="CordiaUPC"/>
              </a:rPr>
              <a:t> (</a:t>
            </a:r>
            <a:r>
              <a:rPr lang="en-US" err="1">
                <a:latin typeface="CordiaUPC"/>
                <a:ea typeface="Calibri"/>
                <a:cs typeface="CordiaUPC"/>
              </a:rPr>
              <a:t>jees</a:t>
            </a:r>
            <a:r>
              <a:rPr lang="en-US">
                <a:latin typeface="CordiaUPC"/>
                <a:ea typeface="Calibri"/>
                <a:cs typeface="CordiaUPC"/>
              </a:rPr>
              <a:t> se holding hands in a wheel ) </a:t>
            </a:r>
            <a:r>
              <a:rPr lang="en-US" err="1">
                <a:latin typeface="CordiaUPC"/>
                <a:ea typeface="Calibri"/>
                <a:cs typeface="CordiaUPC"/>
              </a:rPr>
              <a:t>niin</a:t>
            </a:r>
            <a:r>
              <a:rPr lang="en-US">
                <a:latin typeface="CordiaUPC"/>
                <a:ea typeface="Calibri"/>
                <a:cs typeface="CordiaUPC"/>
              </a:rPr>
              <a:t> </a:t>
            </a:r>
            <a:r>
              <a:rPr lang="en-US" err="1">
                <a:latin typeface="CordiaUPC"/>
                <a:ea typeface="Calibri"/>
                <a:cs typeface="CordiaUPC"/>
              </a:rPr>
              <a:t>muokkaan</a:t>
            </a:r>
            <a:r>
              <a:rPr lang="en-US">
                <a:latin typeface="CordiaUPC"/>
                <a:ea typeface="Calibri"/>
                <a:cs typeface="CordiaUPC"/>
              </a:rPr>
              <a:t> et </a:t>
            </a:r>
            <a:r>
              <a:rPr lang="en-US" err="1">
                <a:latin typeface="CordiaUPC"/>
                <a:ea typeface="Calibri"/>
                <a:cs typeface="CordiaUPC"/>
              </a:rPr>
              <a:t>kaikilla</a:t>
            </a:r>
            <a:r>
              <a:rPr lang="en-US">
                <a:latin typeface="CordiaUPC"/>
                <a:ea typeface="Calibri"/>
                <a:cs typeface="CordiaUPC"/>
              </a:rPr>
              <a:t> on </a:t>
            </a:r>
            <a:r>
              <a:rPr lang="en-US" err="1">
                <a:latin typeface="CordiaUPC"/>
                <a:ea typeface="Calibri"/>
                <a:cs typeface="CordiaUPC"/>
              </a:rPr>
              <a:t>valkoiset</a:t>
            </a:r>
            <a:r>
              <a:rPr lang="en-US">
                <a:latin typeface="CordiaUPC"/>
                <a:ea typeface="Calibri"/>
                <a:cs typeface="CordiaUPC"/>
              </a:rPr>
              <a:t> </a:t>
            </a:r>
            <a:r>
              <a:rPr lang="en-US" err="1">
                <a:latin typeface="CordiaUPC"/>
                <a:ea typeface="Calibri"/>
                <a:cs typeface="CordiaUPC"/>
              </a:rPr>
              <a:t>topit</a:t>
            </a:r>
            <a:endParaRPr lang="en-US">
              <a:latin typeface="CordiaUPC"/>
              <a:ea typeface="Calibri"/>
              <a:cs typeface="CordiaUPC"/>
            </a:endParaRPr>
          </a:p>
          <a:p>
            <a:endParaRPr lang="en-US">
              <a:ea typeface="Calibri"/>
              <a:cs typeface="CordiaUPC"/>
            </a:endParaRPr>
          </a:p>
        </p:txBody>
      </p:sp>
      <p:sp>
        <p:nvSpPr>
          <p:cNvPr id="4" name="Slide Number Placeholder 3"/>
          <p:cNvSpPr>
            <a:spLocks noGrp="1"/>
          </p:cNvSpPr>
          <p:nvPr>
            <p:ph type="sldNum" sz="quarter" idx="5"/>
          </p:nvPr>
        </p:nvSpPr>
        <p:spPr/>
        <p:txBody>
          <a:bodyPr/>
          <a:lstStyle/>
          <a:p>
            <a:fld id="{D5A0FE2B-DDF2-B84E-89F8-2745941F035E}" type="slidenum">
              <a:rPr lang="en-FI" smtClean="0"/>
              <a:pPr/>
              <a:t>29</a:t>
            </a:fld>
            <a:endParaRPr lang="en-FI"/>
          </a:p>
        </p:txBody>
      </p:sp>
    </p:spTree>
    <p:extLst>
      <p:ext uri="{BB962C8B-B14F-4D97-AF65-F5344CB8AC3E}">
        <p14:creationId xmlns:p14="http://schemas.microsoft.com/office/powerpoint/2010/main" val="75754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D5A0FE2B-DDF2-B84E-89F8-2745941F035E}" type="slidenum">
              <a:rPr lang="en-FI" smtClean="0"/>
              <a:pPr/>
              <a:t>3</a:t>
            </a:fld>
            <a:endParaRPr lang="en-FI"/>
          </a:p>
        </p:txBody>
      </p:sp>
    </p:spTree>
    <p:extLst>
      <p:ext uri="{BB962C8B-B14F-4D97-AF65-F5344CB8AC3E}">
        <p14:creationId xmlns:p14="http://schemas.microsoft.com/office/powerpoint/2010/main" val="429023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ordiaUPC"/>
                <a:cs typeface="CordiaUPC"/>
              </a:rPr>
              <a:t>"For example, when a psychiatrist knows exactly what Kela needs in a medical statement, the application goes through the first time. No back-and-forth nor delays. It will also remove self-doubt among staff wondering if their justification will be accepted by Kela. Like this, we hope to remove friction points, and subsequently time and money are saved. But foremost, patient care is not delayed."</a:t>
            </a:r>
          </a:p>
          <a:p>
            <a:endParaRPr lang="en-US">
              <a:latin typeface="CordiaUPC"/>
              <a:cs typeface="CordiaUPC"/>
            </a:endParaRPr>
          </a:p>
          <a:p>
            <a:r>
              <a:rPr lang="en-US">
                <a:latin typeface="CordiaUPC"/>
                <a:cs typeface="CordiaUPC"/>
              </a:rPr>
              <a:t>Each delay means friction means </a:t>
            </a:r>
            <a:r>
              <a:rPr lang="en-US">
                <a:latin typeface="CordiaUPC"/>
                <a:ea typeface="Calibri"/>
                <a:cs typeface="CordiaUPC"/>
              </a:rPr>
              <a:t>time and money and potentially decline in the persons health. </a:t>
            </a:r>
            <a:endParaRPr lang="en-US"/>
          </a:p>
          <a:p>
            <a:r>
              <a:rPr lang="en-US">
                <a:latin typeface="CordiaUPC"/>
                <a:ea typeface="Calibri"/>
                <a:cs typeface="CordiaUPC"/>
              </a:rPr>
              <a:t>Having a system to get the benefit application right the first time, without I </a:t>
            </a:r>
            <a:r>
              <a:rPr lang="en-US" err="1">
                <a:latin typeface="CordiaUPC"/>
                <a:ea typeface="Calibri"/>
                <a:cs typeface="CordiaUPC"/>
              </a:rPr>
              <a:t>tbeing</a:t>
            </a:r>
            <a:r>
              <a:rPr lang="en-US">
                <a:latin typeface="CordiaUPC"/>
                <a:ea typeface="Calibri"/>
                <a:cs typeface="CordiaUPC"/>
              </a:rPr>
              <a:t> turned back. </a:t>
            </a:r>
            <a:endParaRPr lang="en-US">
              <a:cs typeface="CordiaUPC" panose="020B0304020202020204" pitchFamily="34" charset="-34"/>
            </a:endParaRPr>
          </a:p>
          <a:p>
            <a:endParaRPr lang="en-US">
              <a:latin typeface="CordiaUPC" panose="020B0304020202020204" pitchFamily="34" charset="-34"/>
              <a:ea typeface="Calibri"/>
              <a:cs typeface="CordiaUPC" panose="020B0304020202020204" pitchFamily="34" charset="-34"/>
            </a:endParaRPr>
          </a:p>
          <a:p>
            <a:r>
              <a:rPr lang="en-US">
                <a:latin typeface="CordiaUPC"/>
                <a:cs typeface="CordiaUPC"/>
              </a:rPr>
              <a:t>"Seesawing" information sharing refers to a dynamic state of exchange where communication, data, or transparency fluctuates back and forth, frequently as a result of shifting social dynamics, trust levels, or varying access to information within a group</a:t>
            </a:r>
          </a:p>
          <a:p>
            <a:endParaRPr lang="en-US">
              <a:ea typeface="Calibri"/>
              <a:cs typeface="CordiaUPC" panose="020B0304020202020204" pitchFamily="34" charset="-34"/>
            </a:endParaRPr>
          </a:p>
        </p:txBody>
      </p:sp>
      <p:sp>
        <p:nvSpPr>
          <p:cNvPr id="4" name="Slide Number Placeholder 3"/>
          <p:cNvSpPr>
            <a:spLocks noGrp="1"/>
          </p:cNvSpPr>
          <p:nvPr>
            <p:ph type="sldNum" sz="quarter" idx="5"/>
          </p:nvPr>
        </p:nvSpPr>
        <p:spPr/>
        <p:txBody>
          <a:bodyPr/>
          <a:lstStyle/>
          <a:p>
            <a:fld id="{D5A0FE2B-DDF2-B84E-89F8-2745941F035E}" type="slidenum">
              <a:rPr lang="en-FI" smtClean="0"/>
              <a:pPr/>
              <a:t>30</a:t>
            </a:fld>
            <a:endParaRPr lang="en-FI"/>
          </a:p>
        </p:txBody>
      </p:sp>
    </p:spTree>
    <p:extLst>
      <p:ext uri="{BB962C8B-B14F-4D97-AF65-F5344CB8AC3E}">
        <p14:creationId xmlns:p14="http://schemas.microsoft.com/office/powerpoint/2010/main" val="3149460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723F6-86F4-D6B8-1139-CC6F5736A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FF42D-2186-00F3-5016-6B96F61279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530F2A-7931-77DF-2C76-3BEEAE9627C3}"/>
              </a:ext>
            </a:extLst>
          </p:cNvPr>
          <p:cNvSpPr>
            <a:spLocks noGrp="1"/>
          </p:cNvSpPr>
          <p:nvPr>
            <p:ph type="body" idx="1"/>
          </p:nvPr>
        </p:nvSpPr>
        <p:spPr/>
        <p:txBody>
          <a:bodyPr/>
          <a:lstStyle/>
          <a:p>
            <a:r>
              <a:rPr lang="en-US">
                <a:latin typeface="CordiaUPC"/>
                <a:cs typeface="CordiaUPC"/>
              </a:rPr>
              <a:t>Read Quote.</a:t>
            </a:r>
            <a:endParaRPr lang="en-US">
              <a:cs typeface="CordiaUPC" panose="020B0304020202020204" pitchFamily="34" charset="-34"/>
            </a:endParaRPr>
          </a:p>
          <a:p>
            <a:endParaRPr lang="en-US">
              <a:latin typeface="CordiaUPC"/>
              <a:cs typeface="CordiaUPC"/>
            </a:endParaRPr>
          </a:p>
          <a:p>
            <a:r>
              <a:rPr lang="en-US">
                <a:latin typeface="CordiaUPC"/>
                <a:cs typeface="CordiaUPC"/>
              </a:rPr>
              <a:t>"And lastly, to address the language dimension specifically we'll talk about our third entry point:"</a:t>
            </a:r>
            <a:endParaRPr lang="en-US"/>
          </a:p>
          <a:p>
            <a:br>
              <a:rPr lang="en-US"/>
            </a:br>
            <a:endParaRPr lang="en-US"/>
          </a:p>
          <a:p>
            <a:endParaRPr lang="en-US">
              <a:latin typeface="CordiaUPC"/>
              <a:ea typeface="Calibri"/>
              <a:cs typeface="CordiaUPC"/>
            </a:endParaRPr>
          </a:p>
          <a:p>
            <a:endParaRPr lang="en-US">
              <a:latin typeface="CordiaUPC"/>
              <a:ea typeface="Calibri"/>
              <a:cs typeface="CordiaUPC"/>
            </a:endParaRPr>
          </a:p>
          <a:p>
            <a:r>
              <a:rPr lang="en-US">
                <a:latin typeface="CordiaUPC"/>
                <a:ea typeface="Calibri"/>
                <a:cs typeface="CordiaUPC"/>
              </a:rPr>
              <a:t>Kia </a:t>
            </a:r>
            <a:r>
              <a:rPr lang="en-US" err="1">
                <a:latin typeface="CordiaUPC"/>
                <a:ea typeface="Calibri"/>
                <a:cs typeface="CordiaUPC"/>
              </a:rPr>
              <a:t>sano</a:t>
            </a:r>
            <a:r>
              <a:rPr lang="en-US">
                <a:latin typeface="CordiaUPC"/>
                <a:ea typeface="Calibri"/>
                <a:cs typeface="CordiaUPC"/>
              </a:rPr>
              <a:t> </a:t>
            </a:r>
            <a:r>
              <a:rPr lang="en-US" err="1">
                <a:latin typeface="CordiaUPC"/>
                <a:ea typeface="Calibri"/>
                <a:cs typeface="CordiaUPC"/>
              </a:rPr>
              <a:t>tän</a:t>
            </a:r>
            <a:r>
              <a:rPr lang="en-US">
                <a:latin typeface="CordiaUPC"/>
                <a:ea typeface="Calibri"/>
                <a:cs typeface="CordiaUPC"/>
              </a:rPr>
              <a:t> round table </a:t>
            </a:r>
            <a:r>
              <a:rPr lang="en-US" err="1">
                <a:latin typeface="CordiaUPC"/>
                <a:ea typeface="Calibri"/>
                <a:cs typeface="CordiaUPC"/>
              </a:rPr>
              <a:t>yhteydessä</a:t>
            </a:r>
            <a:r>
              <a:rPr lang="en-US">
                <a:latin typeface="CordiaUPC"/>
                <a:ea typeface="Calibri"/>
                <a:cs typeface="CordiaUPC"/>
              </a:rPr>
              <a:t>:</a:t>
            </a:r>
            <a:endParaRPr lang="en-US"/>
          </a:p>
          <a:p>
            <a:endParaRPr lang="en-US">
              <a:latin typeface="CordiaUPC" panose="020B0304020202020204" pitchFamily="34" charset="-34"/>
              <a:ea typeface="Calibri"/>
              <a:cs typeface="CordiaUPC" panose="020B0304020202020204" pitchFamily="34" charset="-34"/>
            </a:endParaRPr>
          </a:p>
          <a:p>
            <a:pPr rtl="0"/>
            <a:r>
              <a:rPr lang="en-GB" sz="1200" b="0" i="0" u="none" strike="noStrike" kern="1200">
                <a:solidFill>
                  <a:schemeClr val="tx1"/>
                </a:solidFill>
                <a:effectLst/>
                <a:latin typeface="CordiaUPC"/>
                <a:cs typeface="CordiaUPC"/>
              </a:rPr>
              <a:t>Ossi: Old people +50 years old don’t benefit from systems that help young drug addicts for example. They have to figure it out by themselves. KELA has a strict criterion, can’t see the patient. The patients are just names on a list.</a:t>
            </a:r>
            <a:endParaRPr lang="en-GB" b="0">
              <a:effectLst/>
              <a:latin typeface="CordiaUPC"/>
              <a:cs typeface="CordiaUPC"/>
            </a:endParaRPr>
          </a:p>
          <a:p>
            <a:br>
              <a:rPr lang="en-GB" b="0">
                <a:effectLst/>
                <a:cs typeface="CordiaUPC"/>
              </a:rPr>
            </a:br>
            <a:endParaRPr lang="en-GB" b="0">
              <a:effectLst/>
            </a:endParaRPr>
          </a:p>
          <a:p>
            <a:pPr rtl="0"/>
            <a:r>
              <a:rPr lang="en-GB" sz="1200" b="0" i="0" u="none" strike="noStrike" kern="1200">
                <a:solidFill>
                  <a:schemeClr val="tx1"/>
                </a:solidFill>
                <a:effectLst/>
                <a:latin typeface="CordiaUPC"/>
                <a:cs typeface="CordiaUPC"/>
              </a:rPr>
              <a:t>Kia: It is not customer friendly that you need to be very sick until you are noticed and given help. There needs to be a checklist for making sure everyone receives equal service. They have little money, which creates problems. They want to take more customers, but can’t when there is no money.</a:t>
            </a:r>
            <a:endParaRPr lang="en-GB" b="0">
              <a:effectLst/>
              <a:latin typeface="CordiaUPC"/>
              <a:cs typeface="CordiaUPC"/>
            </a:endParaRPr>
          </a:p>
          <a:p>
            <a:br>
              <a:rPr lang="en-GB">
                <a:cs typeface="CordiaUPC"/>
              </a:rPr>
            </a:br>
            <a:endParaRPr lang="en-US">
              <a:latin typeface="CordiaUPC" panose="020B0304020202020204" pitchFamily="34" charset="-34"/>
              <a:ea typeface="Calibri"/>
              <a:cs typeface="CordiaUPC" panose="020B0304020202020204" pitchFamily="34" charset="-34"/>
            </a:endParaRPr>
          </a:p>
        </p:txBody>
      </p:sp>
      <p:sp>
        <p:nvSpPr>
          <p:cNvPr id="4" name="Slide Number Placeholder 3">
            <a:extLst>
              <a:ext uri="{FF2B5EF4-FFF2-40B4-BE49-F238E27FC236}">
                <a16:creationId xmlns:a16="http://schemas.microsoft.com/office/drawing/2014/main" id="{D7BE50EB-DBFE-B1B9-82B3-332BA4DC517F}"/>
              </a:ext>
            </a:extLst>
          </p:cNvPr>
          <p:cNvSpPr>
            <a:spLocks noGrp="1"/>
          </p:cNvSpPr>
          <p:nvPr>
            <p:ph type="sldNum" sz="quarter" idx="5"/>
          </p:nvPr>
        </p:nvSpPr>
        <p:spPr/>
        <p:txBody>
          <a:bodyPr/>
          <a:lstStyle/>
          <a:p>
            <a:fld id="{D5A0FE2B-DDF2-B84E-89F8-2745941F035E}" type="slidenum">
              <a:rPr lang="en-FI" smtClean="0"/>
              <a:pPr/>
              <a:t>31</a:t>
            </a:fld>
            <a:endParaRPr lang="en-FI"/>
          </a:p>
        </p:txBody>
      </p:sp>
    </p:spTree>
    <p:extLst>
      <p:ext uri="{BB962C8B-B14F-4D97-AF65-F5344CB8AC3E}">
        <p14:creationId xmlns:p14="http://schemas.microsoft.com/office/powerpoint/2010/main" val="1216802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Improving awareness and accessibility of existing bilingual services by mapping them."</a:t>
            </a:r>
          </a:p>
        </p:txBody>
      </p:sp>
      <p:sp>
        <p:nvSpPr>
          <p:cNvPr id="4" name="Slide Number Placeholder 3"/>
          <p:cNvSpPr>
            <a:spLocks noGrp="1"/>
          </p:cNvSpPr>
          <p:nvPr>
            <p:ph type="sldNum" sz="quarter" idx="5"/>
          </p:nvPr>
        </p:nvSpPr>
        <p:spPr/>
        <p:txBody>
          <a:bodyPr/>
          <a:lstStyle/>
          <a:p>
            <a:fld id="{D5A0FE2B-DDF2-B84E-89F8-2745941F035E}" type="slidenum">
              <a:rPr lang="en-FI" smtClean="0"/>
              <a:pPr/>
              <a:t>32</a:t>
            </a:fld>
            <a:endParaRPr lang="en-FI"/>
          </a:p>
        </p:txBody>
      </p:sp>
    </p:spTree>
    <p:extLst>
      <p:ext uri="{BB962C8B-B14F-4D97-AF65-F5344CB8AC3E}">
        <p14:creationId xmlns:p14="http://schemas.microsoft.com/office/powerpoint/2010/main" val="756733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a:p>
        </p:txBody>
      </p:sp>
      <p:sp>
        <p:nvSpPr>
          <p:cNvPr id="3" name="Notes Placeholder 2"/>
          <p:cNvSpPr>
            <a:spLocks noGrp="1"/>
          </p:cNvSpPr>
          <p:nvPr>
            <p:ph type="body" idx="1"/>
          </p:nvPr>
        </p:nvSpPr>
        <p:spPr/>
        <p:txBody>
          <a:bodyPr/>
          <a:lstStyle/>
          <a:p>
            <a:r>
              <a:rPr lang="en-US">
                <a:highlight>
                  <a:srgbClr val="FFFFFF"/>
                </a:highlight>
              </a:rPr>
              <a:t>"This empowers Swedish speakers to seek care in their own language, getting help in their </a:t>
            </a:r>
            <a:r>
              <a:rPr lang="en-US" b="1">
                <a:highlight>
                  <a:srgbClr val="FFFFFF"/>
                </a:highlight>
              </a:rPr>
              <a:t>emotional language</a:t>
            </a:r>
            <a:r>
              <a:rPr lang="en-US">
                <a:highlight>
                  <a:srgbClr val="FFFFFF"/>
                </a:highlight>
              </a:rPr>
              <a:t>, thus more effective care. Not only makes it care paths clearer but it raises awareness of services that already exists but are invisible to the people who need them. This is a scalable model that starts with Swedish, and can be extended to other languages over time, if needed.</a:t>
            </a:r>
            <a:endParaRPr lang="en-US"/>
          </a:p>
          <a:p>
            <a:endParaRPr lang="en-US">
              <a:highlight>
                <a:srgbClr val="FFFFFF"/>
              </a:highlight>
              <a:latin typeface="CordiaUPC"/>
              <a:cs typeface="CordiaUPC"/>
            </a:endParaRPr>
          </a:p>
          <a:p>
            <a:r>
              <a:rPr lang="en-US">
                <a:highlight>
                  <a:srgbClr val="FFFFFF"/>
                </a:highlight>
                <a:latin typeface="CordiaUPC"/>
                <a:cs typeface="CordiaUPC"/>
              </a:rPr>
              <a:t>"Creating a practical map that shows providers and patients where Swedish-language services actually exist. LUVN is already piloting a mapping strategy; matching Swedish-speaking patient volumes against Swedish-speaking doctors per facility. We propose scaling this into a shared, cross-</a:t>
            </a:r>
            <a:r>
              <a:rPr lang="en-US" err="1">
                <a:highlight>
                  <a:srgbClr val="FFFFFF"/>
                </a:highlight>
                <a:latin typeface="CordiaUPC"/>
                <a:cs typeface="CordiaUPC"/>
              </a:rPr>
              <a:t>organisational</a:t>
            </a:r>
            <a:r>
              <a:rPr lang="en-US">
                <a:highlight>
                  <a:srgbClr val="FFFFFF"/>
                </a:highlight>
                <a:latin typeface="CordiaUPC"/>
                <a:cs typeface="CordiaUPC"/>
              </a:rPr>
              <a:t> tool that is shared across providers and patients.</a:t>
            </a:r>
            <a:endParaRPr lang="en-US">
              <a:latin typeface="CordiaUPC"/>
              <a:cs typeface="CordiaUPC"/>
            </a:endParaRPr>
          </a:p>
          <a:p>
            <a:endParaRPr lang="en-US">
              <a:highlight>
                <a:srgbClr val="FFFFFF"/>
              </a:highlight>
              <a:latin typeface="CordiaUPC"/>
              <a:cs typeface="CordiaUPC"/>
            </a:endParaRPr>
          </a:p>
          <a:p>
            <a:endParaRPr lang="en-US">
              <a:highlight>
                <a:srgbClr val="FFFFFF"/>
              </a:highlight>
              <a:latin typeface="CordiaUPC"/>
              <a:cs typeface="CordiaUPC"/>
            </a:endParaRPr>
          </a:p>
          <a:p>
            <a:r>
              <a:rPr lang="en-US">
                <a:highlight>
                  <a:srgbClr val="FFFFFF"/>
                </a:highlight>
                <a:latin typeface="CordiaUPC"/>
                <a:cs typeface="CordiaUPC"/>
              </a:rPr>
              <a:t>Hej,</a:t>
            </a:r>
            <a:br>
              <a:rPr lang="en-US">
                <a:cs typeface="CordiaUPC" panose="020B0304020202020204" pitchFamily="34" charset="-34"/>
              </a:rPr>
            </a:br>
            <a:endParaRPr lang="en-US">
              <a:cs typeface="CordiaUPC"/>
            </a:endParaRPr>
          </a:p>
          <a:p>
            <a:r>
              <a:rPr lang="en-US">
                <a:highlight>
                  <a:srgbClr val="FFFFFF"/>
                </a:highlight>
                <a:latin typeface="CordiaUPC"/>
                <a:cs typeface="CordiaUPC"/>
              </a:rPr>
              <a:t>nu </a:t>
            </a:r>
            <a:r>
              <a:rPr lang="en-US" err="1">
                <a:highlight>
                  <a:srgbClr val="FFFFFF"/>
                </a:highlight>
                <a:latin typeface="CordiaUPC"/>
                <a:cs typeface="CordiaUPC"/>
              </a:rPr>
              <a:t>är</a:t>
            </a:r>
            <a:r>
              <a:rPr lang="en-US">
                <a:highlight>
                  <a:srgbClr val="FFFFFF"/>
                </a:highlight>
                <a:latin typeface="CordiaUPC"/>
                <a:cs typeface="CordiaUPC"/>
              </a:rPr>
              <a:t> jag </a:t>
            </a:r>
            <a:r>
              <a:rPr lang="en-US" err="1">
                <a:highlight>
                  <a:srgbClr val="FFFFFF"/>
                </a:highlight>
                <a:latin typeface="CordiaUPC"/>
                <a:cs typeface="CordiaUPC"/>
              </a:rPr>
              <a:t>osäker</a:t>
            </a:r>
            <a:r>
              <a:rPr lang="en-US">
                <a:highlight>
                  <a:srgbClr val="FFFFFF"/>
                </a:highlight>
                <a:latin typeface="CordiaUPC"/>
                <a:cs typeface="CordiaUPC"/>
              </a:rPr>
              <a:t> </a:t>
            </a:r>
            <a:r>
              <a:rPr lang="en-US" err="1">
                <a:highlight>
                  <a:srgbClr val="FFFFFF"/>
                </a:highlight>
                <a:latin typeface="CordiaUPC"/>
                <a:cs typeface="CordiaUPC"/>
              </a:rPr>
              <a:t>på</a:t>
            </a:r>
            <a:r>
              <a:rPr lang="en-US">
                <a:highlight>
                  <a:srgbClr val="FFFFFF"/>
                </a:highlight>
                <a:latin typeface="CordiaUPC"/>
                <a:cs typeface="CordiaUPC"/>
              </a:rPr>
              <a:t> </a:t>
            </a:r>
            <a:r>
              <a:rPr lang="en-US" err="1">
                <a:highlight>
                  <a:srgbClr val="FFFFFF"/>
                </a:highlight>
                <a:latin typeface="CordiaUPC"/>
                <a:cs typeface="CordiaUPC"/>
              </a:rPr>
              <a:t>vilken</a:t>
            </a:r>
            <a:r>
              <a:rPr lang="en-US">
                <a:highlight>
                  <a:srgbClr val="FFFFFF"/>
                </a:highlight>
                <a:latin typeface="CordiaUPC"/>
                <a:cs typeface="CordiaUPC"/>
              </a:rPr>
              <a:t> </a:t>
            </a:r>
            <a:r>
              <a:rPr lang="en-US" err="1">
                <a:highlight>
                  <a:srgbClr val="FFFFFF"/>
                </a:highlight>
                <a:latin typeface="CordiaUPC"/>
                <a:cs typeface="CordiaUPC"/>
              </a:rPr>
              <a:t>karta</a:t>
            </a:r>
            <a:r>
              <a:rPr lang="en-US">
                <a:highlight>
                  <a:srgbClr val="FFFFFF"/>
                </a:highlight>
                <a:latin typeface="CordiaUPC"/>
                <a:cs typeface="CordiaUPC"/>
              </a:rPr>
              <a:t> du </a:t>
            </a:r>
            <a:r>
              <a:rPr lang="en-US" err="1">
                <a:highlight>
                  <a:srgbClr val="FFFFFF"/>
                </a:highlight>
                <a:latin typeface="CordiaUPC"/>
                <a:cs typeface="CordiaUPC"/>
              </a:rPr>
              <a:t>pratar</a:t>
            </a:r>
            <a:r>
              <a:rPr lang="en-US">
                <a:highlight>
                  <a:srgbClr val="FFFFFF"/>
                </a:highlight>
                <a:latin typeface="CordiaUPC"/>
                <a:cs typeface="CordiaUPC"/>
              </a:rPr>
              <a:t> om (</a:t>
            </a:r>
            <a:r>
              <a:rPr lang="en-US" err="1">
                <a:highlight>
                  <a:srgbClr val="FFFFFF"/>
                </a:highlight>
                <a:latin typeface="CordiaUPC"/>
                <a:cs typeface="CordiaUPC"/>
              </a:rPr>
              <a:t>kommer</a:t>
            </a:r>
            <a:r>
              <a:rPr lang="en-US">
                <a:highlight>
                  <a:srgbClr val="FFFFFF"/>
                </a:highlight>
                <a:latin typeface="CordiaUPC"/>
                <a:cs typeface="CordiaUPC"/>
              </a:rPr>
              <a:t> </a:t>
            </a:r>
            <a:r>
              <a:rPr lang="en-US" err="1">
                <a:highlight>
                  <a:srgbClr val="FFFFFF"/>
                </a:highlight>
                <a:latin typeface="CordiaUPC"/>
                <a:cs typeface="CordiaUPC"/>
              </a:rPr>
              <a:t>inte</a:t>
            </a:r>
            <a:r>
              <a:rPr lang="en-US">
                <a:highlight>
                  <a:srgbClr val="FFFFFF"/>
                </a:highlight>
                <a:latin typeface="CordiaUPC"/>
                <a:cs typeface="CordiaUPC"/>
              </a:rPr>
              <a:t> </a:t>
            </a:r>
            <a:r>
              <a:rPr lang="en-US" err="1">
                <a:highlight>
                  <a:srgbClr val="FFFFFF"/>
                </a:highlight>
                <a:latin typeface="CordiaUPC"/>
                <a:cs typeface="CordiaUPC"/>
              </a:rPr>
              <a:t>riktigt</a:t>
            </a:r>
            <a:r>
              <a:rPr lang="en-US">
                <a:highlight>
                  <a:srgbClr val="FFFFFF"/>
                </a:highlight>
                <a:latin typeface="CordiaUPC"/>
                <a:cs typeface="CordiaUPC"/>
              </a:rPr>
              <a:t> </a:t>
            </a:r>
            <a:r>
              <a:rPr lang="en-US" err="1">
                <a:highlight>
                  <a:srgbClr val="FFFFFF"/>
                </a:highlight>
                <a:latin typeface="CordiaUPC"/>
                <a:cs typeface="CordiaUPC"/>
              </a:rPr>
              <a:t>ihåg</a:t>
            </a:r>
            <a:r>
              <a:rPr lang="en-US">
                <a:highlight>
                  <a:srgbClr val="FFFFFF"/>
                </a:highlight>
                <a:latin typeface="CordiaUPC"/>
                <a:cs typeface="CordiaUPC"/>
              </a:rPr>
              <a:t> </a:t>
            </a:r>
            <a:r>
              <a:rPr lang="en-US" err="1">
                <a:highlight>
                  <a:srgbClr val="FFFFFF"/>
                </a:highlight>
                <a:latin typeface="CordiaUPC"/>
                <a:cs typeface="CordiaUPC"/>
              </a:rPr>
              <a:t>vad</a:t>
            </a:r>
            <a:r>
              <a:rPr lang="en-US">
                <a:highlight>
                  <a:srgbClr val="FFFFFF"/>
                </a:highlight>
                <a:latin typeface="CordiaUPC"/>
                <a:cs typeface="CordiaUPC"/>
              </a:rPr>
              <a:t> </a:t>
            </a:r>
            <a:r>
              <a:rPr lang="en-US" err="1">
                <a:highlight>
                  <a:srgbClr val="FFFFFF"/>
                </a:highlight>
                <a:latin typeface="CordiaUPC"/>
                <a:cs typeface="CordiaUPC"/>
              </a:rPr>
              <a:t>allt</a:t>
            </a:r>
            <a:r>
              <a:rPr lang="en-US">
                <a:highlight>
                  <a:srgbClr val="FFFFFF"/>
                </a:highlight>
                <a:latin typeface="CordiaUPC"/>
                <a:cs typeface="CordiaUPC"/>
              </a:rPr>
              <a:t> jag </a:t>
            </a:r>
            <a:r>
              <a:rPr lang="en-US" err="1">
                <a:highlight>
                  <a:srgbClr val="FFFFFF"/>
                </a:highlight>
                <a:latin typeface="CordiaUPC"/>
                <a:cs typeface="CordiaUPC"/>
              </a:rPr>
              <a:t>har</a:t>
            </a:r>
            <a:r>
              <a:rPr lang="en-US">
                <a:highlight>
                  <a:srgbClr val="FFFFFF"/>
                </a:highlight>
                <a:latin typeface="CordiaUPC"/>
                <a:cs typeface="CordiaUPC"/>
              </a:rPr>
              <a:t> </a:t>
            </a:r>
            <a:r>
              <a:rPr lang="en-US" err="1">
                <a:highlight>
                  <a:srgbClr val="FFFFFF"/>
                </a:highlight>
                <a:latin typeface="CordiaUPC"/>
                <a:cs typeface="CordiaUPC"/>
              </a:rPr>
              <a:t>nämnt</a:t>
            </a:r>
            <a:r>
              <a:rPr lang="en-US">
                <a:highlight>
                  <a:srgbClr val="FFFFFF"/>
                </a:highlight>
                <a:latin typeface="CordiaUPC"/>
                <a:cs typeface="CordiaUPC"/>
              </a:rPr>
              <a:t> under </a:t>
            </a:r>
            <a:r>
              <a:rPr lang="en-US" err="1">
                <a:highlight>
                  <a:srgbClr val="FFFFFF"/>
                </a:highlight>
                <a:latin typeface="CordiaUPC"/>
                <a:cs typeface="CordiaUPC"/>
              </a:rPr>
              <a:t>våra</a:t>
            </a:r>
            <a:r>
              <a:rPr lang="en-US">
                <a:highlight>
                  <a:srgbClr val="FFFFFF"/>
                </a:highlight>
                <a:latin typeface="CordiaUPC"/>
                <a:cs typeface="CordiaUPC"/>
              </a:rPr>
              <a:t> </a:t>
            </a:r>
            <a:r>
              <a:rPr lang="en-US" err="1">
                <a:highlight>
                  <a:srgbClr val="FFFFFF"/>
                </a:highlight>
                <a:latin typeface="CordiaUPC"/>
                <a:cs typeface="CordiaUPC"/>
              </a:rPr>
              <a:t>träffar</a:t>
            </a:r>
            <a:r>
              <a:rPr lang="en-US">
                <a:highlight>
                  <a:srgbClr val="FFFFFF"/>
                </a:highlight>
                <a:latin typeface="CordiaUPC"/>
                <a:cs typeface="CordiaUPC"/>
              </a:rPr>
              <a:t> 🙈). Vi </a:t>
            </a:r>
            <a:r>
              <a:rPr lang="en-US" err="1">
                <a:highlight>
                  <a:srgbClr val="FFFFFF"/>
                </a:highlight>
                <a:latin typeface="CordiaUPC"/>
                <a:cs typeface="CordiaUPC"/>
              </a:rPr>
              <a:t>har</a:t>
            </a:r>
            <a:r>
              <a:rPr lang="en-US">
                <a:highlight>
                  <a:srgbClr val="FFFFFF"/>
                </a:highlight>
                <a:latin typeface="CordiaUPC"/>
                <a:cs typeface="CordiaUPC"/>
              </a:rPr>
              <a:t> </a:t>
            </a:r>
            <a:r>
              <a:rPr lang="en-US" err="1">
                <a:highlight>
                  <a:srgbClr val="FFFFFF"/>
                </a:highlight>
                <a:latin typeface="CordiaUPC"/>
                <a:cs typeface="CordiaUPC"/>
              </a:rPr>
              <a:t>alltså</a:t>
            </a:r>
            <a:r>
              <a:rPr lang="en-US">
                <a:highlight>
                  <a:srgbClr val="FFFFFF"/>
                </a:highlight>
                <a:latin typeface="CordiaUPC"/>
                <a:cs typeface="CordiaUPC"/>
              </a:rPr>
              <a:t> redan </a:t>
            </a:r>
            <a:r>
              <a:rPr lang="en-US" err="1">
                <a:highlight>
                  <a:srgbClr val="FFFFFF"/>
                </a:highlight>
                <a:latin typeface="CordiaUPC"/>
                <a:cs typeface="CordiaUPC"/>
              </a:rPr>
              <a:t>kartor</a:t>
            </a:r>
            <a:r>
              <a:rPr lang="en-US">
                <a:highlight>
                  <a:srgbClr val="FFFFFF"/>
                </a:highlight>
                <a:latin typeface="CordiaUPC"/>
                <a:cs typeface="CordiaUPC"/>
              </a:rPr>
              <a:t> </a:t>
            </a:r>
            <a:r>
              <a:rPr lang="en-US" err="1">
                <a:highlight>
                  <a:srgbClr val="FFFFFF"/>
                </a:highlight>
                <a:latin typeface="CordiaUPC"/>
                <a:cs typeface="CordiaUPC"/>
              </a:rPr>
              <a:t>över</a:t>
            </a:r>
            <a:r>
              <a:rPr lang="en-US">
                <a:highlight>
                  <a:srgbClr val="FFFFFF"/>
                </a:highlight>
                <a:latin typeface="CordiaUPC"/>
                <a:cs typeface="CordiaUPC"/>
              </a:rPr>
              <a:t> den </a:t>
            </a:r>
            <a:r>
              <a:rPr lang="en-US" err="1">
                <a:highlight>
                  <a:srgbClr val="FFFFFF"/>
                </a:highlight>
                <a:latin typeface="CordiaUPC"/>
                <a:cs typeface="CordiaUPC"/>
              </a:rPr>
              <a:t>svenskspråkiga</a:t>
            </a:r>
            <a:r>
              <a:rPr lang="en-US">
                <a:highlight>
                  <a:srgbClr val="FFFFFF"/>
                </a:highlight>
                <a:latin typeface="CordiaUPC"/>
                <a:cs typeface="CordiaUPC"/>
              </a:rPr>
              <a:t> </a:t>
            </a:r>
            <a:r>
              <a:rPr lang="en-US" err="1">
                <a:highlight>
                  <a:srgbClr val="FFFFFF"/>
                </a:highlight>
                <a:latin typeface="CordiaUPC"/>
                <a:cs typeface="CordiaUPC"/>
              </a:rPr>
              <a:t>befolkningen</a:t>
            </a:r>
            <a:r>
              <a:rPr lang="en-US">
                <a:highlight>
                  <a:srgbClr val="FFFFFF"/>
                </a:highlight>
                <a:latin typeface="CordiaUPC"/>
                <a:cs typeface="CordiaUPC"/>
              </a:rPr>
              <a:t> </a:t>
            </a:r>
            <a:r>
              <a:rPr lang="en-US" err="1">
                <a:highlight>
                  <a:srgbClr val="FFFFFF"/>
                </a:highlight>
                <a:latin typeface="CordiaUPC"/>
                <a:cs typeface="CordiaUPC"/>
              </a:rPr>
              <a:t>enligt</a:t>
            </a:r>
            <a:r>
              <a:rPr lang="en-US">
                <a:highlight>
                  <a:srgbClr val="FFFFFF"/>
                </a:highlight>
                <a:latin typeface="CordiaUPC"/>
                <a:cs typeface="CordiaUPC"/>
              </a:rPr>
              <a:t> </a:t>
            </a:r>
            <a:r>
              <a:rPr lang="en-US" err="1">
                <a:highlight>
                  <a:srgbClr val="FFFFFF"/>
                </a:highlight>
                <a:latin typeface="CordiaUPC"/>
                <a:cs typeface="CordiaUPC"/>
              </a:rPr>
              <a:t>åldersgrupper</a:t>
            </a:r>
            <a:r>
              <a:rPr lang="en-US">
                <a:highlight>
                  <a:srgbClr val="FFFFFF"/>
                </a:highlight>
                <a:latin typeface="CordiaUPC"/>
                <a:cs typeface="CordiaUPC"/>
              </a:rPr>
              <a:t> och </a:t>
            </a:r>
            <a:r>
              <a:rPr lang="en-US" err="1">
                <a:highlight>
                  <a:srgbClr val="FFFFFF"/>
                </a:highlight>
                <a:latin typeface="CordiaUPC"/>
                <a:cs typeface="CordiaUPC"/>
              </a:rPr>
              <a:t>kommuner</a:t>
            </a:r>
            <a:r>
              <a:rPr lang="en-US">
                <a:highlight>
                  <a:srgbClr val="FFFFFF"/>
                </a:highlight>
                <a:latin typeface="CordiaUPC"/>
                <a:cs typeface="CordiaUPC"/>
              </a:rPr>
              <a:t>, </a:t>
            </a:r>
            <a:r>
              <a:rPr lang="en-US" err="1">
                <a:highlight>
                  <a:srgbClr val="FFFFFF"/>
                </a:highlight>
                <a:latin typeface="CordiaUPC"/>
                <a:cs typeface="CordiaUPC"/>
              </a:rPr>
              <a:t>som</a:t>
            </a:r>
            <a:r>
              <a:rPr lang="en-US">
                <a:highlight>
                  <a:srgbClr val="FFFFFF"/>
                </a:highlight>
                <a:latin typeface="CordiaUPC"/>
                <a:cs typeface="CordiaUPC"/>
              </a:rPr>
              <a:t> bas för </a:t>
            </a:r>
            <a:r>
              <a:rPr lang="en-US" err="1">
                <a:highlight>
                  <a:srgbClr val="FFFFFF"/>
                </a:highlight>
                <a:latin typeface="CordiaUPC"/>
                <a:cs typeface="CordiaUPC"/>
              </a:rPr>
              <a:t>behovet</a:t>
            </a:r>
            <a:r>
              <a:rPr lang="en-US">
                <a:highlight>
                  <a:srgbClr val="FFFFFF"/>
                </a:highlight>
                <a:latin typeface="CordiaUPC"/>
                <a:cs typeface="CordiaUPC"/>
              </a:rPr>
              <a:t> av </a:t>
            </a:r>
            <a:r>
              <a:rPr lang="en-US" err="1">
                <a:highlight>
                  <a:srgbClr val="FFFFFF"/>
                </a:highlight>
                <a:latin typeface="CordiaUPC"/>
                <a:cs typeface="CordiaUPC"/>
              </a:rPr>
              <a:t>svensk</a:t>
            </a:r>
            <a:r>
              <a:rPr lang="en-US">
                <a:highlight>
                  <a:srgbClr val="FFFFFF"/>
                </a:highlight>
                <a:latin typeface="CordiaUPC"/>
                <a:cs typeface="CordiaUPC"/>
              </a:rPr>
              <a:t> service. Men </a:t>
            </a:r>
            <a:r>
              <a:rPr lang="en-US" err="1">
                <a:highlight>
                  <a:srgbClr val="FFFFFF"/>
                </a:highlight>
                <a:latin typeface="CordiaUPC"/>
                <a:cs typeface="CordiaUPC"/>
              </a:rPr>
              <a:t>antar</a:t>
            </a:r>
            <a:r>
              <a:rPr lang="en-US">
                <a:highlight>
                  <a:srgbClr val="FFFFFF"/>
                </a:highlight>
                <a:latin typeface="CordiaUPC"/>
                <a:cs typeface="CordiaUPC"/>
              </a:rPr>
              <a:t> </a:t>
            </a:r>
            <a:r>
              <a:rPr lang="en-US" err="1">
                <a:highlight>
                  <a:srgbClr val="FFFFFF"/>
                </a:highlight>
                <a:latin typeface="CordiaUPC"/>
                <a:cs typeface="CordiaUPC"/>
              </a:rPr>
              <a:t>att</a:t>
            </a:r>
            <a:r>
              <a:rPr lang="en-US">
                <a:highlight>
                  <a:srgbClr val="FFFFFF"/>
                </a:highlight>
                <a:latin typeface="CordiaUPC"/>
                <a:cs typeface="CordiaUPC"/>
              </a:rPr>
              <a:t> det </a:t>
            </a:r>
            <a:r>
              <a:rPr lang="en-US" err="1">
                <a:highlight>
                  <a:srgbClr val="FFFFFF"/>
                </a:highlight>
                <a:latin typeface="CordiaUPC"/>
                <a:cs typeface="CordiaUPC"/>
              </a:rPr>
              <a:t>kanske</a:t>
            </a:r>
            <a:r>
              <a:rPr lang="en-US">
                <a:highlight>
                  <a:srgbClr val="FFFFFF"/>
                </a:highlight>
                <a:latin typeface="CordiaUPC"/>
                <a:cs typeface="CordiaUPC"/>
              </a:rPr>
              <a:t> </a:t>
            </a:r>
            <a:r>
              <a:rPr lang="en-US" err="1">
                <a:highlight>
                  <a:srgbClr val="FFFFFF"/>
                </a:highlight>
                <a:latin typeface="CordiaUPC"/>
                <a:cs typeface="CordiaUPC"/>
              </a:rPr>
              <a:t>inte</a:t>
            </a:r>
            <a:r>
              <a:rPr lang="en-US">
                <a:highlight>
                  <a:srgbClr val="FFFFFF"/>
                </a:highlight>
                <a:latin typeface="CordiaUPC"/>
                <a:cs typeface="CordiaUPC"/>
              </a:rPr>
              <a:t> var det du </a:t>
            </a:r>
            <a:r>
              <a:rPr lang="en-US" err="1">
                <a:highlight>
                  <a:srgbClr val="FFFFFF"/>
                </a:highlight>
                <a:latin typeface="CordiaUPC"/>
                <a:cs typeface="CordiaUPC"/>
              </a:rPr>
              <a:t>syftade</a:t>
            </a:r>
            <a:r>
              <a:rPr lang="en-US">
                <a:highlight>
                  <a:srgbClr val="FFFFFF"/>
                </a:highlight>
                <a:latin typeface="CordiaUPC"/>
                <a:cs typeface="CordiaUPC"/>
              </a:rPr>
              <a:t> </a:t>
            </a:r>
            <a:r>
              <a:rPr lang="en-US" err="1">
                <a:highlight>
                  <a:srgbClr val="FFFFFF"/>
                </a:highlight>
                <a:latin typeface="CordiaUPC"/>
                <a:cs typeface="CordiaUPC"/>
              </a:rPr>
              <a:t>på</a:t>
            </a:r>
            <a:r>
              <a:rPr lang="en-US">
                <a:highlight>
                  <a:srgbClr val="FFFFFF"/>
                </a:highlight>
                <a:latin typeface="CordiaUPC"/>
                <a:cs typeface="CordiaUPC"/>
              </a:rPr>
              <a:t>, </a:t>
            </a:r>
            <a:r>
              <a:rPr lang="en-US" err="1">
                <a:highlight>
                  <a:srgbClr val="FFFFFF"/>
                </a:highlight>
                <a:latin typeface="CordiaUPC"/>
                <a:cs typeface="CordiaUPC"/>
              </a:rPr>
              <a:t>utan</a:t>
            </a:r>
            <a:r>
              <a:rPr lang="en-US">
                <a:highlight>
                  <a:srgbClr val="FFFFFF"/>
                </a:highlight>
                <a:latin typeface="CordiaUPC"/>
                <a:cs typeface="CordiaUPC"/>
              </a:rPr>
              <a:t> </a:t>
            </a:r>
            <a:r>
              <a:rPr lang="en-US" err="1">
                <a:highlight>
                  <a:srgbClr val="FFFFFF"/>
                </a:highlight>
                <a:latin typeface="CordiaUPC"/>
                <a:cs typeface="CordiaUPC"/>
              </a:rPr>
              <a:t>på</a:t>
            </a:r>
            <a:r>
              <a:rPr lang="en-US">
                <a:highlight>
                  <a:srgbClr val="FFFFFF"/>
                </a:highlight>
                <a:latin typeface="CordiaUPC"/>
                <a:cs typeface="CordiaUPC"/>
              </a:rPr>
              <a:t> det </a:t>
            </a:r>
            <a:r>
              <a:rPr lang="en-US" err="1">
                <a:highlight>
                  <a:srgbClr val="FFFFFF"/>
                </a:highlight>
                <a:latin typeface="CordiaUPC"/>
                <a:cs typeface="CordiaUPC"/>
              </a:rPr>
              <a:t>pågående</a:t>
            </a:r>
            <a:r>
              <a:rPr lang="en-US">
                <a:highlight>
                  <a:srgbClr val="FFFFFF"/>
                </a:highlight>
                <a:latin typeface="CordiaUPC"/>
                <a:cs typeface="CordiaUPC"/>
              </a:rPr>
              <a:t> </a:t>
            </a:r>
            <a:r>
              <a:rPr lang="en-US" err="1">
                <a:highlight>
                  <a:srgbClr val="FFFFFF"/>
                </a:highlight>
                <a:latin typeface="CordiaUPC"/>
                <a:cs typeface="CordiaUPC"/>
              </a:rPr>
              <a:t>projektet</a:t>
            </a:r>
            <a:r>
              <a:rPr lang="en-US">
                <a:highlight>
                  <a:srgbClr val="FFFFFF"/>
                </a:highlight>
                <a:latin typeface="CordiaUPC"/>
                <a:cs typeface="CordiaUPC"/>
              </a:rPr>
              <a:t> vi </a:t>
            </a:r>
            <a:r>
              <a:rPr lang="en-US" err="1">
                <a:highlight>
                  <a:srgbClr val="FFFFFF"/>
                </a:highlight>
                <a:latin typeface="CordiaUPC"/>
                <a:cs typeface="CordiaUPC"/>
              </a:rPr>
              <a:t>har</a:t>
            </a:r>
            <a:r>
              <a:rPr lang="en-US">
                <a:highlight>
                  <a:srgbClr val="FFFFFF"/>
                </a:highlight>
                <a:latin typeface="CordiaUPC"/>
                <a:cs typeface="CordiaUPC"/>
              </a:rPr>
              <a:t>, </a:t>
            </a:r>
            <a:r>
              <a:rPr lang="en-US" err="1">
                <a:highlight>
                  <a:srgbClr val="FFFFFF"/>
                </a:highlight>
                <a:latin typeface="CordiaUPC"/>
                <a:cs typeface="CordiaUPC"/>
              </a:rPr>
              <a:t>där</a:t>
            </a:r>
            <a:r>
              <a:rPr lang="en-US">
                <a:highlight>
                  <a:srgbClr val="FFFFFF"/>
                </a:highlight>
                <a:latin typeface="CordiaUPC"/>
                <a:cs typeface="CordiaUPC"/>
              </a:rPr>
              <a:t> vi </a:t>
            </a:r>
            <a:r>
              <a:rPr lang="en-US" err="1">
                <a:highlight>
                  <a:srgbClr val="FFFFFF"/>
                </a:highlight>
                <a:latin typeface="CordiaUPC"/>
                <a:cs typeface="CordiaUPC"/>
              </a:rPr>
              <a:t>håller</a:t>
            </a:r>
            <a:r>
              <a:rPr lang="en-US">
                <a:highlight>
                  <a:srgbClr val="FFFFFF"/>
                </a:highlight>
                <a:latin typeface="CordiaUPC"/>
                <a:cs typeface="CordiaUPC"/>
              </a:rPr>
              <a:t> vi </a:t>
            </a:r>
            <a:r>
              <a:rPr lang="en-US" err="1">
                <a:highlight>
                  <a:srgbClr val="FFFFFF"/>
                </a:highlight>
                <a:latin typeface="CordiaUPC"/>
                <a:cs typeface="CordiaUPC"/>
              </a:rPr>
              <a:t>på</a:t>
            </a:r>
            <a:r>
              <a:rPr lang="en-US">
                <a:highlight>
                  <a:srgbClr val="FFFFFF"/>
                </a:highlight>
                <a:latin typeface="CordiaUPC"/>
                <a:cs typeface="CordiaUPC"/>
              </a:rPr>
              <a:t> </a:t>
            </a:r>
            <a:r>
              <a:rPr lang="en-US" err="1">
                <a:highlight>
                  <a:srgbClr val="FFFFFF"/>
                </a:highlight>
                <a:latin typeface="CordiaUPC"/>
                <a:cs typeface="CordiaUPC"/>
              </a:rPr>
              <a:t>att</a:t>
            </a:r>
            <a:r>
              <a:rPr lang="en-US">
                <a:highlight>
                  <a:srgbClr val="FFFFFF"/>
                </a:highlight>
                <a:latin typeface="CordiaUPC"/>
                <a:cs typeface="CordiaUPC"/>
              </a:rPr>
              <a:t> </a:t>
            </a:r>
            <a:r>
              <a:rPr lang="en-US" err="1">
                <a:highlight>
                  <a:srgbClr val="FFFFFF"/>
                </a:highlight>
                <a:latin typeface="CordiaUPC"/>
                <a:cs typeface="CordiaUPC"/>
              </a:rPr>
              <a:t>samla</a:t>
            </a:r>
            <a:r>
              <a:rPr lang="en-US">
                <a:highlight>
                  <a:srgbClr val="FFFFFF"/>
                </a:highlight>
                <a:latin typeface="CordiaUPC"/>
                <a:cs typeface="CordiaUPC"/>
              </a:rPr>
              <a:t> in info om den </a:t>
            </a:r>
            <a:r>
              <a:rPr lang="en-US" err="1">
                <a:highlight>
                  <a:srgbClr val="FFFFFF"/>
                </a:highlight>
                <a:latin typeface="CordiaUPC"/>
                <a:cs typeface="CordiaUPC"/>
              </a:rPr>
              <a:t>svenskspråkiga</a:t>
            </a:r>
            <a:r>
              <a:rPr lang="en-US">
                <a:highlight>
                  <a:srgbClr val="FFFFFF"/>
                </a:highlight>
                <a:latin typeface="CordiaUPC"/>
                <a:cs typeface="CordiaUPC"/>
              </a:rPr>
              <a:t> </a:t>
            </a:r>
            <a:r>
              <a:rPr lang="en-US" err="1">
                <a:highlight>
                  <a:srgbClr val="FFFFFF"/>
                </a:highlight>
                <a:latin typeface="CordiaUPC"/>
                <a:cs typeface="CordiaUPC"/>
              </a:rPr>
              <a:t>kundmängden</a:t>
            </a:r>
            <a:r>
              <a:rPr lang="en-US">
                <a:highlight>
                  <a:srgbClr val="FFFFFF"/>
                </a:highlight>
                <a:latin typeface="CordiaUPC"/>
                <a:cs typeface="CordiaUPC"/>
              </a:rPr>
              <a:t> </a:t>
            </a:r>
            <a:r>
              <a:rPr lang="en-US" err="1">
                <a:highlight>
                  <a:srgbClr val="FFFFFF"/>
                </a:highlight>
                <a:latin typeface="CordiaUPC"/>
                <a:cs typeface="CordiaUPC"/>
              </a:rPr>
              <a:t>samt</a:t>
            </a:r>
            <a:r>
              <a:rPr lang="en-US">
                <a:highlight>
                  <a:srgbClr val="FFFFFF"/>
                </a:highlight>
                <a:latin typeface="CordiaUPC"/>
                <a:cs typeface="CordiaUPC"/>
              </a:rPr>
              <a:t> den </a:t>
            </a:r>
            <a:r>
              <a:rPr lang="en-US" err="1">
                <a:highlight>
                  <a:srgbClr val="FFFFFF"/>
                </a:highlight>
                <a:latin typeface="CordiaUPC"/>
                <a:cs typeface="CordiaUPC"/>
              </a:rPr>
              <a:t>svenskkunniga</a:t>
            </a:r>
            <a:r>
              <a:rPr lang="en-US">
                <a:highlight>
                  <a:srgbClr val="FFFFFF"/>
                </a:highlight>
                <a:latin typeface="CordiaUPC"/>
                <a:cs typeface="CordiaUPC"/>
              </a:rPr>
              <a:t> </a:t>
            </a:r>
            <a:r>
              <a:rPr lang="en-US" err="1">
                <a:highlight>
                  <a:srgbClr val="FFFFFF"/>
                </a:highlight>
                <a:latin typeface="CordiaUPC"/>
                <a:cs typeface="CordiaUPC"/>
              </a:rPr>
              <a:t>personalen</a:t>
            </a:r>
            <a:r>
              <a:rPr lang="en-US">
                <a:highlight>
                  <a:srgbClr val="FFFFFF"/>
                </a:highlight>
                <a:latin typeface="CordiaUPC"/>
                <a:cs typeface="CordiaUPC"/>
              </a:rPr>
              <a:t>, för </a:t>
            </a:r>
            <a:r>
              <a:rPr lang="en-US" err="1">
                <a:highlight>
                  <a:srgbClr val="FFFFFF"/>
                </a:highlight>
                <a:latin typeface="CordiaUPC"/>
                <a:cs typeface="CordiaUPC"/>
              </a:rPr>
              <a:t>att</a:t>
            </a:r>
            <a:r>
              <a:rPr lang="en-US">
                <a:highlight>
                  <a:srgbClr val="FFFFFF"/>
                </a:highlight>
                <a:latin typeface="CordiaUPC"/>
                <a:cs typeface="CordiaUPC"/>
              </a:rPr>
              <a:t> se </a:t>
            </a:r>
            <a:r>
              <a:rPr lang="en-US" err="1">
                <a:highlight>
                  <a:srgbClr val="FFFFFF"/>
                </a:highlight>
                <a:latin typeface="CordiaUPC"/>
                <a:cs typeface="CordiaUPC"/>
              </a:rPr>
              <a:t>hur</a:t>
            </a:r>
            <a:r>
              <a:rPr lang="en-US">
                <a:highlight>
                  <a:srgbClr val="FFFFFF"/>
                </a:highlight>
                <a:latin typeface="CordiaUPC"/>
                <a:cs typeface="CordiaUPC"/>
              </a:rPr>
              <a:t> </a:t>
            </a:r>
            <a:r>
              <a:rPr lang="en-US" err="1">
                <a:highlight>
                  <a:srgbClr val="FFFFFF"/>
                </a:highlight>
                <a:latin typeface="CordiaUPC"/>
                <a:cs typeface="CordiaUPC"/>
              </a:rPr>
              <a:t>väl</a:t>
            </a:r>
            <a:r>
              <a:rPr lang="en-US">
                <a:highlight>
                  <a:srgbClr val="FFFFFF"/>
                </a:highlight>
                <a:latin typeface="CordiaUPC"/>
                <a:cs typeface="CordiaUPC"/>
              </a:rPr>
              <a:t> de </a:t>
            </a:r>
            <a:r>
              <a:rPr lang="en-US" err="1">
                <a:highlight>
                  <a:srgbClr val="FFFFFF"/>
                </a:highlight>
                <a:latin typeface="CordiaUPC"/>
                <a:cs typeface="CordiaUPC"/>
              </a:rPr>
              <a:t>matchar</a:t>
            </a:r>
            <a:r>
              <a:rPr lang="en-US">
                <a:highlight>
                  <a:srgbClr val="FFFFFF"/>
                </a:highlight>
                <a:latin typeface="CordiaUPC"/>
                <a:cs typeface="CordiaUPC"/>
              </a:rPr>
              <a:t>. Vi </a:t>
            </a:r>
            <a:r>
              <a:rPr lang="en-US" err="1">
                <a:highlight>
                  <a:srgbClr val="FFFFFF"/>
                </a:highlight>
                <a:latin typeface="CordiaUPC"/>
                <a:cs typeface="CordiaUPC"/>
              </a:rPr>
              <a:t>granskar</a:t>
            </a:r>
            <a:r>
              <a:rPr lang="en-US">
                <a:highlight>
                  <a:srgbClr val="FFFFFF"/>
                </a:highlight>
                <a:latin typeface="CordiaUPC"/>
                <a:cs typeface="CordiaUPC"/>
              </a:rPr>
              <a:t> </a:t>
            </a:r>
            <a:r>
              <a:rPr lang="en-US" err="1">
                <a:highlight>
                  <a:srgbClr val="FFFFFF"/>
                </a:highlight>
                <a:latin typeface="CordiaUPC"/>
                <a:cs typeface="CordiaUPC"/>
              </a:rPr>
              <a:t>detta</a:t>
            </a:r>
            <a:r>
              <a:rPr lang="en-US">
                <a:highlight>
                  <a:srgbClr val="FFFFFF"/>
                </a:highlight>
                <a:latin typeface="CordiaUPC"/>
                <a:cs typeface="CordiaUPC"/>
              </a:rPr>
              <a:t> per </a:t>
            </a:r>
            <a:r>
              <a:rPr lang="en-US" err="1">
                <a:highlight>
                  <a:srgbClr val="FFFFFF"/>
                </a:highlight>
                <a:latin typeface="CordiaUPC"/>
                <a:cs typeface="CordiaUPC"/>
              </a:rPr>
              <a:t>verksamhetsställe</a:t>
            </a:r>
            <a:r>
              <a:rPr lang="en-US">
                <a:highlight>
                  <a:srgbClr val="FFFFFF"/>
                </a:highlight>
                <a:latin typeface="CordiaUPC"/>
                <a:cs typeface="CordiaUPC"/>
              </a:rPr>
              <a:t>. </a:t>
            </a:r>
            <a:r>
              <a:rPr lang="en-US" err="1">
                <a:highlight>
                  <a:srgbClr val="FFFFFF"/>
                </a:highlight>
                <a:latin typeface="CordiaUPC"/>
                <a:cs typeface="CordiaUPC"/>
              </a:rPr>
              <a:t>Dvs</a:t>
            </a:r>
            <a:r>
              <a:rPr lang="en-US">
                <a:highlight>
                  <a:srgbClr val="FFFFFF"/>
                </a:highlight>
                <a:latin typeface="CordiaUPC"/>
                <a:cs typeface="CordiaUPC"/>
              </a:rPr>
              <a:t> </a:t>
            </a:r>
            <a:r>
              <a:rPr lang="en-US" err="1">
                <a:highlight>
                  <a:srgbClr val="FFFFFF"/>
                </a:highlight>
                <a:latin typeface="CordiaUPC"/>
                <a:cs typeface="CordiaUPC"/>
              </a:rPr>
              <a:t>hur</a:t>
            </a:r>
            <a:r>
              <a:rPr lang="en-US">
                <a:highlight>
                  <a:srgbClr val="FFFFFF"/>
                </a:highlight>
                <a:latin typeface="CordiaUPC"/>
                <a:cs typeface="CordiaUPC"/>
              </a:rPr>
              <a:t> </a:t>
            </a:r>
            <a:r>
              <a:rPr lang="en-US" err="1">
                <a:highlight>
                  <a:srgbClr val="FFFFFF"/>
                </a:highlight>
                <a:latin typeface="CordiaUPC"/>
                <a:cs typeface="CordiaUPC"/>
              </a:rPr>
              <a:t>många</a:t>
            </a:r>
            <a:r>
              <a:rPr lang="en-US">
                <a:highlight>
                  <a:srgbClr val="FFFFFF"/>
                </a:highlight>
                <a:latin typeface="CordiaUPC"/>
                <a:cs typeface="CordiaUPC"/>
              </a:rPr>
              <a:t> </a:t>
            </a:r>
            <a:r>
              <a:rPr lang="en-US" err="1">
                <a:highlight>
                  <a:srgbClr val="FFFFFF"/>
                </a:highlight>
                <a:latin typeface="CordiaUPC"/>
                <a:cs typeface="CordiaUPC"/>
              </a:rPr>
              <a:t>svenskspråkiga</a:t>
            </a:r>
            <a:r>
              <a:rPr lang="en-US">
                <a:highlight>
                  <a:srgbClr val="FFFFFF"/>
                </a:highlight>
                <a:latin typeface="CordiaUPC"/>
                <a:cs typeface="CordiaUPC"/>
              </a:rPr>
              <a:t> </a:t>
            </a:r>
            <a:r>
              <a:rPr lang="en-US" err="1">
                <a:highlight>
                  <a:srgbClr val="FFFFFF"/>
                </a:highlight>
                <a:latin typeface="CordiaUPC"/>
                <a:cs typeface="CordiaUPC"/>
              </a:rPr>
              <a:t>kunder</a:t>
            </a:r>
            <a:r>
              <a:rPr lang="en-US">
                <a:highlight>
                  <a:srgbClr val="FFFFFF"/>
                </a:highlight>
                <a:latin typeface="CordiaUPC"/>
                <a:cs typeface="CordiaUPC"/>
              </a:rPr>
              <a:t> </a:t>
            </a:r>
            <a:r>
              <a:rPr lang="en-US" err="1">
                <a:highlight>
                  <a:srgbClr val="FFFFFF"/>
                </a:highlight>
                <a:latin typeface="CordiaUPC"/>
                <a:cs typeface="CordiaUPC"/>
              </a:rPr>
              <a:t>finns</a:t>
            </a:r>
            <a:r>
              <a:rPr lang="en-US">
                <a:highlight>
                  <a:srgbClr val="FFFFFF"/>
                </a:highlight>
                <a:latin typeface="CordiaUPC"/>
                <a:cs typeface="CordiaUPC"/>
              </a:rPr>
              <a:t> det ex. </a:t>
            </a:r>
            <a:r>
              <a:rPr lang="en-US" err="1">
                <a:highlight>
                  <a:srgbClr val="FFFFFF"/>
                </a:highlight>
                <a:latin typeface="CordiaUPC"/>
                <a:cs typeface="CordiaUPC"/>
              </a:rPr>
              <a:t>inom</a:t>
            </a:r>
            <a:r>
              <a:rPr lang="en-US">
                <a:highlight>
                  <a:srgbClr val="FFFFFF"/>
                </a:highlight>
                <a:latin typeface="CordiaUPC"/>
                <a:cs typeface="CordiaUPC"/>
              </a:rPr>
              <a:t> </a:t>
            </a:r>
            <a:r>
              <a:rPr lang="en-US" err="1">
                <a:highlight>
                  <a:srgbClr val="FFFFFF"/>
                </a:highlight>
                <a:latin typeface="CordiaUPC"/>
                <a:cs typeface="CordiaUPC"/>
              </a:rPr>
              <a:t>öppna</a:t>
            </a:r>
            <a:r>
              <a:rPr lang="en-US">
                <a:highlight>
                  <a:srgbClr val="FFFFFF"/>
                </a:highlight>
                <a:latin typeface="CordiaUPC"/>
                <a:cs typeface="CordiaUPC"/>
              </a:rPr>
              <a:t> </a:t>
            </a:r>
            <a:r>
              <a:rPr lang="en-US" err="1">
                <a:highlight>
                  <a:srgbClr val="FFFFFF"/>
                </a:highlight>
                <a:latin typeface="CordiaUPC"/>
                <a:cs typeface="CordiaUPC"/>
              </a:rPr>
              <a:t>hälsovården</a:t>
            </a:r>
            <a:r>
              <a:rPr lang="en-US">
                <a:highlight>
                  <a:srgbClr val="FFFFFF"/>
                </a:highlight>
                <a:latin typeface="CordiaUPC"/>
                <a:cs typeface="CordiaUPC"/>
              </a:rPr>
              <a:t> </a:t>
            </a:r>
            <a:r>
              <a:rPr lang="en-US" err="1">
                <a:highlight>
                  <a:srgbClr val="FFFFFF"/>
                </a:highlight>
                <a:latin typeface="CordiaUPC"/>
                <a:cs typeface="CordiaUPC"/>
              </a:rPr>
              <a:t>på</a:t>
            </a:r>
            <a:r>
              <a:rPr lang="en-US">
                <a:highlight>
                  <a:srgbClr val="FFFFFF"/>
                </a:highlight>
                <a:latin typeface="CordiaUPC"/>
                <a:cs typeface="CordiaUPC"/>
              </a:rPr>
              <a:t> </a:t>
            </a:r>
            <a:r>
              <a:rPr lang="en-US" err="1">
                <a:highlight>
                  <a:srgbClr val="FFFFFF"/>
                </a:highlight>
                <a:latin typeface="CordiaUPC"/>
                <a:cs typeface="CordiaUPC"/>
              </a:rPr>
              <a:t>Hagalunds</a:t>
            </a:r>
            <a:r>
              <a:rPr lang="en-US">
                <a:highlight>
                  <a:srgbClr val="FFFFFF"/>
                </a:highlight>
                <a:latin typeface="CordiaUPC"/>
                <a:cs typeface="CordiaUPC"/>
              </a:rPr>
              <a:t> </a:t>
            </a:r>
            <a:r>
              <a:rPr lang="en-US" err="1">
                <a:highlight>
                  <a:srgbClr val="FFFFFF"/>
                </a:highlight>
                <a:latin typeface="CordiaUPC"/>
                <a:cs typeface="CordiaUPC"/>
              </a:rPr>
              <a:t>hälsocentral</a:t>
            </a:r>
            <a:r>
              <a:rPr lang="en-US">
                <a:highlight>
                  <a:srgbClr val="FFFFFF"/>
                </a:highlight>
                <a:latin typeface="CordiaUPC"/>
                <a:cs typeface="CordiaUPC"/>
              </a:rPr>
              <a:t> vs </a:t>
            </a:r>
            <a:r>
              <a:rPr lang="en-US" err="1">
                <a:highlight>
                  <a:srgbClr val="FFFFFF"/>
                </a:highlight>
                <a:latin typeface="CordiaUPC"/>
                <a:cs typeface="CordiaUPC"/>
              </a:rPr>
              <a:t>hur</a:t>
            </a:r>
            <a:r>
              <a:rPr lang="en-US">
                <a:highlight>
                  <a:srgbClr val="FFFFFF"/>
                </a:highlight>
                <a:latin typeface="CordiaUPC"/>
                <a:cs typeface="CordiaUPC"/>
              </a:rPr>
              <a:t> </a:t>
            </a:r>
            <a:r>
              <a:rPr lang="en-US" err="1">
                <a:highlight>
                  <a:srgbClr val="FFFFFF"/>
                </a:highlight>
                <a:latin typeface="CordiaUPC"/>
                <a:cs typeface="CordiaUPC"/>
              </a:rPr>
              <a:t>många</a:t>
            </a:r>
            <a:r>
              <a:rPr lang="en-US">
                <a:highlight>
                  <a:srgbClr val="FFFFFF"/>
                </a:highlight>
                <a:latin typeface="CordiaUPC"/>
                <a:cs typeface="CordiaUPC"/>
              </a:rPr>
              <a:t> </a:t>
            </a:r>
            <a:r>
              <a:rPr lang="en-US" err="1">
                <a:highlight>
                  <a:srgbClr val="FFFFFF"/>
                </a:highlight>
                <a:latin typeface="CordiaUPC"/>
                <a:cs typeface="CordiaUPC"/>
              </a:rPr>
              <a:t>svenskkunniga</a:t>
            </a:r>
            <a:r>
              <a:rPr lang="en-US">
                <a:highlight>
                  <a:srgbClr val="FFFFFF"/>
                </a:highlight>
                <a:latin typeface="CordiaUPC"/>
                <a:cs typeface="CordiaUPC"/>
              </a:rPr>
              <a:t> </a:t>
            </a:r>
            <a:r>
              <a:rPr lang="en-US" err="1">
                <a:highlight>
                  <a:srgbClr val="FFFFFF"/>
                </a:highlight>
                <a:latin typeface="CordiaUPC"/>
                <a:cs typeface="CordiaUPC"/>
              </a:rPr>
              <a:t>läkare</a:t>
            </a:r>
            <a:r>
              <a:rPr lang="en-US">
                <a:highlight>
                  <a:srgbClr val="FFFFFF"/>
                </a:highlight>
                <a:latin typeface="CordiaUPC"/>
                <a:cs typeface="CordiaUPC"/>
              </a:rPr>
              <a:t> och </a:t>
            </a:r>
            <a:r>
              <a:rPr lang="en-US" err="1">
                <a:highlight>
                  <a:srgbClr val="FFFFFF"/>
                </a:highlight>
                <a:latin typeface="CordiaUPC"/>
                <a:cs typeface="CordiaUPC"/>
              </a:rPr>
              <a:t>vårdare</a:t>
            </a:r>
            <a:r>
              <a:rPr lang="en-US">
                <a:highlight>
                  <a:srgbClr val="FFFFFF"/>
                </a:highlight>
                <a:latin typeface="CordiaUPC"/>
                <a:cs typeface="CordiaUPC"/>
              </a:rPr>
              <a:t> </a:t>
            </a:r>
            <a:r>
              <a:rPr lang="en-US" err="1">
                <a:highlight>
                  <a:srgbClr val="FFFFFF"/>
                </a:highlight>
                <a:latin typeface="CordiaUPC"/>
                <a:cs typeface="CordiaUPC"/>
              </a:rPr>
              <a:t>finns</a:t>
            </a:r>
            <a:r>
              <a:rPr lang="en-US">
                <a:highlight>
                  <a:srgbClr val="FFFFFF"/>
                </a:highlight>
                <a:latin typeface="CordiaUPC"/>
                <a:cs typeface="CordiaUPC"/>
              </a:rPr>
              <a:t> det </a:t>
            </a:r>
            <a:r>
              <a:rPr lang="en-US" err="1">
                <a:highlight>
                  <a:srgbClr val="FFFFFF"/>
                </a:highlight>
                <a:latin typeface="CordiaUPC"/>
                <a:cs typeface="CordiaUPC"/>
              </a:rPr>
              <a:t>i</a:t>
            </a:r>
            <a:r>
              <a:rPr lang="en-US">
                <a:highlight>
                  <a:srgbClr val="FFFFFF"/>
                </a:highlight>
                <a:latin typeface="CordiaUPC"/>
                <a:cs typeface="CordiaUPC"/>
              </a:rPr>
              <a:t> </a:t>
            </a:r>
            <a:r>
              <a:rPr lang="en-US" err="1">
                <a:highlight>
                  <a:srgbClr val="FFFFFF"/>
                </a:highlight>
                <a:latin typeface="CordiaUPC"/>
                <a:cs typeface="CordiaUPC"/>
              </a:rPr>
              <a:t>personalen</a:t>
            </a:r>
            <a:r>
              <a:rPr lang="en-US">
                <a:highlight>
                  <a:srgbClr val="FFFFFF"/>
                </a:highlight>
                <a:latin typeface="CordiaUPC"/>
                <a:cs typeface="CordiaUPC"/>
              </a:rPr>
              <a:t> </a:t>
            </a:r>
            <a:r>
              <a:rPr lang="en-US" err="1">
                <a:highlight>
                  <a:srgbClr val="FFFFFF"/>
                </a:highlight>
                <a:latin typeface="CordiaUPC"/>
                <a:cs typeface="CordiaUPC"/>
              </a:rPr>
              <a:t>på</a:t>
            </a:r>
            <a:r>
              <a:rPr lang="en-US">
                <a:highlight>
                  <a:srgbClr val="FFFFFF"/>
                </a:highlight>
                <a:latin typeface="CordiaUPC"/>
                <a:cs typeface="CordiaUPC"/>
              </a:rPr>
              <a:t> </a:t>
            </a:r>
            <a:r>
              <a:rPr lang="en-US" err="1">
                <a:highlight>
                  <a:srgbClr val="FFFFFF"/>
                </a:highlight>
                <a:latin typeface="CordiaUPC"/>
                <a:cs typeface="CordiaUPC"/>
              </a:rPr>
              <a:t>samma</a:t>
            </a:r>
            <a:r>
              <a:rPr lang="en-US">
                <a:highlight>
                  <a:srgbClr val="FFFFFF"/>
                </a:highlight>
                <a:latin typeface="CordiaUPC"/>
                <a:cs typeface="CordiaUPC"/>
              </a:rPr>
              <a:t> </a:t>
            </a:r>
            <a:r>
              <a:rPr lang="en-US" err="1">
                <a:highlight>
                  <a:srgbClr val="FFFFFF"/>
                </a:highlight>
                <a:latin typeface="CordiaUPC"/>
                <a:cs typeface="CordiaUPC"/>
              </a:rPr>
              <a:t>hälsocentral</a:t>
            </a:r>
            <a:r>
              <a:rPr lang="en-US">
                <a:highlight>
                  <a:srgbClr val="FFFFFF"/>
                </a:highlight>
                <a:latin typeface="CordiaUPC"/>
                <a:cs typeface="CordiaUPC"/>
              </a:rPr>
              <a:t>. I </a:t>
            </a:r>
            <a:r>
              <a:rPr lang="en-US" err="1">
                <a:highlight>
                  <a:srgbClr val="FFFFFF"/>
                </a:highlight>
                <a:latin typeface="CordiaUPC"/>
                <a:cs typeface="CordiaUPC"/>
              </a:rPr>
              <a:t>detta</a:t>
            </a:r>
            <a:r>
              <a:rPr lang="en-US">
                <a:highlight>
                  <a:srgbClr val="FFFFFF"/>
                </a:highlight>
                <a:latin typeface="CordiaUPC"/>
                <a:cs typeface="CordiaUPC"/>
              </a:rPr>
              <a:t> </a:t>
            </a:r>
            <a:r>
              <a:rPr lang="en-US" err="1">
                <a:highlight>
                  <a:srgbClr val="FFFFFF"/>
                </a:highlight>
                <a:latin typeface="CordiaUPC"/>
                <a:cs typeface="CordiaUPC"/>
              </a:rPr>
              <a:t>skede</a:t>
            </a:r>
            <a:r>
              <a:rPr lang="en-US">
                <a:highlight>
                  <a:srgbClr val="FFFFFF"/>
                </a:highlight>
                <a:latin typeface="CordiaUPC"/>
                <a:cs typeface="CordiaUPC"/>
              </a:rPr>
              <a:t> </a:t>
            </a:r>
            <a:r>
              <a:rPr lang="en-US" err="1">
                <a:highlight>
                  <a:srgbClr val="FFFFFF"/>
                </a:highlight>
                <a:latin typeface="CordiaUPC"/>
                <a:cs typeface="CordiaUPC"/>
              </a:rPr>
              <a:t>gör</a:t>
            </a:r>
            <a:r>
              <a:rPr lang="en-US">
                <a:highlight>
                  <a:srgbClr val="FFFFFF"/>
                </a:highlight>
                <a:latin typeface="CordiaUPC"/>
                <a:cs typeface="CordiaUPC"/>
              </a:rPr>
              <a:t> vi det </a:t>
            </a:r>
            <a:r>
              <a:rPr lang="en-US" err="1">
                <a:highlight>
                  <a:srgbClr val="FFFFFF"/>
                </a:highlight>
                <a:latin typeface="CordiaUPC"/>
                <a:cs typeface="CordiaUPC"/>
              </a:rPr>
              <a:t>endast</a:t>
            </a:r>
            <a:r>
              <a:rPr lang="en-US">
                <a:highlight>
                  <a:srgbClr val="FFFFFF"/>
                </a:highlight>
                <a:latin typeface="CordiaUPC"/>
                <a:cs typeface="CordiaUPC"/>
              </a:rPr>
              <a:t> för </a:t>
            </a:r>
            <a:r>
              <a:rPr lang="en-US" err="1">
                <a:highlight>
                  <a:srgbClr val="FFFFFF"/>
                </a:highlight>
                <a:latin typeface="CordiaUPC"/>
                <a:cs typeface="CordiaUPC"/>
              </a:rPr>
              <a:t>ett</a:t>
            </a:r>
            <a:r>
              <a:rPr lang="en-US">
                <a:highlight>
                  <a:srgbClr val="FFFFFF"/>
                </a:highlight>
                <a:latin typeface="CordiaUPC"/>
                <a:cs typeface="CordiaUPC"/>
              </a:rPr>
              <a:t> </a:t>
            </a:r>
            <a:r>
              <a:rPr lang="en-US" err="1">
                <a:highlight>
                  <a:srgbClr val="FFFFFF"/>
                </a:highlight>
                <a:latin typeface="CordiaUPC"/>
                <a:cs typeface="CordiaUPC"/>
              </a:rPr>
              <a:t>fåtal</a:t>
            </a:r>
            <a:r>
              <a:rPr lang="en-US">
                <a:highlight>
                  <a:srgbClr val="FFFFFF"/>
                </a:highlight>
                <a:latin typeface="CordiaUPC"/>
                <a:cs typeface="CordiaUPC"/>
              </a:rPr>
              <a:t> </a:t>
            </a:r>
            <a:r>
              <a:rPr lang="en-US" err="1">
                <a:highlight>
                  <a:srgbClr val="FFFFFF"/>
                </a:highlight>
                <a:latin typeface="CordiaUPC"/>
                <a:cs typeface="CordiaUPC"/>
              </a:rPr>
              <a:t>serviceområden</a:t>
            </a:r>
            <a:r>
              <a:rPr lang="en-US">
                <a:highlight>
                  <a:srgbClr val="FFFFFF"/>
                </a:highlight>
                <a:latin typeface="CordiaUPC"/>
                <a:cs typeface="CordiaUPC"/>
              </a:rPr>
              <a:t>, </a:t>
            </a:r>
            <a:r>
              <a:rPr lang="en-US" err="1">
                <a:highlight>
                  <a:srgbClr val="FFFFFF"/>
                </a:highlight>
                <a:latin typeface="CordiaUPC"/>
                <a:cs typeface="CordiaUPC"/>
              </a:rPr>
              <a:t>eftersom</a:t>
            </a:r>
            <a:r>
              <a:rPr lang="en-US">
                <a:highlight>
                  <a:srgbClr val="FFFFFF"/>
                </a:highlight>
                <a:latin typeface="CordiaUPC"/>
                <a:cs typeface="CordiaUPC"/>
              </a:rPr>
              <a:t> vi </a:t>
            </a:r>
            <a:r>
              <a:rPr lang="en-US" err="1">
                <a:highlight>
                  <a:srgbClr val="FFFFFF"/>
                </a:highlight>
                <a:latin typeface="CordiaUPC"/>
                <a:cs typeface="CordiaUPC"/>
              </a:rPr>
              <a:t>pga</a:t>
            </a:r>
            <a:r>
              <a:rPr lang="en-US">
                <a:highlight>
                  <a:srgbClr val="FFFFFF"/>
                </a:highlight>
                <a:latin typeface="CordiaUPC"/>
                <a:cs typeface="CordiaUPC"/>
              </a:rPr>
              <a:t> alla </a:t>
            </a:r>
            <a:r>
              <a:rPr lang="en-US" err="1">
                <a:highlight>
                  <a:srgbClr val="FFFFFF"/>
                </a:highlight>
                <a:latin typeface="CordiaUPC"/>
                <a:cs typeface="CordiaUPC"/>
              </a:rPr>
              <a:t>olika</a:t>
            </a:r>
            <a:r>
              <a:rPr lang="en-US">
                <a:highlight>
                  <a:srgbClr val="FFFFFF"/>
                </a:highlight>
                <a:latin typeface="CordiaUPC"/>
                <a:cs typeface="CordiaUPC"/>
              </a:rPr>
              <a:t> patient- och </a:t>
            </a:r>
            <a:r>
              <a:rPr lang="en-US" err="1">
                <a:highlight>
                  <a:srgbClr val="FFFFFF"/>
                </a:highlight>
                <a:latin typeface="CordiaUPC"/>
                <a:cs typeface="CordiaUPC"/>
              </a:rPr>
              <a:t>klientdatasystem</a:t>
            </a:r>
            <a:r>
              <a:rPr lang="en-US">
                <a:highlight>
                  <a:srgbClr val="FFFFFF"/>
                </a:highlight>
                <a:latin typeface="CordiaUPC"/>
                <a:cs typeface="CordiaUPC"/>
              </a:rPr>
              <a:t> (</a:t>
            </a:r>
            <a:r>
              <a:rPr lang="en-US" err="1">
                <a:highlight>
                  <a:srgbClr val="FFFFFF"/>
                </a:highlight>
                <a:latin typeface="CordiaUPC"/>
                <a:cs typeface="CordiaUPC"/>
              </a:rPr>
              <a:t>som</a:t>
            </a:r>
            <a:r>
              <a:rPr lang="en-US">
                <a:highlight>
                  <a:srgbClr val="FFFFFF"/>
                </a:highlight>
                <a:latin typeface="CordiaUPC"/>
                <a:cs typeface="CordiaUPC"/>
              </a:rPr>
              <a:t> vi haft </a:t>
            </a:r>
            <a:r>
              <a:rPr lang="en-US" err="1">
                <a:highlight>
                  <a:srgbClr val="FFFFFF"/>
                </a:highlight>
                <a:latin typeface="CordiaUPC"/>
                <a:cs typeface="CordiaUPC"/>
              </a:rPr>
              <a:t>fram</a:t>
            </a:r>
            <a:r>
              <a:rPr lang="en-US">
                <a:highlight>
                  <a:srgbClr val="FFFFFF"/>
                </a:highlight>
                <a:latin typeface="CordiaUPC"/>
                <a:cs typeface="CordiaUPC"/>
              </a:rPr>
              <a:t> till nu) </a:t>
            </a:r>
            <a:r>
              <a:rPr lang="en-US" err="1">
                <a:highlight>
                  <a:srgbClr val="FFFFFF"/>
                </a:highlight>
                <a:latin typeface="CordiaUPC"/>
                <a:cs typeface="CordiaUPC"/>
              </a:rPr>
              <a:t>har</a:t>
            </a:r>
            <a:r>
              <a:rPr lang="en-US">
                <a:highlight>
                  <a:srgbClr val="FFFFFF"/>
                </a:highlight>
                <a:latin typeface="CordiaUPC"/>
                <a:cs typeface="CordiaUPC"/>
              </a:rPr>
              <a:t> </a:t>
            </a:r>
            <a:r>
              <a:rPr lang="en-US" err="1">
                <a:highlight>
                  <a:srgbClr val="FFFFFF"/>
                </a:highlight>
                <a:latin typeface="CordiaUPC"/>
                <a:cs typeface="CordiaUPC"/>
              </a:rPr>
              <a:t>svårt</a:t>
            </a:r>
            <a:r>
              <a:rPr lang="en-US">
                <a:highlight>
                  <a:srgbClr val="FFFFFF"/>
                </a:highlight>
                <a:latin typeface="CordiaUPC"/>
                <a:cs typeface="CordiaUPC"/>
              </a:rPr>
              <a:t> </a:t>
            </a:r>
            <a:r>
              <a:rPr lang="en-US" err="1">
                <a:highlight>
                  <a:srgbClr val="FFFFFF"/>
                </a:highlight>
                <a:latin typeface="CordiaUPC"/>
                <a:cs typeface="CordiaUPC"/>
              </a:rPr>
              <a:t>att</a:t>
            </a:r>
            <a:r>
              <a:rPr lang="en-US">
                <a:highlight>
                  <a:srgbClr val="FFFFFF"/>
                </a:highlight>
                <a:latin typeface="CordiaUPC"/>
                <a:cs typeface="CordiaUPC"/>
              </a:rPr>
              <a:t> </a:t>
            </a:r>
            <a:r>
              <a:rPr lang="en-US" err="1">
                <a:highlight>
                  <a:srgbClr val="FFFFFF"/>
                </a:highlight>
                <a:latin typeface="CordiaUPC"/>
                <a:cs typeface="CordiaUPC"/>
              </a:rPr>
              <a:t>få</a:t>
            </a:r>
            <a:r>
              <a:rPr lang="en-US">
                <a:highlight>
                  <a:srgbClr val="FFFFFF"/>
                </a:highlight>
                <a:latin typeface="CordiaUPC"/>
                <a:cs typeface="CordiaUPC"/>
              </a:rPr>
              <a:t> data om den </a:t>
            </a:r>
            <a:r>
              <a:rPr lang="en-US" err="1">
                <a:highlight>
                  <a:srgbClr val="FFFFFF"/>
                </a:highlight>
                <a:latin typeface="CordiaUPC"/>
                <a:cs typeface="CordiaUPC"/>
              </a:rPr>
              <a:t>tidigare</a:t>
            </a:r>
            <a:r>
              <a:rPr lang="en-US">
                <a:highlight>
                  <a:srgbClr val="FFFFFF"/>
                </a:highlight>
                <a:latin typeface="CordiaUPC"/>
                <a:cs typeface="CordiaUPC"/>
              </a:rPr>
              <a:t> </a:t>
            </a:r>
            <a:r>
              <a:rPr lang="en-US" err="1">
                <a:highlight>
                  <a:srgbClr val="FFFFFF"/>
                </a:highlight>
                <a:latin typeface="CordiaUPC"/>
                <a:cs typeface="CordiaUPC"/>
              </a:rPr>
              <a:t>kundmängden</a:t>
            </a:r>
            <a:r>
              <a:rPr lang="en-US">
                <a:highlight>
                  <a:srgbClr val="FFFFFF"/>
                </a:highlight>
                <a:latin typeface="CordiaUPC"/>
                <a:cs typeface="CordiaUPC"/>
              </a:rPr>
              <a:t>. Dessa </a:t>
            </a:r>
            <a:r>
              <a:rPr lang="en-US" err="1">
                <a:highlight>
                  <a:srgbClr val="FFFFFF"/>
                </a:highlight>
                <a:latin typeface="CordiaUPC"/>
                <a:cs typeface="CordiaUPC"/>
              </a:rPr>
              <a:t>stickprov</a:t>
            </a:r>
            <a:r>
              <a:rPr lang="en-US">
                <a:highlight>
                  <a:srgbClr val="FFFFFF"/>
                </a:highlight>
                <a:latin typeface="CordiaUPC"/>
                <a:cs typeface="CordiaUPC"/>
              </a:rPr>
              <a:t> </a:t>
            </a:r>
            <a:r>
              <a:rPr lang="en-US" err="1">
                <a:highlight>
                  <a:srgbClr val="FFFFFF"/>
                </a:highlight>
                <a:latin typeface="CordiaUPC"/>
                <a:cs typeface="CordiaUPC"/>
              </a:rPr>
              <a:t>fungerar</a:t>
            </a:r>
            <a:r>
              <a:rPr lang="en-US">
                <a:highlight>
                  <a:srgbClr val="FFFFFF"/>
                </a:highlight>
                <a:latin typeface="CordiaUPC"/>
                <a:cs typeface="CordiaUPC"/>
              </a:rPr>
              <a:t> nu </a:t>
            </a:r>
            <a:r>
              <a:rPr lang="en-US" err="1">
                <a:highlight>
                  <a:srgbClr val="FFFFFF"/>
                </a:highlight>
                <a:latin typeface="CordiaUPC"/>
                <a:cs typeface="CordiaUPC"/>
              </a:rPr>
              <a:t>som</a:t>
            </a:r>
            <a:r>
              <a:rPr lang="en-US">
                <a:highlight>
                  <a:srgbClr val="FFFFFF"/>
                </a:highlight>
                <a:latin typeface="CordiaUPC"/>
                <a:cs typeface="CordiaUPC"/>
              </a:rPr>
              <a:t> </a:t>
            </a:r>
            <a:r>
              <a:rPr lang="en-US" err="1">
                <a:highlight>
                  <a:srgbClr val="FFFFFF"/>
                </a:highlight>
                <a:latin typeface="CordiaUPC"/>
                <a:cs typeface="CordiaUPC"/>
              </a:rPr>
              <a:t>piloter</a:t>
            </a:r>
            <a:r>
              <a:rPr lang="en-US">
                <a:highlight>
                  <a:srgbClr val="FFFFFF"/>
                </a:highlight>
                <a:latin typeface="CordiaUPC"/>
                <a:cs typeface="CordiaUPC"/>
              </a:rPr>
              <a:t>, och </a:t>
            </a:r>
            <a:r>
              <a:rPr lang="en-US" err="1">
                <a:highlight>
                  <a:srgbClr val="FFFFFF"/>
                </a:highlight>
                <a:latin typeface="CordiaUPC"/>
                <a:cs typeface="CordiaUPC"/>
              </a:rPr>
              <a:t>efter</a:t>
            </a:r>
            <a:r>
              <a:rPr lang="en-US">
                <a:highlight>
                  <a:srgbClr val="FFFFFF"/>
                </a:highlight>
                <a:latin typeface="CordiaUPC"/>
                <a:cs typeface="CordiaUPC"/>
              </a:rPr>
              <a:t> </a:t>
            </a:r>
            <a:r>
              <a:rPr lang="en-US" err="1">
                <a:highlight>
                  <a:srgbClr val="FFFFFF"/>
                </a:highlight>
                <a:latin typeface="CordiaUPC"/>
                <a:cs typeface="CordiaUPC"/>
              </a:rPr>
              <a:t>sommaren</a:t>
            </a:r>
            <a:r>
              <a:rPr lang="en-US">
                <a:highlight>
                  <a:srgbClr val="FFFFFF"/>
                </a:highlight>
                <a:latin typeface="CordiaUPC"/>
                <a:cs typeface="CordiaUPC"/>
              </a:rPr>
              <a:t> </a:t>
            </a:r>
            <a:r>
              <a:rPr lang="en-US" err="1">
                <a:highlight>
                  <a:srgbClr val="FFFFFF"/>
                </a:highlight>
                <a:latin typeface="CordiaUPC"/>
                <a:cs typeface="CordiaUPC"/>
              </a:rPr>
              <a:t>är</a:t>
            </a:r>
            <a:r>
              <a:rPr lang="en-US">
                <a:highlight>
                  <a:srgbClr val="FFFFFF"/>
                </a:highlight>
                <a:latin typeface="CordiaUPC"/>
                <a:cs typeface="CordiaUPC"/>
              </a:rPr>
              <a:t> </a:t>
            </a:r>
            <a:r>
              <a:rPr lang="en-US" err="1">
                <a:highlight>
                  <a:srgbClr val="FFFFFF"/>
                </a:highlight>
                <a:latin typeface="CordiaUPC"/>
                <a:cs typeface="CordiaUPC"/>
              </a:rPr>
              <a:t>planen</a:t>
            </a:r>
            <a:r>
              <a:rPr lang="en-US">
                <a:highlight>
                  <a:srgbClr val="FFFFFF"/>
                </a:highlight>
                <a:latin typeface="CordiaUPC"/>
                <a:cs typeface="CordiaUPC"/>
              </a:rPr>
              <a:t> </a:t>
            </a:r>
            <a:r>
              <a:rPr lang="en-US" err="1">
                <a:highlight>
                  <a:srgbClr val="FFFFFF"/>
                </a:highlight>
                <a:latin typeface="CordiaUPC"/>
                <a:cs typeface="CordiaUPC"/>
              </a:rPr>
              <a:t>att</a:t>
            </a:r>
            <a:r>
              <a:rPr lang="en-US">
                <a:highlight>
                  <a:srgbClr val="FFFFFF"/>
                </a:highlight>
                <a:latin typeface="CordiaUPC"/>
                <a:cs typeface="CordiaUPC"/>
              </a:rPr>
              <a:t> </a:t>
            </a:r>
            <a:r>
              <a:rPr lang="en-US" err="1">
                <a:highlight>
                  <a:srgbClr val="FFFFFF"/>
                </a:highlight>
                <a:latin typeface="CordiaUPC"/>
                <a:cs typeface="CordiaUPC"/>
              </a:rPr>
              <a:t>börja</a:t>
            </a:r>
            <a:r>
              <a:rPr lang="en-US">
                <a:highlight>
                  <a:srgbClr val="FFFFFF"/>
                </a:highlight>
                <a:latin typeface="CordiaUPC"/>
                <a:cs typeface="CordiaUPC"/>
              </a:rPr>
              <a:t> </a:t>
            </a:r>
            <a:r>
              <a:rPr lang="en-US" err="1">
                <a:highlight>
                  <a:srgbClr val="FFFFFF"/>
                </a:highlight>
                <a:latin typeface="CordiaUPC"/>
                <a:cs typeface="CordiaUPC"/>
              </a:rPr>
              <a:t>fundera</a:t>
            </a:r>
            <a:r>
              <a:rPr lang="en-US">
                <a:highlight>
                  <a:srgbClr val="FFFFFF"/>
                </a:highlight>
                <a:latin typeface="CordiaUPC"/>
                <a:cs typeface="CordiaUPC"/>
              </a:rPr>
              <a:t> </a:t>
            </a:r>
            <a:r>
              <a:rPr lang="en-US" err="1">
                <a:highlight>
                  <a:srgbClr val="FFFFFF"/>
                </a:highlight>
                <a:latin typeface="CordiaUPC"/>
                <a:cs typeface="CordiaUPC"/>
              </a:rPr>
              <a:t>på</a:t>
            </a:r>
            <a:r>
              <a:rPr lang="en-US">
                <a:highlight>
                  <a:srgbClr val="FFFFFF"/>
                </a:highlight>
                <a:latin typeface="CordiaUPC"/>
                <a:cs typeface="CordiaUPC"/>
              </a:rPr>
              <a:t> </a:t>
            </a:r>
            <a:r>
              <a:rPr lang="en-US" err="1">
                <a:highlight>
                  <a:srgbClr val="FFFFFF"/>
                </a:highlight>
                <a:latin typeface="CordiaUPC"/>
                <a:cs typeface="CordiaUPC"/>
              </a:rPr>
              <a:t>en</a:t>
            </a:r>
            <a:r>
              <a:rPr lang="en-US">
                <a:highlight>
                  <a:srgbClr val="FFFFFF"/>
                </a:highlight>
                <a:latin typeface="CordiaUPC"/>
                <a:cs typeface="CordiaUPC"/>
              </a:rPr>
              <a:t> </a:t>
            </a:r>
            <a:r>
              <a:rPr lang="en-US" err="1">
                <a:highlight>
                  <a:srgbClr val="FFFFFF"/>
                </a:highlight>
                <a:latin typeface="CordiaUPC"/>
                <a:cs typeface="CordiaUPC"/>
              </a:rPr>
              <a:t>PowerBi</a:t>
            </a:r>
            <a:r>
              <a:rPr lang="en-US">
                <a:highlight>
                  <a:srgbClr val="FFFFFF"/>
                </a:highlight>
                <a:latin typeface="CordiaUPC"/>
                <a:cs typeface="CordiaUPC"/>
              </a:rPr>
              <a:t>-rapport, </a:t>
            </a:r>
            <a:r>
              <a:rPr lang="en-US" err="1">
                <a:highlight>
                  <a:srgbClr val="FFFFFF"/>
                </a:highlight>
                <a:latin typeface="CordiaUPC"/>
                <a:cs typeface="CordiaUPC"/>
              </a:rPr>
              <a:t>där</a:t>
            </a:r>
            <a:r>
              <a:rPr lang="en-US">
                <a:highlight>
                  <a:srgbClr val="FFFFFF"/>
                </a:highlight>
                <a:latin typeface="CordiaUPC"/>
                <a:cs typeface="CordiaUPC"/>
              </a:rPr>
              <a:t> vi </a:t>
            </a:r>
            <a:r>
              <a:rPr lang="en-US" err="1">
                <a:highlight>
                  <a:srgbClr val="FFFFFF"/>
                </a:highlight>
                <a:latin typeface="CordiaUPC"/>
                <a:cs typeface="CordiaUPC"/>
              </a:rPr>
              <a:t>kunde</a:t>
            </a:r>
            <a:r>
              <a:rPr lang="en-US">
                <a:highlight>
                  <a:srgbClr val="FFFFFF"/>
                </a:highlight>
                <a:latin typeface="CordiaUPC"/>
                <a:cs typeface="CordiaUPC"/>
              </a:rPr>
              <a:t> </a:t>
            </a:r>
            <a:r>
              <a:rPr lang="en-US" err="1">
                <a:highlight>
                  <a:srgbClr val="FFFFFF"/>
                </a:highlight>
                <a:latin typeface="CordiaUPC"/>
                <a:cs typeface="CordiaUPC"/>
              </a:rPr>
              <a:t>följa</a:t>
            </a:r>
            <a:r>
              <a:rPr lang="en-US">
                <a:highlight>
                  <a:srgbClr val="FFFFFF"/>
                </a:highlight>
                <a:latin typeface="CordiaUPC"/>
                <a:cs typeface="CordiaUPC"/>
              </a:rPr>
              <a:t> </a:t>
            </a:r>
            <a:r>
              <a:rPr lang="en-US" err="1">
                <a:highlight>
                  <a:srgbClr val="FFFFFF"/>
                </a:highlight>
                <a:latin typeface="CordiaUPC"/>
                <a:cs typeface="CordiaUPC"/>
              </a:rPr>
              <a:t>upp</a:t>
            </a:r>
            <a:r>
              <a:rPr lang="en-US">
                <a:highlight>
                  <a:srgbClr val="FFFFFF"/>
                </a:highlight>
                <a:latin typeface="CordiaUPC"/>
                <a:cs typeface="CordiaUPC"/>
              </a:rPr>
              <a:t> </a:t>
            </a:r>
            <a:r>
              <a:rPr lang="en-US" err="1">
                <a:highlight>
                  <a:srgbClr val="FFFFFF"/>
                </a:highlight>
                <a:latin typeface="CordiaUPC"/>
                <a:cs typeface="CordiaUPC"/>
              </a:rPr>
              <a:t>denna</a:t>
            </a:r>
            <a:r>
              <a:rPr lang="en-US">
                <a:highlight>
                  <a:srgbClr val="FFFFFF"/>
                </a:highlight>
                <a:latin typeface="CordiaUPC"/>
                <a:cs typeface="CordiaUPC"/>
              </a:rPr>
              <a:t> info för alla </a:t>
            </a:r>
            <a:r>
              <a:rPr lang="en-US" err="1">
                <a:highlight>
                  <a:srgbClr val="FFFFFF"/>
                </a:highlight>
                <a:latin typeface="CordiaUPC"/>
                <a:cs typeface="CordiaUPC"/>
              </a:rPr>
              <a:t>våra</a:t>
            </a:r>
            <a:r>
              <a:rPr lang="en-US">
                <a:highlight>
                  <a:srgbClr val="FFFFFF"/>
                </a:highlight>
                <a:latin typeface="CordiaUPC"/>
                <a:cs typeface="CordiaUPC"/>
              </a:rPr>
              <a:t> </a:t>
            </a:r>
            <a:r>
              <a:rPr lang="en-US" err="1">
                <a:highlight>
                  <a:srgbClr val="FFFFFF"/>
                </a:highlight>
                <a:latin typeface="CordiaUPC"/>
                <a:cs typeface="CordiaUPC"/>
              </a:rPr>
              <a:t>tjänster</a:t>
            </a:r>
            <a:r>
              <a:rPr lang="en-US">
                <a:highlight>
                  <a:srgbClr val="FFFFFF"/>
                </a:highlight>
                <a:latin typeface="CordiaUPC"/>
                <a:cs typeface="CordiaUPC"/>
              </a:rPr>
              <a:t>. </a:t>
            </a:r>
            <a:r>
              <a:rPr lang="en-US" err="1">
                <a:highlight>
                  <a:srgbClr val="FFFFFF"/>
                </a:highlight>
                <a:latin typeface="CordiaUPC"/>
                <a:cs typeface="CordiaUPC"/>
              </a:rPr>
              <a:t>Därtill</a:t>
            </a:r>
            <a:r>
              <a:rPr lang="en-US">
                <a:highlight>
                  <a:srgbClr val="FFFFFF"/>
                </a:highlight>
                <a:latin typeface="CordiaUPC"/>
                <a:cs typeface="CordiaUPC"/>
              </a:rPr>
              <a:t> ska vi </a:t>
            </a:r>
            <a:r>
              <a:rPr lang="en-US" err="1">
                <a:highlight>
                  <a:srgbClr val="FFFFFF"/>
                </a:highlight>
                <a:latin typeface="CordiaUPC"/>
                <a:cs typeface="CordiaUPC"/>
              </a:rPr>
              <a:t>börja</a:t>
            </a:r>
            <a:r>
              <a:rPr lang="en-US">
                <a:highlight>
                  <a:srgbClr val="FFFFFF"/>
                </a:highlight>
                <a:latin typeface="CordiaUPC"/>
                <a:cs typeface="CordiaUPC"/>
              </a:rPr>
              <a:t> </a:t>
            </a:r>
            <a:r>
              <a:rPr lang="en-US" err="1">
                <a:highlight>
                  <a:srgbClr val="FFFFFF"/>
                </a:highlight>
                <a:latin typeface="CordiaUPC"/>
                <a:cs typeface="CordiaUPC"/>
              </a:rPr>
              <a:t>följa</a:t>
            </a:r>
            <a:r>
              <a:rPr lang="en-US">
                <a:highlight>
                  <a:srgbClr val="FFFFFF"/>
                </a:highlight>
                <a:latin typeface="CordiaUPC"/>
                <a:cs typeface="CordiaUPC"/>
              </a:rPr>
              <a:t> med de </a:t>
            </a:r>
            <a:r>
              <a:rPr lang="en-US" err="1">
                <a:highlight>
                  <a:srgbClr val="FFFFFF"/>
                </a:highlight>
                <a:latin typeface="CordiaUPC"/>
                <a:cs typeface="CordiaUPC"/>
              </a:rPr>
              <a:t>svenskspråkigas</a:t>
            </a:r>
            <a:r>
              <a:rPr lang="en-US">
                <a:highlight>
                  <a:srgbClr val="FFFFFF"/>
                </a:highlight>
                <a:latin typeface="CordiaUPC"/>
                <a:cs typeface="CordiaUPC"/>
              </a:rPr>
              <a:t> </a:t>
            </a:r>
            <a:r>
              <a:rPr lang="en-US" err="1">
                <a:highlight>
                  <a:srgbClr val="FFFFFF"/>
                </a:highlight>
                <a:latin typeface="CordiaUPC"/>
                <a:cs typeface="CordiaUPC"/>
              </a:rPr>
              <a:t>kundnöjdhet</a:t>
            </a:r>
            <a:r>
              <a:rPr lang="en-US">
                <a:highlight>
                  <a:srgbClr val="FFFFFF"/>
                </a:highlight>
                <a:latin typeface="CordiaUPC"/>
                <a:cs typeface="CordiaUPC"/>
              </a:rPr>
              <a:t> (</a:t>
            </a:r>
            <a:r>
              <a:rPr lang="en-US" err="1">
                <a:highlight>
                  <a:srgbClr val="FFFFFF"/>
                </a:highlight>
                <a:latin typeface="CordiaUPC"/>
                <a:cs typeface="CordiaUPC"/>
              </a:rPr>
              <a:t>inkl</a:t>
            </a:r>
            <a:r>
              <a:rPr lang="en-US">
                <a:highlight>
                  <a:srgbClr val="FFFFFF"/>
                </a:highlight>
                <a:latin typeface="CordiaUPC"/>
                <a:cs typeface="CordiaUPC"/>
              </a:rPr>
              <a:t>. om de </a:t>
            </a:r>
            <a:r>
              <a:rPr lang="en-US" err="1">
                <a:highlight>
                  <a:srgbClr val="FFFFFF"/>
                </a:highlight>
                <a:latin typeface="CordiaUPC"/>
                <a:cs typeface="CordiaUPC"/>
              </a:rPr>
              <a:t>fått</a:t>
            </a:r>
            <a:r>
              <a:rPr lang="en-US">
                <a:highlight>
                  <a:srgbClr val="FFFFFF"/>
                </a:highlight>
                <a:latin typeface="CordiaUPC"/>
                <a:cs typeface="CordiaUPC"/>
              </a:rPr>
              <a:t> service </a:t>
            </a:r>
            <a:r>
              <a:rPr lang="en-US" err="1">
                <a:highlight>
                  <a:srgbClr val="FFFFFF"/>
                </a:highlight>
                <a:latin typeface="CordiaUPC"/>
                <a:cs typeface="CordiaUPC"/>
              </a:rPr>
              <a:t>på</a:t>
            </a:r>
            <a:r>
              <a:rPr lang="en-US">
                <a:highlight>
                  <a:srgbClr val="FFFFFF"/>
                </a:highlight>
                <a:latin typeface="CordiaUPC"/>
                <a:cs typeface="CordiaUPC"/>
              </a:rPr>
              <a:t> </a:t>
            </a:r>
            <a:r>
              <a:rPr lang="en-US" err="1">
                <a:highlight>
                  <a:srgbClr val="FFFFFF"/>
                </a:highlight>
                <a:latin typeface="CordiaUPC"/>
                <a:cs typeface="CordiaUPC"/>
              </a:rPr>
              <a:t>önskat</a:t>
            </a:r>
            <a:r>
              <a:rPr lang="en-US">
                <a:highlight>
                  <a:srgbClr val="FFFFFF"/>
                </a:highlight>
                <a:latin typeface="CordiaUPC"/>
                <a:cs typeface="CordiaUPC"/>
              </a:rPr>
              <a:t> </a:t>
            </a:r>
            <a:r>
              <a:rPr lang="en-US" err="1">
                <a:highlight>
                  <a:srgbClr val="FFFFFF"/>
                </a:highlight>
                <a:latin typeface="CordiaUPC"/>
                <a:cs typeface="CordiaUPC"/>
              </a:rPr>
              <a:t>språk</a:t>
            </a:r>
            <a:r>
              <a:rPr lang="en-US">
                <a:highlight>
                  <a:srgbClr val="FFFFFF"/>
                </a:highlight>
                <a:latin typeface="CordiaUPC"/>
                <a:cs typeface="CordiaUPC"/>
              </a:rPr>
              <a:t>), och </a:t>
            </a:r>
            <a:r>
              <a:rPr lang="en-US" err="1">
                <a:highlight>
                  <a:srgbClr val="FFFFFF"/>
                </a:highlight>
                <a:latin typeface="CordiaUPC"/>
                <a:cs typeface="CordiaUPC"/>
              </a:rPr>
              <a:t>jämföra</a:t>
            </a:r>
            <a:r>
              <a:rPr lang="en-US">
                <a:highlight>
                  <a:srgbClr val="FFFFFF"/>
                </a:highlight>
                <a:latin typeface="CordiaUPC"/>
                <a:cs typeface="CordiaUPC"/>
              </a:rPr>
              <a:t> den med </a:t>
            </a:r>
            <a:r>
              <a:rPr lang="en-US" err="1">
                <a:highlight>
                  <a:srgbClr val="FFFFFF"/>
                </a:highlight>
                <a:latin typeface="CordiaUPC"/>
                <a:cs typeface="CordiaUPC"/>
              </a:rPr>
              <a:t>datan</a:t>
            </a:r>
            <a:r>
              <a:rPr lang="en-US">
                <a:highlight>
                  <a:srgbClr val="FFFFFF"/>
                </a:highlight>
                <a:latin typeface="CordiaUPC"/>
                <a:cs typeface="CordiaUPC"/>
              </a:rPr>
              <a:t> om </a:t>
            </a:r>
            <a:r>
              <a:rPr lang="en-US" err="1">
                <a:highlight>
                  <a:srgbClr val="FFFFFF"/>
                </a:highlight>
                <a:latin typeface="CordiaUPC"/>
                <a:cs typeface="CordiaUPC"/>
              </a:rPr>
              <a:t>kund</a:t>
            </a:r>
            <a:r>
              <a:rPr lang="en-US">
                <a:highlight>
                  <a:srgbClr val="FFFFFF"/>
                </a:highlight>
                <a:latin typeface="CordiaUPC"/>
                <a:cs typeface="CordiaUPC"/>
              </a:rPr>
              <a:t>- och </a:t>
            </a:r>
            <a:r>
              <a:rPr lang="en-US" err="1">
                <a:highlight>
                  <a:srgbClr val="FFFFFF"/>
                </a:highlight>
                <a:latin typeface="CordiaUPC"/>
                <a:cs typeface="CordiaUPC"/>
              </a:rPr>
              <a:t>personalmängd</a:t>
            </a:r>
            <a:r>
              <a:rPr lang="en-US">
                <a:highlight>
                  <a:srgbClr val="FFFFFF"/>
                </a:highlight>
                <a:latin typeface="CordiaUPC"/>
                <a:cs typeface="CordiaUPC"/>
              </a:rPr>
              <a:t>, för </a:t>
            </a:r>
            <a:r>
              <a:rPr lang="en-US" err="1">
                <a:highlight>
                  <a:srgbClr val="FFFFFF"/>
                </a:highlight>
                <a:latin typeface="CordiaUPC"/>
                <a:cs typeface="CordiaUPC"/>
              </a:rPr>
              <a:t>att</a:t>
            </a:r>
            <a:r>
              <a:rPr lang="en-US">
                <a:highlight>
                  <a:srgbClr val="FFFFFF"/>
                </a:highlight>
                <a:latin typeface="CordiaUPC"/>
                <a:cs typeface="CordiaUPC"/>
              </a:rPr>
              <a:t> se om vi </a:t>
            </a:r>
            <a:r>
              <a:rPr lang="en-US" err="1">
                <a:highlight>
                  <a:srgbClr val="FFFFFF"/>
                </a:highlight>
                <a:latin typeface="CordiaUPC"/>
                <a:cs typeface="CordiaUPC"/>
              </a:rPr>
              <a:t>lyckas</a:t>
            </a:r>
            <a:r>
              <a:rPr lang="en-US">
                <a:highlight>
                  <a:srgbClr val="FFFFFF"/>
                </a:highlight>
                <a:latin typeface="CordiaUPC"/>
                <a:cs typeface="CordiaUPC"/>
              </a:rPr>
              <a:t> </a:t>
            </a:r>
            <a:r>
              <a:rPr lang="en-US" err="1">
                <a:highlight>
                  <a:srgbClr val="FFFFFF"/>
                </a:highlight>
                <a:latin typeface="CordiaUPC"/>
                <a:cs typeface="CordiaUPC"/>
              </a:rPr>
              <a:t>styra</a:t>
            </a:r>
            <a:r>
              <a:rPr lang="en-US">
                <a:highlight>
                  <a:srgbClr val="FFFFFF"/>
                </a:highlight>
                <a:latin typeface="CordiaUPC"/>
                <a:cs typeface="CordiaUPC"/>
              </a:rPr>
              <a:t> </a:t>
            </a:r>
            <a:r>
              <a:rPr lang="en-US" err="1">
                <a:highlight>
                  <a:srgbClr val="FFFFFF"/>
                </a:highlight>
                <a:latin typeface="CordiaUPC"/>
                <a:cs typeface="CordiaUPC"/>
              </a:rPr>
              <a:t>kunderna</a:t>
            </a:r>
            <a:r>
              <a:rPr lang="en-US">
                <a:highlight>
                  <a:srgbClr val="FFFFFF"/>
                </a:highlight>
                <a:latin typeface="CordiaUPC"/>
                <a:cs typeface="CordiaUPC"/>
              </a:rPr>
              <a:t> </a:t>
            </a:r>
            <a:r>
              <a:rPr lang="en-US" err="1">
                <a:highlight>
                  <a:srgbClr val="FFFFFF"/>
                </a:highlight>
                <a:latin typeface="CordiaUPC"/>
                <a:cs typeface="CordiaUPC"/>
              </a:rPr>
              <a:t>rätt</a:t>
            </a:r>
            <a:r>
              <a:rPr lang="en-US">
                <a:highlight>
                  <a:srgbClr val="FFFFFF"/>
                </a:highlight>
                <a:latin typeface="CordiaUPC"/>
                <a:cs typeface="CordiaUPC"/>
              </a:rPr>
              <a:t>. Men </a:t>
            </a:r>
            <a:r>
              <a:rPr lang="en-US" err="1">
                <a:highlight>
                  <a:srgbClr val="FFFFFF"/>
                </a:highlight>
                <a:latin typeface="CordiaUPC"/>
                <a:cs typeface="CordiaUPC"/>
              </a:rPr>
              <a:t>även</a:t>
            </a:r>
            <a:r>
              <a:rPr lang="en-US">
                <a:highlight>
                  <a:srgbClr val="FFFFFF"/>
                </a:highlight>
                <a:latin typeface="CordiaUPC"/>
                <a:cs typeface="CordiaUPC"/>
              </a:rPr>
              <a:t> </a:t>
            </a:r>
            <a:r>
              <a:rPr lang="en-US" err="1">
                <a:highlight>
                  <a:srgbClr val="FFFFFF"/>
                </a:highlight>
                <a:latin typeface="CordiaUPC"/>
                <a:cs typeface="CordiaUPC"/>
              </a:rPr>
              <a:t>kundnöjdhet</a:t>
            </a:r>
            <a:r>
              <a:rPr lang="en-US">
                <a:highlight>
                  <a:srgbClr val="FFFFFF"/>
                </a:highlight>
                <a:latin typeface="CordiaUPC"/>
                <a:cs typeface="CordiaUPC"/>
              </a:rPr>
              <a:t> </a:t>
            </a:r>
            <a:r>
              <a:rPr lang="en-US" err="1">
                <a:highlight>
                  <a:srgbClr val="FFFFFF"/>
                </a:highlight>
                <a:latin typeface="CordiaUPC"/>
                <a:cs typeface="CordiaUPC"/>
              </a:rPr>
              <a:t>mäts</a:t>
            </a:r>
            <a:r>
              <a:rPr lang="en-US">
                <a:highlight>
                  <a:srgbClr val="FFFFFF"/>
                </a:highlight>
                <a:latin typeface="CordiaUPC"/>
                <a:cs typeface="CordiaUPC"/>
              </a:rPr>
              <a:t> </a:t>
            </a:r>
            <a:r>
              <a:rPr lang="en-US" err="1">
                <a:highlight>
                  <a:srgbClr val="FFFFFF"/>
                </a:highlight>
                <a:latin typeface="CordiaUPC"/>
                <a:cs typeface="CordiaUPC"/>
              </a:rPr>
              <a:t>ännu</a:t>
            </a:r>
            <a:r>
              <a:rPr lang="en-US">
                <a:highlight>
                  <a:srgbClr val="FFFFFF"/>
                </a:highlight>
                <a:latin typeface="CordiaUPC"/>
                <a:cs typeface="CordiaUPC"/>
              </a:rPr>
              <a:t> bara </a:t>
            </a:r>
            <a:r>
              <a:rPr lang="en-US" err="1">
                <a:highlight>
                  <a:srgbClr val="FFFFFF"/>
                </a:highlight>
                <a:latin typeface="CordiaUPC"/>
                <a:cs typeface="CordiaUPC"/>
              </a:rPr>
              <a:t>inom</a:t>
            </a:r>
            <a:r>
              <a:rPr lang="en-US">
                <a:highlight>
                  <a:srgbClr val="FFFFFF"/>
                </a:highlight>
                <a:latin typeface="CordiaUPC"/>
                <a:cs typeface="CordiaUPC"/>
              </a:rPr>
              <a:t> </a:t>
            </a:r>
            <a:r>
              <a:rPr lang="en-US" err="1">
                <a:highlight>
                  <a:srgbClr val="FFFFFF"/>
                </a:highlight>
                <a:latin typeface="CordiaUPC"/>
                <a:cs typeface="CordiaUPC"/>
              </a:rPr>
              <a:t>några</a:t>
            </a:r>
            <a:r>
              <a:rPr lang="en-US">
                <a:highlight>
                  <a:srgbClr val="FFFFFF"/>
                </a:highlight>
                <a:latin typeface="CordiaUPC"/>
                <a:cs typeface="CordiaUPC"/>
              </a:rPr>
              <a:t> </a:t>
            </a:r>
            <a:r>
              <a:rPr lang="en-US" err="1">
                <a:highlight>
                  <a:srgbClr val="FFFFFF"/>
                </a:highlight>
                <a:latin typeface="CordiaUPC"/>
                <a:cs typeface="CordiaUPC"/>
              </a:rPr>
              <a:t>få</a:t>
            </a:r>
            <a:r>
              <a:rPr lang="en-US">
                <a:highlight>
                  <a:srgbClr val="FFFFFF"/>
                </a:highlight>
                <a:latin typeface="CordiaUPC"/>
                <a:cs typeface="CordiaUPC"/>
              </a:rPr>
              <a:t> </a:t>
            </a:r>
            <a:r>
              <a:rPr lang="en-US" err="1">
                <a:highlight>
                  <a:srgbClr val="FFFFFF"/>
                </a:highlight>
                <a:latin typeface="CordiaUPC"/>
                <a:cs typeface="CordiaUPC"/>
              </a:rPr>
              <a:t>tjänster</a:t>
            </a:r>
            <a:r>
              <a:rPr lang="en-US">
                <a:highlight>
                  <a:srgbClr val="FFFFFF"/>
                </a:highlight>
                <a:latin typeface="CordiaUPC"/>
                <a:cs typeface="CordiaUPC"/>
              </a:rPr>
              <a:t>, men </a:t>
            </a:r>
            <a:r>
              <a:rPr lang="en-US" err="1">
                <a:highlight>
                  <a:srgbClr val="FFFFFF"/>
                </a:highlight>
                <a:latin typeface="CordiaUPC"/>
                <a:cs typeface="CordiaUPC"/>
              </a:rPr>
              <a:t>utvidgas</a:t>
            </a:r>
            <a:r>
              <a:rPr lang="en-US">
                <a:highlight>
                  <a:srgbClr val="FFFFFF"/>
                </a:highlight>
                <a:latin typeface="CordiaUPC"/>
                <a:cs typeface="CordiaUPC"/>
              </a:rPr>
              <a:t> nu </a:t>
            </a:r>
            <a:r>
              <a:rPr lang="en-US" err="1">
                <a:highlight>
                  <a:srgbClr val="FFFFFF"/>
                </a:highlight>
                <a:latin typeface="CordiaUPC"/>
                <a:cs typeface="CordiaUPC"/>
              </a:rPr>
              <a:t>helatiden</a:t>
            </a:r>
            <a:r>
              <a:rPr lang="en-US">
                <a:highlight>
                  <a:srgbClr val="FFFFFF"/>
                </a:highlight>
                <a:latin typeface="CordiaUPC"/>
                <a:cs typeface="CordiaUPC"/>
              </a:rPr>
              <a:t> </a:t>
            </a:r>
            <a:r>
              <a:rPr lang="en-US" err="1">
                <a:highlight>
                  <a:srgbClr val="FFFFFF"/>
                </a:highlight>
                <a:latin typeface="CordiaUPC"/>
                <a:cs typeface="CordiaUPC"/>
              </a:rPr>
              <a:t>efterhand</a:t>
            </a:r>
            <a:r>
              <a:rPr lang="en-US">
                <a:highlight>
                  <a:srgbClr val="FFFFFF"/>
                </a:highlight>
                <a:latin typeface="CordiaUPC"/>
                <a:cs typeface="CordiaUPC"/>
              </a:rPr>
              <a:t>, nu </a:t>
            </a:r>
            <a:r>
              <a:rPr lang="en-US" err="1">
                <a:highlight>
                  <a:srgbClr val="FFFFFF"/>
                </a:highlight>
                <a:latin typeface="CordiaUPC"/>
                <a:cs typeface="CordiaUPC"/>
              </a:rPr>
              <a:t>då</a:t>
            </a:r>
            <a:r>
              <a:rPr lang="en-US">
                <a:highlight>
                  <a:srgbClr val="FFFFFF"/>
                </a:highlight>
                <a:latin typeface="CordiaUPC"/>
                <a:cs typeface="CordiaUPC"/>
              </a:rPr>
              <a:t> vi </a:t>
            </a:r>
            <a:r>
              <a:rPr lang="en-US" err="1">
                <a:highlight>
                  <a:srgbClr val="FFFFFF"/>
                </a:highlight>
                <a:latin typeface="CordiaUPC"/>
                <a:cs typeface="CordiaUPC"/>
              </a:rPr>
              <a:t>fått</a:t>
            </a:r>
            <a:r>
              <a:rPr lang="en-US">
                <a:highlight>
                  <a:srgbClr val="FFFFFF"/>
                </a:highlight>
                <a:latin typeface="CordiaUPC"/>
                <a:cs typeface="CordiaUPC"/>
              </a:rPr>
              <a:t> </a:t>
            </a:r>
            <a:r>
              <a:rPr lang="en-US" err="1">
                <a:highlight>
                  <a:srgbClr val="FFFFFF"/>
                </a:highlight>
                <a:latin typeface="CordiaUPC"/>
                <a:cs typeface="CordiaUPC"/>
              </a:rPr>
              <a:t>samma</a:t>
            </a:r>
            <a:r>
              <a:rPr lang="en-US">
                <a:highlight>
                  <a:srgbClr val="FFFFFF"/>
                </a:highlight>
                <a:latin typeface="CordiaUPC"/>
                <a:cs typeface="CordiaUPC"/>
              </a:rPr>
              <a:t> patient- och </a:t>
            </a:r>
            <a:r>
              <a:rPr lang="en-US" err="1">
                <a:highlight>
                  <a:srgbClr val="FFFFFF"/>
                </a:highlight>
                <a:latin typeface="CordiaUPC"/>
                <a:cs typeface="CordiaUPC"/>
              </a:rPr>
              <a:t>klientdatasystem</a:t>
            </a:r>
            <a:r>
              <a:rPr lang="en-US">
                <a:highlight>
                  <a:srgbClr val="FFFFFF"/>
                </a:highlight>
                <a:latin typeface="CordiaUPC"/>
                <a:cs typeface="CordiaUPC"/>
              </a:rPr>
              <a:t>. Inom </a:t>
            </a:r>
            <a:r>
              <a:rPr lang="en-US" err="1">
                <a:highlight>
                  <a:srgbClr val="FFFFFF"/>
                </a:highlight>
                <a:latin typeface="CordiaUPC"/>
                <a:cs typeface="CordiaUPC"/>
              </a:rPr>
              <a:t>socialvården</a:t>
            </a:r>
            <a:r>
              <a:rPr lang="en-US">
                <a:highlight>
                  <a:srgbClr val="FFFFFF"/>
                </a:highlight>
                <a:latin typeface="CordiaUPC"/>
                <a:cs typeface="CordiaUPC"/>
              </a:rPr>
              <a:t> </a:t>
            </a:r>
            <a:r>
              <a:rPr lang="en-US" err="1">
                <a:highlight>
                  <a:srgbClr val="FFFFFF"/>
                </a:highlight>
                <a:latin typeface="CordiaUPC"/>
                <a:cs typeface="CordiaUPC"/>
              </a:rPr>
              <a:t>är</a:t>
            </a:r>
            <a:r>
              <a:rPr lang="en-US">
                <a:highlight>
                  <a:srgbClr val="FFFFFF"/>
                </a:highlight>
                <a:latin typeface="CordiaUPC"/>
                <a:cs typeface="CordiaUPC"/>
              </a:rPr>
              <a:t> </a:t>
            </a:r>
            <a:r>
              <a:rPr lang="en-US" err="1">
                <a:highlight>
                  <a:srgbClr val="FFFFFF"/>
                </a:highlight>
                <a:latin typeface="CordiaUPC"/>
                <a:cs typeface="CordiaUPC"/>
              </a:rPr>
              <a:t>kundnöjdheten</a:t>
            </a:r>
            <a:r>
              <a:rPr lang="en-US">
                <a:highlight>
                  <a:srgbClr val="FFFFFF"/>
                </a:highlight>
                <a:latin typeface="CordiaUPC"/>
                <a:cs typeface="CordiaUPC"/>
              </a:rPr>
              <a:t> dock lite </a:t>
            </a:r>
            <a:r>
              <a:rPr lang="en-US" err="1">
                <a:highlight>
                  <a:srgbClr val="FFFFFF"/>
                </a:highlight>
                <a:latin typeface="CordiaUPC"/>
                <a:cs typeface="CordiaUPC"/>
              </a:rPr>
              <a:t>svårare</a:t>
            </a:r>
            <a:r>
              <a:rPr lang="en-US">
                <a:highlight>
                  <a:srgbClr val="FFFFFF"/>
                </a:highlight>
                <a:latin typeface="CordiaUPC"/>
                <a:cs typeface="CordiaUPC"/>
              </a:rPr>
              <a:t> </a:t>
            </a:r>
            <a:r>
              <a:rPr lang="en-US" err="1">
                <a:highlight>
                  <a:srgbClr val="FFFFFF"/>
                </a:highlight>
                <a:latin typeface="CordiaUPC"/>
                <a:cs typeface="CordiaUPC"/>
              </a:rPr>
              <a:t>att</a:t>
            </a:r>
            <a:r>
              <a:rPr lang="en-US">
                <a:highlight>
                  <a:srgbClr val="FFFFFF"/>
                </a:highlight>
                <a:latin typeface="CordiaUPC"/>
                <a:cs typeface="CordiaUPC"/>
              </a:rPr>
              <a:t> </a:t>
            </a:r>
            <a:r>
              <a:rPr lang="en-US" err="1">
                <a:highlight>
                  <a:srgbClr val="FFFFFF"/>
                </a:highlight>
                <a:latin typeface="CordiaUPC"/>
                <a:cs typeface="CordiaUPC"/>
              </a:rPr>
              <a:t>mäta</a:t>
            </a:r>
            <a:r>
              <a:rPr lang="en-US">
                <a:highlight>
                  <a:srgbClr val="FFFFFF"/>
                </a:highlight>
                <a:latin typeface="CordiaUPC"/>
                <a:cs typeface="CordiaUPC"/>
              </a:rPr>
              <a:t>, </a:t>
            </a:r>
            <a:r>
              <a:rPr lang="en-US" err="1">
                <a:highlight>
                  <a:srgbClr val="FFFFFF"/>
                </a:highlight>
                <a:latin typeface="CordiaUPC"/>
                <a:cs typeface="CordiaUPC"/>
              </a:rPr>
              <a:t>så</a:t>
            </a:r>
            <a:r>
              <a:rPr lang="en-US">
                <a:highlight>
                  <a:srgbClr val="FFFFFF"/>
                </a:highlight>
                <a:latin typeface="CordiaUPC"/>
                <a:cs typeface="CordiaUPC"/>
              </a:rPr>
              <a:t> </a:t>
            </a:r>
            <a:r>
              <a:rPr lang="en-US" err="1">
                <a:highlight>
                  <a:srgbClr val="FFFFFF"/>
                </a:highlight>
                <a:latin typeface="CordiaUPC"/>
                <a:cs typeface="CordiaUPC"/>
              </a:rPr>
              <a:t>där</a:t>
            </a:r>
            <a:r>
              <a:rPr lang="en-US">
                <a:highlight>
                  <a:srgbClr val="FFFFFF"/>
                </a:highlight>
                <a:latin typeface="CordiaUPC"/>
                <a:cs typeface="CordiaUPC"/>
              </a:rPr>
              <a:t> </a:t>
            </a:r>
            <a:r>
              <a:rPr lang="en-US" err="1">
                <a:highlight>
                  <a:srgbClr val="FFFFFF"/>
                </a:highlight>
                <a:latin typeface="CordiaUPC"/>
                <a:cs typeface="CordiaUPC"/>
              </a:rPr>
              <a:t>dröjer</a:t>
            </a:r>
            <a:r>
              <a:rPr lang="en-US">
                <a:highlight>
                  <a:srgbClr val="FFFFFF"/>
                </a:highlight>
                <a:latin typeface="CordiaUPC"/>
                <a:cs typeface="CordiaUPC"/>
              </a:rPr>
              <a:t> det lite </a:t>
            </a:r>
            <a:r>
              <a:rPr lang="en-US" err="1">
                <a:highlight>
                  <a:srgbClr val="FFFFFF"/>
                </a:highlight>
                <a:latin typeface="CordiaUPC"/>
                <a:cs typeface="CordiaUPC"/>
              </a:rPr>
              <a:t>längre</a:t>
            </a:r>
            <a:r>
              <a:rPr lang="en-US">
                <a:highlight>
                  <a:srgbClr val="FFFFFF"/>
                </a:highlight>
                <a:latin typeface="CordiaUPC"/>
                <a:cs typeface="CordiaUPC"/>
              </a:rPr>
              <a:t>. </a:t>
            </a:r>
            <a:endParaRPr lang="en-US">
              <a:latin typeface="CordiaUPC"/>
              <a:cs typeface="CordiaUPC"/>
            </a:endParaRPr>
          </a:p>
          <a:p>
            <a:br>
              <a:rPr lang="en-US">
                <a:cs typeface="CordiaUPC"/>
              </a:rPr>
            </a:br>
            <a:endParaRPr lang="en-US"/>
          </a:p>
          <a:p>
            <a:r>
              <a:rPr lang="en-US">
                <a:highlight>
                  <a:srgbClr val="FFFFFF"/>
                </a:highlight>
                <a:latin typeface="CordiaUPC"/>
                <a:cs typeface="CordiaUPC"/>
              </a:rPr>
              <a:t>Var det </a:t>
            </a:r>
            <a:r>
              <a:rPr lang="en-US" err="1">
                <a:highlight>
                  <a:srgbClr val="FFFFFF"/>
                </a:highlight>
                <a:latin typeface="CordiaUPC"/>
                <a:cs typeface="CordiaUPC"/>
              </a:rPr>
              <a:t>detta</a:t>
            </a:r>
            <a:r>
              <a:rPr lang="en-US">
                <a:highlight>
                  <a:srgbClr val="FFFFFF"/>
                </a:highlight>
                <a:latin typeface="CordiaUPC"/>
                <a:cs typeface="CordiaUPC"/>
              </a:rPr>
              <a:t> du </a:t>
            </a:r>
            <a:r>
              <a:rPr lang="en-US" err="1">
                <a:highlight>
                  <a:srgbClr val="FFFFFF"/>
                </a:highlight>
                <a:latin typeface="CordiaUPC"/>
                <a:cs typeface="CordiaUPC"/>
              </a:rPr>
              <a:t>syftade</a:t>
            </a:r>
            <a:r>
              <a:rPr lang="en-US">
                <a:highlight>
                  <a:srgbClr val="FFFFFF"/>
                </a:highlight>
                <a:latin typeface="CordiaUPC"/>
                <a:cs typeface="CordiaUPC"/>
              </a:rPr>
              <a:t> </a:t>
            </a:r>
            <a:r>
              <a:rPr lang="en-US" err="1">
                <a:highlight>
                  <a:srgbClr val="FFFFFF"/>
                </a:highlight>
                <a:latin typeface="CordiaUPC"/>
                <a:cs typeface="CordiaUPC"/>
              </a:rPr>
              <a:t>på</a:t>
            </a:r>
            <a:r>
              <a:rPr lang="en-US">
                <a:highlight>
                  <a:srgbClr val="FFFFFF"/>
                </a:highlight>
                <a:latin typeface="CordiaUPC"/>
                <a:cs typeface="CordiaUPC"/>
              </a:rPr>
              <a:t>? </a:t>
            </a:r>
            <a:r>
              <a:rPr lang="en-US" err="1">
                <a:highlight>
                  <a:srgbClr val="FFFFFF"/>
                </a:highlight>
                <a:latin typeface="CordiaUPC"/>
                <a:cs typeface="CordiaUPC"/>
              </a:rPr>
              <a:t>Hoppas</a:t>
            </a:r>
            <a:r>
              <a:rPr lang="en-US">
                <a:highlight>
                  <a:srgbClr val="FFFFFF"/>
                </a:highlight>
                <a:latin typeface="CordiaUPC"/>
                <a:cs typeface="CordiaUPC"/>
              </a:rPr>
              <a:t> </a:t>
            </a:r>
            <a:r>
              <a:rPr lang="en-US" err="1">
                <a:highlight>
                  <a:srgbClr val="FFFFFF"/>
                </a:highlight>
                <a:latin typeface="CordiaUPC"/>
                <a:cs typeface="CordiaUPC"/>
              </a:rPr>
              <a:t>denna</a:t>
            </a:r>
            <a:r>
              <a:rPr lang="en-US">
                <a:highlight>
                  <a:srgbClr val="FFFFFF"/>
                </a:highlight>
                <a:latin typeface="CordiaUPC"/>
                <a:cs typeface="CordiaUPC"/>
              </a:rPr>
              <a:t> info </a:t>
            </a:r>
            <a:r>
              <a:rPr lang="en-US" err="1">
                <a:highlight>
                  <a:srgbClr val="FFFFFF"/>
                </a:highlight>
                <a:latin typeface="CordiaUPC"/>
                <a:cs typeface="CordiaUPC"/>
              </a:rPr>
              <a:t>hjälper</a:t>
            </a:r>
            <a:r>
              <a:rPr lang="en-US">
                <a:highlight>
                  <a:srgbClr val="FFFFFF"/>
                </a:highlight>
                <a:latin typeface="CordiaUPC"/>
                <a:cs typeface="CordiaUPC"/>
              </a:rPr>
              <a:t> er </a:t>
            </a:r>
            <a:r>
              <a:rPr lang="en-US" err="1">
                <a:highlight>
                  <a:srgbClr val="FFFFFF"/>
                </a:highlight>
                <a:latin typeface="CordiaUPC"/>
                <a:cs typeface="CordiaUPC"/>
              </a:rPr>
              <a:t>vidare</a:t>
            </a:r>
            <a:r>
              <a:rPr lang="en-US">
                <a:highlight>
                  <a:srgbClr val="FFFFFF"/>
                </a:highlight>
                <a:latin typeface="CordiaUPC"/>
                <a:cs typeface="CordiaUPC"/>
              </a:rPr>
              <a:t>! 🙂</a:t>
            </a:r>
            <a:endParaRPr lang="en-US">
              <a:latin typeface="CordiaUPC"/>
              <a:cs typeface="CordiaUPC"/>
            </a:endParaRPr>
          </a:p>
          <a:p>
            <a:br>
              <a:rPr lang="en-US">
                <a:cs typeface="CordiaUPC"/>
              </a:rPr>
            </a:br>
            <a:endParaRPr lang="en-US"/>
          </a:p>
          <a:p>
            <a:r>
              <a:rPr lang="en-US" err="1">
                <a:highlight>
                  <a:srgbClr val="FFFFFF"/>
                </a:highlight>
                <a:latin typeface="CordiaUPC"/>
                <a:cs typeface="CordiaUPC"/>
              </a:rPr>
              <a:t>Mvh</a:t>
            </a:r>
            <a:r>
              <a:rPr lang="en-US">
                <a:highlight>
                  <a:srgbClr val="FFFFFF"/>
                </a:highlight>
                <a:latin typeface="CordiaUPC"/>
                <a:cs typeface="CordiaUPC"/>
              </a:rPr>
              <a:t>,</a:t>
            </a:r>
            <a:endParaRPr lang="en-US">
              <a:latin typeface="CordiaUPC"/>
              <a:cs typeface="CordiaUPC"/>
            </a:endParaRPr>
          </a:p>
          <a:p>
            <a:r>
              <a:rPr lang="en-US">
                <a:highlight>
                  <a:srgbClr val="FFFFFF"/>
                </a:highlight>
              </a:rPr>
              <a:t>Kia</a:t>
            </a:r>
            <a:endParaRPr lang="en-US"/>
          </a:p>
          <a:p>
            <a:endParaRPr lang="en-US">
              <a:ea typeface="Calibri"/>
              <a:cs typeface="CordiaUPC" panose="020B0304020202020204" pitchFamily="34" charset="-34"/>
            </a:endParaRPr>
          </a:p>
        </p:txBody>
      </p:sp>
      <p:sp>
        <p:nvSpPr>
          <p:cNvPr id="4" name="Slide Number Placeholder 3"/>
          <p:cNvSpPr>
            <a:spLocks noGrp="1"/>
          </p:cNvSpPr>
          <p:nvPr>
            <p:ph type="sldNum" sz="quarter" idx="5"/>
          </p:nvPr>
        </p:nvSpPr>
        <p:spPr/>
        <p:txBody>
          <a:bodyPr/>
          <a:lstStyle/>
          <a:p>
            <a:fld id="{D5A0FE2B-DDF2-B84E-89F8-2745941F035E}" type="slidenum">
              <a:rPr lang="en-FI" smtClean="0"/>
              <a:t>33</a:t>
            </a:fld>
            <a:endParaRPr lang="en-FI"/>
          </a:p>
        </p:txBody>
      </p:sp>
    </p:spTree>
    <p:extLst>
      <p:ext uri="{BB962C8B-B14F-4D97-AF65-F5344CB8AC3E}">
        <p14:creationId xmlns:p14="http://schemas.microsoft.com/office/powerpoint/2010/main" val="1876732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0564A-FC43-7EEA-8C1F-D72D03986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22639-CF79-75C7-5740-84ED5768EE55}"/>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699AC751-710E-7FC7-8B58-B0CF01775744}"/>
              </a:ext>
            </a:extLst>
          </p:cNvPr>
          <p:cNvSpPr>
            <a:spLocks noGrp="1"/>
          </p:cNvSpPr>
          <p:nvPr>
            <p:ph type="body" idx="1"/>
          </p:nvPr>
        </p:nvSpPr>
        <p:spPr/>
        <p:txBody>
          <a:bodyPr/>
          <a:lstStyle/>
          <a:p>
            <a:endParaRPr lang="en-US">
              <a:ea typeface="Calibri"/>
              <a:cs typeface="CordiaUPC" panose="020B0304020202020204" pitchFamily="34" charset="-34"/>
            </a:endParaRPr>
          </a:p>
        </p:txBody>
      </p:sp>
      <p:sp>
        <p:nvSpPr>
          <p:cNvPr id="4" name="Slide Number Placeholder 3">
            <a:extLst>
              <a:ext uri="{FF2B5EF4-FFF2-40B4-BE49-F238E27FC236}">
                <a16:creationId xmlns:a16="http://schemas.microsoft.com/office/drawing/2014/main" id="{930816CA-35D2-33F6-FFB3-4A20E1E18C7E}"/>
              </a:ext>
            </a:extLst>
          </p:cNvPr>
          <p:cNvSpPr>
            <a:spLocks noGrp="1"/>
          </p:cNvSpPr>
          <p:nvPr>
            <p:ph type="sldNum" sz="quarter" idx="5"/>
          </p:nvPr>
        </p:nvSpPr>
        <p:spPr/>
        <p:txBody>
          <a:bodyPr/>
          <a:lstStyle/>
          <a:p>
            <a:fld id="{D5A0FE2B-DDF2-B84E-89F8-2745941F035E}" type="slidenum">
              <a:rPr lang="en-FI" smtClean="0"/>
              <a:t>34</a:t>
            </a:fld>
            <a:endParaRPr lang="en-FI"/>
          </a:p>
        </p:txBody>
      </p:sp>
    </p:spTree>
    <p:extLst>
      <p:ext uri="{BB962C8B-B14F-4D97-AF65-F5344CB8AC3E}">
        <p14:creationId xmlns:p14="http://schemas.microsoft.com/office/powerpoint/2010/main" val="44532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5B45F-D3B6-FC00-CE10-C700BE821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2F4A9-532A-E95C-6FF2-700EA8DAF3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997E91F-FA27-0E6E-52BA-6807C77128EF}"/>
              </a:ext>
            </a:extLst>
          </p:cNvPr>
          <p:cNvSpPr>
            <a:spLocks noGrp="1"/>
          </p:cNvSpPr>
          <p:nvPr>
            <p:ph type="body" idx="1"/>
          </p:nvPr>
        </p:nvSpPr>
        <p:spPr/>
        <p:txBody>
          <a:bodyPr/>
          <a:lstStyle/>
          <a:p>
            <a:r>
              <a:rPr lang="en-US">
                <a:latin typeface="CordiaUPC"/>
                <a:cs typeface="CordiaUPC"/>
              </a:rPr>
              <a:t>"One service user told us: </a:t>
            </a:r>
            <a:endParaRPr lang="en-US"/>
          </a:p>
          <a:p>
            <a:endParaRPr lang="en-US">
              <a:latin typeface="CordiaUPC"/>
              <a:cs typeface="CordiaUPC"/>
            </a:endParaRPr>
          </a:p>
          <a:p>
            <a:r>
              <a:rPr lang="en-US">
                <a:latin typeface="CordiaUPC"/>
                <a:cs typeface="CordiaUPC"/>
              </a:rPr>
              <a:t>'I feel I have been stamped as a Finnish speaker in the care pathway and rarely get Swedish service.” </a:t>
            </a:r>
            <a:endParaRPr lang="en-US"/>
          </a:p>
          <a:p>
            <a:endParaRPr lang="en-US">
              <a:latin typeface="CordiaUPC"/>
              <a:cs typeface="CordiaUPC"/>
            </a:endParaRPr>
          </a:p>
          <a:p>
            <a:r>
              <a:rPr lang="en-US">
                <a:latin typeface="CordiaUPC"/>
                <a:cs typeface="CordiaUPC"/>
              </a:rPr>
              <a:t>We don’t think this is the way it should be.</a:t>
            </a:r>
            <a:endParaRPr lang="en-US"/>
          </a:p>
          <a:p>
            <a:br>
              <a:rPr lang="en-US"/>
            </a:br>
            <a:endParaRPr lang="en-US"/>
          </a:p>
        </p:txBody>
      </p:sp>
      <p:sp>
        <p:nvSpPr>
          <p:cNvPr id="4" name="Slide Number Placeholder 3">
            <a:extLst>
              <a:ext uri="{FF2B5EF4-FFF2-40B4-BE49-F238E27FC236}">
                <a16:creationId xmlns:a16="http://schemas.microsoft.com/office/drawing/2014/main" id="{8259394B-7CC4-937E-19ED-350AFCB8D3DE}"/>
              </a:ext>
            </a:extLst>
          </p:cNvPr>
          <p:cNvSpPr>
            <a:spLocks noGrp="1"/>
          </p:cNvSpPr>
          <p:nvPr>
            <p:ph type="sldNum" sz="quarter" idx="5"/>
          </p:nvPr>
        </p:nvSpPr>
        <p:spPr/>
        <p:txBody>
          <a:bodyPr/>
          <a:lstStyle/>
          <a:p>
            <a:fld id="{D5A0FE2B-DDF2-B84E-89F8-2745941F035E}" type="slidenum">
              <a:rPr lang="en-FI" smtClean="0"/>
              <a:pPr/>
              <a:t>35</a:t>
            </a:fld>
            <a:endParaRPr lang="en-FI"/>
          </a:p>
        </p:txBody>
      </p:sp>
    </p:spTree>
    <p:extLst>
      <p:ext uri="{BB962C8B-B14F-4D97-AF65-F5344CB8AC3E}">
        <p14:creationId xmlns:p14="http://schemas.microsoft.com/office/powerpoint/2010/main" val="3476346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FB439-01D7-2EAC-7FB2-A268D0D1A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20BB6-DCF8-38FA-12D2-59F06315ECF8}"/>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43128C6D-EFED-2829-C20D-5EF0373B97CA}"/>
              </a:ext>
            </a:extLst>
          </p:cNvPr>
          <p:cNvSpPr>
            <a:spLocks noGrp="1"/>
          </p:cNvSpPr>
          <p:nvPr>
            <p:ph type="body" idx="1"/>
          </p:nvPr>
        </p:nvSpPr>
        <p:spPr/>
        <p:txBody>
          <a:bodyPr/>
          <a:lstStyle/>
          <a:p>
            <a:r>
              <a:rPr lang="en-US"/>
              <a:t>"We are not naive about the barriers. </a:t>
            </a:r>
          </a:p>
          <a:p>
            <a:r>
              <a:rPr lang="en-US">
                <a:latin typeface="CordiaUPC"/>
                <a:cs typeface="CordiaUPC"/>
              </a:rPr>
              <a:t>Providers are independent </a:t>
            </a:r>
            <a:r>
              <a:rPr lang="en-US" err="1">
                <a:latin typeface="CordiaUPC"/>
                <a:cs typeface="CordiaUPC"/>
              </a:rPr>
              <a:t>organisations</a:t>
            </a:r>
            <a:r>
              <a:rPr lang="en-US">
                <a:latin typeface="CordiaUPC"/>
                <a:cs typeface="CordiaUPC"/>
              </a:rPr>
              <a:t> with their own funding and incentives. Building cross-</a:t>
            </a:r>
            <a:r>
              <a:rPr lang="en-US" err="1">
                <a:latin typeface="CordiaUPC"/>
                <a:cs typeface="CordiaUPC"/>
              </a:rPr>
              <a:t>organisational</a:t>
            </a:r>
            <a:r>
              <a:rPr lang="en-US">
                <a:latin typeface="CordiaUPC"/>
                <a:cs typeface="CordiaUPC"/>
              </a:rPr>
              <a:t> collaboration is hard, and government has a role in aligning incentives.</a:t>
            </a:r>
          </a:p>
          <a:p>
            <a:r>
              <a:rPr lang="en-US">
                <a:latin typeface="CordiaUPC"/>
                <a:cs typeface="CordiaUPC"/>
              </a:rPr>
              <a:t>There is a shortage of care providers. The initial investment costs are real, even when the long-term savings are clear. And for the bilingual map, sustaining it over time requires clear ownership."</a:t>
            </a:r>
          </a:p>
          <a:p>
            <a:r>
              <a:rPr lang="en-US"/>
              <a:t>"But many of these entry points build on things already in motion, and that’s why we believe in expanding on these concepts.</a:t>
            </a:r>
          </a:p>
          <a:p>
            <a:br>
              <a:rPr lang="en-US"/>
            </a:br>
            <a:endParaRPr lang="en-US"/>
          </a:p>
        </p:txBody>
      </p:sp>
      <p:sp>
        <p:nvSpPr>
          <p:cNvPr id="4" name="Slide Number Placeholder 3">
            <a:extLst>
              <a:ext uri="{FF2B5EF4-FFF2-40B4-BE49-F238E27FC236}">
                <a16:creationId xmlns:a16="http://schemas.microsoft.com/office/drawing/2014/main" id="{C8E6A92D-C324-D96A-F93B-C80793BAFD37}"/>
              </a:ext>
            </a:extLst>
          </p:cNvPr>
          <p:cNvSpPr>
            <a:spLocks noGrp="1"/>
          </p:cNvSpPr>
          <p:nvPr>
            <p:ph type="sldNum" sz="quarter" idx="5"/>
          </p:nvPr>
        </p:nvSpPr>
        <p:spPr/>
        <p:txBody>
          <a:bodyPr/>
          <a:lstStyle/>
          <a:p>
            <a:fld id="{D5A0FE2B-DDF2-B84E-89F8-2745941F035E}" type="slidenum">
              <a:rPr lang="en-FI" smtClean="0"/>
              <a:t>36</a:t>
            </a:fld>
            <a:endParaRPr lang="en-FI"/>
          </a:p>
        </p:txBody>
      </p:sp>
    </p:spTree>
    <p:extLst>
      <p:ext uri="{BB962C8B-B14F-4D97-AF65-F5344CB8AC3E}">
        <p14:creationId xmlns:p14="http://schemas.microsoft.com/office/powerpoint/2010/main" val="3332796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dc396c843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6" name="Google Shape;526;g3dc396c843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a:t>Read quote.</a:t>
            </a:r>
          </a:p>
          <a:p>
            <a:endParaRPr lang="en-GB"/>
          </a:p>
          <a:p>
            <a:r>
              <a:rPr lang="en-GB"/>
              <a:t>"Care does not break because people stop caring. It breaks because the structures between them were not built for the people who need them most. This can change.</a:t>
            </a:r>
            <a:endParaRPr lang="en-US"/>
          </a:p>
          <a:p>
            <a:br>
              <a:rPr lang="en-US"/>
            </a:br>
            <a:endParaRPr lang="en-US"/>
          </a:p>
          <a:p>
            <a:endParaRPr lang="en-GB">
              <a:latin typeface="CordiaUPC"/>
              <a:cs typeface="CordiaUPC"/>
            </a:endParaRPr>
          </a:p>
          <a:p>
            <a:endParaRPr lang="en-GB">
              <a:latin typeface="CordiaUPC"/>
              <a:cs typeface="CordiaUPC"/>
            </a:endParaRPr>
          </a:p>
          <a:p>
            <a:endParaRPr lang="en-GB">
              <a:latin typeface="CordiaUPC"/>
              <a:cs typeface="CordiaUPC"/>
            </a:endParaRPr>
          </a:p>
          <a:p>
            <a:pPr marL="0" lvl="0" indent="0" algn="l">
              <a:spcBef>
                <a:spcPts val="0"/>
              </a:spcBef>
              <a:spcAft>
                <a:spcPts val="0"/>
              </a:spcAft>
              <a:buNone/>
            </a:pPr>
            <a:r>
              <a:rPr lang="en-GB" sz="1200" b="0" i="0" u="none" strike="noStrike" kern="1200">
                <a:solidFill>
                  <a:schemeClr val="tx1"/>
                </a:solidFill>
                <a:effectLst/>
                <a:latin typeface="CordiaUPC"/>
                <a:cs typeface="CordiaUPC"/>
              </a:rPr>
              <a:t>We have great colleagues here; we laugh and share ups and downs. That’s what keeps me here. –Social worker</a:t>
            </a:r>
            <a:endParaRPr lang="en-GB"/>
          </a:p>
          <a:p>
            <a:pPr marL="0" lvl="0" indent="0" algn="l" rtl="0">
              <a:spcBef>
                <a:spcPts val="0"/>
              </a:spcBef>
              <a:spcAft>
                <a:spcPts val="0"/>
              </a:spcAft>
              <a:buNone/>
            </a:pPr>
            <a:r>
              <a:rPr lang="en-GB" sz="1200" b="0" i="0" u="none" strike="noStrike" kern="1200">
                <a:solidFill>
                  <a:schemeClr val="tx1"/>
                </a:solidFill>
                <a:effectLst/>
                <a:latin typeface="CordiaUPC" panose="020B0304020202020204" pitchFamily="34" charset="-34"/>
                <a:ea typeface="+mn-ea"/>
                <a:cs typeface="+mn-cs"/>
              </a:rPr>
              <a:t>Many patients are happy that we listen to them and stay with them. – Social worker</a:t>
            </a:r>
          </a:p>
          <a:p>
            <a:pPr marL="0" lvl="0" indent="0" algn="l" rtl="0">
              <a:spcBef>
                <a:spcPts val="0"/>
              </a:spcBef>
              <a:spcAft>
                <a:spcPts val="0"/>
              </a:spcAft>
              <a:buNone/>
            </a:pPr>
            <a:r>
              <a:rPr lang="en-GB"/>
              <a:t>”Trust our professional more. The system is the one with the gaps, but professionals know what is going on and how to handle things.” – Kia</a:t>
            </a:r>
          </a:p>
          <a:p>
            <a:pPr marL="0" lvl="0" indent="0" algn="l" rtl="0">
              <a:spcBef>
                <a:spcPts val="0"/>
              </a:spcBef>
              <a:spcAft>
                <a:spcPts val="0"/>
              </a:spcAft>
              <a:buNone/>
            </a:pPr>
            <a:r>
              <a:rPr lang="en-GB" b="0">
                <a:latin typeface="CordiaUPC"/>
                <a:cs typeface="CordiaUPC"/>
              </a:rPr>
              <a:t>"We don’t forget our patients, but make sure they can contact us again easily." –</a:t>
            </a:r>
          </a:p>
          <a:p>
            <a:pPr marL="0" lvl="0" indent="0" algn="l" rtl="0">
              <a:spcBef>
                <a:spcPts val="0"/>
              </a:spcBef>
              <a:spcAft>
                <a:spcPts val="0"/>
              </a:spcAft>
              <a:buNone/>
            </a:pPr>
            <a:r>
              <a:rPr lang="en-GB" sz="1200" b="0" i="0" u="none" strike="noStrike" kern="1200">
                <a:solidFill>
                  <a:schemeClr val="tx1"/>
                </a:solidFill>
                <a:effectLst/>
                <a:latin typeface="CordiaUPC"/>
                <a:cs typeface="CordiaUPC"/>
              </a:rPr>
              <a:t>even if laws wouldn't change, just changing the focus can bring change. - </a:t>
            </a:r>
            <a:r>
              <a:rPr lang="en-GB" sz="1200" b="0" i="0" u="none" strike="noStrike" kern="1200" err="1">
                <a:solidFill>
                  <a:schemeClr val="tx1"/>
                </a:solidFill>
                <a:effectLst/>
                <a:latin typeface="CordiaUPC"/>
                <a:cs typeface="CordiaUPC"/>
              </a:rPr>
              <a:t>ossi</a:t>
            </a:r>
            <a:endParaRPr lang="en-GB" b="0">
              <a:latin typeface="CordiaUPC"/>
              <a:cs typeface="CordiaUPC"/>
            </a:endParaRPr>
          </a:p>
        </p:txBody>
      </p:sp>
    </p:spTree>
    <p:extLst>
      <p:ext uri="{BB962C8B-B14F-4D97-AF65-F5344CB8AC3E}">
        <p14:creationId xmlns:p14="http://schemas.microsoft.com/office/powerpoint/2010/main" val="2190476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a:extLst>
            <a:ext uri="{FF2B5EF4-FFF2-40B4-BE49-F238E27FC236}">
              <a16:creationId xmlns:a16="http://schemas.microsoft.com/office/drawing/2014/main" id="{68477EE7-A0F9-9F46-1099-F96FA52F0C58}"/>
            </a:ext>
          </a:extLst>
        </p:cNvPr>
        <p:cNvGrpSpPr/>
        <p:nvPr/>
      </p:nvGrpSpPr>
      <p:grpSpPr>
        <a:xfrm>
          <a:off x="0" y="0"/>
          <a:ext cx="0" cy="0"/>
          <a:chOff x="0" y="0"/>
          <a:chExt cx="0" cy="0"/>
        </a:xfrm>
      </p:grpSpPr>
      <p:sp>
        <p:nvSpPr>
          <p:cNvPr id="525" name="Google Shape;525;g3dc396c8431_2_0:notes">
            <a:extLst>
              <a:ext uri="{FF2B5EF4-FFF2-40B4-BE49-F238E27FC236}">
                <a16:creationId xmlns:a16="http://schemas.microsoft.com/office/drawing/2014/main" id="{2800DFBC-B4D0-4FEB-F51B-3C6FA5F441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6" name="Google Shape;526;g3dc396c8431_2_0:notes">
            <a:extLst>
              <a:ext uri="{FF2B5EF4-FFF2-40B4-BE49-F238E27FC236}">
                <a16:creationId xmlns:a16="http://schemas.microsoft.com/office/drawing/2014/main" id="{CC23CA8B-4EF8-D65E-581B-96BA7526DF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89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dbd4f56739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31" name="Google Shape;531;g3dbd4f56739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i-FI">
                <a:latin typeface="CordiaUPC"/>
                <a:cs typeface="CordiaUPC"/>
              </a:rPr>
              <a:t>Remember to update! </a:t>
            </a:r>
          </a:p>
          <a:p>
            <a:r>
              <a:rPr lang="fi-FI">
                <a:latin typeface="CordiaUPC"/>
                <a:cs typeface="CordiaUPC"/>
              </a:rPr>
              <a:t>--&gt; Mahtavaa kiitos et joku teki!!!</a:t>
            </a:r>
            <a:endParaRPr lang="fi-FI">
              <a:cs typeface="CordiaUPC"/>
            </a:endParaRPr>
          </a:p>
        </p:txBody>
      </p:sp>
    </p:spTree>
    <p:extLst>
      <p:ext uri="{BB962C8B-B14F-4D97-AF65-F5344CB8AC3E}">
        <p14:creationId xmlns:p14="http://schemas.microsoft.com/office/powerpoint/2010/main" val="127948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73C30-AF9D-06E8-DD8F-6AC060907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ACECB-AAEE-C7C5-3537-50DCE4A7A681}"/>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FF14E981-2661-9D93-F600-909A81B16B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a:t>With the crash Erik subsequently suffered from cognitive issues which has left him partly unable to work. This further has impacted his mental health and social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FI"/>
              <a:t>Velat, diilin menettämis masennus, päihteiden käyttö. Erik goes down </a:t>
            </a:r>
            <a:r>
              <a:rPr lang="en-GB"/>
              <a:t>a really</a:t>
            </a:r>
            <a:r>
              <a:rPr lang="en-FI"/>
              <a:t> rough path.</a:t>
            </a:r>
          </a:p>
          <a:p>
            <a:endParaRPr lang="en-FI"/>
          </a:p>
          <a:p>
            <a:pPr marL="285750" indent="-285750">
              <a:buFontTx/>
              <a:buChar char="-"/>
            </a:pPr>
            <a:r>
              <a:rPr lang="en-FI"/>
              <a:t>Overlapping needs</a:t>
            </a:r>
          </a:p>
          <a:p>
            <a:pPr marL="285750" indent="-285750">
              <a:buFontTx/>
              <a:buChar char="-"/>
            </a:pPr>
            <a:endParaRPr lang="en-FI"/>
          </a:p>
          <a:p>
            <a:r>
              <a:rPr lang="en-FI"/>
              <a:t>Financial stress, substance use, social isolatio, anxiety, housing worries, mental health struggles etc. Starting by telling about Erik’s problems</a:t>
            </a:r>
          </a:p>
          <a:p>
            <a:endParaRPr lang="en-FI"/>
          </a:p>
          <a:p>
            <a:r>
              <a:rPr lang="en-FI"/>
              <a:t>Cognitive overload</a:t>
            </a:r>
          </a:p>
          <a:p>
            <a:endParaRPr lang="en-FI"/>
          </a:p>
          <a:p>
            <a:r>
              <a:rPr lang="en-GB"/>
              <a:t>V</a:t>
            </a:r>
            <a:r>
              <a:rPr lang="en-FI"/>
              <a:t>isuaali: Orgaaninen yhteys toisiinsa, koska kaikki kytköksissä toisiinsa</a:t>
            </a:r>
          </a:p>
        </p:txBody>
      </p:sp>
      <p:sp>
        <p:nvSpPr>
          <p:cNvPr id="4" name="Slide Number Placeholder 3">
            <a:extLst>
              <a:ext uri="{FF2B5EF4-FFF2-40B4-BE49-F238E27FC236}">
                <a16:creationId xmlns:a16="http://schemas.microsoft.com/office/drawing/2014/main" id="{E6906799-ECDB-0A72-6258-0A50A0AFDBD9}"/>
              </a:ext>
            </a:extLst>
          </p:cNvPr>
          <p:cNvSpPr>
            <a:spLocks noGrp="1"/>
          </p:cNvSpPr>
          <p:nvPr>
            <p:ph type="sldNum" sz="quarter" idx="5"/>
          </p:nvPr>
        </p:nvSpPr>
        <p:spPr/>
        <p:txBody>
          <a:bodyPr/>
          <a:lstStyle/>
          <a:p>
            <a:fld id="{D5A0FE2B-DDF2-B84E-89F8-2745941F035E}" type="slidenum">
              <a:rPr lang="en-FI" smtClean="0"/>
              <a:t>4</a:t>
            </a:fld>
            <a:endParaRPr lang="en-FI"/>
          </a:p>
        </p:txBody>
      </p:sp>
    </p:spTree>
    <p:extLst>
      <p:ext uri="{BB962C8B-B14F-4D97-AF65-F5344CB8AC3E}">
        <p14:creationId xmlns:p14="http://schemas.microsoft.com/office/powerpoint/2010/main" val="672484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BB3CD-CEA4-F84D-9803-B5115BD06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10429-940A-CD80-A0EC-803143CF0035}"/>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279598C5-A446-4E89-6AF8-0391618139F5}"/>
              </a:ext>
            </a:extLst>
          </p:cNvPr>
          <p:cNvSpPr>
            <a:spLocks noGrp="1"/>
          </p:cNvSpPr>
          <p:nvPr>
            <p:ph type="body" idx="1"/>
          </p:nvPr>
        </p:nvSpPr>
        <p:spPr/>
        <p:txBody>
          <a:bodyPr/>
          <a:lstStyle/>
          <a:p>
            <a:pPr>
              <a:defRPr/>
            </a:pPr>
            <a:r>
              <a:rPr lang="en-FI">
                <a:latin typeface="CordiaUPC"/>
                <a:cs typeface="CordiaUPC"/>
              </a:rPr>
              <a:t>Sori se beige hue muistuttaa jalkaproteesia  </a:t>
            </a:r>
            <a:endParaRPr lang="en-US">
              <a:latin typeface="CordiaUPC"/>
              <a:cs typeface="CordiaUPC"/>
            </a:endParaRPr>
          </a:p>
        </p:txBody>
      </p:sp>
      <p:sp>
        <p:nvSpPr>
          <p:cNvPr id="4" name="Slide Number Placeholder 3">
            <a:extLst>
              <a:ext uri="{FF2B5EF4-FFF2-40B4-BE49-F238E27FC236}">
                <a16:creationId xmlns:a16="http://schemas.microsoft.com/office/drawing/2014/main" id="{D6F21827-EE22-74E6-0712-31190992BC9D}"/>
              </a:ext>
            </a:extLst>
          </p:cNvPr>
          <p:cNvSpPr>
            <a:spLocks noGrp="1"/>
          </p:cNvSpPr>
          <p:nvPr>
            <p:ph type="sldNum" sz="quarter" idx="5"/>
          </p:nvPr>
        </p:nvSpPr>
        <p:spPr/>
        <p:txBody>
          <a:bodyPr/>
          <a:lstStyle/>
          <a:p>
            <a:fld id="{D5A0FE2B-DDF2-B84E-89F8-2745941F035E}" type="slidenum">
              <a:rPr lang="en-FI" smtClean="0"/>
              <a:t>5</a:t>
            </a:fld>
            <a:endParaRPr lang="en-FI"/>
          </a:p>
        </p:txBody>
      </p:sp>
    </p:spTree>
    <p:extLst>
      <p:ext uri="{BB962C8B-B14F-4D97-AF65-F5344CB8AC3E}">
        <p14:creationId xmlns:p14="http://schemas.microsoft.com/office/powerpoint/2010/main" val="600470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7289E-94C0-4171-CC0E-C1B9AB186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E57B2-2895-9929-E3B0-02F8BDF92ED0}"/>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12AC1A90-F9F2-839E-3DFF-F356E09026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a:t>With the crash Erik subsequently suffered from cognitive issues which has left him partly unable to work. This further has impacted his mental health and social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FI"/>
              <a:t>Velat, diilin menettämis masennus, päihteiden käyttö. Erik goes down </a:t>
            </a:r>
            <a:r>
              <a:rPr lang="en-GB"/>
              <a:t>a really</a:t>
            </a:r>
            <a:r>
              <a:rPr lang="en-FI"/>
              <a:t> rough path.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I"/>
          </a:p>
          <a:p>
            <a:pPr marL="0" marR="0" lvl="0" indent="0" algn="l" defTabSz="914400" rtl="0" eaLnBrk="1" fontAlgn="auto" latinLnBrk="0" hangingPunct="1">
              <a:lnSpc>
                <a:spcPct val="100000"/>
              </a:lnSpc>
              <a:spcBef>
                <a:spcPts val="0"/>
              </a:spcBef>
              <a:spcAft>
                <a:spcPts val="0"/>
              </a:spcAft>
              <a:buClrTx/>
              <a:buSzTx/>
              <a:buFontTx/>
              <a:buNone/>
              <a:tabLst/>
              <a:defRPr/>
            </a:pPr>
            <a:r>
              <a:rPr lang="en-FI"/>
              <a:t>Visuaali: Palvelut koskettaa yhtä tai toista palvelua</a:t>
            </a:r>
          </a:p>
          <a:p>
            <a:endParaRPr lang="en-FI"/>
          </a:p>
          <a:p>
            <a:r>
              <a:rPr lang="en-FI"/>
              <a:t>-insert different overlapping services visually-</a:t>
            </a:r>
          </a:p>
          <a:p>
            <a:endParaRPr lang="en-FI"/>
          </a:p>
          <a:p>
            <a:r>
              <a:rPr lang="en-FI"/>
              <a:t>- </a:t>
            </a:r>
            <a:r>
              <a:rPr lang="en-GB"/>
              <a:t>F</a:t>
            </a:r>
            <a:r>
              <a:rPr lang="en-FI"/>
              <a:t>ragmented support</a:t>
            </a:r>
          </a:p>
          <a:p>
            <a:endParaRPr lang="en-FI"/>
          </a:p>
          <a:p>
            <a:r>
              <a:rPr lang="en-FI"/>
              <a:t>Each of those services sees only part of Erik’s situation. Erik experiences all of it by himself, at once. Yksittäisten ongelmien hoitaminen on vaikeaa, mutta vaikeus kasvaa ekponentiaalisesti kun ongelmia tulee useita hoidettaviksi.</a:t>
            </a:r>
          </a:p>
          <a:p>
            <a:endParaRPr lang="en-FI"/>
          </a:p>
        </p:txBody>
      </p:sp>
      <p:sp>
        <p:nvSpPr>
          <p:cNvPr id="4" name="Slide Number Placeholder 3">
            <a:extLst>
              <a:ext uri="{FF2B5EF4-FFF2-40B4-BE49-F238E27FC236}">
                <a16:creationId xmlns:a16="http://schemas.microsoft.com/office/drawing/2014/main" id="{35F2B61A-222F-7EC9-E9CD-BCC22EBA024E}"/>
              </a:ext>
            </a:extLst>
          </p:cNvPr>
          <p:cNvSpPr>
            <a:spLocks noGrp="1"/>
          </p:cNvSpPr>
          <p:nvPr>
            <p:ph type="sldNum" sz="quarter" idx="5"/>
          </p:nvPr>
        </p:nvSpPr>
        <p:spPr/>
        <p:txBody>
          <a:bodyPr/>
          <a:lstStyle/>
          <a:p>
            <a:fld id="{D5A0FE2B-DDF2-B84E-89F8-2745941F035E}" type="slidenum">
              <a:rPr lang="en-FI" smtClean="0"/>
              <a:t>6</a:t>
            </a:fld>
            <a:endParaRPr lang="en-FI"/>
          </a:p>
        </p:txBody>
      </p:sp>
    </p:spTree>
    <p:extLst>
      <p:ext uri="{BB962C8B-B14F-4D97-AF65-F5344CB8AC3E}">
        <p14:creationId xmlns:p14="http://schemas.microsoft.com/office/powerpoint/2010/main" val="526518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F1917-E046-E81E-EFC1-896936D91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5BB07-58B7-BE7C-FDA6-B58F81E619BA}"/>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34651C44-AB0E-7BA8-37CF-9CFDBB373F1F}"/>
              </a:ext>
            </a:extLst>
          </p:cNvPr>
          <p:cNvSpPr>
            <a:spLocks noGrp="1"/>
          </p:cNvSpPr>
          <p:nvPr>
            <p:ph type="body" idx="1"/>
          </p:nvPr>
        </p:nvSpPr>
        <p:spPr/>
        <p:txBody>
          <a:bodyPr/>
          <a:lstStyle/>
          <a:p>
            <a:r>
              <a:rPr lang="en-GB">
                <a:cs typeface="CordiaUPC" panose="020B0304020202020204" pitchFamily="34" charset="-34"/>
              </a:rPr>
              <a:t>.</a:t>
            </a:r>
            <a:endParaRPr lang="en-US">
              <a:cs typeface="CordiaUPC" panose="020B0304020202020204" pitchFamily="34" charset="-34"/>
            </a:endParaRPr>
          </a:p>
        </p:txBody>
      </p:sp>
      <p:sp>
        <p:nvSpPr>
          <p:cNvPr id="4" name="Slide Number Placeholder 3">
            <a:extLst>
              <a:ext uri="{FF2B5EF4-FFF2-40B4-BE49-F238E27FC236}">
                <a16:creationId xmlns:a16="http://schemas.microsoft.com/office/drawing/2014/main" id="{F417CA09-9A1F-353C-BFF6-48C53536039F}"/>
              </a:ext>
            </a:extLst>
          </p:cNvPr>
          <p:cNvSpPr>
            <a:spLocks noGrp="1"/>
          </p:cNvSpPr>
          <p:nvPr>
            <p:ph type="sldNum" sz="quarter" idx="5"/>
          </p:nvPr>
        </p:nvSpPr>
        <p:spPr/>
        <p:txBody>
          <a:bodyPr/>
          <a:lstStyle/>
          <a:p>
            <a:fld id="{D5A0FE2B-DDF2-B84E-89F8-2745941F035E}" type="slidenum">
              <a:rPr lang="en-FI" smtClean="0"/>
              <a:t>7</a:t>
            </a:fld>
            <a:endParaRPr lang="en-FI"/>
          </a:p>
        </p:txBody>
      </p:sp>
    </p:spTree>
    <p:extLst>
      <p:ext uri="{BB962C8B-B14F-4D97-AF65-F5344CB8AC3E}">
        <p14:creationId xmlns:p14="http://schemas.microsoft.com/office/powerpoint/2010/main" val="20814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D6D97-5E06-77F1-61E3-D631128B2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F46CA-510C-6D3D-085B-5AFDDB17E111}"/>
              </a:ext>
            </a:extLst>
          </p:cNvPr>
          <p:cNvSpPr>
            <a:spLocks noGrp="1" noRot="1" noChangeAspect="1"/>
          </p:cNvSpPr>
          <p:nvPr>
            <p:ph type="sldImg"/>
          </p:nvPr>
        </p:nvSpPr>
        <p:spPr>
          <a:xfrm>
            <a:off x="381000" y="685800"/>
            <a:ext cx="6096000" cy="3429000"/>
          </a:xfrm>
        </p:spPr>
        <p:txBody>
          <a:bodyPr/>
          <a:lstStyle/>
          <a:p>
            <a:endParaRPr lang="en-GB"/>
          </a:p>
        </p:txBody>
      </p:sp>
      <p:sp>
        <p:nvSpPr>
          <p:cNvPr id="3" name="Notes Placeholder 2">
            <a:extLst>
              <a:ext uri="{FF2B5EF4-FFF2-40B4-BE49-F238E27FC236}">
                <a16:creationId xmlns:a16="http://schemas.microsoft.com/office/drawing/2014/main" id="{BE945CF1-C748-337E-7B9E-369E4076AEF3}"/>
              </a:ext>
            </a:extLst>
          </p:cNvPr>
          <p:cNvSpPr>
            <a:spLocks noGrp="1"/>
          </p:cNvSpPr>
          <p:nvPr>
            <p:ph type="body" idx="1"/>
          </p:nvPr>
        </p:nvSpPr>
        <p:spPr/>
        <p:txBody>
          <a:bodyPr/>
          <a:lstStyle/>
          <a:p>
            <a:r>
              <a:rPr lang="fi-FI"/>
              <a:t>Intro to </a:t>
            </a:r>
            <a:r>
              <a:rPr lang="fi-FI" err="1"/>
              <a:t>research</a:t>
            </a:r>
            <a:r>
              <a:rPr lang="fi-FI"/>
              <a:t>. ” </a:t>
            </a:r>
            <a:r>
              <a:rPr lang="fi-FI" err="1"/>
              <a:t>nää</a:t>
            </a:r>
            <a:r>
              <a:rPr lang="fi-FI"/>
              <a:t> tyypit kerto meille keitä </a:t>
            </a:r>
            <a:r>
              <a:rPr lang="fi-FI" err="1"/>
              <a:t>vulnerable</a:t>
            </a:r>
            <a:r>
              <a:rPr lang="fi-FI"/>
              <a:t> </a:t>
            </a:r>
            <a:r>
              <a:rPr lang="fi-FI" err="1"/>
              <a:t>target</a:t>
            </a:r>
            <a:r>
              <a:rPr lang="fi-FI"/>
              <a:t> oli” </a:t>
            </a:r>
            <a:r>
              <a:rPr lang="fi-FI" err="1"/>
              <a:t>social</a:t>
            </a:r>
            <a:r>
              <a:rPr lang="fi-FI"/>
              <a:t> </a:t>
            </a:r>
            <a:r>
              <a:rPr lang="fi-FI" err="1"/>
              <a:t>workers</a:t>
            </a:r>
            <a:r>
              <a:rPr lang="fi-FI"/>
              <a:t>, </a:t>
            </a:r>
            <a:r>
              <a:rPr lang="fi-FI" err="1"/>
              <a:t>mental</a:t>
            </a:r>
            <a:r>
              <a:rPr lang="fi-FI"/>
              <a:t> </a:t>
            </a:r>
            <a:r>
              <a:rPr lang="fi-FI" err="1"/>
              <a:t>health</a:t>
            </a:r>
            <a:r>
              <a:rPr lang="fi-FI"/>
              <a:t> </a:t>
            </a:r>
            <a:r>
              <a:rPr lang="fi-FI" err="1"/>
              <a:t>specialist</a:t>
            </a:r>
            <a:r>
              <a:rPr lang="fi-FI"/>
              <a:t> </a:t>
            </a:r>
            <a:r>
              <a:rPr lang="fi-FI" err="1"/>
              <a:t>jne</a:t>
            </a:r>
            <a:r>
              <a:rPr lang="fi-FI"/>
              <a:t>…</a:t>
            </a:r>
            <a:endParaRPr lang="en-FI"/>
          </a:p>
        </p:txBody>
      </p:sp>
      <p:sp>
        <p:nvSpPr>
          <p:cNvPr id="4" name="Slide Number Placeholder 3">
            <a:extLst>
              <a:ext uri="{FF2B5EF4-FFF2-40B4-BE49-F238E27FC236}">
                <a16:creationId xmlns:a16="http://schemas.microsoft.com/office/drawing/2014/main" id="{62D70487-96E2-42D1-6FA6-9B00A909A50E}"/>
              </a:ext>
            </a:extLst>
          </p:cNvPr>
          <p:cNvSpPr>
            <a:spLocks noGrp="1"/>
          </p:cNvSpPr>
          <p:nvPr>
            <p:ph type="sldNum" sz="quarter" idx="5"/>
          </p:nvPr>
        </p:nvSpPr>
        <p:spPr/>
        <p:txBody>
          <a:bodyPr/>
          <a:lstStyle/>
          <a:p>
            <a:fld id="{D5A0FE2B-DDF2-B84E-89F8-2745941F035E}" type="slidenum">
              <a:rPr lang="en-FI" smtClean="0"/>
              <a:t>8</a:t>
            </a:fld>
            <a:endParaRPr lang="en-FI"/>
          </a:p>
        </p:txBody>
      </p:sp>
    </p:spTree>
    <p:extLst>
      <p:ext uri="{BB962C8B-B14F-4D97-AF65-F5344CB8AC3E}">
        <p14:creationId xmlns:p14="http://schemas.microsoft.com/office/powerpoint/2010/main" val="332516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a:p>
        </p:txBody>
      </p:sp>
      <p:sp>
        <p:nvSpPr>
          <p:cNvPr id="3" name="Notes Placeholder 2"/>
          <p:cNvSpPr>
            <a:spLocks noGrp="1"/>
          </p:cNvSpPr>
          <p:nvPr>
            <p:ph type="body" idx="1"/>
          </p:nvPr>
        </p:nvSpPr>
        <p:spPr/>
        <p:txBody>
          <a:bodyPr/>
          <a:lstStyle/>
          <a:p>
            <a:r>
              <a:rPr lang="en-US">
                <a:ea typeface="Calibri"/>
                <a:cs typeface="CordiaUPC" panose="020B0304020202020204" pitchFamily="34" charset="-34"/>
              </a:rPr>
              <a:t>“ja </a:t>
            </a:r>
            <a:r>
              <a:rPr lang="en-US" err="1">
                <a:ea typeface="Calibri"/>
                <a:cs typeface="CordiaUPC" panose="020B0304020202020204" pitchFamily="34" charset="-34"/>
              </a:rPr>
              <a:t>täällä</a:t>
            </a:r>
            <a:r>
              <a:rPr lang="en-US">
                <a:ea typeface="Calibri"/>
                <a:cs typeface="CordiaUPC" panose="020B0304020202020204" pitchFamily="34" charset="-34"/>
              </a:rPr>
              <a:t> </a:t>
            </a:r>
            <a:r>
              <a:rPr lang="en-US" err="1">
                <a:ea typeface="Calibri"/>
                <a:cs typeface="CordiaUPC" panose="020B0304020202020204" pitchFamily="34" charset="-34"/>
              </a:rPr>
              <a:t>käytiin</a:t>
            </a:r>
            <a:r>
              <a:rPr lang="en-US">
                <a:ea typeface="Calibri"/>
                <a:cs typeface="CordiaUPC" panose="020B0304020202020204" pitchFamily="34" charset="-34"/>
              </a:rPr>
              <a:t> </a:t>
            </a:r>
            <a:r>
              <a:rPr lang="en-US" err="1">
                <a:ea typeface="Calibri"/>
                <a:cs typeface="CordiaUPC" panose="020B0304020202020204" pitchFamily="34" charset="-34"/>
              </a:rPr>
              <a:t>toteuttamassa</a:t>
            </a:r>
            <a:r>
              <a:rPr lang="en-US">
                <a:ea typeface="Calibri"/>
                <a:cs typeface="CordiaUPC" panose="020B0304020202020204" pitchFamily="34" charset="-34"/>
              </a:rPr>
              <a:t> </a:t>
            </a:r>
            <a:r>
              <a:rPr lang="en-US" err="1">
                <a:ea typeface="Calibri"/>
                <a:cs typeface="CordiaUPC" panose="020B0304020202020204" pitchFamily="34" charset="-34"/>
              </a:rPr>
              <a:t>haastattelua</a:t>
            </a:r>
            <a:r>
              <a:rPr lang="en-US">
                <a:ea typeface="Calibri"/>
                <a:cs typeface="CordiaUPC" panose="020B0304020202020204" pitchFamily="34" charset="-34"/>
              </a:rPr>
              <a:t> </a:t>
            </a:r>
            <a:r>
              <a:rPr lang="en-US" err="1">
                <a:ea typeface="Calibri"/>
                <a:cs typeface="CordiaUPC" panose="020B0304020202020204" pitchFamily="34" charset="-34"/>
              </a:rPr>
              <a:t>jne</a:t>
            </a:r>
            <a:r>
              <a:rPr lang="en-US">
                <a:ea typeface="Calibri"/>
                <a:cs typeface="CordiaUPC" panose="020B0304020202020204" pitchFamily="34" charset="-34"/>
              </a:rPr>
              <a:t>…</a:t>
            </a:r>
          </a:p>
          <a:p>
            <a:endParaRPr lang="en-US">
              <a:ea typeface="Calibri"/>
              <a:cs typeface="CordiaUPC" panose="020B0304020202020204" pitchFamily="34" charset="-34"/>
            </a:endParaRPr>
          </a:p>
          <a:p>
            <a:r>
              <a:rPr lang="en-US">
                <a:ea typeface="Calibri"/>
                <a:cs typeface="CordiaUPC" panose="020B0304020202020204" pitchFamily="34" charset="-34"/>
              </a:rPr>
              <a:t>Vivian</a:t>
            </a:r>
          </a:p>
          <a:p>
            <a:r>
              <a:rPr lang="en-GB" noProof="0"/>
              <a:t>Expert interviews</a:t>
            </a:r>
          </a:p>
          <a:p>
            <a:endParaRPr lang="en-GB" noProof="0"/>
          </a:p>
          <a:p>
            <a:r>
              <a:rPr lang="en-GB" noProof="0"/>
              <a:t>X1 Project leader, HUS (Carola)</a:t>
            </a:r>
          </a:p>
          <a:p>
            <a:r>
              <a:rPr lang="en-GB" noProof="0"/>
              <a:t>X2 Mental health nurses LUVN (Pamela o Linda)</a:t>
            </a:r>
          </a:p>
          <a:p>
            <a:r>
              <a:rPr lang="en-GB" noProof="0"/>
              <a:t>X1 Psychiatrist, HUS (Annika)</a:t>
            </a:r>
          </a:p>
          <a:p>
            <a:r>
              <a:rPr lang="en-GB" noProof="0"/>
              <a:t>X1 Experience expert, 3rd sector (Maria)</a:t>
            </a:r>
          </a:p>
          <a:p>
            <a:r>
              <a:rPr lang="en-GB" noProof="0"/>
              <a:t>X1 Topic expert (Jonna)</a:t>
            </a:r>
          </a:p>
          <a:p>
            <a:r>
              <a:rPr lang="en-GB" noProof="0"/>
              <a:t>X1 </a:t>
            </a:r>
            <a:r>
              <a:rPr lang="en-GB" noProof="0" err="1"/>
              <a:t>joku</a:t>
            </a:r>
            <a:r>
              <a:rPr lang="en-GB" noProof="0"/>
              <a:t> </a:t>
            </a:r>
            <a:r>
              <a:rPr lang="en-GB" noProof="0" err="1"/>
              <a:t>lohjassa</a:t>
            </a:r>
            <a:r>
              <a:rPr lang="en-GB" noProof="0"/>
              <a:t> (</a:t>
            </a:r>
            <a:r>
              <a:rPr lang="en-GB" noProof="0" err="1"/>
              <a:t>Ohjaamo</a:t>
            </a:r>
            <a:r>
              <a:rPr lang="en-GB" noProof="0"/>
              <a:t>)</a:t>
            </a:r>
          </a:p>
          <a:p>
            <a:endParaRPr lang="en-GB" noProof="0"/>
          </a:p>
          <a:p>
            <a:r>
              <a:rPr lang="en-GB" noProof="0"/>
              <a:t>Focus group, 3rd sector</a:t>
            </a:r>
          </a:p>
          <a:p>
            <a:endParaRPr lang="en-GB" noProof="0"/>
          </a:p>
          <a:p>
            <a:r>
              <a:rPr lang="en-GB" noProof="0"/>
              <a:t>X4 service user participants </a:t>
            </a:r>
          </a:p>
          <a:p>
            <a:r>
              <a:rPr lang="en-GB" noProof="0"/>
              <a:t>X1 organiser</a:t>
            </a:r>
          </a:p>
          <a:p>
            <a:endParaRPr lang="en-GB" noProof="0"/>
          </a:p>
          <a:p>
            <a:endParaRPr lang="en-GB" noProof="0"/>
          </a:p>
          <a:p>
            <a:endParaRPr lang="en-US">
              <a:ea typeface="Calibri"/>
              <a:cs typeface="CordiaUPC" panose="020B0304020202020204" pitchFamily="34" charset="-34"/>
            </a:endParaRPr>
          </a:p>
          <a:p>
            <a:endParaRPr lang="en-US">
              <a:ea typeface="Calibri"/>
              <a:cs typeface="CordiaUPC" panose="020B0304020202020204" pitchFamily="34" charset="-34"/>
            </a:endParaRPr>
          </a:p>
          <a:p>
            <a:r>
              <a:rPr lang="en-US">
                <a:ea typeface="Calibri"/>
                <a:cs typeface="CordiaUPC" panose="020B0304020202020204" pitchFamily="34" charset="-34"/>
              </a:rPr>
              <a:t>HUONO set up. Teen </a:t>
            </a:r>
            <a:r>
              <a:rPr lang="en-US" err="1">
                <a:ea typeface="Calibri"/>
                <a:cs typeface="CordiaUPC" panose="020B0304020202020204" pitchFamily="34" charset="-34"/>
              </a:rPr>
              <a:t>uudestaan</a:t>
            </a:r>
            <a:r>
              <a:rPr lang="en-US">
                <a:ea typeface="Calibri"/>
                <a:cs typeface="CordiaUPC" panose="020B0304020202020204" pitchFamily="34" charset="-34"/>
              </a:rPr>
              <a:t>!</a:t>
            </a:r>
          </a:p>
          <a:p>
            <a:r>
              <a:rPr lang="en-US">
                <a:ea typeface="Calibri"/>
                <a:cs typeface="CordiaUPC" panose="020B0304020202020204" pitchFamily="34" charset="-34"/>
              </a:rPr>
              <a:t>**</a:t>
            </a:r>
            <a:r>
              <a:rPr lang="en-US" err="1">
                <a:ea typeface="Calibri"/>
                <a:cs typeface="CordiaUPC" panose="020B0304020202020204" pitchFamily="34" charset="-34"/>
              </a:rPr>
              <a:t>Selitetään</a:t>
            </a:r>
            <a:r>
              <a:rPr lang="en-US">
                <a:ea typeface="Calibri"/>
                <a:cs typeface="CordiaUPC" panose="020B0304020202020204" pitchFamily="34" charset="-34"/>
              </a:rPr>
              <a:t> </a:t>
            </a:r>
            <a:r>
              <a:rPr lang="en-US" err="1">
                <a:ea typeface="Calibri"/>
                <a:cs typeface="CordiaUPC" panose="020B0304020202020204" pitchFamily="34" charset="-34"/>
              </a:rPr>
              <a:t>mikä</a:t>
            </a:r>
            <a:r>
              <a:rPr lang="en-US">
                <a:ea typeface="Calibri"/>
                <a:cs typeface="CordiaUPC" panose="020B0304020202020204" pitchFamily="34" charset="-34"/>
              </a:rPr>
              <a:t> 3</a:t>
            </a:r>
            <a:r>
              <a:rPr lang="en-US" baseline="30000">
                <a:ea typeface="Calibri"/>
                <a:cs typeface="CordiaUPC" panose="020B0304020202020204" pitchFamily="34" charset="-34"/>
              </a:rPr>
              <a:t>rd</a:t>
            </a:r>
            <a:r>
              <a:rPr lang="en-US">
                <a:ea typeface="Calibri"/>
                <a:cs typeface="CordiaUPC" panose="020B0304020202020204" pitchFamily="34" charset="-34"/>
              </a:rPr>
              <a:t> sector on </a:t>
            </a:r>
            <a:r>
              <a:rPr lang="en-US" err="1">
                <a:ea typeface="Calibri"/>
                <a:cs typeface="CordiaUPC" panose="020B0304020202020204" pitchFamily="34" charset="-34"/>
              </a:rPr>
              <a:t>tässä</a:t>
            </a:r>
            <a:endParaRPr lang="en-US">
              <a:ea typeface="Calibri"/>
              <a:cs typeface="CordiaUPC" panose="020B0304020202020204" pitchFamily="34" charset="-34"/>
            </a:endParaRPr>
          </a:p>
        </p:txBody>
      </p:sp>
      <p:sp>
        <p:nvSpPr>
          <p:cNvPr id="4" name="Slide Number Placeholder 3"/>
          <p:cNvSpPr>
            <a:spLocks noGrp="1"/>
          </p:cNvSpPr>
          <p:nvPr>
            <p:ph type="sldNum" sz="quarter" idx="5"/>
          </p:nvPr>
        </p:nvSpPr>
        <p:spPr/>
        <p:txBody>
          <a:bodyPr/>
          <a:lstStyle/>
          <a:p>
            <a:fld id="{D5A0FE2B-DDF2-B84E-89F8-2745941F035E}" type="slidenum">
              <a:rPr lang="en-FI" smtClean="0"/>
              <a:t>9</a:t>
            </a:fld>
            <a:endParaRPr lang="en-FI"/>
          </a:p>
        </p:txBody>
      </p:sp>
    </p:spTree>
    <p:extLst>
      <p:ext uri="{BB962C8B-B14F-4D97-AF65-F5344CB8AC3E}">
        <p14:creationId xmlns:p14="http://schemas.microsoft.com/office/powerpoint/2010/main" val="33212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p2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3" name="Google Shape;93;p2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redit slide (Add your name)">
  <p:cSld name="TITLE_1">
    <p:spTree>
      <p:nvGrpSpPr>
        <p:cNvPr id="1" name="Shape 132"/>
        <p:cNvGrpSpPr/>
        <p:nvPr/>
      </p:nvGrpSpPr>
      <p:grpSpPr>
        <a:xfrm>
          <a:off x="0" y="0"/>
          <a:ext cx="0" cy="0"/>
          <a:chOff x="0" y="0"/>
          <a:chExt cx="0" cy="0"/>
        </a:xfrm>
      </p:grpSpPr>
      <p:sp>
        <p:nvSpPr>
          <p:cNvPr id="133" name="Google Shape;133;p35"/>
          <p:cNvSpPr txBox="1"/>
          <p:nvPr/>
        </p:nvSpPr>
        <p:spPr>
          <a:xfrm>
            <a:off x="0" y="47979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999999"/>
                </a:solidFill>
                <a:latin typeface="Helvetica Neue"/>
                <a:ea typeface="Helvetica Neue"/>
                <a:cs typeface="Helvetica Neue"/>
                <a:sym typeface="Helvetica Neue"/>
              </a:rPr>
              <a:t>Creative Commons CC BY 4.0 2023 Name1, Name 2, Name 3, and Name 4 Design for Government course at Aalto University</a:t>
            </a:r>
            <a:endParaRPr sz="800">
              <a:solidFill>
                <a:srgbClr val="999999"/>
              </a:solidFill>
              <a:latin typeface="Helvetica Neue"/>
              <a:ea typeface="Helvetica Neue"/>
              <a:cs typeface="Helvetica Neue"/>
              <a:sym typeface="Helvetica Neue"/>
            </a:endParaRPr>
          </a:p>
        </p:txBody>
      </p:sp>
      <p:sp>
        <p:nvSpPr>
          <p:cNvPr id="134" name="Google Shape;134;p35"/>
          <p:cNvSpPr txBox="1">
            <a:spLocks noGrp="1"/>
          </p:cNvSpPr>
          <p:nvPr>
            <p:ph type="sldNum" idx="12"/>
          </p:nvPr>
        </p:nvSpPr>
        <p:spPr>
          <a:xfrm>
            <a:off x="8702374" y="4731795"/>
            <a:ext cx="441600" cy="393600"/>
          </a:xfrm>
          <a:prstGeom prst="rect">
            <a:avLst/>
          </a:prstGeom>
        </p:spPr>
        <p:txBody>
          <a:bodyPr spcFirstLastPara="1" wrap="square" lIns="91425" tIns="91425" rIns="91425" bIns="91425" anchor="ctr" anchorCtr="0">
            <a:normAutofit/>
          </a:bodyPr>
          <a:lstStyle>
            <a:lvl1pPr lvl="0" rtl="0">
              <a:buNone/>
              <a:defRPr sz="1000">
                <a:solidFill>
                  <a:srgbClr val="999999"/>
                </a:solidFill>
                <a:latin typeface="Helvetica Neue"/>
                <a:ea typeface="Helvetica Neue"/>
                <a:cs typeface="Helvetica Neue"/>
                <a:sym typeface="Helvetica Neue"/>
              </a:defRPr>
            </a:lvl1pPr>
            <a:lvl2pPr lvl="1" rtl="0">
              <a:buNone/>
              <a:defRPr sz="1000">
                <a:solidFill>
                  <a:srgbClr val="999999"/>
                </a:solidFill>
                <a:latin typeface="Helvetica Neue"/>
                <a:ea typeface="Helvetica Neue"/>
                <a:cs typeface="Helvetica Neue"/>
                <a:sym typeface="Helvetica Neue"/>
              </a:defRPr>
            </a:lvl2pPr>
            <a:lvl3pPr lvl="2" rtl="0">
              <a:buNone/>
              <a:defRPr sz="1000">
                <a:solidFill>
                  <a:srgbClr val="999999"/>
                </a:solidFill>
                <a:latin typeface="Helvetica Neue"/>
                <a:ea typeface="Helvetica Neue"/>
                <a:cs typeface="Helvetica Neue"/>
                <a:sym typeface="Helvetica Neue"/>
              </a:defRPr>
            </a:lvl3pPr>
            <a:lvl4pPr lvl="3" rtl="0">
              <a:buNone/>
              <a:defRPr sz="1000">
                <a:solidFill>
                  <a:srgbClr val="999999"/>
                </a:solidFill>
                <a:latin typeface="Helvetica Neue"/>
                <a:ea typeface="Helvetica Neue"/>
                <a:cs typeface="Helvetica Neue"/>
                <a:sym typeface="Helvetica Neue"/>
              </a:defRPr>
            </a:lvl4pPr>
            <a:lvl5pPr lvl="4" rtl="0">
              <a:buNone/>
              <a:defRPr sz="1000">
                <a:solidFill>
                  <a:srgbClr val="999999"/>
                </a:solidFill>
                <a:latin typeface="Helvetica Neue"/>
                <a:ea typeface="Helvetica Neue"/>
                <a:cs typeface="Helvetica Neue"/>
                <a:sym typeface="Helvetica Neue"/>
              </a:defRPr>
            </a:lvl5pPr>
            <a:lvl6pPr lvl="5" rtl="0">
              <a:buNone/>
              <a:defRPr sz="1000">
                <a:solidFill>
                  <a:srgbClr val="999999"/>
                </a:solidFill>
                <a:latin typeface="Helvetica Neue"/>
                <a:ea typeface="Helvetica Neue"/>
                <a:cs typeface="Helvetica Neue"/>
                <a:sym typeface="Helvetica Neue"/>
              </a:defRPr>
            </a:lvl6pPr>
            <a:lvl7pPr lvl="6" rtl="0">
              <a:buNone/>
              <a:defRPr sz="1000">
                <a:solidFill>
                  <a:srgbClr val="999999"/>
                </a:solidFill>
                <a:latin typeface="Helvetica Neue"/>
                <a:ea typeface="Helvetica Neue"/>
                <a:cs typeface="Helvetica Neue"/>
                <a:sym typeface="Helvetica Neue"/>
              </a:defRPr>
            </a:lvl7pPr>
            <a:lvl8pPr lvl="7" rtl="0">
              <a:buNone/>
              <a:defRPr sz="1000">
                <a:solidFill>
                  <a:srgbClr val="999999"/>
                </a:solidFill>
                <a:latin typeface="Helvetica Neue"/>
                <a:ea typeface="Helvetica Neue"/>
                <a:cs typeface="Helvetica Neue"/>
                <a:sym typeface="Helvetica Neue"/>
              </a:defRPr>
            </a:lvl8pPr>
            <a:lvl9pPr lvl="8" rtl="0">
              <a:buNone/>
              <a:defRPr sz="1000">
                <a:solidFill>
                  <a:srgbClr val="99999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mpty">
  <p:cSld name="CUSTOM">
    <p:spTree>
      <p:nvGrpSpPr>
        <p:cNvPr id="1" name="Shape 13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142"/>
        <p:cNvGrpSpPr/>
        <p:nvPr/>
      </p:nvGrpSpPr>
      <p:grpSpPr>
        <a:xfrm>
          <a:off x="0" y="0"/>
          <a:ext cx="0" cy="0"/>
          <a:chOff x="0" y="0"/>
          <a:chExt cx="0" cy="0"/>
        </a:xfrm>
      </p:grpSpPr>
      <p:pic>
        <p:nvPicPr>
          <p:cNvPr id="143" name="Google Shape;143;p39"/>
          <p:cNvPicPr preferRelativeResize="0"/>
          <p:nvPr/>
        </p:nvPicPr>
        <p:blipFill>
          <a:blip r:embed="rId2">
            <a:alphaModFix/>
          </a:blip>
          <a:stretch>
            <a:fillRect/>
          </a:stretch>
        </p:blipFill>
        <p:spPr>
          <a:xfrm>
            <a:off x="217275" y="4477700"/>
            <a:ext cx="988775" cy="479150"/>
          </a:xfrm>
          <a:prstGeom prst="rect">
            <a:avLst/>
          </a:prstGeom>
          <a:noFill/>
          <a:ln>
            <a:noFill/>
          </a:ln>
        </p:spPr>
      </p:pic>
      <p:sp>
        <p:nvSpPr>
          <p:cNvPr id="144" name="Google Shape;144;p39"/>
          <p:cNvSpPr/>
          <p:nvPr/>
        </p:nvSpPr>
        <p:spPr>
          <a:xfrm>
            <a:off x="157550" y="4411625"/>
            <a:ext cx="1123200" cy="6150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9"/>
          <p:cNvSpPr txBox="1"/>
          <p:nvPr/>
        </p:nvSpPr>
        <p:spPr>
          <a:xfrm>
            <a:off x="7239632" y="4663225"/>
            <a:ext cx="17814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800">
              <a:solidFill>
                <a:srgbClr val="B7B7B7"/>
              </a:solidFill>
            </a:endParaRPr>
          </a:p>
          <a:p>
            <a:pPr marL="0" lvl="0" indent="0" algn="r" rtl="0">
              <a:spcBef>
                <a:spcPts val="0"/>
              </a:spcBef>
              <a:spcAft>
                <a:spcPts val="0"/>
              </a:spcAft>
              <a:buNone/>
            </a:pPr>
            <a:r>
              <a:rPr lang="en" sz="800">
                <a:solidFill>
                  <a:srgbClr val="B7B7B7"/>
                </a:solidFill>
              </a:rPr>
              <a:t>DfG 2022 - 02 May		  </a:t>
            </a:r>
            <a:fld id="{00000000-1234-1234-1234-123412341234}" type="slidenum">
              <a:rPr lang="en" sz="800">
                <a:solidFill>
                  <a:srgbClr val="B7B7B7"/>
                </a:solidFill>
              </a:rPr>
              <a:t>‹#›</a:t>
            </a:fld>
            <a:r>
              <a:rPr lang="en" sz="800">
                <a:solidFill>
                  <a:srgbClr val="B7B7B7"/>
                </a:solidFill>
              </a:rPr>
              <a:t> </a:t>
            </a:r>
            <a:endParaRPr sz="800">
              <a:solidFill>
                <a:srgbClr val="B7B7B7"/>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146"/>
        <p:cNvGrpSpPr/>
        <p:nvPr/>
      </p:nvGrpSpPr>
      <p:grpSpPr>
        <a:xfrm>
          <a:off x="0" y="0"/>
          <a:ext cx="0" cy="0"/>
          <a:chOff x="0" y="0"/>
          <a:chExt cx="0" cy="0"/>
        </a:xfrm>
      </p:grpSpPr>
      <p:sp>
        <p:nvSpPr>
          <p:cNvPr id="147" name="Google Shape;147;p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Font typeface="Garamond"/>
              <a:buNone/>
              <a:defRPr sz="5200">
                <a:latin typeface="Garamond"/>
                <a:ea typeface="Garamond"/>
                <a:cs typeface="Garamond"/>
                <a:sym typeface="Garamon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8" name="Google Shape;148;p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Garamond"/>
              <a:buNone/>
              <a:defRPr sz="2800">
                <a:latin typeface="Garamond"/>
                <a:ea typeface="Garamond"/>
                <a:cs typeface="Garamond"/>
                <a:sym typeface="Garamon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 name="Google Shape;14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2">
  <p:cSld name="TITLE_5">
    <p:spTree>
      <p:nvGrpSpPr>
        <p:cNvPr id="1" name="Shape 150"/>
        <p:cNvGrpSpPr/>
        <p:nvPr/>
      </p:nvGrpSpPr>
      <p:grpSpPr>
        <a:xfrm>
          <a:off x="0" y="0"/>
          <a:ext cx="0" cy="0"/>
          <a:chOff x="0" y="0"/>
          <a:chExt cx="0" cy="0"/>
        </a:xfrm>
      </p:grpSpPr>
      <p:pic>
        <p:nvPicPr>
          <p:cNvPr id="151" name="Google Shape;151;p41"/>
          <p:cNvPicPr preferRelativeResize="0"/>
          <p:nvPr/>
        </p:nvPicPr>
        <p:blipFill>
          <a:blip r:embed="rId2">
            <a:alphaModFix/>
          </a:blip>
          <a:stretch>
            <a:fillRect/>
          </a:stretch>
        </p:blipFill>
        <p:spPr>
          <a:xfrm>
            <a:off x="217275" y="4477700"/>
            <a:ext cx="988775" cy="479150"/>
          </a:xfrm>
          <a:prstGeom prst="rect">
            <a:avLst/>
          </a:prstGeom>
          <a:noFill/>
          <a:ln>
            <a:noFill/>
          </a:ln>
        </p:spPr>
      </p:pic>
      <p:sp>
        <p:nvSpPr>
          <p:cNvPr id="152" name="Google Shape;152;p41"/>
          <p:cNvSpPr/>
          <p:nvPr/>
        </p:nvSpPr>
        <p:spPr>
          <a:xfrm>
            <a:off x="157550" y="4411625"/>
            <a:ext cx="1123200" cy="6150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1"/>
          <p:cNvSpPr txBox="1"/>
          <p:nvPr/>
        </p:nvSpPr>
        <p:spPr>
          <a:xfrm>
            <a:off x="7239632" y="4663225"/>
            <a:ext cx="17814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800">
              <a:solidFill>
                <a:srgbClr val="B7B7B7"/>
              </a:solidFill>
            </a:endParaRPr>
          </a:p>
          <a:p>
            <a:pPr marL="0" lvl="0" indent="0" algn="r" rtl="0">
              <a:spcBef>
                <a:spcPts val="0"/>
              </a:spcBef>
              <a:spcAft>
                <a:spcPts val="0"/>
              </a:spcAft>
              <a:buNone/>
            </a:pPr>
            <a:r>
              <a:rPr lang="en" sz="800">
                <a:solidFill>
                  <a:srgbClr val="B7B7B7"/>
                </a:solidFill>
              </a:rPr>
              <a:t>DfG 2022 - 02 May		  </a:t>
            </a:r>
            <a:fld id="{00000000-1234-1234-1234-123412341234}" type="slidenum">
              <a:rPr lang="en" sz="800">
                <a:solidFill>
                  <a:srgbClr val="B7B7B7"/>
                </a:solidFill>
              </a:rPr>
              <a:t>‹#›</a:t>
            </a:fld>
            <a:r>
              <a:rPr lang="en" sz="800">
                <a:solidFill>
                  <a:srgbClr val="B7B7B7"/>
                </a:solidFill>
              </a:rPr>
              <a:t> </a:t>
            </a:r>
            <a:endParaRPr sz="800">
              <a:solidFill>
                <a:srgbClr val="B7B7B7"/>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redit slide (Add your name) - 1B 1">
  <p:cSld name="TITLE_1_1_1">
    <p:bg>
      <p:bgPr>
        <a:solidFill>
          <a:srgbClr val="3A3A3A"/>
        </a:solidFill>
        <a:effectLst/>
      </p:bgPr>
    </p:bg>
    <p:spTree>
      <p:nvGrpSpPr>
        <p:cNvPr id="1" name="Shape 155"/>
        <p:cNvGrpSpPr/>
        <p:nvPr/>
      </p:nvGrpSpPr>
      <p:grpSpPr>
        <a:xfrm>
          <a:off x="0" y="0"/>
          <a:ext cx="0" cy="0"/>
          <a:chOff x="0" y="0"/>
          <a:chExt cx="0" cy="0"/>
        </a:xfrm>
      </p:grpSpPr>
      <p:sp>
        <p:nvSpPr>
          <p:cNvPr id="156" name="Google Shape;156;p43"/>
          <p:cNvSpPr txBox="1"/>
          <p:nvPr/>
        </p:nvSpPr>
        <p:spPr>
          <a:xfrm>
            <a:off x="0" y="47979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999999"/>
                </a:solidFill>
                <a:latin typeface="Helvetica Neue"/>
                <a:ea typeface="Helvetica Neue"/>
                <a:cs typeface="Helvetica Neue"/>
                <a:sym typeface="Helvetica Neue"/>
              </a:rPr>
              <a:t>Creative Commons CC BY 4.0 2023 Baasankhuu Uyanga, Hergatacorzian Camila, Jiang Xiaolin, Gensinger Regina Design for Government course at Aalto University</a:t>
            </a:r>
            <a:endParaRPr sz="800">
              <a:solidFill>
                <a:srgbClr val="999999"/>
              </a:solidFill>
              <a:latin typeface="Helvetica Neue"/>
              <a:ea typeface="Helvetica Neue"/>
              <a:cs typeface="Helvetica Neue"/>
              <a:sym typeface="Helvetica Neue"/>
            </a:endParaRPr>
          </a:p>
        </p:txBody>
      </p:sp>
      <p:sp>
        <p:nvSpPr>
          <p:cNvPr id="157" name="Google Shape;157;p43"/>
          <p:cNvSpPr txBox="1">
            <a:spLocks noGrp="1"/>
          </p:cNvSpPr>
          <p:nvPr>
            <p:ph type="sldNum" idx="12"/>
          </p:nvPr>
        </p:nvSpPr>
        <p:spPr>
          <a:xfrm>
            <a:off x="8702374" y="4731795"/>
            <a:ext cx="441600" cy="393600"/>
          </a:xfrm>
          <a:prstGeom prst="rect">
            <a:avLst/>
          </a:prstGeom>
        </p:spPr>
        <p:txBody>
          <a:bodyPr spcFirstLastPara="1" wrap="square" lIns="91425" tIns="91425" rIns="91425" bIns="91425" anchor="ctr" anchorCtr="0">
            <a:normAutofit/>
          </a:bodyPr>
          <a:lstStyle>
            <a:lvl1pPr lvl="0" rtl="0">
              <a:buNone/>
              <a:defRPr sz="1000">
                <a:solidFill>
                  <a:srgbClr val="999999"/>
                </a:solidFill>
                <a:latin typeface="Helvetica Neue"/>
                <a:ea typeface="Helvetica Neue"/>
                <a:cs typeface="Helvetica Neue"/>
                <a:sym typeface="Helvetica Neue"/>
              </a:defRPr>
            </a:lvl1pPr>
            <a:lvl2pPr lvl="1" rtl="0">
              <a:buNone/>
              <a:defRPr sz="1000">
                <a:solidFill>
                  <a:srgbClr val="999999"/>
                </a:solidFill>
                <a:latin typeface="Helvetica Neue"/>
                <a:ea typeface="Helvetica Neue"/>
                <a:cs typeface="Helvetica Neue"/>
                <a:sym typeface="Helvetica Neue"/>
              </a:defRPr>
            </a:lvl2pPr>
            <a:lvl3pPr lvl="2" rtl="0">
              <a:buNone/>
              <a:defRPr sz="1000">
                <a:solidFill>
                  <a:srgbClr val="999999"/>
                </a:solidFill>
                <a:latin typeface="Helvetica Neue"/>
                <a:ea typeface="Helvetica Neue"/>
                <a:cs typeface="Helvetica Neue"/>
                <a:sym typeface="Helvetica Neue"/>
              </a:defRPr>
            </a:lvl3pPr>
            <a:lvl4pPr lvl="3" rtl="0">
              <a:buNone/>
              <a:defRPr sz="1000">
                <a:solidFill>
                  <a:srgbClr val="999999"/>
                </a:solidFill>
                <a:latin typeface="Helvetica Neue"/>
                <a:ea typeface="Helvetica Neue"/>
                <a:cs typeface="Helvetica Neue"/>
                <a:sym typeface="Helvetica Neue"/>
              </a:defRPr>
            </a:lvl4pPr>
            <a:lvl5pPr lvl="4" rtl="0">
              <a:buNone/>
              <a:defRPr sz="1000">
                <a:solidFill>
                  <a:srgbClr val="999999"/>
                </a:solidFill>
                <a:latin typeface="Helvetica Neue"/>
                <a:ea typeface="Helvetica Neue"/>
                <a:cs typeface="Helvetica Neue"/>
                <a:sym typeface="Helvetica Neue"/>
              </a:defRPr>
            </a:lvl5pPr>
            <a:lvl6pPr lvl="5" rtl="0">
              <a:buNone/>
              <a:defRPr sz="1000">
                <a:solidFill>
                  <a:srgbClr val="999999"/>
                </a:solidFill>
                <a:latin typeface="Helvetica Neue"/>
                <a:ea typeface="Helvetica Neue"/>
                <a:cs typeface="Helvetica Neue"/>
                <a:sym typeface="Helvetica Neue"/>
              </a:defRPr>
            </a:lvl6pPr>
            <a:lvl7pPr lvl="6" rtl="0">
              <a:buNone/>
              <a:defRPr sz="1000">
                <a:solidFill>
                  <a:srgbClr val="999999"/>
                </a:solidFill>
                <a:latin typeface="Helvetica Neue"/>
                <a:ea typeface="Helvetica Neue"/>
                <a:cs typeface="Helvetica Neue"/>
                <a:sym typeface="Helvetica Neue"/>
              </a:defRPr>
            </a:lvl7pPr>
            <a:lvl8pPr lvl="7" rtl="0">
              <a:buNone/>
              <a:defRPr sz="1000">
                <a:solidFill>
                  <a:srgbClr val="999999"/>
                </a:solidFill>
                <a:latin typeface="Helvetica Neue"/>
                <a:ea typeface="Helvetica Neue"/>
                <a:cs typeface="Helvetica Neue"/>
                <a:sym typeface="Helvetica Neue"/>
              </a:defRPr>
            </a:lvl8pPr>
            <a:lvl9pPr lvl="8" rtl="0">
              <a:buNone/>
              <a:defRPr sz="1000">
                <a:solidFill>
                  <a:srgbClr val="99999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119">
          <p15:clr>
            <a:srgbClr val="E46962"/>
          </p15:clr>
        </p15:guide>
        <p15:guide id="2" pos="2002">
          <p15:clr>
            <a:srgbClr val="E46962"/>
          </p15:clr>
        </p15:guide>
        <p15:guide id="3" pos="2880">
          <p15:clr>
            <a:srgbClr val="E46962"/>
          </p15:clr>
        </p15:guide>
        <p15:guide id="4" pos="3768">
          <p15:clr>
            <a:srgbClr val="E46962"/>
          </p15:clr>
        </p15:guide>
        <p15:guide id="5" pos="4650">
          <p15:clr>
            <a:srgbClr val="E46962"/>
          </p15:clr>
        </p15:guide>
        <p15:guide id="6" orient="horz" pos="1156">
          <p15:clr>
            <a:srgbClr val="E46962"/>
          </p15:clr>
        </p15:guide>
        <p15:guide id="7" orient="horz" pos="2084">
          <p15:clr>
            <a:srgbClr val="E46962"/>
          </p15:clr>
        </p15:guide>
        <p15:guide id="8" orient="horz" pos="162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redit slide (Add your name) - 1B">
  <p:cSld name="TITLE_1_1_2">
    <p:bg>
      <p:bgPr>
        <a:solidFill>
          <a:srgbClr val="DDDEE0"/>
        </a:solidFill>
        <a:effectLst/>
      </p:bgPr>
    </p:bg>
    <p:spTree>
      <p:nvGrpSpPr>
        <p:cNvPr id="1" name="Shape 158"/>
        <p:cNvGrpSpPr/>
        <p:nvPr/>
      </p:nvGrpSpPr>
      <p:grpSpPr>
        <a:xfrm>
          <a:off x="0" y="0"/>
          <a:ext cx="0" cy="0"/>
          <a:chOff x="0" y="0"/>
          <a:chExt cx="0" cy="0"/>
        </a:xfrm>
      </p:grpSpPr>
      <p:sp>
        <p:nvSpPr>
          <p:cNvPr id="159" name="Google Shape;159;p44"/>
          <p:cNvSpPr txBox="1"/>
          <p:nvPr/>
        </p:nvSpPr>
        <p:spPr>
          <a:xfrm>
            <a:off x="0" y="4797900"/>
            <a:ext cx="914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999999"/>
                </a:solidFill>
                <a:latin typeface="Helvetica Neue"/>
                <a:ea typeface="Helvetica Neue"/>
                <a:cs typeface="Helvetica Neue"/>
                <a:sym typeface="Helvetica Neue"/>
              </a:rPr>
              <a:t>Creative Commons CC BY 4.0 2023 Baasankhuu Uyanga, Hergatacorzian Camila, Jiang Xiaolin, Gensinger Regina Design for Government course at Aalto University</a:t>
            </a:r>
            <a:endParaRPr sz="800">
              <a:solidFill>
                <a:srgbClr val="999999"/>
              </a:solidFill>
              <a:latin typeface="Helvetica Neue"/>
              <a:ea typeface="Helvetica Neue"/>
              <a:cs typeface="Helvetica Neue"/>
              <a:sym typeface="Helvetica Neue"/>
            </a:endParaRPr>
          </a:p>
        </p:txBody>
      </p:sp>
      <p:sp>
        <p:nvSpPr>
          <p:cNvPr id="160" name="Google Shape;160;p44"/>
          <p:cNvSpPr txBox="1">
            <a:spLocks noGrp="1"/>
          </p:cNvSpPr>
          <p:nvPr>
            <p:ph type="sldNum" idx="12"/>
          </p:nvPr>
        </p:nvSpPr>
        <p:spPr>
          <a:xfrm>
            <a:off x="8702374" y="4731795"/>
            <a:ext cx="441600" cy="393600"/>
          </a:xfrm>
          <a:prstGeom prst="rect">
            <a:avLst/>
          </a:prstGeom>
        </p:spPr>
        <p:txBody>
          <a:bodyPr spcFirstLastPara="1" wrap="square" lIns="91425" tIns="91425" rIns="91425" bIns="91425" anchor="ctr" anchorCtr="0">
            <a:normAutofit/>
          </a:bodyPr>
          <a:lstStyle>
            <a:lvl1pPr lvl="0" rtl="0">
              <a:buNone/>
              <a:defRPr sz="1000">
                <a:solidFill>
                  <a:srgbClr val="999999"/>
                </a:solidFill>
                <a:latin typeface="Helvetica Neue"/>
                <a:ea typeface="Helvetica Neue"/>
                <a:cs typeface="Helvetica Neue"/>
                <a:sym typeface="Helvetica Neue"/>
              </a:defRPr>
            </a:lvl1pPr>
            <a:lvl2pPr lvl="1" rtl="0">
              <a:buNone/>
              <a:defRPr sz="1000">
                <a:solidFill>
                  <a:srgbClr val="999999"/>
                </a:solidFill>
                <a:latin typeface="Helvetica Neue"/>
                <a:ea typeface="Helvetica Neue"/>
                <a:cs typeface="Helvetica Neue"/>
                <a:sym typeface="Helvetica Neue"/>
              </a:defRPr>
            </a:lvl2pPr>
            <a:lvl3pPr lvl="2" rtl="0">
              <a:buNone/>
              <a:defRPr sz="1000">
                <a:solidFill>
                  <a:srgbClr val="999999"/>
                </a:solidFill>
                <a:latin typeface="Helvetica Neue"/>
                <a:ea typeface="Helvetica Neue"/>
                <a:cs typeface="Helvetica Neue"/>
                <a:sym typeface="Helvetica Neue"/>
              </a:defRPr>
            </a:lvl3pPr>
            <a:lvl4pPr lvl="3" rtl="0">
              <a:buNone/>
              <a:defRPr sz="1000">
                <a:solidFill>
                  <a:srgbClr val="999999"/>
                </a:solidFill>
                <a:latin typeface="Helvetica Neue"/>
                <a:ea typeface="Helvetica Neue"/>
                <a:cs typeface="Helvetica Neue"/>
                <a:sym typeface="Helvetica Neue"/>
              </a:defRPr>
            </a:lvl4pPr>
            <a:lvl5pPr lvl="4" rtl="0">
              <a:buNone/>
              <a:defRPr sz="1000">
                <a:solidFill>
                  <a:srgbClr val="999999"/>
                </a:solidFill>
                <a:latin typeface="Helvetica Neue"/>
                <a:ea typeface="Helvetica Neue"/>
                <a:cs typeface="Helvetica Neue"/>
                <a:sym typeface="Helvetica Neue"/>
              </a:defRPr>
            </a:lvl5pPr>
            <a:lvl6pPr lvl="5" rtl="0">
              <a:buNone/>
              <a:defRPr sz="1000">
                <a:solidFill>
                  <a:srgbClr val="999999"/>
                </a:solidFill>
                <a:latin typeface="Helvetica Neue"/>
                <a:ea typeface="Helvetica Neue"/>
                <a:cs typeface="Helvetica Neue"/>
                <a:sym typeface="Helvetica Neue"/>
              </a:defRPr>
            </a:lvl6pPr>
            <a:lvl7pPr lvl="6" rtl="0">
              <a:buNone/>
              <a:defRPr sz="1000">
                <a:solidFill>
                  <a:srgbClr val="999999"/>
                </a:solidFill>
                <a:latin typeface="Helvetica Neue"/>
                <a:ea typeface="Helvetica Neue"/>
                <a:cs typeface="Helvetica Neue"/>
                <a:sym typeface="Helvetica Neue"/>
              </a:defRPr>
            </a:lvl7pPr>
            <a:lvl8pPr lvl="7" rtl="0">
              <a:buNone/>
              <a:defRPr sz="1000">
                <a:solidFill>
                  <a:srgbClr val="999999"/>
                </a:solidFill>
                <a:latin typeface="Helvetica Neue"/>
                <a:ea typeface="Helvetica Neue"/>
                <a:cs typeface="Helvetica Neue"/>
                <a:sym typeface="Helvetica Neue"/>
              </a:defRPr>
            </a:lvl8pPr>
            <a:lvl9pPr lvl="8" rtl="0">
              <a:buNone/>
              <a:defRPr sz="1000">
                <a:solidFill>
                  <a:srgbClr val="99999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119">
          <p15:clr>
            <a:srgbClr val="E46962"/>
          </p15:clr>
        </p15:guide>
        <p15:guide id="2" pos="2002">
          <p15:clr>
            <a:srgbClr val="E46962"/>
          </p15:clr>
        </p15:guide>
        <p15:guide id="3" pos="2880">
          <p15:clr>
            <a:srgbClr val="E46962"/>
          </p15:clr>
        </p15:guide>
        <p15:guide id="4" pos="3768">
          <p15:clr>
            <a:srgbClr val="E46962"/>
          </p15:clr>
        </p15:guide>
        <p15:guide id="5" pos="4650">
          <p15:clr>
            <a:srgbClr val="E46962"/>
          </p15:clr>
        </p15:guide>
        <p15:guide id="6" orient="horz" pos="1156">
          <p15:clr>
            <a:srgbClr val="E46962"/>
          </p15:clr>
        </p15:guide>
        <p15:guide id="7" orient="horz" pos="2084">
          <p15:clr>
            <a:srgbClr val="E46962"/>
          </p15:clr>
        </p15:guide>
        <p15:guide id="8" orient="horz" pos="1620">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1FF076-5C97-F04F-51B4-755075F11605}"/>
              </a:ext>
            </a:extLst>
          </p:cNvPr>
          <p:cNvSpPr>
            <a:spLocks noGrp="1"/>
          </p:cNvSpPr>
          <p:nvPr>
            <p:ph type="title"/>
          </p:nvPr>
        </p:nvSpPr>
        <p:spPr/>
        <p:txBody>
          <a:bodyPr/>
          <a:lstStyle/>
          <a:p>
            <a:r>
              <a:rPr lang="fi-FI"/>
              <a:t>Muokkaa ots. perustyyl. napsautt.</a:t>
            </a:r>
            <a:endParaRPr lang="en-US"/>
          </a:p>
        </p:txBody>
      </p:sp>
      <p:sp>
        <p:nvSpPr>
          <p:cNvPr id="3" name="Sisällön paikkamerkki 2">
            <a:extLst>
              <a:ext uri="{FF2B5EF4-FFF2-40B4-BE49-F238E27FC236}">
                <a16:creationId xmlns:a16="http://schemas.microsoft.com/office/drawing/2014/main" id="{B3E50E93-06CF-0E98-0665-6791BFCA2F4C}"/>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Päivämäärän paikkamerkki 3">
            <a:extLst>
              <a:ext uri="{FF2B5EF4-FFF2-40B4-BE49-F238E27FC236}">
                <a16:creationId xmlns:a16="http://schemas.microsoft.com/office/drawing/2014/main" id="{45D7717F-1194-EB20-1FF4-521D586E1A91}"/>
              </a:ext>
            </a:extLst>
          </p:cNvPr>
          <p:cNvSpPr>
            <a:spLocks noGrp="1"/>
          </p:cNvSpPr>
          <p:nvPr>
            <p:ph type="dt" sz="half" idx="10"/>
          </p:nvPr>
        </p:nvSpPr>
        <p:spPr/>
        <p:txBody>
          <a:bodyPr/>
          <a:lstStyle/>
          <a:p>
            <a:fld id="{4AE1A613-8B10-A841-A228-04320C0925A3}" type="datetimeFigureOut">
              <a:rPr lang="en-US" smtClean="0"/>
              <a:t>6/6/2026</a:t>
            </a:fld>
            <a:endParaRPr lang="en-US"/>
          </a:p>
        </p:txBody>
      </p:sp>
      <p:sp>
        <p:nvSpPr>
          <p:cNvPr id="5" name="Alatunnisteen paikkamerkki 4">
            <a:extLst>
              <a:ext uri="{FF2B5EF4-FFF2-40B4-BE49-F238E27FC236}">
                <a16:creationId xmlns:a16="http://schemas.microsoft.com/office/drawing/2014/main" id="{C2615A6B-15F6-6F98-62CA-87E342A97117}"/>
              </a:ext>
            </a:extLst>
          </p:cNvPr>
          <p:cNvSpPr>
            <a:spLocks noGrp="1"/>
          </p:cNvSpPr>
          <p:nvPr>
            <p:ph type="ftr" sz="quarter" idx="11"/>
          </p:nvPr>
        </p:nvSpPr>
        <p:spPr/>
        <p:txBody>
          <a:bodyPr/>
          <a:lstStyle/>
          <a:p>
            <a:endParaRPr lang="en-US"/>
          </a:p>
        </p:txBody>
      </p:sp>
      <p:sp>
        <p:nvSpPr>
          <p:cNvPr id="6" name="Dian numeron paikkamerkki 5">
            <a:extLst>
              <a:ext uri="{FF2B5EF4-FFF2-40B4-BE49-F238E27FC236}">
                <a16:creationId xmlns:a16="http://schemas.microsoft.com/office/drawing/2014/main" id="{40639DFA-C92E-3588-150F-C1C4948D9554}"/>
              </a:ext>
            </a:extLst>
          </p:cNvPr>
          <p:cNvSpPr>
            <a:spLocks noGrp="1"/>
          </p:cNvSpPr>
          <p:nvPr>
            <p:ph type="sldNum" sz="quarter" idx="12"/>
          </p:nvPr>
        </p:nvSpPr>
        <p:spPr/>
        <p:txBody>
          <a:bodyPr/>
          <a:lstStyle/>
          <a:p>
            <a:fld id="{CEB588BE-A414-664D-B2FB-93F804FF2DE5}" type="slidenum">
              <a:rPr lang="en-US" smtClean="0"/>
              <a:t>‹#›</a:t>
            </a:fld>
            <a:endParaRPr lang="en-US"/>
          </a:p>
        </p:txBody>
      </p:sp>
    </p:spTree>
    <p:extLst>
      <p:ext uri="{BB962C8B-B14F-4D97-AF65-F5344CB8AC3E}">
        <p14:creationId xmlns:p14="http://schemas.microsoft.com/office/powerpoint/2010/main" val="2456626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9FB355-5020-21F7-7039-0F443AEF99A0}"/>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F7191E3-9CA7-7C2C-C97B-868C8AE67AA8}"/>
              </a:ext>
            </a:extLst>
          </p:cNvPr>
          <p:cNvSpPr>
            <a:spLocks noGrp="1"/>
          </p:cNvSpPr>
          <p:nvPr>
            <p:ph type="dt" sz="half" idx="10"/>
          </p:nvPr>
        </p:nvSpPr>
        <p:spPr/>
        <p:txBody>
          <a:bodyPr/>
          <a:lstStyle/>
          <a:p>
            <a:fld id="{50BA4540-951A-274E-860B-C75A0BEDAABF}" type="datetimeFigureOut">
              <a:rPr lang="fi-FI" smtClean="0"/>
              <a:t>6.6.2026</a:t>
            </a:fld>
            <a:endParaRPr lang="fi-FI"/>
          </a:p>
        </p:txBody>
      </p:sp>
      <p:sp>
        <p:nvSpPr>
          <p:cNvPr id="4" name="Alatunnisteen paikkamerkki 3">
            <a:extLst>
              <a:ext uri="{FF2B5EF4-FFF2-40B4-BE49-F238E27FC236}">
                <a16:creationId xmlns:a16="http://schemas.microsoft.com/office/drawing/2014/main" id="{B2D72BE8-52B1-2EE1-2F68-8D23F2C6F36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22A907E-6B93-351B-23D7-9343D104CAD3}"/>
              </a:ext>
            </a:extLst>
          </p:cNvPr>
          <p:cNvSpPr>
            <a:spLocks noGrp="1"/>
          </p:cNvSpPr>
          <p:nvPr>
            <p:ph type="sldNum" sz="quarter" idx="12"/>
          </p:nvPr>
        </p:nvSpPr>
        <p:spPr/>
        <p:txBody>
          <a:bodyPr/>
          <a:lstStyle/>
          <a:p>
            <a:fld id="{22242079-C5A6-0E46-BC2F-8F412F5EE7F6}" type="slidenum">
              <a:rPr lang="fi-FI" smtClean="0"/>
              <a:t>‹#›</a:t>
            </a:fld>
            <a:endParaRPr lang="fi-FI"/>
          </a:p>
        </p:txBody>
      </p:sp>
    </p:spTree>
    <p:extLst>
      <p:ext uri="{BB962C8B-B14F-4D97-AF65-F5344CB8AC3E}">
        <p14:creationId xmlns:p14="http://schemas.microsoft.com/office/powerpoint/2010/main" val="1559713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2C0BCB-FDCF-DE21-78D5-5C9393840701}"/>
              </a:ext>
            </a:extLst>
          </p:cNvPr>
          <p:cNvSpPr>
            <a:spLocks noGrp="1"/>
          </p:cNvSpPr>
          <p:nvPr>
            <p:ph type="title"/>
          </p:nvPr>
        </p:nvSpPr>
        <p:spPr>
          <a:xfrm>
            <a:off x="623887" y="1282304"/>
            <a:ext cx="7886700" cy="2139553"/>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D486C60C-4B88-DE22-E4F7-C40D8B310D33}"/>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F54F6F-5263-2DF5-D25D-937AB5CE3184}"/>
              </a:ext>
            </a:extLst>
          </p:cNvPr>
          <p:cNvSpPr>
            <a:spLocks noGrp="1"/>
          </p:cNvSpPr>
          <p:nvPr>
            <p:ph type="dt" sz="half" idx="10"/>
          </p:nvPr>
        </p:nvSpPr>
        <p:spPr/>
        <p:txBody>
          <a:bodyPr/>
          <a:lstStyle/>
          <a:p>
            <a:fld id="{50BA4540-951A-274E-860B-C75A0BEDAABF}" type="datetimeFigureOut">
              <a:rPr lang="fi-FI" smtClean="0"/>
              <a:t>6.6.2026</a:t>
            </a:fld>
            <a:endParaRPr lang="fi-FI"/>
          </a:p>
        </p:txBody>
      </p:sp>
      <p:sp>
        <p:nvSpPr>
          <p:cNvPr id="5" name="Alatunnisteen paikkamerkki 4">
            <a:extLst>
              <a:ext uri="{FF2B5EF4-FFF2-40B4-BE49-F238E27FC236}">
                <a16:creationId xmlns:a16="http://schemas.microsoft.com/office/drawing/2014/main" id="{F8541C06-F5A8-B233-57CB-C20AB44C60D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9261B92-870C-D251-CF88-3B27F8EE970D}"/>
              </a:ext>
            </a:extLst>
          </p:cNvPr>
          <p:cNvSpPr>
            <a:spLocks noGrp="1"/>
          </p:cNvSpPr>
          <p:nvPr>
            <p:ph type="sldNum" sz="quarter" idx="12"/>
          </p:nvPr>
        </p:nvSpPr>
        <p:spPr/>
        <p:txBody>
          <a:bodyPr/>
          <a:lstStyle/>
          <a:p>
            <a:fld id="{22242079-C5A6-0E46-BC2F-8F412F5EE7F6}" type="slidenum">
              <a:rPr lang="fi-FI" smtClean="0"/>
              <a:t>‹#›</a:t>
            </a:fld>
            <a:endParaRPr lang="fi-FI"/>
          </a:p>
        </p:txBody>
      </p:sp>
    </p:spTree>
    <p:extLst>
      <p:ext uri="{BB962C8B-B14F-4D97-AF65-F5344CB8AC3E}">
        <p14:creationId xmlns:p14="http://schemas.microsoft.com/office/powerpoint/2010/main" val="662304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 name="Google Shape;9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586179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F7636-749A-DD58-47E2-721E75A5D4D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4094BA-B6F0-9A70-196A-5452FA06812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B7F534-85ED-8342-C63C-D97EB89BAED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5A685A-7656-E10C-99CB-E1B6E8AE0558}"/>
              </a:ext>
            </a:extLst>
          </p:cNvPr>
          <p:cNvSpPr>
            <a:spLocks noGrp="1"/>
          </p:cNvSpPr>
          <p:nvPr>
            <p:ph type="dt" sz="half" idx="10"/>
          </p:nvPr>
        </p:nvSpPr>
        <p:spPr>
          <a:xfrm>
            <a:off x="628650" y="4767263"/>
            <a:ext cx="2057400" cy="273844"/>
          </a:xfrm>
          <a:prstGeom prst="rect">
            <a:avLst/>
          </a:prstGeom>
        </p:spPr>
        <p:txBody>
          <a:bodyPr/>
          <a:lstStyle>
            <a:lvl1pPr>
              <a:defRPr>
                <a:latin typeface="CordiaUPC" panose="020B0304020202020204" pitchFamily="34" charset="-34"/>
              </a:defRPr>
            </a:lvl1pPr>
          </a:lstStyle>
          <a:p>
            <a:endParaRPr lang="en-GB"/>
          </a:p>
        </p:txBody>
      </p:sp>
      <p:sp>
        <p:nvSpPr>
          <p:cNvPr id="6" name="Footer Placeholder 5">
            <a:extLst>
              <a:ext uri="{FF2B5EF4-FFF2-40B4-BE49-F238E27FC236}">
                <a16:creationId xmlns:a16="http://schemas.microsoft.com/office/drawing/2014/main" id="{A003903B-E5CA-5314-F836-82277D8B6382}"/>
              </a:ext>
            </a:extLst>
          </p:cNvPr>
          <p:cNvSpPr>
            <a:spLocks noGrp="1"/>
          </p:cNvSpPr>
          <p:nvPr>
            <p:ph type="ftr" sz="quarter" idx="11"/>
          </p:nvPr>
        </p:nvSpPr>
        <p:spPr>
          <a:xfrm>
            <a:off x="628650" y="4767263"/>
            <a:ext cx="7886699"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A003C7C-441B-1100-A64E-833C38756602}"/>
              </a:ext>
            </a:extLst>
          </p:cNvPr>
          <p:cNvSpPr>
            <a:spLocks noGrp="1"/>
          </p:cNvSpPr>
          <p:nvPr>
            <p:ph type="sldNum" sz="quarter" idx="12"/>
          </p:nvPr>
        </p:nvSpPr>
        <p:spPr>
          <a:xfrm>
            <a:off x="6457950" y="4767263"/>
            <a:ext cx="2057400" cy="273844"/>
          </a:xfrm>
          <a:prstGeom prst="rect">
            <a:avLst/>
          </a:prstGeom>
        </p:spPr>
        <p:txBody>
          <a:bodyPr/>
          <a:lstStyle>
            <a:lvl1pPr>
              <a:defRPr>
                <a:latin typeface="CordiaUPC" panose="020B0304020202020204" pitchFamily="34" charset="-34"/>
              </a:defRPr>
            </a:lvl1pPr>
          </a:lstStyle>
          <a:p>
            <a:fld id="{193ED139-0C0A-4170-BDDC-513D9E6281FC}" type="slidenum">
              <a:rPr lang="en-GB" smtClean="0"/>
              <a:pPr/>
              <a:t>‹#›</a:t>
            </a:fld>
            <a:endParaRPr lang="en-GB"/>
          </a:p>
        </p:txBody>
      </p:sp>
    </p:spTree>
    <p:extLst>
      <p:ext uri="{BB962C8B-B14F-4D97-AF65-F5344CB8AC3E}">
        <p14:creationId xmlns:p14="http://schemas.microsoft.com/office/powerpoint/2010/main" val="268221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2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5" name="Google Shape;105;p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6" name="Google Shape;10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2" name="Google Shape;112;p2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3" name="Google Shape;11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3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6" name="Google Shape;11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0" name="Google Shape;120;p3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1" name="Google Shape;121;p3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2" name="Google Shape;12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3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25" name="Google Shape;12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3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8" name="Google Shape;128;p3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29" name="Google Shape;12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7"/>
        <p:cNvGrpSpPr/>
        <p:nvPr/>
      </p:nvGrpSpPr>
      <p:grpSpPr>
        <a:xfrm>
          <a:off x="0" y="0"/>
          <a:ext cx="0" cy="0"/>
          <a:chOff x="0" y="0"/>
          <a:chExt cx="0" cy="0"/>
        </a:xfrm>
      </p:grpSpPr>
      <p:sp>
        <p:nvSpPr>
          <p:cNvPr id="88" name="Google Shape;88;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9" name="Google Shape;89;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2" r:id="rId3"/>
    <p:sldLayoutId id="2147483674" r:id="rId4"/>
    <p:sldLayoutId id="2147483675" r:id="rId5"/>
    <p:sldLayoutId id="2147483676" r:id="rId6"/>
    <p:sldLayoutId id="2147483677" r:id="rId7"/>
    <p:sldLayoutId id="2147483678" r:id="rId8"/>
    <p:sldLayoutId id="2147483679" r:id="rId9"/>
    <p:sldLayoutId id="2147483680" r:id="rId10"/>
    <p:sldLayoutId id="2147483682" r:id="rId11"/>
    <p:sldLayoutId id="2147483684" r:id="rId12"/>
    <p:sldLayoutId id="2147483685" r:id="rId13"/>
    <p:sldLayoutId id="2147483686" r:id="rId14"/>
    <p:sldLayoutId id="2147483688" r:id="rId15"/>
    <p:sldLayoutId id="2147483689" r:id="rId16"/>
    <p:sldLayoutId id="2147483738" r:id="rId17"/>
    <p:sldLayoutId id="2147483769" r:id="rId18"/>
    <p:sldLayoutId id="2147483770" r:id="rId19"/>
    <p:sldLayoutId id="2147483771" r:id="rId20"/>
    <p:sldLayoutId id="21474837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hyperlink" Target="https://thl.fi/-/asiakastyytyvaisyys-sosiaali-ja-terveyspalveluissa-pysynyt-korkealla-luottamus-jarjestelman-toimivuuteen-heikentynyt"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hyperlink" Target="https://vm.fi/documents/194055633/260268652/Liite+6+VMin+esitysmateriaali+hallituksen+jtsriihi+220426.pdf" TargetMode="External"/><Relationship Id="rId4" Type="http://schemas.openxmlformats.org/officeDocument/2006/relationships/hyperlink" Target="https://julkaisut.valtioneuvosto.fi/server/api/core/bitstreams/bb58be7a-2cea-4e18-a220-4b99439ab317/conten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jpeg"/><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F2BEB5-566D-198E-AFB7-A246C7A791CD}"/>
              </a:ext>
            </a:extLst>
          </p:cNvPr>
          <p:cNvPicPr>
            <a:picLocks noChangeAspect="1"/>
          </p:cNvPicPr>
          <p:nvPr/>
        </p:nvPicPr>
        <p:blipFill>
          <a:blip r:embed="rId3">
            <a:duotone>
              <a:prstClr val="black"/>
              <a:srgbClr val="FAF1DC">
                <a:tint val="45000"/>
                <a:satMod val="400000"/>
              </a:srgbClr>
            </a:duotone>
            <a:extLst>
              <a:ext uri="{28A0092B-C50C-407E-A947-70E740481C1C}">
                <a14:useLocalDpi xmlns:a14="http://schemas.microsoft.com/office/drawing/2010/main" val="0"/>
              </a:ext>
            </a:extLst>
          </a:blip>
          <a:stretch>
            <a:fillRect/>
          </a:stretch>
        </p:blipFill>
        <p:spPr>
          <a:xfrm>
            <a:off x="192188" y="158267"/>
            <a:ext cx="2505075" cy="742950"/>
          </a:xfrm>
          <a:prstGeom prst="rect">
            <a:avLst/>
          </a:prstGeom>
          <a:ln>
            <a:noFill/>
          </a:ln>
        </p:spPr>
      </p:pic>
      <p:pic>
        <p:nvPicPr>
          <p:cNvPr id="5" name="Picture 4">
            <a:extLst>
              <a:ext uri="{FF2B5EF4-FFF2-40B4-BE49-F238E27FC236}">
                <a16:creationId xmlns:a16="http://schemas.microsoft.com/office/drawing/2014/main" id="{208FABA2-C29A-FF9E-0810-370BE8A04209}"/>
              </a:ext>
            </a:extLst>
          </p:cNvPr>
          <p:cNvPicPr>
            <a:picLocks noChangeAspect="1"/>
          </p:cNvPicPr>
          <p:nvPr/>
        </p:nvPicPr>
        <p:blipFill>
          <a:blip r:embed="rId4">
            <a:duotone>
              <a:prstClr val="black"/>
              <a:srgbClr val="FAF1DC">
                <a:tint val="45000"/>
                <a:satMod val="400000"/>
              </a:srgbClr>
            </a:duotone>
            <a:extLst>
              <a:ext uri="{28A0092B-C50C-407E-A947-70E740481C1C}">
                <a14:useLocalDpi xmlns:a14="http://schemas.microsoft.com/office/drawing/2010/main" val="0"/>
              </a:ext>
            </a:extLst>
          </a:blip>
          <a:stretch>
            <a:fillRect/>
          </a:stretch>
        </p:blipFill>
        <p:spPr>
          <a:xfrm>
            <a:off x="7729366" y="253745"/>
            <a:ext cx="1142679" cy="554369"/>
          </a:xfrm>
          <a:prstGeom prst="rect">
            <a:avLst/>
          </a:prstGeom>
        </p:spPr>
      </p:pic>
      <p:sp>
        <p:nvSpPr>
          <p:cNvPr id="16" name="TextBox 15">
            <a:extLst>
              <a:ext uri="{FF2B5EF4-FFF2-40B4-BE49-F238E27FC236}">
                <a16:creationId xmlns:a16="http://schemas.microsoft.com/office/drawing/2014/main" id="{EC477222-3570-05A6-6EA1-166415A4AD68}"/>
              </a:ext>
            </a:extLst>
          </p:cNvPr>
          <p:cNvSpPr txBox="1"/>
          <p:nvPr/>
        </p:nvSpPr>
        <p:spPr>
          <a:xfrm>
            <a:off x="2284156" y="3085244"/>
            <a:ext cx="4573844" cy="300082"/>
          </a:xfrm>
          <a:prstGeom prst="rect">
            <a:avLst/>
          </a:prstGeom>
          <a:noFill/>
        </p:spPr>
        <p:txBody>
          <a:bodyPr wrap="square">
            <a:spAutoFit/>
          </a:bodyPr>
          <a:lstStyle/>
          <a:p>
            <a:pPr algn="ctr"/>
            <a:r>
              <a:rPr lang="en-GB" sz="1350" b="1">
                <a:solidFill>
                  <a:srgbClr val="FAF1DC"/>
                </a:solidFill>
                <a:latin typeface="CordiaUPC" panose="020B0304020202020204" pitchFamily="34" charset="-34"/>
                <a:ea typeface="Calibri"/>
                <a:cs typeface="CordiaUPC" panose="020B0304020202020204" pitchFamily="34" charset="-34"/>
              </a:rPr>
              <a:t>Continuity of Understanding: Supporting Bilingual, Inter-professional Care Pathways</a:t>
            </a:r>
            <a:endParaRPr lang="en-GB" sz="1050">
              <a:solidFill>
                <a:srgbClr val="FAF1DC"/>
              </a:solidFill>
              <a:latin typeface="CordiaUPC" panose="020B0304020202020204" pitchFamily="34" charset="-34"/>
              <a:cs typeface="CordiaUPC" panose="020B0304020202020204" pitchFamily="34" charset="-34"/>
            </a:endParaRPr>
          </a:p>
        </p:txBody>
      </p:sp>
      <p:grpSp>
        <p:nvGrpSpPr>
          <p:cNvPr id="33" name="Group 32">
            <a:extLst>
              <a:ext uri="{FF2B5EF4-FFF2-40B4-BE49-F238E27FC236}">
                <a16:creationId xmlns:a16="http://schemas.microsoft.com/office/drawing/2014/main" id="{31CBA6C9-6740-E946-C820-C46AF28351E4}"/>
              </a:ext>
            </a:extLst>
          </p:cNvPr>
          <p:cNvGrpSpPr/>
          <p:nvPr/>
        </p:nvGrpSpPr>
        <p:grpSpPr>
          <a:xfrm>
            <a:off x="237816" y="2116333"/>
            <a:ext cx="8668364" cy="1052894"/>
            <a:chOff x="317088" y="2951784"/>
            <a:chExt cx="11557819" cy="1403859"/>
          </a:xfrm>
        </p:grpSpPr>
        <p:sp>
          <p:nvSpPr>
            <p:cNvPr id="23" name="Rubrik 1">
              <a:extLst>
                <a:ext uri="{FF2B5EF4-FFF2-40B4-BE49-F238E27FC236}">
                  <a16:creationId xmlns:a16="http://schemas.microsoft.com/office/drawing/2014/main" id="{BF2841D3-1AE6-6597-2EC1-2140FA5D889E}"/>
                </a:ext>
              </a:extLst>
            </p:cNvPr>
            <p:cNvSpPr txBox="1">
              <a:spLocks/>
            </p:cNvSpPr>
            <p:nvPr/>
          </p:nvSpPr>
          <p:spPr>
            <a:xfrm>
              <a:off x="317088" y="2951784"/>
              <a:ext cx="11557819" cy="580467"/>
            </a:xfrm>
            <a:prstGeom prst="rect">
              <a:avLst/>
            </a:prstGeom>
            <a:noFill/>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Roboto" panose="02000000000000000000" pitchFamily="2" charset="0"/>
                  <a:ea typeface="+mj-ea"/>
                  <a:cs typeface="+mj-cs"/>
                </a:defRPr>
              </a:lvl1pPr>
            </a:lstStyle>
            <a:p>
              <a:r>
                <a:rPr lang="en-GB" sz="4200" b="1">
                  <a:solidFill>
                    <a:srgbClr val="FAF1DC"/>
                  </a:solidFill>
                  <a:latin typeface="Century Gothic" panose="020B0502020202020204" pitchFamily="34" charset="0"/>
                  <a:ea typeface="Ayuthaya" pitchFamily="2" charset="-34"/>
                  <a:cs typeface="Bangla Sangam MN" panose="02000000000000000000" pitchFamily="2" charset="0"/>
                </a:rPr>
                <a:t>CARE THROUGH</a:t>
              </a:r>
            </a:p>
          </p:txBody>
        </p:sp>
        <p:sp>
          <p:nvSpPr>
            <p:cNvPr id="32" name="TextBox 31">
              <a:extLst>
                <a:ext uri="{FF2B5EF4-FFF2-40B4-BE49-F238E27FC236}">
                  <a16:creationId xmlns:a16="http://schemas.microsoft.com/office/drawing/2014/main" id="{ACD6DA0B-7ADC-4014-90BB-0918F2442DB0}"/>
                </a:ext>
              </a:extLst>
            </p:cNvPr>
            <p:cNvSpPr txBox="1"/>
            <p:nvPr/>
          </p:nvSpPr>
          <p:spPr>
            <a:xfrm>
              <a:off x="3048000" y="3247647"/>
              <a:ext cx="6096000" cy="1107996"/>
            </a:xfrm>
            <a:prstGeom prst="rect">
              <a:avLst/>
            </a:prstGeom>
            <a:noFill/>
          </p:spPr>
          <p:txBody>
            <a:bodyPr wrap="square">
              <a:spAutoFit/>
            </a:bodyPr>
            <a:lstStyle/>
            <a:p>
              <a:pPr algn="ctr"/>
              <a:r>
                <a:rPr lang="en-GB" sz="4800" i="1">
                  <a:solidFill>
                    <a:srgbClr val="FAF1DC"/>
                  </a:solidFill>
                  <a:latin typeface="Century Gothic" panose="020B0502020202020204" pitchFamily="34" charset="0"/>
                  <a:ea typeface="Ayuthaya" pitchFamily="2" charset="-34"/>
                  <a:cs typeface="Bangla Sangam MN" panose="02000000000000000000" pitchFamily="2" charset="0"/>
                </a:rPr>
                <a:t>CONNECTION</a:t>
              </a:r>
            </a:p>
          </p:txBody>
        </p:sp>
      </p:grpSp>
    </p:spTree>
    <p:extLst>
      <p:ext uri="{BB962C8B-B14F-4D97-AF65-F5344CB8AC3E}">
        <p14:creationId xmlns:p14="http://schemas.microsoft.com/office/powerpoint/2010/main" val="5733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a:extLst>
            <a:ext uri="{FF2B5EF4-FFF2-40B4-BE49-F238E27FC236}">
              <a16:creationId xmlns:a16="http://schemas.microsoft.com/office/drawing/2014/main" id="{03E62074-6B8C-F9E9-DF49-0BDD51817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C6801-4036-5930-8F88-3E00EDA13F29}"/>
              </a:ext>
            </a:extLst>
          </p:cNvPr>
          <p:cNvSpPr>
            <a:spLocks noGrp="1"/>
          </p:cNvSpPr>
          <p:nvPr>
            <p:ph type="title"/>
          </p:nvPr>
        </p:nvSpPr>
        <p:spPr/>
        <p:txBody>
          <a:bodyPr/>
          <a:lstStyle/>
          <a:p>
            <a:r>
              <a:rPr lang="en-GB" b="1" noProof="0">
                <a:solidFill>
                  <a:srgbClr val="FAF1DC"/>
                </a:solidFill>
                <a:latin typeface="Century Gothic" panose="020B0502020202020204" pitchFamily="34" charset="0"/>
                <a:ea typeface="Roboto"/>
                <a:cs typeface="Roboto"/>
              </a:rPr>
              <a:t>Key findings</a:t>
            </a:r>
            <a:endParaRPr lang="en-GB" noProof="0">
              <a:solidFill>
                <a:srgbClr val="FAF1DC"/>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7F306158-4B2C-5C73-1D02-5F02E1096522}"/>
              </a:ext>
            </a:extLst>
          </p:cNvPr>
          <p:cNvSpPr>
            <a:spLocks noGrp="1"/>
          </p:cNvSpPr>
          <p:nvPr>
            <p:ph type="body" idx="1"/>
          </p:nvPr>
        </p:nvSpPr>
        <p:spPr>
          <a:xfrm>
            <a:off x="623888" y="3442098"/>
            <a:ext cx="7886700" cy="1125140"/>
          </a:xfrm>
        </p:spPr>
        <p:txBody>
          <a:bodyPr spcFirstLastPara="1" vert="horz" wrap="square" lIns="68580" tIns="34290" rIns="68580" bIns="34290" rtlCol="0" anchor="t" anchorCtr="0">
            <a:normAutofit/>
          </a:bodyPr>
          <a:lstStyle/>
          <a:p>
            <a:r>
              <a:rPr lang="en-GB" noProof="0">
                <a:solidFill>
                  <a:srgbClr val="FAF1DC"/>
                </a:solidFill>
                <a:latin typeface="CordiaUPC" panose="020B0304020202020204" pitchFamily="34" charset="-34"/>
                <a:cs typeface="CordiaUPC" panose="020B0304020202020204" pitchFamily="34" charset="-34"/>
              </a:rPr>
              <a:t>Insights from our 12-week research</a:t>
            </a:r>
          </a:p>
        </p:txBody>
      </p:sp>
      <p:grpSp>
        <p:nvGrpSpPr>
          <p:cNvPr id="66" name="Group 65">
            <a:extLst>
              <a:ext uri="{FF2B5EF4-FFF2-40B4-BE49-F238E27FC236}">
                <a16:creationId xmlns:a16="http://schemas.microsoft.com/office/drawing/2014/main" id="{48078280-5B2E-4ADF-2A6A-607BE64E3674}"/>
              </a:ext>
            </a:extLst>
          </p:cNvPr>
          <p:cNvGrpSpPr/>
          <p:nvPr/>
        </p:nvGrpSpPr>
        <p:grpSpPr>
          <a:xfrm rot="5400000">
            <a:off x="7378179" y="2109664"/>
            <a:ext cx="2264817" cy="0"/>
            <a:chOff x="6574818" y="86324"/>
            <a:chExt cx="4402434" cy="4402434"/>
          </a:xfrm>
          <a:blipFill dpi="0" rotWithShape="1">
            <a:blip r:embed="rId3">
              <a:alphaModFix amt="70000"/>
              <a:extLst>
                <a:ext uri="{28A0092B-C50C-407E-A947-70E740481C1C}">
                  <a14:useLocalDpi xmlns:a14="http://schemas.microsoft.com/office/drawing/2010/main" val="0"/>
                </a:ext>
              </a:extLst>
            </a:blip>
            <a:srcRect/>
            <a:stretch>
              <a:fillRect/>
            </a:stretch>
          </a:blipFill>
          <a:effectLst>
            <a:outerShdw blurRad="50800" dist="50800" dir="5400000" sx="67000" sy="67000" algn="ctr" rotWithShape="0">
              <a:srgbClr val="000000">
                <a:alpha val="0"/>
              </a:srgbClr>
            </a:outerShdw>
          </a:effectLst>
        </p:grpSpPr>
        <p:grpSp>
          <p:nvGrpSpPr>
            <p:cNvPr id="64" name="Group 63">
              <a:extLst>
                <a:ext uri="{FF2B5EF4-FFF2-40B4-BE49-F238E27FC236}">
                  <a16:creationId xmlns:a16="http://schemas.microsoft.com/office/drawing/2014/main" id="{04F2931B-D1AB-FD08-82C0-793147C90CD2}"/>
                </a:ext>
              </a:extLst>
            </p:cNvPr>
            <p:cNvGrpSpPr/>
            <p:nvPr/>
          </p:nvGrpSpPr>
          <p:grpSpPr>
            <a:xfrm>
              <a:off x="6574818" y="86324"/>
              <a:ext cx="4402434" cy="4402434"/>
              <a:chOff x="6574818" y="86324"/>
              <a:chExt cx="4402434" cy="4402434"/>
            </a:xfrm>
            <a:grpFill/>
          </p:grpSpPr>
          <p:grpSp>
            <p:nvGrpSpPr>
              <p:cNvPr id="57" name="Group 56">
                <a:extLst>
                  <a:ext uri="{FF2B5EF4-FFF2-40B4-BE49-F238E27FC236}">
                    <a16:creationId xmlns:a16="http://schemas.microsoft.com/office/drawing/2014/main" id="{4646C1F8-1650-7012-2663-1D104A70E81E}"/>
                  </a:ext>
                </a:extLst>
              </p:cNvPr>
              <p:cNvGrpSpPr/>
              <p:nvPr/>
            </p:nvGrpSpPr>
            <p:grpSpPr>
              <a:xfrm rot="18900000">
                <a:off x="6574818" y="86324"/>
                <a:ext cx="4402434" cy="4402434"/>
                <a:chOff x="6574818" y="86324"/>
                <a:chExt cx="4402434" cy="4402434"/>
              </a:xfrm>
              <a:grpFill/>
            </p:grpSpPr>
            <p:grpSp>
              <p:nvGrpSpPr>
                <p:cNvPr id="58" name="Group 57">
                  <a:extLst>
                    <a:ext uri="{FF2B5EF4-FFF2-40B4-BE49-F238E27FC236}">
                      <a16:creationId xmlns:a16="http://schemas.microsoft.com/office/drawing/2014/main" id="{3FCD33C2-2F95-E8E0-B570-3785C9CB3A85}"/>
                    </a:ext>
                  </a:extLst>
                </p:cNvPr>
                <p:cNvGrpSpPr/>
                <p:nvPr/>
              </p:nvGrpSpPr>
              <p:grpSpPr>
                <a:xfrm>
                  <a:off x="7835131" y="86324"/>
                  <a:ext cx="1881808" cy="4402434"/>
                  <a:chOff x="7835131" y="86324"/>
                  <a:chExt cx="1881808" cy="4402434"/>
                </a:xfrm>
                <a:grpFill/>
              </p:grpSpPr>
              <p:sp>
                <p:nvSpPr>
                  <p:cNvPr id="62" name="Oval 61">
                    <a:extLst>
                      <a:ext uri="{FF2B5EF4-FFF2-40B4-BE49-F238E27FC236}">
                        <a16:creationId xmlns:a16="http://schemas.microsoft.com/office/drawing/2014/main" id="{CB40D08E-B0A7-7F4C-72E8-5635E819C97B}"/>
                      </a:ext>
                    </a:extLst>
                  </p:cNvPr>
                  <p:cNvSpPr/>
                  <p:nvPr/>
                </p:nvSpPr>
                <p:spPr>
                  <a:xfrm>
                    <a:off x="7835131" y="86324"/>
                    <a:ext cx="1881808" cy="18818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3" name="Oval 62">
                    <a:extLst>
                      <a:ext uri="{FF2B5EF4-FFF2-40B4-BE49-F238E27FC236}">
                        <a16:creationId xmlns:a16="http://schemas.microsoft.com/office/drawing/2014/main" id="{D5FC5C47-430E-92A2-3450-9E0A2C54DAA4}"/>
                      </a:ext>
                    </a:extLst>
                  </p:cNvPr>
                  <p:cNvSpPr/>
                  <p:nvPr/>
                </p:nvSpPr>
                <p:spPr>
                  <a:xfrm>
                    <a:off x="7835131" y="2606950"/>
                    <a:ext cx="1881808" cy="18818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59" name="Group 58">
                  <a:extLst>
                    <a:ext uri="{FF2B5EF4-FFF2-40B4-BE49-F238E27FC236}">
                      <a16:creationId xmlns:a16="http://schemas.microsoft.com/office/drawing/2014/main" id="{472B9613-E430-4D8F-4017-0D2ABA9ADBCF}"/>
                    </a:ext>
                  </a:extLst>
                </p:cNvPr>
                <p:cNvGrpSpPr/>
                <p:nvPr/>
              </p:nvGrpSpPr>
              <p:grpSpPr>
                <a:xfrm rot="16200000">
                  <a:off x="7835131" y="86324"/>
                  <a:ext cx="1881808" cy="4402434"/>
                  <a:chOff x="7835131" y="86324"/>
                  <a:chExt cx="1881808" cy="4402434"/>
                </a:xfrm>
                <a:grpFill/>
              </p:grpSpPr>
              <p:sp>
                <p:nvSpPr>
                  <p:cNvPr id="60" name="Oval 59">
                    <a:extLst>
                      <a:ext uri="{FF2B5EF4-FFF2-40B4-BE49-F238E27FC236}">
                        <a16:creationId xmlns:a16="http://schemas.microsoft.com/office/drawing/2014/main" id="{AD628AD5-73A1-5D1E-50FA-C8CB8E57D835}"/>
                      </a:ext>
                    </a:extLst>
                  </p:cNvPr>
                  <p:cNvSpPr/>
                  <p:nvPr/>
                </p:nvSpPr>
                <p:spPr>
                  <a:xfrm>
                    <a:off x="7835131" y="86324"/>
                    <a:ext cx="1881808" cy="18818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1" name="Oval 60">
                    <a:extLst>
                      <a:ext uri="{FF2B5EF4-FFF2-40B4-BE49-F238E27FC236}">
                        <a16:creationId xmlns:a16="http://schemas.microsoft.com/office/drawing/2014/main" id="{E54CFBBF-A1DC-1E24-C376-239BDD70D5C3}"/>
                      </a:ext>
                    </a:extLst>
                  </p:cNvPr>
                  <p:cNvSpPr/>
                  <p:nvPr/>
                </p:nvSpPr>
                <p:spPr>
                  <a:xfrm>
                    <a:off x="7835131" y="2606950"/>
                    <a:ext cx="1881808" cy="18818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nvGrpSpPr>
              <p:cNvPr id="56" name="Group 55">
                <a:extLst>
                  <a:ext uri="{FF2B5EF4-FFF2-40B4-BE49-F238E27FC236}">
                    <a16:creationId xmlns:a16="http://schemas.microsoft.com/office/drawing/2014/main" id="{E5226C7A-E5DF-B5A5-C474-FC91C97D72EC}"/>
                  </a:ext>
                </a:extLst>
              </p:cNvPr>
              <p:cNvGrpSpPr/>
              <p:nvPr/>
            </p:nvGrpSpPr>
            <p:grpSpPr>
              <a:xfrm>
                <a:off x="6574818" y="86324"/>
                <a:ext cx="4402434" cy="4402434"/>
                <a:chOff x="6574818" y="86324"/>
                <a:chExt cx="4402434" cy="4402434"/>
              </a:xfrm>
              <a:grpFill/>
            </p:grpSpPr>
            <p:grpSp>
              <p:nvGrpSpPr>
                <p:cNvPr id="52" name="Group 51">
                  <a:extLst>
                    <a:ext uri="{FF2B5EF4-FFF2-40B4-BE49-F238E27FC236}">
                      <a16:creationId xmlns:a16="http://schemas.microsoft.com/office/drawing/2014/main" id="{C94D33B6-5DFA-B967-4A4A-C64E6C21EC55}"/>
                    </a:ext>
                  </a:extLst>
                </p:cNvPr>
                <p:cNvGrpSpPr/>
                <p:nvPr/>
              </p:nvGrpSpPr>
              <p:grpSpPr>
                <a:xfrm>
                  <a:off x="7835131" y="86324"/>
                  <a:ext cx="1881808" cy="4402434"/>
                  <a:chOff x="7835131" y="86324"/>
                  <a:chExt cx="1881808" cy="4402434"/>
                </a:xfrm>
                <a:grpFill/>
              </p:grpSpPr>
              <p:sp>
                <p:nvSpPr>
                  <p:cNvPr id="46" name="Oval 45">
                    <a:extLst>
                      <a:ext uri="{FF2B5EF4-FFF2-40B4-BE49-F238E27FC236}">
                        <a16:creationId xmlns:a16="http://schemas.microsoft.com/office/drawing/2014/main" id="{2E411900-A584-8D52-DF43-65FF5B5073C9}"/>
                      </a:ext>
                    </a:extLst>
                  </p:cNvPr>
                  <p:cNvSpPr/>
                  <p:nvPr/>
                </p:nvSpPr>
                <p:spPr>
                  <a:xfrm>
                    <a:off x="7835131" y="86324"/>
                    <a:ext cx="1881808" cy="18818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9" name="Oval 48">
                    <a:extLst>
                      <a:ext uri="{FF2B5EF4-FFF2-40B4-BE49-F238E27FC236}">
                        <a16:creationId xmlns:a16="http://schemas.microsoft.com/office/drawing/2014/main" id="{3B04DD21-D4BA-79EA-C6DB-37203863685F}"/>
                      </a:ext>
                    </a:extLst>
                  </p:cNvPr>
                  <p:cNvSpPr/>
                  <p:nvPr/>
                </p:nvSpPr>
                <p:spPr>
                  <a:xfrm>
                    <a:off x="7835131" y="2606950"/>
                    <a:ext cx="1881808" cy="18818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53" name="Group 52">
                  <a:extLst>
                    <a:ext uri="{FF2B5EF4-FFF2-40B4-BE49-F238E27FC236}">
                      <a16:creationId xmlns:a16="http://schemas.microsoft.com/office/drawing/2014/main" id="{B9D8A55A-DBD6-E05B-5DA2-9BEB7053ED0B}"/>
                    </a:ext>
                  </a:extLst>
                </p:cNvPr>
                <p:cNvGrpSpPr/>
                <p:nvPr/>
              </p:nvGrpSpPr>
              <p:grpSpPr>
                <a:xfrm rot="16200000">
                  <a:off x="7835131" y="86324"/>
                  <a:ext cx="1881808" cy="4402434"/>
                  <a:chOff x="7835131" y="86324"/>
                  <a:chExt cx="1881808" cy="4402434"/>
                </a:xfrm>
                <a:grpFill/>
              </p:grpSpPr>
              <p:sp>
                <p:nvSpPr>
                  <p:cNvPr id="54" name="Oval 53">
                    <a:extLst>
                      <a:ext uri="{FF2B5EF4-FFF2-40B4-BE49-F238E27FC236}">
                        <a16:creationId xmlns:a16="http://schemas.microsoft.com/office/drawing/2014/main" id="{A3E5CB2D-F6C7-534B-79A5-1FC886D7F57F}"/>
                      </a:ext>
                    </a:extLst>
                  </p:cNvPr>
                  <p:cNvSpPr/>
                  <p:nvPr/>
                </p:nvSpPr>
                <p:spPr>
                  <a:xfrm>
                    <a:off x="7835131" y="86324"/>
                    <a:ext cx="1881808" cy="18818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5" name="Oval 54">
                    <a:extLst>
                      <a:ext uri="{FF2B5EF4-FFF2-40B4-BE49-F238E27FC236}">
                        <a16:creationId xmlns:a16="http://schemas.microsoft.com/office/drawing/2014/main" id="{E1212137-4BEA-2B38-80DF-92F7A5D7029D}"/>
                      </a:ext>
                    </a:extLst>
                  </p:cNvPr>
                  <p:cNvSpPr/>
                  <p:nvPr/>
                </p:nvSpPr>
                <p:spPr>
                  <a:xfrm>
                    <a:off x="7835131" y="2606950"/>
                    <a:ext cx="1881808" cy="18818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grpSp>
        <p:sp>
          <p:nvSpPr>
            <p:cNvPr id="65" name="Oval 64">
              <a:extLst>
                <a:ext uri="{FF2B5EF4-FFF2-40B4-BE49-F238E27FC236}">
                  <a16:creationId xmlns:a16="http://schemas.microsoft.com/office/drawing/2014/main" id="{E239022A-19FE-724F-9C92-8EEF0877E50B}"/>
                </a:ext>
              </a:extLst>
            </p:cNvPr>
            <p:cNvSpPr/>
            <p:nvPr/>
          </p:nvSpPr>
          <p:spPr>
            <a:xfrm>
              <a:off x="7785403" y="1346637"/>
              <a:ext cx="1881808" cy="188180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4" name="Footer Placeholder 4">
            <a:extLst>
              <a:ext uri="{FF2B5EF4-FFF2-40B4-BE49-F238E27FC236}">
                <a16:creationId xmlns:a16="http://schemas.microsoft.com/office/drawing/2014/main" id="{C84ABA46-3157-1F6F-32A9-295F92C421B0}"/>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4238002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40884310-113E-019A-7509-DDC79D9B5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115792-8E53-50D3-06E6-276BD372B260}"/>
              </a:ext>
            </a:extLst>
          </p:cNvPr>
          <p:cNvPicPr>
            <a:picLocks noChangeAspect="1"/>
          </p:cNvPicPr>
          <p:nvPr/>
        </p:nvPicPr>
        <p:blipFill>
          <a:blip r:embed="rId3"/>
          <a:srcRect r="-71"/>
          <a:stretch>
            <a:fillRect/>
          </a:stretch>
        </p:blipFill>
        <p:spPr>
          <a:xfrm>
            <a:off x="630530" y="878494"/>
            <a:ext cx="7563436" cy="4264819"/>
          </a:xfrm>
          <a:prstGeom prst="rect">
            <a:avLst/>
          </a:prstGeom>
        </p:spPr>
      </p:pic>
      <p:sp>
        <p:nvSpPr>
          <p:cNvPr id="7" name="Google Shape;73;p17">
            <a:extLst>
              <a:ext uri="{FF2B5EF4-FFF2-40B4-BE49-F238E27FC236}">
                <a16:creationId xmlns:a16="http://schemas.microsoft.com/office/drawing/2014/main" id="{7D381030-B6AD-856B-FA7D-6DA4A72EDB48}"/>
              </a:ext>
            </a:extLst>
          </p:cNvPr>
          <p:cNvSpPr/>
          <p:nvPr/>
        </p:nvSpPr>
        <p:spPr>
          <a:xfrm>
            <a:off x="748046" y="501258"/>
            <a:ext cx="7520033" cy="125102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1B3A4B"/>
              </a:buClr>
              <a:buSzPts val="2400"/>
            </a:pPr>
            <a:r>
              <a:rPr lang="en-GB" sz="3000" b="1">
                <a:solidFill>
                  <a:srgbClr val="310E6F"/>
                </a:solidFill>
                <a:latin typeface="Century Gothic" panose="020B0502020202020204" pitchFamily="34" charset="0"/>
                <a:ea typeface="Roboto"/>
                <a:cs typeface="Roboto"/>
                <a:sym typeface="Georgia"/>
              </a:rPr>
              <a:t>Vulnerable p</a:t>
            </a:r>
            <a:r>
              <a:rPr lang="en-GB" sz="3000" b="1" err="1">
                <a:solidFill>
                  <a:srgbClr val="310E6F"/>
                </a:solidFill>
                <a:latin typeface="Century Gothic" panose="020B0502020202020204" pitchFamily="34" charset="0"/>
                <a:ea typeface="Roboto"/>
                <a:cs typeface="Roboto"/>
                <a:sym typeface="Georgia"/>
              </a:rPr>
              <a:t>atients</a:t>
            </a:r>
            <a:r>
              <a:rPr lang="en-GB" sz="3000" b="1">
                <a:solidFill>
                  <a:srgbClr val="310E6F"/>
                </a:solidFill>
                <a:latin typeface="Century Gothic" panose="020B0502020202020204" pitchFamily="34" charset="0"/>
                <a:ea typeface="Roboto"/>
                <a:cs typeface="Roboto"/>
                <a:sym typeface="Georgia"/>
              </a:rPr>
              <a:t> face the most c</a:t>
            </a:r>
            <a:r>
              <a:rPr lang="en-GB" sz="3000" b="1" err="1">
                <a:solidFill>
                  <a:srgbClr val="310E6F"/>
                </a:solidFill>
                <a:latin typeface="Century Gothic" panose="020B0502020202020204" pitchFamily="34" charset="0"/>
                <a:ea typeface="Roboto"/>
                <a:cs typeface="Roboto"/>
                <a:sym typeface="Georgia"/>
              </a:rPr>
              <a:t>omplex</a:t>
            </a:r>
            <a:r>
              <a:rPr lang="en-GB" sz="3000" b="1">
                <a:solidFill>
                  <a:srgbClr val="310E6F"/>
                </a:solidFill>
                <a:latin typeface="Century Gothic" panose="020B0502020202020204" pitchFamily="34" charset="0"/>
                <a:ea typeface="Roboto"/>
                <a:cs typeface="Roboto"/>
                <a:sym typeface="Georgia"/>
              </a:rPr>
              <a:t> care p</a:t>
            </a:r>
            <a:r>
              <a:rPr lang="en-GB" sz="3000" b="1" err="1">
                <a:solidFill>
                  <a:srgbClr val="310E6F"/>
                </a:solidFill>
                <a:latin typeface="Century Gothic" panose="020B0502020202020204" pitchFamily="34" charset="0"/>
                <a:ea typeface="Roboto"/>
                <a:cs typeface="Roboto"/>
                <a:sym typeface="Georgia"/>
              </a:rPr>
              <a:t>aths</a:t>
            </a:r>
            <a:endParaRPr lang="en-GB" sz="3000">
              <a:solidFill>
                <a:srgbClr val="310E6F"/>
              </a:solidFill>
              <a:latin typeface="Century Gothic" panose="020B0502020202020204" pitchFamily="34" charset="0"/>
              <a:ea typeface="Roboto"/>
              <a:cs typeface="Roboto"/>
            </a:endParaRPr>
          </a:p>
        </p:txBody>
      </p:sp>
      <p:sp>
        <p:nvSpPr>
          <p:cNvPr id="9" name="TextBox 8">
            <a:extLst>
              <a:ext uri="{FF2B5EF4-FFF2-40B4-BE49-F238E27FC236}">
                <a16:creationId xmlns:a16="http://schemas.microsoft.com/office/drawing/2014/main" id="{539829C7-A26F-44B8-4169-2ED9A0E5EFE2}"/>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insight 1</a:t>
            </a:r>
            <a:endParaRPr lang="en-FI" sz="900" b="1">
              <a:solidFill>
                <a:srgbClr val="310E6F"/>
              </a:solidFill>
            </a:endParaRPr>
          </a:p>
        </p:txBody>
      </p:sp>
      <p:grpSp>
        <p:nvGrpSpPr>
          <p:cNvPr id="10" name="Group 9">
            <a:extLst>
              <a:ext uri="{FF2B5EF4-FFF2-40B4-BE49-F238E27FC236}">
                <a16:creationId xmlns:a16="http://schemas.microsoft.com/office/drawing/2014/main" id="{DEA9C6B1-0D42-5D93-518E-5C485D5CC416}"/>
              </a:ext>
            </a:extLst>
          </p:cNvPr>
          <p:cNvGrpSpPr/>
          <p:nvPr/>
        </p:nvGrpSpPr>
        <p:grpSpPr>
          <a:xfrm>
            <a:off x="8510829" y="177022"/>
            <a:ext cx="506562" cy="58493"/>
            <a:chOff x="9256904" y="718324"/>
            <a:chExt cx="974635" cy="112541"/>
          </a:xfrm>
        </p:grpSpPr>
        <p:sp>
          <p:nvSpPr>
            <p:cNvPr id="11" name="Oval 10">
              <a:extLst>
                <a:ext uri="{FF2B5EF4-FFF2-40B4-BE49-F238E27FC236}">
                  <a16:creationId xmlns:a16="http://schemas.microsoft.com/office/drawing/2014/main" id="{97CBE90A-67B0-D704-598C-CA94674EE0F1}"/>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EF515336-48D8-E04D-6254-9E30DBF34784}"/>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3" name="Oval 12">
              <a:extLst>
                <a:ext uri="{FF2B5EF4-FFF2-40B4-BE49-F238E27FC236}">
                  <a16:creationId xmlns:a16="http://schemas.microsoft.com/office/drawing/2014/main" id="{DF035844-6F6F-601E-890C-9E633362E107}"/>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4" name="Oval 13">
              <a:extLst>
                <a:ext uri="{FF2B5EF4-FFF2-40B4-BE49-F238E27FC236}">
                  <a16:creationId xmlns:a16="http://schemas.microsoft.com/office/drawing/2014/main" id="{9447B15F-DEE7-0A88-02C0-7811EEE36CB6}"/>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5" name="Oval 14">
              <a:extLst>
                <a:ext uri="{FF2B5EF4-FFF2-40B4-BE49-F238E27FC236}">
                  <a16:creationId xmlns:a16="http://schemas.microsoft.com/office/drawing/2014/main" id="{4CC3C689-7E09-F614-0A16-ED796227A4ED}"/>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2" name="Footer Placeholder 4">
            <a:extLst>
              <a:ext uri="{FF2B5EF4-FFF2-40B4-BE49-F238E27FC236}">
                <a16:creationId xmlns:a16="http://schemas.microsoft.com/office/drawing/2014/main" id="{3BE6BE8B-3E7E-ED1D-E4AE-B3E13ABC5910}"/>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3523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CAD97A39-639D-E814-F7B9-183A53EDABE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3EBD5BE-698E-F7EB-ED60-063BAB060368}"/>
              </a:ext>
            </a:extLst>
          </p:cNvPr>
          <p:cNvPicPr>
            <a:picLocks noChangeAspect="1"/>
          </p:cNvPicPr>
          <p:nvPr/>
        </p:nvPicPr>
        <p:blipFill>
          <a:blip r:embed="rId3"/>
          <a:stretch>
            <a:fillRect/>
          </a:stretch>
        </p:blipFill>
        <p:spPr>
          <a:xfrm>
            <a:off x="513193" y="779803"/>
            <a:ext cx="7754420" cy="4363697"/>
          </a:xfrm>
          <a:prstGeom prst="rect">
            <a:avLst/>
          </a:prstGeom>
        </p:spPr>
      </p:pic>
      <p:sp>
        <p:nvSpPr>
          <p:cNvPr id="4" name="TextBox 3">
            <a:extLst>
              <a:ext uri="{FF2B5EF4-FFF2-40B4-BE49-F238E27FC236}">
                <a16:creationId xmlns:a16="http://schemas.microsoft.com/office/drawing/2014/main" id="{186ED7B5-7B25-4ABC-4265-9C6800C72CD8}"/>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insight 1</a:t>
            </a:r>
            <a:endParaRPr lang="en-FI" sz="900" b="1">
              <a:solidFill>
                <a:srgbClr val="310E6F"/>
              </a:solidFill>
            </a:endParaRPr>
          </a:p>
        </p:txBody>
      </p:sp>
      <p:grpSp>
        <p:nvGrpSpPr>
          <p:cNvPr id="5" name="Group 4">
            <a:extLst>
              <a:ext uri="{FF2B5EF4-FFF2-40B4-BE49-F238E27FC236}">
                <a16:creationId xmlns:a16="http://schemas.microsoft.com/office/drawing/2014/main" id="{D3848891-58CE-6528-1ED9-93B35CA0368C}"/>
              </a:ext>
            </a:extLst>
          </p:cNvPr>
          <p:cNvGrpSpPr/>
          <p:nvPr/>
        </p:nvGrpSpPr>
        <p:grpSpPr>
          <a:xfrm>
            <a:off x="8510829" y="177022"/>
            <a:ext cx="506562" cy="58493"/>
            <a:chOff x="9256904" y="718324"/>
            <a:chExt cx="974635" cy="112541"/>
          </a:xfrm>
        </p:grpSpPr>
        <p:sp>
          <p:nvSpPr>
            <p:cNvPr id="6" name="Oval 5">
              <a:extLst>
                <a:ext uri="{FF2B5EF4-FFF2-40B4-BE49-F238E27FC236}">
                  <a16:creationId xmlns:a16="http://schemas.microsoft.com/office/drawing/2014/main" id="{D50B1AEB-5964-6853-E225-0007AC481263}"/>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7B35D2A8-2291-F7DC-0EAA-4347DD744365}"/>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0026668A-009A-8969-45C4-A5DBCA82B188}"/>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57A8573B-C7B6-9C09-73AF-D460A15B31B8}"/>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3" name="Oval 12">
              <a:extLst>
                <a:ext uri="{FF2B5EF4-FFF2-40B4-BE49-F238E27FC236}">
                  <a16:creationId xmlns:a16="http://schemas.microsoft.com/office/drawing/2014/main" id="{B8627B47-BA4A-AE8F-8B32-C1B5DAFE6DF6}"/>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9" name="Google Shape;73;p17">
            <a:extLst>
              <a:ext uri="{FF2B5EF4-FFF2-40B4-BE49-F238E27FC236}">
                <a16:creationId xmlns:a16="http://schemas.microsoft.com/office/drawing/2014/main" id="{C04E8E9A-039A-6B75-01D3-3526F411FEAC}"/>
              </a:ext>
            </a:extLst>
          </p:cNvPr>
          <p:cNvSpPr/>
          <p:nvPr/>
        </p:nvSpPr>
        <p:spPr>
          <a:xfrm>
            <a:off x="748046" y="501258"/>
            <a:ext cx="7520033" cy="125102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400" b="1">
                <a:solidFill>
                  <a:srgbClr val="310E6F"/>
                </a:solidFill>
                <a:latin typeface="Century Gothic"/>
                <a:ea typeface="Roboto"/>
                <a:cs typeface="Roboto"/>
                <a:sym typeface="Georgia"/>
              </a:rPr>
              <a:t>For the individual, many of these interconnected issues are treated under separate points of care</a:t>
            </a:r>
            <a:endParaRPr lang="en-GB" sz="2700" b="1">
              <a:solidFill>
                <a:srgbClr val="310E6F"/>
              </a:solidFill>
              <a:latin typeface="Century Gothic"/>
              <a:ea typeface="Roboto"/>
              <a:cs typeface="Roboto"/>
            </a:endParaRPr>
          </a:p>
        </p:txBody>
      </p:sp>
      <p:sp>
        <p:nvSpPr>
          <p:cNvPr id="2" name="Footer Placeholder 4">
            <a:extLst>
              <a:ext uri="{FF2B5EF4-FFF2-40B4-BE49-F238E27FC236}">
                <a16:creationId xmlns:a16="http://schemas.microsoft.com/office/drawing/2014/main" id="{45C59599-FB85-31FF-406D-73FD25D88425}"/>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2960752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F0D42A7E-46DC-B797-0035-9A02A074D519}"/>
            </a:ext>
          </a:extLst>
        </p:cNvPr>
        <p:cNvGrpSpPr/>
        <p:nvPr/>
      </p:nvGrpSpPr>
      <p:grpSpPr>
        <a:xfrm>
          <a:off x="0" y="0"/>
          <a:ext cx="0" cy="0"/>
          <a:chOff x="0" y="0"/>
          <a:chExt cx="0" cy="0"/>
        </a:xfrm>
      </p:grpSpPr>
      <p:sp>
        <p:nvSpPr>
          <p:cNvPr id="6" name="Google Shape;73;p17">
            <a:extLst>
              <a:ext uri="{FF2B5EF4-FFF2-40B4-BE49-F238E27FC236}">
                <a16:creationId xmlns:a16="http://schemas.microsoft.com/office/drawing/2014/main" id="{A5FCBD4A-4AE2-008D-E1C8-E62C7B2B067E}"/>
              </a:ext>
            </a:extLst>
          </p:cNvPr>
          <p:cNvSpPr/>
          <p:nvPr/>
        </p:nvSpPr>
        <p:spPr>
          <a:xfrm>
            <a:off x="482199" y="587504"/>
            <a:ext cx="8179604" cy="4477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800" b="1">
                <a:solidFill>
                  <a:srgbClr val="310E6F"/>
                </a:solidFill>
                <a:latin typeface="Century Gothic" panose="020B0502020202020204" pitchFamily="34" charset="0"/>
                <a:ea typeface="Roboto"/>
                <a:cs typeface="CordiaUPC" panose="020B0304020202020204" pitchFamily="34" charset="-34"/>
                <a:sym typeface="Georgia"/>
              </a:rPr>
              <a:t>Understanding breaks down in transitions between and within systems</a:t>
            </a:r>
            <a:endParaRPr lang="en-GB" sz="1800">
              <a:solidFill>
                <a:srgbClr val="310E6F"/>
              </a:solidFill>
              <a:latin typeface="Century Gothic" panose="020B0502020202020204" pitchFamily="34" charset="0"/>
              <a:cs typeface="CordiaUPC" panose="020B0304020202020204" pitchFamily="34" charset="-34"/>
            </a:endParaRPr>
          </a:p>
        </p:txBody>
      </p:sp>
      <p:sp>
        <p:nvSpPr>
          <p:cNvPr id="3" name="TextBox 2">
            <a:extLst>
              <a:ext uri="{FF2B5EF4-FFF2-40B4-BE49-F238E27FC236}">
                <a16:creationId xmlns:a16="http://schemas.microsoft.com/office/drawing/2014/main" id="{F1B97FFC-BCCD-2721-D889-E6C4361891B1}"/>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insight 2</a:t>
            </a:r>
            <a:endParaRPr lang="en-FI" sz="900" b="1">
              <a:solidFill>
                <a:srgbClr val="310E6F"/>
              </a:solidFill>
            </a:endParaRPr>
          </a:p>
        </p:txBody>
      </p:sp>
      <p:grpSp>
        <p:nvGrpSpPr>
          <p:cNvPr id="7" name="Group 6">
            <a:extLst>
              <a:ext uri="{FF2B5EF4-FFF2-40B4-BE49-F238E27FC236}">
                <a16:creationId xmlns:a16="http://schemas.microsoft.com/office/drawing/2014/main" id="{9E41CA6B-304E-10F7-323B-64D594989F66}"/>
              </a:ext>
            </a:extLst>
          </p:cNvPr>
          <p:cNvGrpSpPr/>
          <p:nvPr/>
        </p:nvGrpSpPr>
        <p:grpSpPr>
          <a:xfrm>
            <a:off x="8510829" y="177022"/>
            <a:ext cx="506562" cy="58493"/>
            <a:chOff x="9256904" y="718324"/>
            <a:chExt cx="974635" cy="112541"/>
          </a:xfrm>
        </p:grpSpPr>
        <p:sp>
          <p:nvSpPr>
            <p:cNvPr id="9" name="Oval 8">
              <a:extLst>
                <a:ext uri="{FF2B5EF4-FFF2-40B4-BE49-F238E27FC236}">
                  <a16:creationId xmlns:a16="http://schemas.microsoft.com/office/drawing/2014/main" id="{79AE9B91-9FAA-7577-B30B-45288F39E517}"/>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1103972C-664D-19D8-5312-193B1AF33B7D}"/>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426DE7C3-8D95-F72F-D8FD-23422FAFA2DD}"/>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175F7D84-0FD7-2E0B-A978-92728D2B14A7}"/>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3" name="Oval 12">
              <a:extLst>
                <a:ext uri="{FF2B5EF4-FFF2-40B4-BE49-F238E27FC236}">
                  <a16:creationId xmlns:a16="http://schemas.microsoft.com/office/drawing/2014/main" id="{EC7B7888-8F3B-85E3-8738-70BD8CEF814B}"/>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pic>
        <p:nvPicPr>
          <p:cNvPr id="5" name="Picture 4">
            <a:extLst>
              <a:ext uri="{FF2B5EF4-FFF2-40B4-BE49-F238E27FC236}">
                <a16:creationId xmlns:a16="http://schemas.microsoft.com/office/drawing/2014/main" id="{DB52035D-A537-7F2E-3C90-D7F961CDCD6C}"/>
              </a:ext>
            </a:extLst>
          </p:cNvPr>
          <p:cNvPicPr>
            <a:picLocks noChangeAspect="1"/>
          </p:cNvPicPr>
          <p:nvPr/>
        </p:nvPicPr>
        <p:blipFill>
          <a:blip r:embed="rId3"/>
          <a:stretch>
            <a:fillRect/>
          </a:stretch>
        </p:blipFill>
        <p:spPr>
          <a:xfrm>
            <a:off x="965892" y="710214"/>
            <a:ext cx="7212218" cy="4055986"/>
          </a:xfrm>
          <a:prstGeom prst="rect">
            <a:avLst/>
          </a:prstGeom>
        </p:spPr>
      </p:pic>
      <p:sp>
        <p:nvSpPr>
          <p:cNvPr id="2" name="Footer Placeholder 4">
            <a:extLst>
              <a:ext uri="{FF2B5EF4-FFF2-40B4-BE49-F238E27FC236}">
                <a16:creationId xmlns:a16="http://schemas.microsoft.com/office/drawing/2014/main" id="{E6E1455A-83B0-D949-86B5-F493844F2246}"/>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601057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E4749DCF-A2A9-ACDF-9771-D765D81E9A1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F7B237F-2216-CC84-A1CA-C0E84F0F24C4}"/>
              </a:ext>
            </a:extLst>
          </p:cNvPr>
          <p:cNvSpPr>
            <a:spLocks noGrp="1"/>
          </p:cNvSpPr>
          <p:nvPr>
            <p:ph type="title"/>
          </p:nvPr>
        </p:nvSpPr>
        <p:spPr>
          <a:xfrm>
            <a:off x="623888" y="626473"/>
            <a:ext cx="7886700" cy="2910800"/>
          </a:xfrm>
        </p:spPr>
        <p:txBody>
          <a:bodyPr>
            <a:normAutofit fontScale="90000"/>
          </a:bodyPr>
          <a:lstStyle/>
          <a:p>
            <a:r>
              <a:rPr lang="en-GB" sz="3600" b="1" i="1">
                <a:solidFill>
                  <a:srgbClr val="310E6F"/>
                </a:solidFill>
                <a:latin typeface="Century Gothic"/>
                <a:ea typeface="Roboto"/>
                <a:cs typeface="Roboto"/>
              </a:rPr>
              <a:t>“W</a:t>
            </a:r>
            <a:r>
              <a:rPr lang="en-GB" sz="3600" b="1" i="1">
                <a:solidFill>
                  <a:srgbClr val="310E6F"/>
                </a:solidFill>
                <a:latin typeface="Century Gothic"/>
              </a:rPr>
              <a:t>e don't really cooperate so well. My wish is that we would</a:t>
            </a:r>
            <a:r>
              <a:rPr lang="en-GB" sz="3600" b="1" i="1">
                <a:solidFill>
                  <a:srgbClr val="310E6F"/>
                </a:solidFill>
                <a:latin typeface="Century Gothic"/>
                <a:ea typeface="Roboto"/>
                <a:cs typeface="Roboto"/>
              </a:rPr>
              <a:t>.</a:t>
            </a:r>
            <a:br>
              <a:rPr lang="en-GB" sz="3600" b="1" i="1">
                <a:ea typeface="Roboto"/>
                <a:cs typeface="Roboto"/>
              </a:rPr>
            </a:br>
            <a:r>
              <a:rPr lang="en-GB" sz="3600" b="1" i="1">
                <a:solidFill>
                  <a:srgbClr val="310E6F"/>
                </a:solidFill>
                <a:latin typeface="Century Gothic"/>
                <a:ea typeface="Roboto"/>
                <a:cs typeface="Roboto"/>
              </a:rPr>
              <a:t>…</a:t>
            </a:r>
            <a:br>
              <a:rPr lang="en-GB" sz="3600" b="1" i="1">
                <a:ea typeface="Roboto"/>
                <a:cs typeface="Roboto"/>
              </a:rPr>
            </a:br>
            <a:r>
              <a:rPr lang="en-GB" sz="3600" b="1" i="1">
                <a:solidFill>
                  <a:srgbClr val="310E6F"/>
                </a:solidFill>
                <a:latin typeface="Century Gothic"/>
                <a:ea typeface="Roboto"/>
                <a:cs typeface="Roboto"/>
              </a:rPr>
              <a:t>They often send patients back and say: </a:t>
            </a:r>
            <a:r>
              <a:rPr lang="en-GB" sz="3600" i="1">
                <a:solidFill>
                  <a:srgbClr val="310E6F"/>
                </a:solidFill>
                <a:latin typeface="Century Gothic"/>
                <a:ea typeface="Roboto"/>
                <a:cs typeface="Roboto"/>
              </a:rPr>
              <a:t>did you try this?</a:t>
            </a:r>
            <a:r>
              <a:rPr lang="en-GB" sz="3600" b="1" i="1">
                <a:solidFill>
                  <a:srgbClr val="310E6F"/>
                </a:solidFill>
                <a:latin typeface="Century Gothic"/>
                <a:ea typeface="Roboto"/>
                <a:cs typeface="Roboto"/>
              </a:rPr>
              <a:t>”</a:t>
            </a:r>
            <a:endParaRPr lang="en-GB" sz="3600" b="1" i="1">
              <a:solidFill>
                <a:srgbClr val="310E6F"/>
              </a:solidFill>
              <a:latin typeface="Century Gothic"/>
            </a:endParaRPr>
          </a:p>
        </p:txBody>
      </p:sp>
      <p:sp>
        <p:nvSpPr>
          <p:cNvPr id="8" name="TextBox 7">
            <a:extLst>
              <a:ext uri="{FF2B5EF4-FFF2-40B4-BE49-F238E27FC236}">
                <a16:creationId xmlns:a16="http://schemas.microsoft.com/office/drawing/2014/main" id="{E2884E91-A50C-EAB8-E1F7-B0D871AD2B5D}"/>
              </a:ext>
            </a:extLst>
          </p:cNvPr>
          <p:cNvSpPr txBox="1"/>
          <p:nvPr/>
        </p:nvSpPr>
        <p:spPr>
          <a:xfrm>
            <a:off x="3936368" y="3792506"/>
            <a:ext cx="4572000" cy="230832"/>
          </a:xfrm>
          <a:prstGeom prst="rect">
            <a:avLst/>
          </a:prstGeom>
          <a:noFill/>
        </p:spPr>
        <p:txBody>
          <a:bodyPr wrap="square" lIns="68580" tIns="34290" rIns="68580" bIns="34290" anchor="t">
            <a:spAutoFit/>
          </a:bodyPr>
          <a:lstStyle/>
          <a:p>
            <a:pPr algn="r"/>
            <a:r>
              <a:rPr lang="en-GB" sz="1050">
                <a:solidFill>
                  <a:srgbClr val="310E6F"/>
                </a:solidFill>
                <a:latin typeface="Century Gothic"/>
              </a:rPr>
              <a:t>-Social worker about sharing information with the healthcare system </a:t>
            </a:r>
            <a:endParaRPr lang="en-US" sz="1050"/>
          </a:p>
        </p:txBody>
      </p:sp>
      <p:sp>
        <p:nvSpPr>
          <p:cNvPr id="9" name="TextBox 8">
            <a:extLst>
              <a:ext uri="{FF2B5EF4-FFF2-40B4-BE49-F238E27FC236}">
                <a16:creationId xmlns:a16="http://schemas.microsoft.com/office/drawing/2014/main" id="{2E7A82CC-5483-21E9-5712-7F1B8C3583ED}"/>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insight 2</a:t>
            </a:r>
            <a:endParaRPr lang="en-FI" sz="900" b="1">
              <a:solidFill>
                <a:srgbClr val="310E6F"/>
              </a:solidFill>
            </a:endParaRPr>
          </a:p>
        </p:txBody>
      </p:sp>
      <p:grpSp>
        <p:nvGrpSpPr>
          <p:cNvPr id="10" name="Group 9">
            <a:extLst>
              <a:ext uri="{FF2B5EF4-FFF2-40B4-BE49-F238E27FC236}">
                <a16:creationId xmlns:a16="http://schemas.microsoft.com/office/drawing/2014/main" id="{A7AEDD0F-3A19-CE3D-81CA-05C7BAE03BEA}"/>
              </a:ext>
            </a:extLst>
          </p:cNvPr>
          <p:cNvGrpSpPr/>
          <p:nvPr/>
        </p:nvGrpSpPr>
        <p:grpSpPr>
          <a:xfrm>
            <a:off x="8510829" y="177022"/>
            <a:ext cx="506562" cy="58493"/>
            <a:chOff x="9256904" y="718324"/>
            <a:chExt cx="974635" cy="112541"/>
          </a:xfrm>
        </p:grpSpPr>
        <p:sp>
          <p:nvSpPr>
            <p:cNvPr id="11" name="Oval 10">
              <a:extLst>
                <a:ext uri="{FF2B5EF4-FFF2-40B4-BE49-F238E27FC236}">
                  <a16:creationId xmlns:a16="http://schemas.microsoft.com/office/drawing/2014/main" id="{46DE4A05-19EC-A98C-013B-C2ED7E014827}"/>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E26A9DEE-55CD-AC41-B96C-36CA19441455}"/>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3" name="Oval 12">
              <a:extLst>
                <a:ext uri="{FF2B5EF4-FFF2-40B4-BE49-F238E27FC236}">
                  <a16:creationId xmlns:a16="http://schemas.microsoft.com/office/drawing/2014/main" id="{1EF80EE9-B528-7483-7C6B-FDD1C9E41075}"/>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4" name="Oval 13">
              <a:extLst>
                <a:ext uri="{FF2B5EF4-FFF2-40B4-BE49-F238E27FC236}">
                  <a16:creationId xmlns:a16="http://schemas.microsoft.com/office/drawing/2014/main" id="{217F985C-AF47-1219-158D-F859D696E72F}"/>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5" name="Oval 14">
              <a:extLst>
                <a:ext uri="{FF2B5EF4-FFF2-40B4-BE49-F238E27FC236}">
                  <a16:creationId xmlns:a16="http://schemas.microsoft.com/office/drawing/2014/main" id="{708539AC-1F56-B060-208C-757E9F723936}"/>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2" name="Footer Placeholder 4">
            <a:extLst>
              <a:ext uri="{FF2B5EF4-FFF2-40B4-BE49-F238E27FC236}">
                <a16:creationId xmlns:a16="http://schemas.microsoft.com/office/drawing/2014/main" id="{D0A71308-87E8-36E3-ABDB-9C95C9827F4B}"/>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4490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84A732E0-31AA-868F-19ED-70B168AA30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B91A359-2B32-236D-41B6-9C9C8CBAD1C6}"/>
              </a:ext>
            </a:extLst>
          </p:cNvPr>
          <p:cNvPicPr>
            <a:picLocks noChangeAspect="1"/>
          </p:cNvPicPr>
          <p:nvPr/>
        </p:nvPicPr>
        <p:blipFill>
          <a:blip r:embed="rId3"/>
          <a:stretch>
            <a:fillRect/>
          </a:stretch>
        </p:blipFill>
        <p:spPr>
          <a:xfrm>
            <a:off x="511787" y="643689"/>
            <a:ext cx="8000111" cy="4499811"/>
          </a:xfrm>
          <a:prstGeom prst="rect">
            <a:avLst/>
          </a:prstGeom>
        </p:spPr>
      </p:pic>
      <p:sp>
        <p:nvSpPr>
          <p:cNvPr id="8" name="Title 1">
            <a:extLst>
              <a:ext uri="{FF2B5EF4-FFF2-40B4-BE49-F238E27FC236}">
                <a16:creationId xmlns:a16="http://schemas.microsoft.com/office/drawing/2014/main" id="{FA3B9ED4-5972-F304-1E37-1D4CFC5B90D5}"/>
              </a:ext>
            </a:extLst>
          </p:cNvPr>
          <p:cNvSpPr>
            <a:spLocks noGrp="1"/>
          </p:cNvSpPr>
          <p:nvPr>
            <p:ph type="title"/>
          </p:nvPr>
        </p:nvSpPr>
        <p:spPr>
          <a:xfrm>
            <a:off x="630554" y="254607"/>
            <a:ext cx="8391176" cy="2265929"/>
          </a:xfrm>
        </p:spPr>
        <p:txBody>
          <a:bodyPr>
            <a:noAutofit/>
          </a:bodyPr>
          <a:lstStyle/>
          <a:p>
            <a:r>
              <a:rPr lang="en-GB" sz="2775" b="1">
                <a:solidFill>
                  <a:srgbClr val="310E6F"/>
                </a:solidFill>
                <a:latin typeface="Century Gothic"/>
                <a:ea typeface="Roboto"/>
                <a:cs typeface="Roboto"/>
              </a:rPr>
              <a:t>It is during these transitions that understanding can break down </a:t>
            </a:r>
            <a:br>
              <a:rPr lang="en-GB" sz="2775" b="1">
                <a:latin typeface="Century Gothic"/>
                <a:ea typeface="Roboto"/>
                <a:cs typeface="Roboto"/>
              </a:rPr>
            </a:br>
            <a:br>
              <a:rPr lang="en-GB" sz="2775" b="1">
                <a:latin typeface="Century Gothic"/>
                <a:ea typeface="Roboto"/>
                <a:cs typeface="Roboto"/>
              </a:rPr>
            </a:br>
            <a:endParaRPr lang="en-GB" sz="2775" b="1">
              <a:solidFill>
                <a:srgbClr val="310E6F"/>
              </a:solidFill>
              <a:latin typeface="Century Gothic" panose="020B0502020202020204" pitchFamily="34" charset="0"/>
              <a:ea typeface="Roboto"/>
              <a:cs typeface="Roboto"/>
            </a:endParaRPr>
          </a:p>
        </p:txBody>
      </p:sp>
      <p:sp>
        <p:nvSpPr>
          <p:cNvPr id="5" name="TextBox 4">
            <a:extLst>
              <a:ext uri="{FF2B5EF4-FFF2-40B4-BE49-F238E27FC236}">
                <a16:creationId xmlns:a16="http://schemas.microsoft.com/office/drawing/2014/main" id="{2C7AAE39-1F50-B551-B2AD-5ECE6042D0B3}"/>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insight 2</a:t>
            </a:r>
          </a:p>
        </p:txBody>
      </p:sp>
      <p:grpSp>
        <p:nvGrpSpPr>
          <p:cNvPr id="7" name="Group 6">
            <a:extLst>
              <a:ext uri="{FF2B5EF4-FFF2-40B4-BE49-F238E27FC236}">
                <a16:creationId xmlns:a16="http://schemas.microsoft.com/office/drawing/2014/main" id="{35A52AC9-A1E9-7C93-7733-74B941940444}"/>
              </a:ext>
            </a:extLst>
          </p:cNvPr>
          <p:cNvGrpSpPr/>
          <p:nvPr/>
        </p:nvGrpSpPr>
        <p:grpSpPr>
          <a:xfrm>
            <a:off x="8510829" y="177022"/>
            <a:ext cx="506562" cy="58493"/>
            <a:chOff x="9256904" y="718324"/>
            <a:chExt cx="974635" cy="112541"/>
          </a:xfrm>
        </p:grpSpPr>
        <p:sp>
          <p:nvSpPr>
            <p:cNvPr id="17" name="Oval 16">
              <a:extLst>
                <a:ext uri="{FF2B5EF4-FFF2-40B4-BE49-F238E27FC236}">
                  <a16:creationId xmlns:a16="http://schemas.microsoft.com/office/drawing/2014/main" id="{A66799CB-5B5A-47DD-F610-E79355267705}"/>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8" name="Oval 17">
              <a:extLst>
                <a:ext uri="{FF2B5EF4-FFF2-40B4-BE49-F238E27FC236}">
                  <a16:creationId xmlns:a16="http://schemas.microsoft.com/office/drawing/2014/main" id="{FE6BBC9E-60E1-7D46-F55E-BA1AA36E2FB7}"/>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5" name="Oval 24">
              <a:extLst>
                <a:ext uri="{FF2B5EF4-FFF2-40B4-BE49-F238E27FC236}">
                  <a16:creationId xmlns:a16="http://schemas.microsoft.com/office/drawing/2014/main" id="{2B510F9F-A0DC-0ABB-FB79-AB86D4DB8091}"/>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6" name="Oval 25">
              <a:extLst>
                <a:ext uri="{FF2B5EF4-FFF2-40B4-BE49-F238E27FC236}">
                  <a16:creationId xmlns:a16="http://schemas.microsoft.com/office/drawing/2014/main" id="{A42E408B-C543-32B5-58A7-4BD884F2A6F5}"/>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7" name="Oval 26">
              <a:extLst>
                <a:ext uri="{FF2B5EF4-FFF2-40B4-BE49-F238E27FC236}">
                  <a16:creationId xmlns:a16="http://schemas.microsoft.com/office/drawing/2014/main" id="{B539945D-526F-5D80-004D-4B04050564CC}"/>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3" name="Footer Placeholder 4">
            <a:extLst>
              <a:ext uri="{FF2B5EF4-FFF2-40B4-BE49-F238E27FC236}">
                <a16:creationId xmlns:a16="http://schemas.microsoft.com/office/drawing/2014/main" id="{4E340887-C3CB-2C80-6601-09CC6505CCFE}"/>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826640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C296A357-073C-03F4-6ACE-815F774B305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F179943-56FF-7FF6-F460-18674066655B}"/>
              </a:ext>
            </a:extLst>
          </p:cNvPr>
          <p:cNvPicPr>
            <a:picLocks noChangeAspect="1"/>
          </p:cNvPicPr>
          <p:nvPr/>
        </p:nvPicPr>
        <p:blipFill>
          <a:blip r:embed="rId3"/>
          <a:stretch>
            <a:fillRect/>
          </a:stretch>
        </p:blipFill>
        <p:spPr>
          <a:xfrm>
            <a:off x="2652738" y="1419726"/>
            <a:ext cx="6592418" cy="3723775"/>
          </a:xfrm>
          <a:prstGeom prst="rect">
            <a:avLst/>
          </a:prstGeom>
        </p:spPr>
      </p:pic>
      <p:sp>
        <p:nvSpPr>
          <p:cNvPr id="19" name="TextBox 18">
            <a:extLst>
              <a:ext uri="{FF2B5EF4-FFF2-40B4-BE49-F238E27FC236}">
                <a16:creationId xmlns:a16="http://schemas.microsoft.com/office/drawing/2014/main" id="{6F171FB4-D514-F679-A6AD-43AFF481BA35}"/>
              </a:ext>
            </a:extLst>
          </p:cNvPr>
          <p:cNvSpPr txBox="1"/>
          <p:nvPr/>
        </p:nvSpPr>
        <p:spPr>
          <a:xfrm>
            <a:off x="625920" y="1419726"/>
            <a:ext cx="3019672" cy="182357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Arial" panose="020B0604020202020204" pitchFamily="34" charset="0"/>
              <a:buChar char="•"/>
            </a:pPr>
            <a:r>
              <a:rPr lang="en-GB" sz="1425">
                <a:solidFill>
                  <a:srgbClr val="310E6F"/>
                </a:solidFill>
                <a:latin typeface="CordiaUPC"/>
                <a:cs typeface="CordiaUPC"/>
              </a:rPr>
              <a:t>Swedish-speakers easily default to Finnish for convenience</a:t>
            </a:r>
          </a:p>
          <a:p>
            <a:pPr marL="214313" indent="-214313">
              <a:buFont typeface="Arial" panose="020B0604020202020204" pitchFamily="34" charset="0"/>
              <a:buChar char="•"/>
            </a:pPr>
            <a:r>
              <a:rPr lang="en-GB" sz="1425">
                <a:solidFill>
                  <a:srgbClr val="310E6F"/>
                </a:solidFill>
                <a:latin typeface="CordiaUPC"/>
                <a:cs typeface="CordiaUPC"/>
              </a:rPr>
              <a:t>Patient records written in Finnish</a:t>
            </a:r>
          </a:p>
          <a:p>
            <a:pPr marL="214313" indent="-214313">
              <a:buFont typeface="Arial" panose="020B0604020202020204" pitchFamily="34" charset="0"/>
              <a:buChar char="•"/>
            </a:pPr>
            <a:r>
              <a:rPr lang="en-GB" sz="1425">
                <a:solidFill>
                  <a:srgbClr val="310E6F"/>
                </a:solidFill>
                <a:latin typeface="CordiaUPC"/>
                <a:cs typeface="CordiaUPC"/>
              </a:rPr>
              <a:t>Using translators in Finnish or Swedish is considered breaking the law</a:t>
            </a:r>
          </a:p>
          <a:p>
            <a:pPr marL="214313" indent="-214313">
              <a:buFont typeface="Arial" panose="020B0604020202020204" pitchFamily="34" charset="0"/>
              <a:buChar char="•"/>
            </a:pPr>
            <a:r>
              <a:rPr lang="en-GB" sz="1425">
                <a:solidFill>
                  <a:srgbClr val="310E6F"/>
                </a:solidFill>
                <a:latin typeface="CordiaUPC"/>
                <a:cs typeface="CordiaUPC"/>
              </a:rPr>
              <a:t>Unclear what services are available and where</a:t>
            </a:r>
          </a:p>
          <a:p>
            <a:pPr marL="214313" indent="-214313">
              <a:buFont typeface="Arial" panose="020B0604020202020204" pitchFamily="34" charset="0"/>
              <a:buChar char="•"/>
            </a:pPr>
            <a:endParaRPr lang="en-GB" sz="1425">
              <a:solidFill>
                <a:srgbClr val="310E6F"/>
              </a:solidFill>
              <a:latin typeface="CordiaUPC" panose="020B0304020202020204" pitchFamily="34" charset="-34"/>
              <a:cs typeface="CordiaUPC" panose="020B0304020202020204" pitchFamily="34" charset="-34"/>
            </a:endParaRPr>
          </a:p>
          <a:p>
            <a:pPr marL="214313" indent="-214313">
              <a:buFont typeface="Arial" panose="020B0604020202020204" pitchFamily="34" charset="0"/>
              <a:buChar char="•"/>
            </a:pPr>
            <a:endParaRPr lang="en-GB" sz="1425">
              <a:solidFill>
                <a:srgbClr val="310E6F"/>
              </a:solidFill>
              <a:latin typeface="CordiaUPC" panose="020B0304020202020204" pitchFamily="34" charset="-34"/>
              <a:cs typeface="CordiaUPC" panose="020B0304020202020204" pitchFamily="34" charset="-34"/>
            </a:endParaRPr>
          </a:p>
        </p:txBody>
      </p:sp>
      <p:sp>
        <p:nvSpPr>
          <p:cNvPr id="2" name="Google Shape;73;p17">
            <a:extLst>
              <a:ext uri="{FF2B5EF4-FFF2-40B4-BE49-F238E27FC236}">
                <a16:creationId xmlns:a16="http://schemas.microsoft.com/office/drawing/2014/main" id="{3A8094AE-9737-A559-DEE3-3396698A73BA}"/>
              </a:ext>
            </a:extLst>
          </p:cNvPr>
          <p:cNvSpPr/>
          <p:nvPr/>
        </p:nvSpPr>
        <p:spPr>
          <a:xfrm>
            <a:off x="625978" y="522730"/>
            <a:ext cx="6045905" cy="38742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400" b="1">
                <a:solidFill>
                  <a:srgbClr val="310E6F"/>
                </a:solidFill>
                <a:latin typeface="Century Gothic"/>
                <a:ea typeface="Roboto"/>
                <a:cs typeface="CordiaUPC"/>
                <a:sym typeface="Georgia"/>
              </a:rPr>
              <a:t>Vulnerability compounds and language is part of it</a:t>
            </a:r>
            <a:endParaRPr lang="en-GB" sz="2400">
              <a:solidFill>
                <a:srgbClr val="310E6F"/>
              </a:solidFill>
              <a:latin typeface="Century Gothic"/>
              <a:cs typeface="CordiaUPC"/>
            </a:endParaRPr>
          </a:p>
        </p:txBody>
      </p:sp>
      <p:sp>
        <p:nvSpPr>
          <p:cNvPr id="17" name="TextBox 16">
            <a:extLst>
              <a:ext uri="{FF2B5EF4-FFF2-40B4-BE49-F238E27FC236}">
                <a16:creationId xmlns:a16="http://schemas.microsoft.com/office/drawing/2014/main" id="{D3D55A5C-00FB-9D0B-B387-DFCCA98C1C38}"/>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insight 3</a:t>
            </a:r>
          </a:p>
        </p:txBody>
      </p:sp>
      <p:grpSp>
        <p:nvGrpSpPr>
          <p:cNvPr id="18" name="Group 17">
            <a:extLst>
              <a:ext uri="{FF2B5EF4-FFF2-40B4-BE49-F238E27FC236}">
                <a16:creationId xmlns:a16="http://schemas.microsoft.com/office/drawing/2014/main" id="{388D565F-EF33-DDBE-631B-2A8C48ACE364}"/>
              </a:ext>
            </a:extLst>
          </p:cNvPr>
          <p:cNvGrpSpPr/>
          <p:nvPr/>
        </p:nvGrpSpPr>
        <p:grpSpPr>
          <a:xfrm>
            <a:off x="8510829" y="177022"/>
            <a:ext cx="506562" cy="58493"/>
            <a:chOff x="9256904" y="718324"/>
            <a:chExt cx="974635" cy="112541"/>
          </a:xfrm>
        </p:grpSpPr>
        <p:sp>
          <p:nvSpPr>
            <p:cNvPr id="20" name="Oval 19">
              <a:extLst>
                <a:ext uri="{FF2B5EF4-FFF2-40B4-BE49-F238E27FC236}">
                  <a16:creationId xmlns:a16="http://schemas.microsoft.com/office/drawing/2014/main" id="{FCAD9047-E7AD-2CEA-82C1-0FDAE12CCFC0}"/>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2" name="Oval 21">
              <a:extLst>
                <a:ext uri="{FF2B5EF4-FFF2-40B4-BE49-F238E27FC236}">
                  <a16:creationId xmlns:a16="http://schemas.microsoft.com/office/drawing/2014/main" id="{A3FE9940-B2A2-7424-016C-CCE878979E14}"/>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3" name="Oval 22">
              <a:extLst>
                <a:ext uri="{FF2B5EF4-FFF2-40B4-BE49-F238E27FC236}">
                  <a16:creationId xmlns:a16="http://schemas.microsoft.com/office/drawing/2014/main" id="{CE958512-062A-496D-2D09-8F8EE23457FE}"/>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4" name="Oval 23">
              <a:extLst>
                <a:ext uri="{FF2B5EF4-FFF2-40B4-BE49-F238E27FC236}">
                  <a16:creationId xmlns:a16="http://schemas.microsoft.com/office/drawing/2014/main" id="{004E9F7B-9A39-B17D-3D26-3D8EB71EF7D9}"/>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5" name="Oval 24">
              <a:extLst>
                <a:ext uri="{FF2B5EF4-FFF2-40B4-BE49-F238E27FC236}">
                  <a16:creationId xmlns:a16="http://schemas.microsoft.com/office/drawing/2014/main" id="{B7A3F238-6FC0-00C0-21D4-A07225D6E2F8}"/>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pic>
        <p:nvPicPr>
          <p:cNvPr id="3" name="Picture 2">
            <a:extLst>
              <a:ext uri="{FF2B5EF4-FFF2-40B4-BE49-F238E27FC236}">
                <a16:creationId xmlns:a16="http://schemas.microsoft.com/office/drawing/2014/main" id="{37B12F7B-4439-6277-EE33-BC15E942131C}"/>
              </a:ext>
            </a:extLst>
          </p:cNvPr>
          <p:cNvPicPr>
            <a:picLocks noChangeAspect="1"/>
          </p:cNvPicPr>
          <p:nvPr/>
        </p:nvPicPr>
        <p:blipFill>
          <a:blip r:embed="rId4"/>
          <a:stretch>
            <a:fillRect/>
          </a:stretch>
        </p:blipFill>
        <p:spPr>
          <a:xfrm>
            <a:off x="739064" y="3655444"/>
            <a:ext cx="1239195" cy="808727"/>
          </a:xfrm>
          <a:prstGeom prst="rect">
            <a:avLst/>
          </a:prstGeom>
        </p:spPr>
      </p:pic>
      <p:sp>
        <p:nvSpPr>
          <p:cNvPr id="4" name="Footer Placeholder 4">
            <a:extLst>
              <a:ext uri="{FF2B5EF4-FFF2-40B4-BE49-F238E27FC236}">
                <a16:creationId xmlns:a16="http://schemas.microsoft.com/office/drawing/2014/main" id="{5C9CCFD3-B313-75EF-46CF-175F11DB4FB3}"/>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3659571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a:extLst>
            <a:ext uri="{FF2B5EF4-FFF2-40B4-BE49-F238E27FC236}">
              <a16:creationId xmlns:a16="http://schemas.microsoft.com/office/drawing/2014/main" id="{94420D84-AC45-CA4B-735B-B4A6F816C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0E651-B7D8-5C81-1305-89BED60E4364}"/>
              </a:ext>
            </a:extLst>
          </p:cNvPr>
          <p:cNvSpPr>
            <a:spLocks noGrp="1"/>
          </p:cNvSpPr>
          <p:nvPr>
            <p:ph type="title"/>
          </p:nvPr>
        </p:nvSpPr>
        <p:spPr/>
        <p:txBody>
          <a:bodyPr/>
          <a:lstStyle/>
          <a:p>
            <a:r>
              <a:rPr lang="en-GB" b="1" noProof="0">
                <a:solidFill>
                  <a:srgbClr val="FAF1DC"/>
                </a:solidFill>
                <a:latin typeface="Century Gothic" panose="020B0502020202020204" pitchFamily="34" charset="0"/>
                <a:ea typeface="Roboto"/>
                <a:cs typeface="Roboto"/>
              </a:rPr>
              <a:t>Why act </a:t>
            </a:r>
            <a:r>
              <a:rPr lang="en-GB" i="1" noProof="0">
                <a:solidFill>
                  <a:srgbClr val="FAF1DC"/>
                </a:solidFill>
                <a:latin typeface="Century Gothic" panose="020B0502020202020204" pitchFamily="34" charset="0"/>
                <a:ea typeface="Roboto"/>
                <a:cs typeface="Roboto"/>
              </a:rPr>
              <a:t>now</a:t>
            </a:r>
            <a:r>
              <a:rPr lang="en-GB" b="1" noProof="0">
                <a:solidFill>
                  <a:srgbClr val="FAF1DC"/>
                </a:solidFill>
                <a:latin typeface="Century Gothic" panose="020B0502020202020204" pitchFamily="34" charset="0"/>
                <a:ea typeface="Roboto"/>
                <a:cs typeface="Roboto"/>
              </a:rPr>
              <a:t>?</a:t>
            </a:r>
            <a:endParaRPr lang="en-GB" noProof="0">
              <a:solidFill>
                <a:srgbClr val="FAF1DC"/>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EE5B0E84-59EF-D446-31C4-FF6440C54C4F}"/>
              </a:ext>
            </a:extLst>
          </p:cNvPr>
          <p:cNvSpPr>
            <a:spLocks noGrp="1"/>
          </p:cNvSpPr>
          <p:nvPr>
            <p:ph type="body" idx="1"/>
          </p:nvPr>
        </p:nvSpPr>
        <p:spPr/>
        <p:txBody>
          <a:bodyPr spcFirstLastPara="1" vert="horz" wrap="square" lIns="68580" tIns="34290" rIns="68580" bIns="34290" rtlCol="0" anchor="t" anchorCtr="0">
            <a:normAutofit/>
          </a:bodyPr>
          <a:lstStyle/>
          <a:p>
            <a:r>
              <a:rPr lang="en-GB" noProof="0">
                <a:solidFill>
                  <a:srgbClr val="FAF1DC"/>
                </a:solidFill>
                <a:latin typeface="CordiaUPC" panose="020B0304020202020204" pitchFamily="34" charset="-34"/>
                <a:cs typeface="CordiaUPC" panose="020B0304020202020204" pitchFamily="34" charset="-34"/>
              </a:rPr>
              <a:t>The state of Finnish care &amp; economy</a:t>
            </a:r>
          </a:p>
        </p:txBody>
      </p:sp>
      <p:sp>
        <p:nvSpPr>
          <p:cNvPr id="4" name="Footer Placeholder 4">
            <a:extLst>
              <a:ext uri="{FF2B5EF4-FFF2-40B4-BE49-F238E27FC236}">
                <a16:creationId xmlns:a16="http://schemas.microsoft.com/office/drawing/2014/main" id="{BA15BC80-373C-E5BA-38A7-0326200E6095}"/>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29299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60DC45A-26FD-3190-D6E9-BC133D628FF0}"/>
              </a:ext>
            </a:extLst>
          </p:cNvPr>
          <p:cNvSpPr/>
          <p:nvPr/>
        </p:nvSpPr>
        <p:spPr>
          <a:xfrm rot="5400000">
            <a:off x="4344774" y="-864314"/>
            <a:ext cx="1409963" cy="6276125"/>
          </a:xfrm>
          <a:prstGeom prst="roundRect">
            <a:avLst/>
          </a:prstGeom>
          <a:solidFill>
            <a:srgbClr val="FAF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 name="Title 1">
            <a:extLst>
              <a:ext uri="{FF2B5EF4-FFF2-40B4-BE49-F238E27FC236}">
                <a16:creationId xmlns:a16="http://schemas.microsoft.com/office/drawing/2014/main" id="{B4EB6C13-A6C5-5A38-7B3B-B95314FE0163}"/>
              </a:ext>
            </a:extLst>
          </p:cNvPr>
          <p:cNvSpPr>
            <a:spLocks noGrp="1"/>
          </p:cNvSpPr>
          <p:nvPr>
            <p:ph type="title"/>
          </p:nvPr>
        </p:nvSpPr>
        <p:spPr>
          <a:xfrm>
            <a:off x="621056" y="400291"/>
            <a:ext cx="7609115" cy="994172"/>
          </a:xfrm>
        </p:spPr>
        <p:txBody>
          <a:bodyPr>
            <a:noAutofit/>
          </a:bodyPr>
          <a:lstStyle/>
          <a:p>
            <a:r>
              <a:rPr lang="en-GB" b="1" noProof="0">
                <a:solidFill>
                  <a:srgbClr val="FAF1DC"/>
                </a:solidFill>
                <a:latin typeface="Century Gothic" panose="020B0502020202020204" pitchFamily="34" charset="0"/>
              </a:rPr>
              <a:t>Trust in the Finnish care</a:t>
            </a:r>
            <a:br>
              <a:rPr lang="en-GB" b="1" noProof="0">
                <a:solidFill>
                  <a:srgbClr val="FAF1DC"/>
                </a:solidFill>
                <a:latin typeface="Century Gothic" panose="020B0502020202020204" pitchFamily="34" charset="0"/>
              </a:rPr>
            </a:br>
            <a:r>
              <a:rPr lang="en-GB" b="1" noProof="0">
                <a:solidFill>
                  <a:srgbClr val="FAF1DC"/>
                </a:solidFill>
                <a:latin typeface="Century Gothic" panose="020B0502020202020204" pitchFamily="34" charset="0"/>
              </a:rPr>
              <a:t>system is declining</a:t>
            </a:r>
          </a:p>
        </p:txBody>
      </p:sp>
      <p:sp>
        <p:nvSpPr>
          <p:cNvPr id="3" name="Content Placeholder 2">
            <a:extLst>
              <a:ext uri="{FF2B5EF4-FFF2-40B4-BE49-F238E27FC236}">
                <a16:creationId xmlns:a16="http://schemas.microsoft.com/office/drawing/2014/main" id="{CE162416-A4C6-9777-2CF8-646E56040AE2}"/>
              </a:ext>
            </a:extLst>
          </p:cNvPr>
          <p:cNvSpPr>
            <a:spLocks noGrp="1"/>
          </p:cNvSpPr>
          <p:nvPr>
            <p:ph idx="1"/>
          </p:nvPr>
        </p:nvSpPr>
        <p:spPr>
          <a:xfrm>
            <a:off x="2177159" y="1730013"/>
            <a:ext cx="2010632" cy="1036536"/>
          </a:xfrm>
        </p:spPr>
        <p:txBody>
          <a:bodyPr>
            <a:noAutofit/>
          </a:bodyPr>
          <a:lstStyle/>
          <a:p>
            <a:pPr marL="0" indent="0">
              <a:lnSpc>
                <a:spcPct val="100000"/>
              </a:lnSpc>
              <a:buNone/>
            </a:pPr>
            <a:r>
              <a:rPr lang="en-GB">
                <a:solidFill>
                  <a:srgbClr val="0B0046"/>
                </a:solidFill>
                <a:latin typeface="Century Gothic" panose="020B0502020202020204" pitchFamily="34" charset="0"/>
              </a:rPr>
              <a:t>Trust in the healthcare system </a:t>
            </a:r>
          </a:p>
        </p:txBody>
      </p:sp>
      <p:sp>
        <p:nvSpPr>
          <p:cNvPr id="22" name="TextBox 21">
            <a:extLst>
              <a:ext uri="{FF2B5EF4-FFF2-40B4-BE49-F238E27FC236}">
                <a16:creationId xmlns:a16="http://schemas.microsoft.com/office/drawing/2014/main" id="{38C15A75-FA00-02DF-B3B0-678FB3DCA0CE}"/>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FAF1DC"/>
                </a:solidFill>
              </a:rPr>
              <a:t>WHY NOW | </a:t>
            </a:r>
            <a:r>
              <a:rPr lang="en-FI" sz="900">
                <a:solidFill>
                  <a:srgbClr val="FAF1DC"/>
                </a:solidFill>
              </a:rPr>
              <a:t>trust</a:t>
            </a:r>
            <a:endParaRPr lang="en-FI" sz="900" b="1">
              <a:solidFill>
                <a:srgbClr val="FAF1DC"/>
              </a:solidFill>
            </a:endParaRPr>
          </a:p>
        </p:txBody>
      </p:sp>
      <p:grpSp>
        <p:nvGrpSpPr>
          <p:cNvPr id="29" name="Group 28">
            <a:extLst>
              <a:ext uri="{FF2B5EF4-FFF2-40B4-BE49-F238E27FC236}">
                <a16:creationId xmlns:a16="http://schemas.microsoft.com/office/drawing/2014/main" id="{1D436290-70DF-5C28-F841-314A6BBE79AF}"/>
              </a:ext>
            </a:extLst>
          </p:cNvPr>
          <p:cNvGrpSpPr/>
          <p:nvPr/>
        </p:nvGrpSpPr>
        <p:grpSpPr>
          <a:xfrm>
            <a:off x="8510829" y="177022"/>
            <a:ext cx="506562" cy="58493"/>
            <a:chOff x="9256904" y="718324"/>
            <a:chExt cx="974635" cy="112541"/>
          </a:xfrm>
        </p:grpSpPr>
        <p:sp>
          <p:nvSpPr>
            <p:cNvPr id="30" name="Oval 29">
              <a:extLst>
                <a:ext uri="{FF2B5EF4-FFF2-40B4-BE49-F238E27FC236}">
                  <a16:creationId xmlns:a16="http://schemas.microsoft.com/office/drawing/2014/main" id="{BD286D73-5D35-951D-61EC-F492B207DF7D}"/>
                </a:ext>
              </a:extLst>
            </p:cNvPr>
            <p:cNvSpPr/>
            <p:nvPr/>
          </p:nvSpPr>
          <p:spPr>
            <a:xfrm rot="18882202">
              <a:off x="9256904"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31" name="Oval 30">
              <a:extLst>
                <a:ext uri="{FF2B5EF4-FFF2-40B4-BE49-F238E27FC236}">
                  <a16:creationId xmlns:a16="http://schemas.microsoft.com/office/drawing/2014/main" id="{C49013BF-E637-1A80-21FA-88CBEFA2BF95}"/>
                </a:ext>
              </a:extLst>
            </p:cNvPr>
            <p:cNvSpPr/>
            <p:nvPr/>
          </p:nvSpPr>
          <p:spPr>
            <a:xfrm rot="18882202">
              <a:off x="9472428" y="718324"/>
              <a:ext cx="112541" cy="112541"/>
            </a:xfrm>
            <a:prstGeom prst="ellipse">
              <a:avLst/>
            </a:prstGeom>
            <a:solidFill>
              <a:srgbClr val="FAF1DC"/>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32" name="Oval 31">
              <a:extLst>
                <a:ext uri="{FF2B5EF4-FFF2-40B4-BE49-F238E27FC236}">
                  <a16:creationId xmlns:a16="http://schemas.microsoft.com/office/drawing/2014/main" id="{0D59A9FD-C32F-AD91-9845-BA2AB96F15D0}"/>
                </a:ext>
              </a:extLst>
            </p:cNvPr>
            <p:cNvSpPr/>
            <p:nvPr/>
          </p:nvSpPr>
          <p:spPr>
            <a:xfrm rot="18882202">
              <a:off x="9687952"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33" name="Oval 32">
              <a:extLst>
                <a:ext uri="{FF2B5EF4-FFF2-40B4-BE49-F238E27FC236}">
                  <a16:creationId xmlns:a16="http://schemas.microsoft.com/office/drawing/2014/main" id="{3FCD4D77-E407-6C11-2629-4B9032C35A3B}"/>
                </a:ext>
              </a:extLst>
            </p:cNvPr>
            <p:cNvSpPr/>
            <p:nvPr/>
          </p:nvSpPr>
          <p:spPr>
            <a:xfrm rot="18882202">
              <a:off x="9903476"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34" name="Oval 33">
              <a:extLst>
                <a:ext uri="{FF2B5EF4-FFF2-40B4-BE49-F238E27FC236}">
                  <a16:creationId xmlns:a16="http://schemas.microsoft.com/office/drawing/2014/main" id="{9E41FBFA-B071-F940-04AD-5D76B927D1FD}"/>
                </a:ext>
              </a:extLst>
            </p:cNvPr>
            <p:cNvSpPr/>
            <p:nvPr/>
          </p:nvSpPr>
          <p:spPr>
            <a:xfrm rot="18882202">
              <a:off x="10118998"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grpSp>
        <p:nvGrpSpPr>
          <p:cNvPr id="35" name="Group 34">
            <a:extLst>
              <a:ext uri="{FF2B5EF4-FFF2-40B4-BE49-F238E27FC236}">
                <a16:creationId xmlns:a16="http://schemas.microsoft.com/office/drawing/2014/main" id="{26F76626-606A-DE66-B53E-9A09DFBAF516}"/>
              </a:ext>
            </a:extLst>
          </p:cNvPr>
          <p:cNvGrpSpPr/>
          <p:nvPr/>
        </p:nvGrpSpPr>
        <p:grpSpPr>
          <a:xfrm>
            <a:off x="5056106" y="1507300"/>
            <a:ext cx="13890192" cy="4709874"/>
            <a:chOff x="4643922" y="1929072"/>
            <a:chExt cx="18520253" cy="6279842"/>
          </a:xfrm>
        </p:grpSpPr>
        <p:grpSp>
          <p:nvGrpSpPr>
            <p:cNvPr id="10" name="Group 9">
              <a:extLst>
                <a:ext uri="{FF2B5EF4-FFF2-40B4-BE49-F238E27FC236}">
                  <a16:creationId xmlns:a16="http://schemas.microsoft.com/office/drawing/2014/main" id="{66E168E3-8B99-0E35-4C4B-0B6E11B034D4}"/>
                </a:ext>
              </a:extLst>
            </p:cNvPr>
            <p:cNvGrpSpPr/>
            <p:nvPr/>
          </p:nvGrpSpPr>
          <p:grpSpPr>
            <a:xfrm>
              <a:off x="5470339" y="1929072"/>
              <a:ext cx="5202398" cy="1815883"/>
              <a:chOff x="5470339" y="1929072"/>
              <a:chExt cx="5202398" cy="1815883"/>
            </a:xfrm>
          </p:grpSpPr>
          <p:sp>
            <p:nvSpPr>
              <p:cNvPr id="5" name="TextBox 4">
                <a:extLst>
                  <a:ext uri="{FF2B5EF4-FFF2-40B4-BE49-F238E27FC236}">
                    <a16:creationId xmlns:a16="http://schemas.microsoft.com/office/drawing/2014/main" id="{659E9FAD-E246-78F3-C9D1-94ECF7EAD468}"/>
                  </a:ext>
                </a:extLst>
              </p:cNvPr>
              <p:cNvSpPr txBox="1"/>
              <p:nvPr/>
            </p:nvSpPr>
            <p:spPr>
              <a:xfrm>
                <a:off x="5470339" y="1929072"/>
                <a:ext cx="2118703" cy="1785104"/>
              </a:xfrm>
              <a:prstGeom prst="rect">
                <a:avLst/>
              </a:prstGeom>
              <a:noFill/>
            </p:spPr>
            <p:txBody>
              <a:bodyPr wrap="square" lIns="68580" tIns="34290" rIns="68580" bIns="34290" rtlCol="0" anchor="t">
                <a:spAutoFit/>
              </a:bodyPr>
              <a:lstStyle/>
              <a:p>
                <a:r>
                  <a:rPr lang="en-GB" sz="8250" b="1">
                    <a:solidFill>
                      <a:srgbClr val="0B0046"/>
                    </a:solidFill>
                    <a:latin typeface="CordiaUPC"/>
                    <a:cs typeface="CordiaUPC"/>
                  </a:rPr>
                  <a:t>76</a:t>
                </a:r>
                <a:r>
                  <a:rPr lang="en-GB" sz="3000">
                    <a:solidFill>
                      <a:srgbClr val="0B0046"/>
                    </a:solidFill>
                    <a:latin typeface="CordiaUPC"/>
                    <a:cs typeface="CordiaUPC"/>
                  </a:rPr>
                  <a:t>% </a:t>
                </a:r>
              </a:p>
            </p:txBody>
          </p:sp>
          <p:sp>
            <p:nvSpPr>
              <p:cNvPr id="8" name="TextBox 7">
                <a:extLst>
                  <a:ext uri="{FF2B5EF4-FFF2-40B4-BE49-F238E27FC236}">
                    <a16:creationId xmlns:a16="http://schemas.microsoft.com/office/drawing/2014/main" id="{67783D55-2221-15A2-4AF1-F609685C7111}"/>
                  </a:ext>
                </a:extLst>
              </p:cNvPr>
              <p:cNvSpPr txBox="1"/>
              <p:nvPr/>
            </p:nvSpPr>
            <p:spPr>
              <a:xfrm>
                <a:off x="7231037" y="1959851"/>
                <a:ext cx="3441700" cy="1785104"/>
              </a:xfrm>
              <a:prstGeom prst="rect">
                <a:avLst/>
              </a:prstGeom>
              <a:noFill/>
            </p:spPr>
            <p:txBody>
              <a:bodyPr wrap="square" lIns="68580" tIns="34290" rIns="68580" bIns="34290" rtlCol="0" anchor="t">
                <a:spAutoFit/>
              </a:bodyPr>
              <a:lstStyle/>
              <a:p>
                <a:r>
                  <a:rPr lang="en-GB" sz="8250" b="1">
                    <a:solidFill>
                      <a:srgbClr val="BF0101"/>
                    </a:solidFill>
                    <a:latin typeface="CordiaUPC"/>
                    <a:cs typeface="CordiaUPC"/>
                  </a:rPr>
                  <a:t>54</a:t>
                </a:r>
                <a:r>
                  <a:rPr lang="en-GB" sz="2100" b="1">
                    <a:solidFill>
                      <a:srgbClr val="BF0101"/>
                    </a:solidFill>
                    <a:latin typeface="CordiaUPC"/>
                    <a:cs typeface="CordiaUPC"/>
                  </a:rPr>
                  <a:t>%</a:t>
                </a:r>
                <a:endParaRPr lang="en-GB" sz="4500" b="1">
                  <a:solidFill>
                    <a:srgbClr val="BF0101"/>
                  </a:solidFill>
                  <a:latin typeface="CordiaUPC"/>
                  <a:cs typeface="CordiaUPC"/>
                </a:endParaRPr>
              </a:p>
            </p:txBody>
          </p:sp>
          <p:cxnSp>
            <p:nvCxnSpPr>
              <p:cNvPr id="18" name="Straight Connector 17">
                <a:extLst>
                  <a:ext uri="{FF2B5EF4-FFF2-40B4-BE49-F238E27FC236}">
                    <a16:creationId xmlns:a16="http://schemas.microsoft.com/office/drawing/2014/main" id="{350687AD-1445-4CF4-3C3D-BEB946FC5AA4}"/>
                  </a:ext>
                </a:extLst>
              </p:cNvPr>
              <p:cNvCxnSpPr>
                <a:cxnSpLocks/>
              </p:cNvCxnSpPr>
              <p:nvPr/>
            </p:nvCxnSpPr>
            <p:spPr>
              <a:xfrm>
                <a:off x="6870699" y="2477015"/>
                <a:ext cx="237671" cy="891306"/>
              </a:xfrm>
              <a:prstGeom prst="line">
                <a:avLst/>
              </a:prstGeom>
              <a:ln w="31750">
                <a:solidFill>
                  <a:srgbClr val="0B0046"/>
                </a:solidFill>
              </a:ln>
              <a:effectLst>
                <a:outerShdw blurRad="40000" dist="23000" dir="5400000" rotWithShape="0">
                  <a:srgbClr val="000000">
                    <a:alpha val="0"/>
                  </a:srgbClr>
                </a:outerShdw>
              </a:effectLst>
            </p:spPr>
            <p:style>
              <a:lnRef idx="3">
                <a:schemeClr val="accent1"/>
              </a:lnRef>
              <a:fillRef idx="0">
                <a:schemeClr val="accent1"/>
              </a:fillRef>
              <a:effectRef idx="2">
                <a:schemeClr val="accent1"/>
              </a:effectRef>
              <a:fontRef idx="minor">
                <a:schemeClr val="tx1"/>
              </a:fontRef>
            </p:style>
          </p:cxnSp>
        </p:grpSp>
        <p:sp>
          <p:nvSpPr>
            <p:cNvPr id="15" name="TextBox 14">
              <a:extLst>
                <a:ext uri="{FF2B5EF4-FFF2-40B4-BE49-F238E27FC236}">
                  <a16:creationId xmlns:a16="http://schemas.microsoft.com/office/drawing/2014/main" id="{D3F61982-0CFE-BDAC-0A6E-C0535620C735}"/>
                </a:ext>
              </a:extLst>
            </p:cNvPr>
            <p:cNvSpPr txBox="1"/>
            <p:nvPr/>
          </p:nvSpPr>
          <p:spPr>
            <a:xfrm>
              <a:off x="4643922" y="7860683"/>
              <a:ext cx="1767837" cy="338555"/>
            </a:xfrm>
            <a:prstGeom prst="rect">
              <a:avLst/>
            </a:prstGeom>
            <a:noFill/>
          </p:spPr>
          <p:txBody>
            <a:bodyPr wrap="square">
              <a:spAutoFit/>
            </a:bodyPr>
            <a:lstStyle/>
            <a:p>
              <a:r>
                <a:rPr lang="en-GB" sz="1050">
                  <a:solidFill>
                    <a:srgbClr val="0B0046"/>
                  </a:solidFill>
                  <a:latin typeface="CordiaUPC" panose="020B0304020202020204" pitchFamily="34" charset="-34"/>
                </a:rPr>
                <a:t>in 2020</a:t>
              </a:r>
            </a:p>
          </p:txBody>
        </p:sp>
        <p:sp>
          <p:nvSpPr>
            <p:cNvPr id="19" name="TextBox 18">
              <a:extLst>
                <a:ext uri="{FF2B5EF4-FFF2-40B4-BE49-F238E27FC236}">
                  <a16:creationId xmlns:a16="http://schemas.microsoft.com/office/drawing/2014/main" id="{3E3D2187-D605-D7B3-3DA3-9D4C8FDC83DA}"/>
                </a:ext>
              </a:extLst>
            </p:cNvPr>
            <p:cNvSpPr txBox="1"/>
            <p:nvPr/>
          </p:nvSpPr>
          <p:spPr>
            <a:xfrm>
              <a:off x="8709892" y="7870359"/>
              <a:ext cx="14454283" cy="338555"/>
            </a:xfrm>
            <a:prstGeom prst="rect">
              <a:avLst/>
            </a:prstGeom>
            <a:noFill/>
          </p:spPr>
          <p:txBody>
            <a:bodyPr wrap="square">
              <a:spAutoFit/>
            </a:bodyPr>
            <a:lstStyle/>
            <a:p>
              <a:r>
                <a:rPr lang="en-GB" sz="1050">
                  <a:solidFill>
                    <a:srgbClr val="C00000"/>
                  </a:solidFill>
                  <a:latin typeface="CordiaUPC" panose="020B0304020202020204" pitchFamily="34" charset="-34"/>
                </a:rPr>
                <a:t>in 2024</a:t>
              </a:r>
            </a:p>
          </p:txBody>
        </p:sp>
      </p:grpSp>
      <p:grpSp>
        <p:nvGrpSpPr>
          <p:cNvPr id="36" name="Group 35">
            <a:extLst>
              <a:ext uri="{FF2B5EF4-FFF2-40B4-BE49-F238E27FC236}">
                <a16:creationId xmlns:a16="http://schemas.microsoft.com/office/drawing/2014/main" id="{25615040-EC89-D5D8-35B3-C1F808B55353}"/>
              </a:ext>
            </a:extLst>
          </p:cNvPr>
          <p:cNvGrpSpPr/>
          <p:nvPr/>
        </p:nvGrpSpPr>
        <p:grpSpPr>
          <a:xfrm>
            <a:off x="1911694" y="3090452"/>
            <a:ext cx="7670452" cy="1452954"/>
            <a:chOff x="2548925" y="4120602"/>
            <a:chExt cx="10227269" cy="1937272"/>
          </a:xfrm>
        </p:grpSpPr>
        <p:grpSp>
          <p:nvGrpSpPr>
            <p:cNvPr id="27" name="Group 26">
              <a:extLst>
                <a:ext uri="{FF2B5EF4-FFF2-40B4-BE49-F238E27FC236}">
                  <a16:creationId xmlns:a16="http://schemas.microsoft.com/office/drawing/2014/main" id="{FF67D633-B816-B346-7243-582033A08758}"/>
                </a:ext>
              </a:extLst>
            </p:cNvPr>
            <p:cNvGrpSpPr/>
            <p:nvPr/>
          </p:nvGrpSpPr>
          <p:grpSpPr>
            <a:xfrm>
              <a:off x="2548925" y="4120602"/>
              <a:ext cx="10227269" cy="1937272"/>
              <a:chOff x="451369" y="3914422"/>
              <a:chExt cx="10227269" cy="1937272"/>
            </a:xfrm>
          </p:grpSpPr>
          <p:sp>
            <p:nvSpPr>
              <p:cNvPr id="7" name="Rounded Rectangle 6">
                <a:extLst>
                  <a:ext uri="{FF2B5EF4-FFF2-40B4-BE49-F238E27FC236}">
                    <a16:creationId xmlns:a16="http://schemas.microsoft.com/office/drawing/2014/main" id="{0C2F5146-735D-7D15-00A5-E6201AFE8705}"/>
                  </a:ext>
                </a:extLst>
              </p:cNvPr>
              <p:cNvSpPr/>
              <p:nvPr/>
            </p:nvSpPr>
            <p:spPr>
              <a:xfrm rot="5400000">
                <a:off x="3762187" y="794347"/>
                <a:ext cx="1746529" cy="8368166"/>
              </a:xfrm>
              <a:prstGeom prst="roundRect">
                <a:avLst/>
              </a:prstGeom>
              <a:solidFill>
                <a:srgbClr val="FAF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2" name="Content Placeholder 2">
                <a:extLst>
                  <a:ext uri="{FF2B5EF4-FFF2-40B4-BE49-F238E27FC236}">
                    <a16:creationId xmlns:a16="http://schemas.microsoft.com/office/drawing/2014/main" id="{FD75E70F-BDC4-C5A5-3E1C-988215B5F4B2}"/>
                  </a:ext>
                </a:extLst>
              </p:cNvPr>
              <p:cNvSpPr txBox="1">
                <a:spLocks/>
              </p:cNvSpPr>
              <p:nvPr/>
            </p:nvSpPr>
            <p:spPr>
              <a:xfrm>
                <a:off x="825021" y="4345309"/>
                <a:ext cx="2180304" cy="92333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a:solidFill>
                      <a:srgbClr val="0B0046"/>
                    </a:solidFill>
                    <a:latin typeface="Century Gothic" panose="020B0502020202020204" pitchFamily="34" charset="0"/>
                    <a:cs typeface="CordiaUPC" panose="020B0304020202020204" pitchFamily="34" charset="-34"/>
                  </a:rPr>
                  <a:t>Trust in the social care system </a:t>
                </a:r>
              </a:p>
            </p:txBody>
          </p:sp>
          <p:grpSp>
            <p:nvGrpSpPr>
              <p:cNvPr id="26" name="Group 25">
                <a:extLst>
                  <a:ext uri="{FF2B5EF4-FFF2-40B4-BE49-F238E27FC236}">
                    <a16:creationId xmlns:a16="http://schemas.microsoft.com/office/drawing/2014/main" id="{5C163558-8585-F776-701A-BA4AA70E271B}"/>
                  </a:ext>
                </a:extLst>
              </p:cNvPr>
              <p:cNvGrpSpPr/>
              <p:nvPr/>
            </p:nvGrpSpPr>
            <p:grpSpPr>
              <a:xfrm>
                <a:off x="5466249" y="3914422"/>
                <a:ext cx="5212389" cy="1785104"/>
                <a:chOff x="5466249" y="3914422"/>
                <a:chExt cx="5212389" cy="1785104"/>
              </a:xfrm>
            </p:grpSpPr>
            <p:sp>
              <p:nvSpPr>
                <p:cNvPr id="9" name="TextBox 8">
                  <a:extLst>
                    <a:ext uri="{FF2B5EF4-FFF2-40B4-BE49-F238E27FC236}">
                      <a16:creationId xmlns:a16="http://schemas.microsoft.com/office/drawing/2014/main" id="{AE3FDEA8-24A2-83B4-F7E9-DF3951D19DFB}"/>
                    </a:ext>
                  </a:extLst>
                </p:cNvPr>
                <p:cNvSpPr txBox="1"/>
                <p:nvPr/>
              </p:nvSpPr>
              <p:spPr>
                <a:xfrm>
                  <a:off x="5466249" y="3914422"/>
                  <a:ext cx="1980337" cy="1785104"/>
                </a:xfrm>
                <a:prstGeom prst="rect">
                  <a:avLst/>
                </a:prstGeom>
                <a:noFill/>
              </p:spPr>
              <p:txBody>
                <a:bodyPr wrap="square" lIns="68580" tIns="34290" rIns="68580" bIns="34290" rtlCol="0" anchor="t">
                  <a:spAutoFit/>
                </a:bodyPr>
                <a:lstStyle/>
                <a:p>
                  <a:r>
                    <a:rPr lang="en-GB" sz="8250" b="1">
                      <a:solidFill>
                        <a:srgbClr val="0B0046"/>
                      </a:solidFill>
                      <a:latin typeface="CordiaUPC"/>
                      <a:cs typeface="CordiaUPC"/>
                    </a:rPr>
                    <a:t>60</a:t>
                  </a:r>
                  <a:r>
                    <a:rPr lang="en-GB" sz="2100" b="1">
                      <a:solidFill>
                        <a:srgbClr val="0B0046"/>
                      </a:solidFill>
                      <a:latin typeface="CordiaUPC"/>
                      <a:cs typeface="CordiaUPC"/>
                    </a:rPr>
                    <a:t>%</a:t>
                  </a:r>
                  <a:endParaRPr lang="en-GB" sz="4500" b="1">
                    <a:solidFill>
                      <a:srgbClr val="0B0046"/>
                    </a:solidFill>
                    <a:latin typeface="CordiaUPC"/>
                    <a:cs typeface="CordiaUPC"/>
                  </a:endParaRPr>
                </a:p>
              </p:txBody>
            </p:sp>
            <p:sp>
              <p:nvSpPr>
                <p:cNvPr id="11" name="TextBox 10">
                  <a:extLst>
                    <a:ext uri="{FF2B5EF4-FFF2-40B4-BE49-F238E27FC236}">
                      <a16:creationId xmlns:a16="http://schemas.microsoft.com/office/drawing/2014/main" id="{487BB3FD-A714-28F3-A4DB-1FD13F69D688}"/>
                    </a:ext>
                  </a:extLst>
                </p:cNvPr>
                <p:cNvSpPr txBox="1"/>
                <p:nvPr/>
              </p:nvSpPr>
              <p:spPr>
                <a:xfrm>
                  <a:off x="7236938" y="3914422"/>
                  <a:ext cx="3441700" cy="1785104"/>
                </a:xfrm>
                <a:prstGeom prst="rect">
                  <a:avLst/>
                </a:prstGeom>
                <a:noFill/>
              </p:spPr>
              <p:txBody>
                <a:bodyPr wrap="square" lIns="68580" tIns="34290" rIns="68580" bIns="34290" rtlCol="0" anchor="t">
                  <a:spAutoFit/>
                </a:bodyPr>
                <a:lstStyle/>
                <a:p>
                  <a:r>
                    <a:rPr lang="en-GB" sz="8250" b="1">
                      <a:solidFill>
                        <a:srgbClr val="C00000"/>
                      </a:solidFill>
                      <a:latin typeface="CordiaUPC"/>
                      <a:cs typeface="CordiaUPC"/>
                    </a:rPr>
                    <a:t>42</a:t>
                  </a:r>
                  <a:r>
                    <a:rPr lang="en-GB" sz="2100" b="1">
                      <a:solidFill>
                        <a:srgbClr val="C00000"/>
                      </a:solidFill>
                      <a:latin typeface="CordiaUPC"/>
                      <a:cs typeface="CordiaUPC"/>
                    </a:rPr>
                    <a:t>%</a:t>
                  </a:r>
                </a:p>
              </p:txBody>
            </p:sp>
            <p:cxnSp>
              <p:nvCxnSpPr>
                <p:cNvPr id="16" name="Straight Connector 15">
                  <a:extLst>
                    <a:ext uri="{FF2B5EF4-FFF2-40B4-BE49-F238E27FC236}">
                      <a16:creationId xmlns:a16="http://schemas.microsoft.com/office/drawing/2014/main" id="{52B8F76E-C34A-F7E1-541C-EBE0E04CD1AD}"/>
                    </a:ext>
                  </a:extLst>
                </p:cNvPr>
                <p:cNvCxnSpPr>
                  <a:cxnSpLocks/>
                </p:cNvCxnSpPr>
                <p:nvPr/>
              </p:nvCxnSpPr>
              <p:spPr>
                <a:xfrm>
                  <a:off x="6870700" y="4413393"/>
                  <a:ext cx="237671" cy="891306"/>
                </a:xfrm>
                <a:prstGeom prst="line">
                  <a:avLst/>
                </a:prstGeom>
                <a:ln w="31750">
                  <a:solidFill>
                    <a:srgbClr val="0B0046"/>
                  </a:solidFill>
                </a:ln>
                <a:effectLst>
                  <a:outerShdw blurRad="40000" dist="23000" dir="5400000" rotWithShape="0">
                    <a:srgbClr val="000000">
                      <a:alpha val="0"/>
                    </a:srgbClr>
                  </a:outerShdw>
                </a:effectLst>
              </p:spPr>
              <p:style>
                <a:lnRef idx="3">
                  <a:schemeClr val="accent1"/>
                </a:lnRef>
                <a:fillRef idx="0">
                  <a:schemeClr val="accent1"/>
                </a:fillRef>
                <a:effectRef idx="2">
                  <a:schemeClr val="accent1"/>
                </a:effectRef>
                <a:fontRef idx="minor">
                  <a:schemeClr val="tx1"/>
                </a:fontRef>
              </p:style>
            </p:cxnSp>
          </p:grpSp>
        </p:grpSp>
        <p:sp>
          <p:nvSpPr>
            <p:cNvPr id="14" name="TextBox 13">
              <a:extLst>
                <a:ext uri="{FF2B5EF4-FFF2-40B4-BE49-F238E27FC236}">
                  <a16:creationId xmlns:a16="http://schemas.microsoft.com/office/drawing/2014/main" id="{C6795946-1472-E8E3-6FF4-40584706844F}"/>
                </a:ext>
              </a:extLst>
            </p:cNvPr>
            <p:cNvSpPr txBox="1"/>
            <p:nvPr/>
          </p:nvSpPr>
          <p:spPr>
            <a:xfrm>
              <a:off x="2922574" y="5629341"/>
              <a:ext cx="3441700" cy="338555"/>
            </a:xfrm>
            <a:prstGeom prst="rect">
              <a:avLst/>
            </a:prstGeom>
            <a:noFill/>
          </p:spPr>
          <p:txBody>
            <a:bodyPr wrap="square">
              <a:spAutoFit/>
            </a:bodyPr>
            <a:lstStyle/>
            <a:p>
              <a:r>
                <a:rPr lang="en-GB" sz="1050">
                  <a:solidFill>
                    <a:srgbClr val="0B0046"/>
                  </a:solidFill>
                  <a:latin typeface="CordiaUPC" panose="020B0304020202020204" pitchFamily="34" charset="-34"/>
                  <a:cs typeface="CordiaUPC" panose="020B0304020202020204" pitchFamily="34" charset="-34"/>
                </a:rPr>
                <a:t>(THL, 2025)</a:t>
              </a:r>
            </a:p>
          </p:txBody>
        </p:sp>
      </p:grpSp>
      <p:sp>
        <p:nvSpPr>
          <p:cNvPr id="4" name="Footer Placeholder 4">
            <a:extLst>
              <a:ext uri="{FF2B5EF4-FFF2-40B4-BE49-F238E27FC236}">
                <a16:creationId xmlns:a16="http://schemas.microsoft.com/office/drawing/2014/main" id="{DF62AF4B-1D50-7ED9-06D9-8B958C8605C2}"/>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
        <p:nvSpPr>
          <p:cNvPr id="13" name="TextBox 12">
            <a:extLst>
              <a:ext uri="{FF2B5EF4-FFF2-40B4-BE49-F238E27FC236}">
                <a16:creationId xmlns:a16="http://schemas.microsoft.com/office/drawing/2014/main" id="{EADE0F23-3C5D-E012-E7DF-F73AEA400F23}"/>
              </a:ext>
            </a:extLst>
          </p:cNvPr>
          <p:cNvSpPr txBox="1"/>
          <p:nvPr/>
        </p:nvSpPr>
        <p:spPr>
          <a:xfrm>
            <a:off x="2191931" y="2612303"/>
            <a:ext cx="2581275" cy="253916"/>
          </a:xfrm>
          <a:prstGeom prst="rect">
            <a:avLst/>
          </a:prstGeom>
          <a:noFill/>
        </p:spPr>
        <p:txBody>
          <a:bodyPr wrap="square">
            <a:spAutoFit/>
          </a:bodyPr>
          <a:lstStyle/>
          <a:p>
            <a:r>
              <a:rPr lang="en-GB" sz="1050">
                <a:solidFill>
                  <a:srgbClr val="0B0046"/>
                </a:solidFill>
                <a:latin typeface="CordiaUPC" panose="020B0304020202020204" pitchFamily="34" charset="-34"/>
                <a:cs typeface="CordiaUPC" panose="020B0304020202020204" pitchFamily="34" charset="-34"/>
              </a:rPr>
              <a:t>(THL, 2025)</a:t>
            </a:r>
          </a:p>
        </p:txBody>
      </p:sp>
      <p:sp>
        <p:nvSpPr>
          <p:cNvPr id="17" name="TextBox 16">
            <a:extLst>
              <a:ext uri="{FF2B5EF4-FFF2-40B4-BE49-F238E27FC236}">
                <a16:creationId xmlns:a16="http://schemas.microsoft.com/office/drawing/2014/main" id="{82413904-94BD-FD7B-AEBA-6BFDEF6B0E27}"/>
              </a:ext>
            </a:extLst>
          </p:cNvPr>
          <p:cNvSpPr txBox="1"/>
          <p:nvPr/>
        </p:nvSpPr>
        <p:spPr>
          <a:xfrm>
            <a:off x="5770991" y="4134024"/>
            <a:ext cx="559355" cy="253916"/>
          </a:xfrm>
          <a:prstGeom prst="rect">
            <a:avLst/>
          </a:prstGeom>
          <a:noFill/>
        </p:spPr>
        <p:txBody>
          <a:bodyPr wrap="square">
            <a:spAutoFit/>
          </a:bodyPr>
          <a:lstStyle/>
          <a:p>
            <a:r>
              <a:rPr lang="en-GB" sz="1050">
                <a:solidFill>
                  <a:srgbClr val="0B0046"/>
                </a:solidFill>
                <a:latin typeface="CordiaUPC" panose="020B0304020202020204" pitchFamily="34" charset="-34"/>
              </a:rPr>
              <a:t>in 2020</a:t>
            </a:r>
          </a:p>
        </p:txBody>
      </p:sp>
      <p:sp>
        <p:nvSpPr>
          <p:cNvPr id="20" name="TextBox 19">
            <a:extLst>
              <a:ext uri="{FF2B5EF4-FFF2-40B4-BE49-F238E27FC236}">
                <a16:creationId xmlns:a16="http://schemas.microsoft.com/office/drawing/2014/main" id="{12D16DD8-853D-6898-8499-79817500C0D1}"/>
              </a:ext>
            </a:extLst>
          </p:cNvPr>
          <p:cNvSpPr txBox="1"/>
          <p:nvPr/>
        </p:nvSpPr>
        <p:spPr>
          <a:xfrm>
            <a:off x="7057490" y="4137086"/>
            <a:ext cx="4573428" cy="253916"/>
          </a:xfrm>
          <a:prstGeom prst="rect">
            <a:avLst/>
          </a:prstGeom>
          <a:noFill/>
        </p:spPr>
        <p:txBody>
          <a:bodyPr wrap="square">
            <a:spAutoFit/>
          </a:bodyPr>
          <a:lstStyle/>
          <a:p>
            <a:r>
              <a:rPr lang="en-GB" sz="1050">
                <a:solidFill>
                  <a:srgbClr val="C00000"/>
                </a:solidFill>
                <a:latin typeface="CordiaUPC" panose="020B0304020202020204" pitchFamily="34" charset="-34"/>
              </a:rPr>
              <a:t>in 2024</a:t>
            </a:r>
          </a:p>
        </p:txBody>
      </p:sp>
    </p:spTree>
    <p:extLst>
      <p:ext uri="{BB962C8B-B14F-4D97-AF65-F5344CB8AC3E}">
        <p14:creationId xmlns:p14="http://schemas.microsoft.com/office/powerpoint/2010/main" val="1319182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54A15DFA-5254-E983-BD4D-F96A0E5726EC}"/>
              </a:ext>
            </a:extLst>
          </p:cNvPr>
          <p:cNvSpPr/>
          <p:nvPr/>
        </p:nvSpPr>
        <p:spPr>
          <a:xfrm rot="5400000">
            <a:off x="1705162" y="1606980"/>
            <a:ext cx="2422421" cy="2787685"/>
          </a:xfrm>
          <a:prstGeom prst="roundRect">
            <a:avLst/>
          </a:prstGeom>
          <a:solidFill>
            <a:srgbClr val="FAF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 name="Title 1">
            <a:extLst>
              <a:ext uri="{FF2B5EF4-FFF2-40B4-BE49-F238E27FC236}">
                <a16:creationId xmlns:a16="http://schemas.microsoft.com/office/drawing/2014/main" id="{637FCB60-113F-3A29-FFB2-E038554D51AE}"/>
              </a:ext>
            </a:extLst>
          </p:cNvPr>
          <p:cNvSpPr>
            <a:spLocks noGrp="1"/>
          </p:cNvSpPr>
          <p:nvPr>
            <p:ph type="title"/>
          </p:nvPr>
        </p:nvSpPr>
        <p:spPr>
          <a:xfrm>
            <a:off x="621056" y="400291"/>
            <a:ext cx="7886700" cy="994172"/>
          </a:xfrm>
        </p:spPr>
        <p:txBody>
          <a:bodyPr>
            <a:noAutofit/>
          </a:bodyPr>
          <a:lstStyle/>
          <a:p>
            <a:r>
              <a:rPr lang="en-GB" b="1" noProof="0">
                <a:solidFill>
                  <a:srgbClr val="FAF1DC"/>
                </a:solidFill>
                <a:latin typeface="Century Gothic" panose="020B0502020202020204" pitchFamily="34" charset="0"/>
                <a:ea typeface="Roboto"/>
                <a:cs typeface="CordiaUPC" panose="020B0304020202020204" pitchFamily="34" charset="-34"/>
              </a:rPr>
              <a:t>The Finnish public sector</a:t>
            </a:r>
            <a:br>
              <a:rPr lang="en-GB" b="1" noProof="0">
                <a:solidFill>
                  <a:srgbClr val="FAF1DC"/>
                </a:solidFill>
                <a:latin typeface="Century Gothic" panose="020B0502020202020204" pitchFamily="34" charset="0"/>
                <a:ea typeface="Roboto"/>
                <a:cs typeface="CordiaUPC" panose="020B0304020202020204" pitchFamily="34" charset="-34"/>
              </a:rPr>
            </a:br>
            <a:r>
              <a:rPr lang="en-GB" b="1" noProof="0">
                <a:solidFill>
                  <a:srgbClr val="FAF1DC"/>
                </a:solidFill>
                <a:latin typeface="Century Gothic" panose="020B0502020202020204" pitchFamily="34" charset="0"/>
                <a:ea typeface="Roboto"/>
                <a:cs typeface="CordiaUPC" panose="020B0304020202020204" pitchFamily="34" charset="-34"/>
              </a:rPr>
              <a:t>is facing cost pressures</a:t>
            </a:r>
          </a:p>
        </p:txBody>
      </p:sp>
      <p:sp>
        <p:nvSpPr>
          <p:cNvPr id="3" name="Content Placeholder 2">
            <a:extLst>
              <a:ext uri="{FF2B5EF4-FFF2-40B4-BE49-F238E27FC236}">
                <a16:creationId xmlns:a16="http://schemas.microsoft.com/office/drawing/2014/main" id="{435868DB-EC48-68F1-F3A3-D12A81849E8B}"/>
              </a:ext>
            </a:extLst>
          </p:cNvPr>
          <p:cNvSpPr>
            <a:spLocks noGrp="1"/>
          </p:cNvSpPr>
          <p:nvPr>
            <p:ph idx="1"/>
          </p:nvPr>
        </p:nvSpPr>
        <p:spPr>
          <a:xfrm>
            <a:off x="1699994" y="2185651"/>
            <a:ext cx="2904639" cy="1983360"/>
          </a:xfrm>
        </p:spPr>
        <p:txBody>
          <a:bodyPr spcFirstLastPara="1" vert="horz" wrap="square" lIns="68580" tIns="34290" rIns="68580" bIns="34290" rtlCol="0" anchor="t" anchorCtr="0">
            <a:normAutofit/>
          </a:bodyPr>
          <a:lstStyle/>
          <a:p>
            <a:pPr marL="0" indent="0">
              <a:lnSpc>
                <a:spcPct val="100000"/>
              </a:lnSpc>
              <a:buNone/>
            </a:pPr>
            <a:r>
              <a:rPr lang="en-GB" sz="8250" b="1">
                <a:solidFill>
                  <a:srgbClr val="C00000"/>
                </a:solidFill>
                <a:latin typeface="CordiaUPC" panose="020B0304020202020204" pitchFamily="34" charset="-34"/>
                <a:cs typeface="CordiaUPC" panose="020B0304020202020204" pitchFamily="34" charset="-34"/>
              </a:rPr>
              <a:t>240</a:t>
            </a:r>
            <a:r>
              <a:rPr lang="en-GB" b="1">
                <a:solidFill>
                  <a:srgbClr val="C00000"/>
                </a:solidFill>
                <a:latin typeface="CordiaUPC" panose="020B0304020202020204" pitchFamily="34" charset="-34"/>
                <a:cs typeface="CordiaUPC" panose="020B0304020202020204" pitchFamily="34" charset="-34"/>
              </a:rPr>
              <a:t>million</a:t>
            </a:r>
            <a:r>
              <a:rPr lang="en-GB" b="1" noProof="0">
                <a:solidFill>
                  <a:srgbClr val="C00000"/>
                </a:solidFill>
                <a:latin typeface="CordiaUPC" panose="020B0304020202020204" pitchFamily="34" charset="-34"/>
                <a:cs typeface="CordiaUPC" panose="020B0304020202020204" pitchFamily="34" charset="-34"/>
              </a:rPr>
              <a:t> €</a:t>
            </a:r>
            <a:endParaRPr lang="en-GB" sz="1200">
              <a:solidFill>
                <a:srgbClr val="0B0046"/>
              </a:solidFill>
              <a:latin typeface="CordiaUPC" panose="020B0304020202020204" pitchFamily="34" charset="-34"/>
              <a:cs typeface="CordiaUPC" panose="020B0304020202020204" pitchFamily="34" charset="-34"/>
            </a:endParaRPr>
          </a:p>
          <a:p>
            <a:pPr marL="0" indent="0">
              <a:lnSpc>
                <a:spcPct val="100000"/>
              </a:lnSpc>
              <a:buNone/>
            </a:pPr>
            <a:endParaRPr lang="en-GB" noProof="0">
              <a:solidFill>
                <a:srgbClr val="0B0046"/>
              </a:solidFill>
              <a:latin typeface="CordiaUPC" panose="020B0304020202020204" pitchFamily="34" charset="-34"/>
              <a:cs typeface="CordiaUPC" panose="020B0304020202020204" pitchFamily="34" charset="-34"/>
            </a:endParaRPr>
          </a:p>
          <a:p>
            <a:pPr marL="0" indent="0">
              <a:lnSpc>
                <a:spcPct val="100000"/>
              </a:lnSpc>
              <a:buNone/>
            </a:pPr>
            <a:endParaRPr lang="en-GB" sz="1200">
              <a:solidFill>
                <a:srgbClr val="0B0046"/>
              </a:solidFill>
              <a:latin typeface="CordiaUPC" panose="020B0304020202020204" pitchFamily="34" charset="-34"/>
              <a:cs typeface="CordiaUPC" panose="020B0304020202020204" pitchFamily="34" charset="-34"/>
            </a:endParaRPr>
          </a:p>
          <a:p>
            <a:pPr marL="0" indent="0">
              <a:lnSpc>
                <a:spcPct val="100000"/>
              </a:lnSpc>
              <a:buNone/>
            </a:pPr>
            <a:endParaRPr lang="en-GB" sz="1200">
              <a:solidFill>
                <a:srgbClr val="0B0046"/>
              </a:solidFill>
              <a:latin typeface="CordiaUPC" panose="020B0304020202020204" pitchFamily="34" charset="-34"/>
              <a:cs typeface="CordiaUPC" panose="020B0304020202020204" pitchFamily="34" charset="-34"/>
            </a:endParaRPr>
          </a:p>
          <a:p>
            <a:pPr marL="0" indent="0">
              <a:lnSpc>
                <a:spcPct val="100000"/>
              </a:lnSpc>
              <a:buNone/>
            </a:pPr>
            <a:endParaRPr lang="en-GB" sz="1200">
              <a:solidFill>
                <a:srgbClr val="0B0046"/>
              </a:solidFill>
              <a:latin typeface="CordiaUPC" panose="020B0304020202020204" pitchFamily="34" charset="-34"/>
              <a:cs typeface="CordiaUPC" panose="020B0304020202020204" pitchFamily="34" charset="-34"/>
            </a:endParaRPr>
          </a:p>
          <a:p>
            <a:pPr marL="0" indent="0">
              <a:lnSpc>
                <a:spcPct val="100000"/>
              </a:lnSpc>
              <a:buNone/>
            </a:pPr>
            <a:endParaRPr lang="en-GB" sz="1200">
              <a:solidFill>
                <a:srgbClr val="0B0046"/>
              </a:solidFill>
              <a:latin typeface="CordiaUPC" panose="020B0304020202020204" pitchFamily="34" charset="-34"/>
              <a:cs typeface="CordiaUPC" panose="020B0304020202020204" pitchFamily="34" charset="-34"/>
            </a:endParaRPr>
          </a:p>
          <a:p>
            <a:pPr marL="0" indent="0">
              <a:lnSpc>
                <a:spcPct val="100000"/>
              </a:lnSpc>
              <a:buNone/>
            </a:pPr>
            <a:endParaRPr lang="en-GB" sz="900">
              <a:solidFill>
                <a:srgbClr val="0B0046"/>
              </a:solidFill>
              <a:latin typeface="CordiaUPC" panose="020B0304020202020204" pitchFamily="34" charset="-34"/>
              <a:cs typeface="CordiaUPC" panose="020B0304020202020204" pitchFamily="34" charset="-34"/>
            </a:endParaRPr>
          </a:p>
        </p:txBody>
      </p:sp>
      <p:pic>
        <p:nvPicPr>
          <p:cNvPr id="7" name="Picture 6">
            <a:extLst>
              <a:ext uri="{FF2B5EF4-FFF2-40B4-BE49-F238E27FC236}">
                <a16:creationId xmlns:a16="http://schemas.microsoft.com/office/drawing/2014/main" id="{736A5B70-B46D-4C1D-2A60-282201847868}"/>
              </a:ext>
            </a:extLst>
          </p:cNvPr>
          <p:cNvPicPr>
            <a:picLocks noChangeAspect="1"/>
          </p:cNvPicPr>
          <p:nvPr/>
        </p:nvPicPr>
        <p:blipFill>
          <a:blip r:embed="rId3"/>
          <a:stretch>
            <a:fillRect/>
          </a:stretch>
        </p:blipFill>
        <p:spPr>
          <a:xfrm>
            <a:off x="4433188" y="5280275"/>
            <a:ext cx="4229492" cy="2829220"/>
          </a:xfrm>
          <a:prstGeom prst="rect">
            <a:avLst/>
          </a:prstGeom>
        </p:spPr>
      </p:pic>
      <p:sp>
        <p:nvSpPr>
          <p:cNvPr id="5" name="TextBox 4">
            <a:extLst>
              <a:ext uri="{FF2B5EF4-FFF2-40B4-BE49-F238E27FC236}">
                <a16:creationId xmlns:a16="http://schemas.microsoft.com/office/drawing/2014/main" id="{2A6F37CD-5C17-AE86-4CA0-D6268344AA96}"/>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FAF1DC"/>
                </a:solidFill>
              </a:rPr>
              <a:t>WHY NOW | </a:t>
            </a:r>
            <a:r>
              <a:rPr lang="en-FI" sz="900">
                <a:solidFill>
                  <a:srgbClr val="FAF1DC"/>
                </a:solidFill>
              </a:rPr>
              <a:t>resources</a:t>
            </a:r>
            <a:endParaRPr lang="en-FI" sz="900" b="1">
              <a:solidFill>
                <a:srgbClr val="FAF1DC"/>
              </a:solidFill>
            </a:endParaRPr>
          </a:p>
        </p:txBody>
      </p:sp>
      <p:grpSp>
        <p:nvGrpSpPr>
          <p:cNvPr id="13" name="Group 12">
            <a:extLst>
              <a:ext uri="{FF2B5EF4-FFF2-40B4-BE49-F238E27FC236}">
                <a16:creationId xmlns:a16="http://schemas.microsoft.com/office/drawing/2014/main" id="{8D7931F8-815B-01F6-8EC2-ECC0C4F8E13E}"/>
              </a:ext>
            </a:extLst>
          </p:cNvPr>
          <p:cNvGrpSpPr/>
          <p:nvPr/>
        </p:nvGrpSpPr>
        <p:grpSpPr>
          <a:xfrm>
            <a:off x="8510829" y="177022"/>
            <a:ext cx="506562" cy="58493"/>
            <a:chOff x="9256904" y="718324"/>
            <a:chExt cx="974635" cy="112541"/>
          </a:xfrm>
        </p:grpSpPr>
        <p:sp>
          <p:nvSpPr>
            <p:cNvPr id="14" name="Oval 13">
              <a:extLst>
                <a:ext uri="{FF2B5EF4-FFF2-40B4-BE49-F238E27FC236}">
                  <a16:creationId xmlns:a16="http://schemas.microsoft.com/office/drawing/2014/main" id="{B0A7A11F-D5DB-9A6B-AE3E-BD4C43233928}"/>
                </a:ext>
              </a:extLst>
            </p:cNvPr>
            <p:cNvSpPr/>
            <p:nvPr/>
          </p:nvSpPr>
          <p:spPr>
            <a:xfrm rot="18882202">
              <a:off x="9256904"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5" name="Oval 14">
              <a:extLst>
                <a:ext uri="{FF2B5EF4-FFF2-40B4-BE49-F238E27FC236}">
                  <a16:creationId xmlns:a16="http://schemas.microsoft.com/office/drawing/2014/main" id="{F0283F62-1249-39B8-ADEE-4085C86E10B5}"/>
                </a:ext>
              </a:extLst>
            </p:cNvPr>
            <p:cNvSpPr/>
            <p:nvPr/>
          </p:nvSpPr>
          <p:spPr>
            <a:xfrm rot="18882202">
              <a:off x="9472428" y="718324"/>
              <a:ext cx="112541" cy="112541"/>
            </a:xfrm>
            <a:prstGeom prst="ellipse">
              <a:avLst/>
            </a:prstGeom>
            <a:solidFill>
              <a:srgbClr val="FAF1DC"/>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6" name="Oval 15">
              <a:extLst>
                <a:ext uri="{FF2B5EF4-FFF2-40B4-BE49-F238E27FC236}">
                  <a16:creationId xmlns:a16="http://schemas.microsoft.com/office/drawing/2014/main" id="{646EAE95-CC39-5171-EABF-3425B78A4719}"/>
                </a:ext>
              </a:extLst>
            </p:cNvPr>
            <p:cNvSpPr/>
            <p:nvPr/>
          </p:nvSpPr>
          <p:spPr>
            <a:xfrm rot="18882202">
              <a:off x="9687952"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7" name="Oval 16">
              <a:extLst>
                <a:ext uri="{FF2B5EF4-FFF2-40B4-BE49-F238E27FC236}">
                  <a16:creationId xmlns:a16="http://schemas.microsoft.com/office/drawing/2014/main" id="{3EB5EE9D-A389-1D41-B030-4893694BFCD6}"/>
                </a:ext>
              </a:extLst>
            </p:cNvPr>
            <p:cNvSpPr/>
            <p:nvPr/>
          </p:nvSpPr>
          <p:spPr>
            <a:xfrm rot="18882202">
              <a:off x="9903476"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8" name="Oval 17">
              <a:extLst>
                <a:ext uri="{FF2B5EF4-FFF2-40B4-BE49-F238E27FC236}">
                  <a16:creationId xmlns:a16="http://schemas.microsoft.com/office/drawing/2014/main" id="{4718B151-652F-7E55-CD73-3F06835C9029}"/>
                </a:ext>
              </a:extLst>
            </p:cNvPr>
            <p:cNvSpPr/>
            <p:nvPr/>
          </p:nvSpPr>
          <p:spPr>
            <a:xfrm rot="18882202">
              <a:off x="10118998"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11" name="TextBox 10">
            <a:extLst>
              <a:ext uri="{FF2B5EF4-FFF2-40B4-BE49-F238E27FC236}">
                <a16:creationId xmlns:a16="http://schemas.microsoft.com/office/drawing/2014/main" id="{A25F0343-AB6B-59B8-D126-83BA46552DC2}"/>
              </a:ext>
            </a:extLst>
          </p:cNvPr>
          <p:cNvSpPr txBox="1"/>
          <p:nvPr/>
        </p:nvSpPr>
        <p:spPr>
          <a:xfrm>
            <a:off x="1699994" y="3300273"/>
            <a:ext cx="2598708" cy="692497"/>
          </a:xfrm>
          <a:prstGeom prst="rect">
            <a:avLst/>
          </a:prstGeom>
          <a:noFill/>
        </p:spPr>
        <p:txBody>
          <a:bodyPr wrap="square" lIns="68580" tIns="34290" rIns="68580" bIns="34290" anchor="t">
            <a:spAutoFit/>
          </a:bodyPr>
          <a:lstStyle/>
          <a:p>
            <a:r>
              <a:rPr lang="en-GB" sz="1500">
                <a:solidFill>
                  <a:srgbClr val="0B0046"/>
                </a:solidFill>
                <a:latin typeface="Century Gothic"/>
                <a:cs typeface="CordiaUPC"/>
              </a:rPr>
              <a:t>Planned cuts to healthcare in 2027</a:t>
            </a:r>
            <a:br>
              <a:rPr lang="en-GB" sz="1050">
                <a:latin typeface="CordiaUPC" panose="020B0304020202020204" pitchFamily="34" charset="-34"/>
                <a:cs typeface="CordiaUPC" panose="020B0304020202020204" pitchFamily="34" charset="-34"/>
              </a:rPr>
            </a:br>
            <a:r>
              <a:rPr lang="en-GB" sz="1050">
                <a:solidFill>
                  <a:srgbClr val="0B0046"/>
                </a:solidFill>
                <a:latin typeface="CordiaUPC"/>
                <a:cs typeface="CordiaUPC"/>
              </a:rPr>
              <a:t>(</a:t>
            </a:r>
            <a:r>
              <a:rPr lang="en-GB" sz="1050" err="1">
                <a:solidFill>
                  <a:srgbClr val="0B0046"/>
                </a:solidFill>
                <a:latin typeface="CordiaUPC"/>
                <a:cs typeface="CordiaUPC"/>
              </a:rPr>
              <a:t>Valtioneuvosto</a:t>
            </a:r>
            <a:r>
              <a:rPr lang="en-GB" sz="1050">
                <a:solidFill>
                  <a:srgbClr val="0B0046"/>
                </a:solidFill>
                <a:latin typeface="CordiaUPC"/>
                <a:cs typeface="CordiaUPC"/>
              </a:rPr>
              <a:t>, 2026)</a:t>
            </a:r>
          </a:p>
        </p:txBody>
      </p:sp>
      <p:grpSp>
        <p:nvGrpSpPr>
          <p:cNvPr id="20" name="Group 19">
            <a:extLst>
              <a:ext uri="{FF2B5EF4-FFF2-40B4-BE49-F238E27FC236}">
                <a16:creationId xmlns:a16="http://schemas.microsoft.com/office/drawing/2014/main" id="{81B6E3E8-05D9-A2D2-70FB-B37A36532732}"/>
              </a:ext>
            </a:extLst>
          </p:cNvPr>
          <p:cNvGrpSpPr/>
          <p:nvPr/>
        </p:nvGrpSpPr>
        <p:grpSpPr>
          <a:xfrm>
            <a:off x="5014210" y="1791375"/>
            <a:ext cx="4866419" cy="2422421"/>
            <a:chOff x="5387755" y="2388499"/>
            <a:chExt cx="6488559" cy="3229895"/>
          </a:xfrm>
        </p:grpSpPr>
        <p:sp>
          <p:nvSpPr>
            <p:cNvPr id="8" name="Rounded Rectangle 7">
              <a:extLst>
                <a:ext uri="{FF2B5EF4-FFF2-40B4-BE49-F238E27FC236}">
                  <a16:creationId xmlns:a16="http://schemas.microsoft.com/office/drawing/2014/main" id="{7989CADB-45D3-9185-2949-D8E13AA694B6}"/>
                </a:ext>
              </a:extLst>
            </p:cNvPr>
            <p:cNvSpPr/>
            <p:nvPr/>
          </p:nvSpPr>
          <p:spPr>
            <a:xfrm rot="5400000">
              <a:off x="5631264" y="2144990"/>
              <a:ext cx="3229895" cy="3716913"/>
            </a:xfrm>
            <a:prstGeom prst="roundRect">
              <a:avLst/>
            </a:prstGeom>
            <a:solidFill>
              <a:srgbClr val="FAF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 name="TextBox 5">
              <a:extLst>
                <a:ext uri="{FF2B5EF4-FFF2-40B4-BE49-F238E27FC236}">
                  <a16:creationId xmlns:a16="http://schemas.microsoft.com/office/drawing/2014/main" id="{515763A8-9F90-64E5-331E-7346D7A9A476}"/>
                </a:ext>
              </a:extLst>
            </p:cNvPr>
            <p:cNvSpPr txBox="1"/>
            <p:nvPr/>
          </p:nvSpPr>
          <p:spPr>
            <a:xfrm>
              <a:off x="5780314" y="2914200"/>
              <a:ext cx="3029389" cy="2215991"/>
            </a:xfrm>
            <a:prstGeom prst="rect">
              <a:avLst/>
            </a:prstGeom>
            <a:noFill/>
          </p:spPr>
          <p:txBody>
            <a:bodyPr wrap="square" lIns="68580" tIns="34290" rIns="68580" bIns="34290" anchor="t">
              <a:spAutoFit/>
            </a:bodyPr>
            <a:lstStyle/>
            <a:p>
              <a:r>
                <a:rPr lang="en-GB" sz="8250" b="1">
                  <a:solidFill>
                    <a:srgbClr val="C00000"/>
                  </a:solidFill>
                  <a:latin typeface="CordiaUPC"/>
                  <a:cs typeface="CordiaUPC"/>
                </a:rPr>
                <a:t>73</a:t>
              </a:r>
              <a:r>
                <a:rPr lang="en-GB" sz="2100" b="1">
                  <a:solidFill>
                    <a:srgbClr val="C00000"/>
                  </a:solidFill>
                  <a:latin typeface="CordiaUPC"/>
                  <a:cs typeface="CordiaUPC"/>
                </a:rPr>
                <a:t>% rise</a:t>
              </a:r>
              <a:br>
                <a:rPr lang="en-GB" sz="2100">
                  <a:solidFill>
                    <a:srgbClr val="0B0046"/>
                  </a:solidFill>
                  <a:latin typeface="CordiaUPC" panose="020B0304020202020204" pitchFamily="34" charset="-34"/>
                  <a:cs typeface="CordiaUPC" panose="020B0304020202020204" pitchFamily="34" charset="-34"/>
                </a:rPr>
              </a:br>
              <a:endParaRPr lang="en-GB" sz="2100">
                <a:solidFill>
                  <a:srgbClr val="0B0046"/>
                </a:solidFill>
                <a:latin typeface="CordiaUPC" panose="020B0304020202020204" pitchFamily="34" charset="-34"/>
                <a:cs typeface="CordiaUPC" panose="020B0304020202020204" pitchFamily="34" charset="-34"/>
              </a:endParaRPr>
            </a:p>
          </p:txBody>
        </p:sp>
        <p:sp>
          <p:nvSpPr>
            <p:cNvPr id="19" name="TextBox 18">
              <a:extLst>
                <a:ext uri="{FF2B5EF4-FFF2-40B4-BE49-F238E27FC236}">
                  <a16:creationId xmlns:a16="http://schemas.microsoft.com/office/drawing/2014/main" id="{F1C08A4A-DFC5-045B-B16D-8D3EBED8BB95}"/>
                </a:ext>
              </a:extLst>
            </p:cNvPr>
            <p:cNvSpPr txBox="1"/>
            <p:nvPr/>
          </p:nvSpPr>
          <p:spPr>
            <a:xfrm>
              <a:off x="5780314" y="4395950"/>
              <a:ext cx="6096000" cy="954108"/>
            </a:xfrm>
            <a:prstGeom prst="rect">
              <a:avLst/>
            </a:prstGeom>
            <a:noFill/>
          </p:spPr>
          <p:txBody>
            <a:bodyPr wrap="square">
              <a:spAutoFit/>
            </a:bodyPr>
            <a:lstStyle/>
            <a:p>
              <a:r>
                <a:rPr lang="en-GB" sz="1500">
                  <a:solidFill>
                    <a:srgbClr val="0B0046"/>
                  </a:solidFill>
                  <a:latin typeface="Century Gothic" panose="020B0502020202020204" pitchFamily="34" charset="0"/>
                  <a:cs typeface="CordiaUPC"/>
                </a:rPr>
                <a:t>Health </a:t>
              </a:r>
              <a:r>
                <a:rPr lang="en-GB" sz="1500" err="1">
                  <a:solidFill>
                    <a:srgbClr val="0B0046"/>
                  </a:solidFill>
                  <a:latin typeface="Century Gothic" panose="020B0502020202020204" pitchFamily="34" charset="0"/>
                  <a:cs typeface="CordiaUPC"/>
                </a:rPr>
                <a:t>center</a:t>
              </a:r>
              <a:r>
                <a:rPr lang="en-GB" sz="1500">
                  <a:solidFill>
                    <a:srgbClr val="0B0046"/>
                  </a:solidFill>
                  <a:latin typeface="Century Gothic" panose="020B0502020202020204" pitchFamily="34" charset="0"/>
                  <a:cs typeface="CordiaUPC"/>
                </a:rPr>
                <a:t> visit fees </a:t>
              </a:r>
            </a:p>
            <a:p>
              <a:r>
                <a:rPr lang="en-GB" sz="1500">
                  <a:solidFill>
                    <a:srgbClr val="0B0046"/>
                  </a:solidFill>
                  <a:latin typeface="Century Gothic" panose="020B0502020202020204" pitchFamily="34" charset="0"/>
                  <a:cs typeface="CordiaUPC"/>
                </a:rPr>
                <a:t>between 2023-2027</a:t>
              </a:r>
              <a:br>
                <a:rPr lang="en-GB" sz="1800">
                  <a:solidFill>
                    <a:srgbClr val="0B0046"/>
                  </a:solidFill>
                  <a:latin typeface="CordiaUPC" panose="020B0304020202020204" pitchFamily="34" charset="-34"/>
                  <a:cs typeface="CordiaUPC" panose="020B0304020202020204" pitchFamily="34" charset="-34"/>
                </a:rPr>
              </a:br>
              <a:r>
                <a:rPr lang="en-GB" sz="1050">
                  <a:solidFill>
                    <a:srgbClr val="0B0046"/>
                  </a:solidFill>
                  <a:latin typeface="CordiaUPC"/>
                  <a:cs typeface="CordiaUPC"/>
                </a:rPr>
                <a:t>(</a:t>
              </a:r>
              <a:r>
                <a:rPr lang="en-GB" sz="1050" err="1">
                  <a:solidFill>
                    <a:srgbClr val="0B0046"/>
                  </a:solidFill>
                  <a:latin typeface="CordiaUPC"/>
                  <a:cs typeface="CordiaUPC"/>
                </a:rPr>
                <a:t>Sosiaali</a:t>
              </a:r>
              <a:r>
                <a:rPr lang="en-GB" sz="1050">
                  <a:solidFill>
                    <a:srgbClr val="0B0046"/>
                  </a:solidFill>
                  <a:latin typeface="CordiaUPC"/>
                  <a:cs typeface="CordiaUPC"/>
                </a:rPr>
                <a:t> </a:t>
              </a:r>
              <a:r>
                <a:rPr lang="en-GB" sz="1050" err="1">
                  <a:solidFill>
                    <a:srgbClr val="0B0046"/>
                  </a:solidFill>
                  <a:latin typeface="CordiaUPC"/>
                  <a:cs typeface="CordiaUPC"/>
                </a:rPr>
                <a:t>ja</a:t>
              </a:r>
              <a:r>
                <a:rPr lang="en-GB" sz="1050">
                  <a:solidFill>
                    <a:srgbClr val="0B0046"/>
                  </a:solidFill>
                  <a:latin typeface="CordiaUPC"/>
                  <a:cs typeface="CordiaUPC"/>
                </a:rPr>
                <a:t> </a:t>
              </a:r>
              <a:r>
                <a:rPr lang="en-GB" sz="1050" err="1">
                  <a:solidFill>
                    <a:srgbClr val="0B0046"/>
                  </a:solidFill>
                  <a:latin typeface="CordiaUPC"/>
                  <a:cs typeface="CordiaUPC"/>
                </a:rPr>
                <a:t>terveysministeriö</a:t>
              </a:r>
              <a:r>
                <a:rPr lang="en-GB" sz="1050">
                  <a:solidFill>
                    <a:srgbClr val="0B0046"/>
                  </a:solidFill>
                  <a:latin typeface="CordiaUPC"/>
                  <a:cs typeface="CordiaUPC"/>
                </a:rPr>
                <a:t>, 2024-2026)</a:t>
              </a:r>
            </a:p>
          </p:txBody>
        </p:sp>
      </p:grpSp>
      <p:sp>
        <p:nvSpPr>
          <p:cNvPr id="4" name="Footer Placeholder 4">
            <a:extLst>
              <a:ext uri="{FF2B5EF4-FFF2-40B4-BE49-F238E27FC236}">
                <a16:creationId xmlns:a16="http://schemas.microsoft.com/office/drawing/2014/main" id="{6235E3AF-31E5-4BBD-3391-C2B47C9574AE}"/>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227507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0474-B6BC-87FE-7A54-6A54589564A4}"/>
              </a:ext>
            </a:extLst>
          </p:cNvPr>
          <p:cNvSpPr>
            <a:spLocks noGrp="1"/>
          </p:cNvSpPr>
          <p:nvPr>
            <p:ph type="title"/>
          </p:nvPr>
        </p:nvSpPr>
        <p:spPr>
          <a:xfrm>
            <a:off x="785354" y="217086"/>
            <a:ext cx="2804234" cy="988781"/>
          </a:xfrm>
        </p:spPr>
        <p:txBody>
          <a:bodyPr/>
          <a:lstStyle/>
          <a:p>
            <a:r>
              <a:rPr lang="en-GB" b="1" noProof="0">
                <a:solidFill>
                  <a:srgbClr val="310E6F"/>
                </a:solidFill>
                <a:latin typeface="Century Gothic" panose="020B0502020202020204" pitchFamily="34" charset="0"/>
                <a:ea typeface="Roboto"/>
                <a:cs typeface="CordiaUPC" panose="020B0304020202020204" pitchFamily="34" charset="-34"/>
              </a:rPr>
              <a:t>Care </a:t>
            </a:r>
            <a:r>
              <a:rPr lang="en-GB" b="1" i="1" noProof="0">
                <a:solidFill>
                  <a:srgbClr val="310E6F"/>
                </a:solidFill>
                <a:latin typeface="Century Gothic" panose="020B0502020202020204" pitchFamily="34" charset="0"/>
                <a:ea typeface="Roboto"/>
                <a:cs typeface="CordiaUPC" panose="020B0304020202020204" pitchFamily="34" charset="-34"/>
              </a:rPr>
              <a:t>2</a:t>
            </a:r>
            <a:r>
              <a:rPr lang="en-GB" b="1" noProof="0">
                <a:solidFill>
                  <a:srgbClr val="310E6F"/>
                </a:solidFill>
                <a:latin typeface="Century Gothic" panose="020B0502020202020204" pitchFamily="34" charset="0"/>
                <a:ea typeface="Roboto"/>
                <a:cs typeface="CordiaUPC" panose="020B0304020202020204" pitchFamily="34" charset="-34"/>
              </a:rPr>
              <a:t> Team</a:t>
            </a:r>
          </a:p>
        </p:txBody>
      </p:sp>
      <p:grpSp>
        <p:nvGrpSpPr>
          <p:cNvPr id="42" name="Group 41">
            <a:extLst>
              <a:ext uri="{FF2B5EF4-FFF2-40B4-BE49-F238E27FC236}">
                <a16:creationId xmlns:a16="http://schemas.microsoft.com/office/drawing/2014/main" id="{B801155A-A4BB-5846-632F-F77F926C3E63}"/>
              </a:ext>
            </a:extLst>
          </p:cNvPr>
          <p:cNvGrpSpPr/>
          <p:nvPr/>
        </p:nvGrpSpPr>
        <p:grpSpPr>
          <a:xfrm>
            <a:off x="873947" y="3751690"/>
            <a:ext cx="7396108" cy="746917"/>
            <a:chOff x="1554222" y="4695715"/>
            <a:chExt cx="9861476" cy="995890"/>
          </a:xfrm>
        </p:grpSpPr>
        <p:grpSp>
          <p:nvGrpSpPr>
            <p:cNvPr id="36" name="Group 35">
              <a:extLst>
                <a:ext uri="{FF2B5EF4-FFF2-40B4-BE49-F238E27FC236}">
                  <a16:creationId xmlns:a16="http://schemas.microsoft.com/office/drawing/2014/main" id="{FA9AF455-7E7D-11BE-0E65-3918F2EA6D8E}"/>
                </a:ext>
              </a:extLst>
            </p:cNvPr>
            <p:cNvGrpSpPr/>
            <p:nvPr/>
          </p:nvGrpSpPr>
          <p:grpSpPr>
            <a:xfrm>
              <a:off x="1554222" y="4695715"/>
              <a:ext cx="2787429" cy="995890"/>
              <a:chOff x="-382878" y="4833495"/>
              <a:chExt cx="6121400" cy="995890"/>
            </a:xfrm>
          </p:grpSpPr>
          <p:sp>
            <p:nvSpPr>
              <p:cNvPr id="8" name="TextBox 7">
                <a:extLst>
                  <a:ext uri="{FF2B5EF4-FFF2-40B4-BE49-F238E27FC236}">
                    <a16:creationId xmlns:a16="http://schemas.microsoft.com/office/drawing/2014/main" id="{4A450F78-573C-5EB8-9195-E7A78508581B}"/>
                  </a:ext>
                </a:extLst>
              </p:cNvPr>
              <p:cNvSpPr txBox="1"/>
              <p:nvPr/>
            </p:nvSpPr>
            <p:spPr>
              <a:xfrm>
                <a:off x="1428887" y="5306165"/>
                <a:ext cx="2497874" cy="523220"/>
              </a:xfrm>
              <a:prstGeom prst="rect">
                <a:avLst/>
              </a:prstGeom>
              <a:noFill/>
            </p:spPr>
            <p:txBody>
              <a:bodyPr wrap="square" lIns="68580" tIns="34290" rIns="68580" bIns="34290" rtlCol="0" anchor="t">
                <a:spAutoFit/>
              </a:bodyPr>
              <a:lstStyle/>
              <a:p>
                <a:pPr algn="ctr"/>
                <a:r>
                  <a:rPr lang="en-GB" sz="1050">
                    <a:solidFill>
                      <a:srgbClr val="310E6F"/>
                    </a:solidFill>
                    <a:latin typeface="CordiaUPC" panose="020B0304020202020204" pitchFamily="34" charset="-34"/>
                    <a:cs typeface="CordiaUPC" panose="020B0304020202020204" pitchFamily="34" charset="-34"/>
                  </a:rPr>
                  <a:t>Collaborative and</a:t>
                </a:r>
              </a:p>
              <a:p>
                <a:pPr algn="ctr"/>
                <a:r>
                  <a:rPr lang="en-GB" sz="1050">
                    <a:solidFill>
                      <a:srgbClr val="310E6F"/>
                    </a:solidFill>
                    <a:latin typeface="CordiaUPC" panose="020B0304020202020204" pitchFamily="34" charset="-34"/>
                    <a:cs typeface="CordiaUPC" panose="020B0304020202020204" pitchFamily="34" charset="-34"/>
                  </a:rPr>
                  <a:t>Industrial Design</a:t>
                </a:r>
              </a:p>
            </p:txBody>
          </p:sp>
          <p:sp>
            <p:nvSpPr>
              <p:cNvPr id="19" name="TextBox 18">
                <a:extLst>
                  <a:ext uri="{FF2B5EF4-FFF2-40B4-BE49-F238E27FC236}">
                    <a16:creationId xmlns:a16="http://schemas.microsoft.com/office/drawing/2014/main" id="{C861C3A7-01DB-CC18-E4DA-6DEBA8146782}"/>
                  </a:ext>
                </a:extLst>
              </p:cNvPr>
              <p:cNvSpPr txBox="1"/>
              <p:nvPr/>
            </p:nvSpPr>
            <p:spPr>
              <a:xfrm>
                <a:off x="-382878" y="4833495"/>
                <a:ext cx="6121400" cy="307776"/>
              </a:xfrm>
              <a:prstGeom prst="rect">
                <a:avLst/>
              </a:prstGeom>
              <a:noFill/>
            </p:spPr>
            <p:txBody>
              <a:bodyPr wrap="square" lIns="68580" tIns="34290" rIns="68580" bIns="34290" anchor="t">
                <a:spAutoFit/>
              </a:bodyPr>
              <a:lstStyle/>
              <a:p>
                <a:pPr algn="ctr"/>
                <a:r>
                  <a:rPr lang="en-GB" sz="1050" spc="8">
                    <a:solidFill>
                      <a:srgbClr val="310E6F"/>
                    </a:solidFill>
                    <a:latin typeface="Century Gothic"/>
                    <a:ea typeface="Roboto"/>
                    <a:cs typeface="Roboto"/>
                  </a:rPr>
                  <a:t>Jasmin Joshi</a:t>
                </a:r>
              </a:p>
            </p:txBody>
          </p:sp>
          <p:cxnSp>
            <p:nvCxnSpPr>
              <p:cNvPr id="44" name="Straight Connector 43">
                <a:extLst>
                  <a:ext uri="{FF2B5EF4-FFF2-40B4-BE49-F238E27FC236}">
                    <a16:creationId xmlns:a16="http://schemas.microsoft.com/office/drawing/2014/main" id="{BB0EA0B9-BB45-FABF-E203-9B99811A3C51}"/>
                  </a:ext>
                </a:extLst>
              </p:cNvPr>
              <p:cNvCxnSpPr>
                <a:cxnSpLocks/>
              </p:cNvCxnSpPr>
              <p:nvPr/>
            </p:nvCxnSpPr>
            <p:spPr>
              <a:xfrm>
                <a:off x="2496103" y="5254495"/>
                <a:ext cx="363438" cy="0"/>
              </a:xfrm>
              <a:prstGeom prst="line">
                <a:avLst/>
              </a:prstGeom>
              <a:solidFill>
                <a:srgbClr val="B7A5C7"/>
              </a:solidFill>
              <a:ln w="38100">
                <a:solidFill>
                  <a:srgbClr val="B7A6C8"/>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3BDA3B83-6956-E828-B0F6-76A929307D6D}"/>
                </a:ext>
              </a:extLst>
            </p:cNvPr>
            <p:cNvGrpSpPr/>
            <p:nvPr/>
          </p:nvGrpSpPr>
          <p:grpSpPr>
            <a:xfrm>
              <a:off x="3383163" y="4695715"/>
              <a:ext cx="3111722" cy="995890"/>
              <a:chOff x="1673411" y="4833495"/>
              <a:chExt cx="6350000" cy="995890"/>
            </a:xfrm>
          </p:grpSpPr>
          <p:sp>
            <p:nvSpPr>
              <p:cNvPr id="9" name="TextBox 8">
                <a:extLst>
                  <a:ext uri="{FF2B5EF4-FFF2-40B4-BE49-F238E27FC236}">
                    <a16:creationId xmlns:a16="http://schemas.microsoft.com/office/drawing/2014/main" id="{D2DE3EC4-F19B-686E-690C-15297627D80A}"/>
                  </a:ext>
                </a:extLst>
              </p:cNvPr>
              <p:cNvSpPr txBox="1"/>
              <p:nvPr/>
            </p:nvSpPr>
            <p:spPr>
              <a:xfrm>
                <a:off x="3599475" y="5306164"/>
                <a:ext cx="2497873" cy="523221"/>
              </a:xfrm>
              <a:prstGeom prst="rect">
                <a:avLst/>
              </a:prstGeom>
              <a:noFill/>
            </p:spPr>
            <p:txBody>
              <a:bodyPr wrap="square" lIns="68580" tIns="34290" rIns="68580" bIns="34290" rtlCol="0" anchor="t">
                <a:spAutoFit/>
              </a:bodyPr>
              <a:lstStyle/>
              <a:p>
                <a:pPr algn="ctr"/>
                <a:r>
                  <a:rPr lang="en-GB" sz="1050">
                    <a:solidFill>
                      <a:srgbClr val="310E6F"/>
                    </a:solidFill>
                    <a:latin typeface="CordiaUPC" panose="020B0304020202020204" pitchFamily="34" charset="-34"/>
                    <a:cs typeface="CordiaUPC" panose="020B0304020202020204" pitchFamily="34" charset="-34"/>
                  </a:rPr>
                  <a:t>Creative Sustainability</a:t>
                </a:r>
              </a:p>
            </p:txBody>
          </p:sp>
          <p:sp>
            <p:nvSpPr>
              <p:cNvPr id="29" name="TextBox 28">
                <a:extLst>
                  <a:ext uri="{FF2B5EF4-FFF2-40B4-BE49-F238E27FC236}">
                    <a16:creationId xmlns:a16="http://schemas.microsoft.com/office/drawing/2014/main" id="{3AC6054E-015B-2E55-C5E4-A990ABD23D38}"/>
                  </a:ext>
                </a:extLst>
              </p:cNvPr>
              <p:cNvSpPr txBox="1"/>
              <p:nvPr/>
            </p:nvSpPr>
            <p:spPr>
              <a:xfrm>
                <a:off x="1673411" y="4833495"/>
                <a:ext cx="6350000" cy="307776"/>
              </a:xfrm>
              <a:prstGeom prst="rect">
                <a:avLst/>
              </a:prstGeom>
              <a:noFill/>
            </p:spPr>
            <p:txBody>
              <a:bodyPr wrap="square" lIns="68580" tIns="34290" rIns="68580" bIns="34290" anchor="t">
                <a:spAutoFit/>
              </a:bodyPr>
              <a:lstStyle/>
              <a:p>
                <a:pPr algn="ctr"/>
                <a:r>
                  <a:rPr lang="en-GB" sz="1050" spc="8">
                    <a:solidFill>
                      <a:srgbClr val="310E6F"/>
                    </a:solidFill>
                    <a:latin typeface="Century Gothic"/>
                    <a:ea typeface="Roboto"/>
                    <a:cs typeface="Roboto"/>
                  </a:rPr>
                  <a:t>Vivian Katajainen</a:t>
                </a:r>
              </a:p>
            </p:txBody>
          </p:sp>
          <p:cxnSp>
            <p:nvCxnSpPr>
              <p:cNvPr id="48" name="Straight Connector 47">
                <a:extLst>
                  <a:ext uri="{FF2B5EF4-FFF2-40B4-BE49-F238E27FC236}">
                    <a16:creationId xmlns:a16="http://schemas.microsoft.com/office/drawing/2014/main" id="{FF0AFD7F-174D-5851-7CDC-CFE1F886D07C}"/>
                  </a:ext>
                </a:extLst>
              </p:cNvPr>
              <p:cNvCxnSpPr>
                <a:cxnSpLocks/>
              </p:cNvCxnSpPr>
              <p:nvPr/>
            </p:nvCxnSpPr>
            <p:spPr>
              <a:xfrm>
                <a:off x="4666692" y="5254495"/>
                <a:ext cx="363438" cy="0"/>
              </a:xfrm>
              <a:prstGeom prst="line">
                <a:avLst/>
              </a:prstGeom>
              <a:solidFill>
                <a:srgbClr val="B7A5C7"/>
              </a:solidFill>
              <a:ln w="38100">
                <a:solidFill>
                  <a:srgbClr val="B7A6C8"/>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047B015A-53A1-1ACE-C6D9-39678045A016}"/>
                </a:ext>
              </a:extLst>
            </p:cNvPr>
            <p:cNvGrpSpPr/>
            <p:nvPr/>
          </p:nvGrpSpPr>
          <p:grpSpPr>
            <a:xfrm>
              <a:off x="7793974" y="4695715"/>
              <a:ext cx="3621724" cy="995890"/>
              <a:chOff x="6415723" y="4833495"/>
              <a:chExt cx="6350000" cy="995890"/>
            </a:xfrm>
          </p:grpSpPr>
          <p:sp>
            <p:nvSpPr>
              <p:cNvPr id="11" name="TextBox 10">
                <a:extLst>
                  <a:ext uri="{FF2B5EF4-FFF2-40B4-BE49-F238E27FC236}">
                    <a16:creationId xmlns:a16="http://schemas.microsoft.com/office/drawing/2014/main" id="{F495D4F0-EE7E-B0AE-9C16-D0377943E8A8}"/>
                  </a:ext>
                </a:extLst>
              </p:cNvPr>
              <p:cNvSpPr txBox="1"/>
              <p:nvPr/>
            </p:nvSpPr>
            <p:spPr>
              <a:xfrm>
                <a:off x="8341787" y="5306165"/>
                <a:ext cx="2497874" cy="523220"/>
              </a:xfrm>
              <a:prstGeom prst="rect">
                <a:avLst/>
              </a:prstGeom>
              <a:noFill/>
            </p:spPr>
            <p:txBody>
              <a:bodyPr wrap="square" lIns="68580" tIns="34290" rIns="68580" bIns="34290" rtlCol="0" anchor="t">
                <a:spAutoFit/>
              </a:bodyPr>
              <a:lstStyle/>
              <a:p>
                <a:pPr algn="ctr"/>
                <a:r>
                  <a:rPr lang="en-GB" sz="1050">
                    <a:solidFill>
                      <a:srgbClr val="310E6F"/>
                    </a:solidFill>
                    <a:latin typeface="CordiaUPC" panose="020B0304020202020204" pitchFamily="34" charset="-34"/>
                    <a:cs typeface="CordiaUPC" panose="020B0304020202020204" pitchFamily="34" charset="-34"/>
                  </a:rPr>
                  <a:t>Strategy &amp; Organizational Design</a:t>
                </a:r>
              </a:p>
            </p:txBody>
          </p:sp>
          <p:sp>
            <p:nvSpPr>
              <p:cNvPr id="38" name="TextBox 37">
                <a:extLst>
                  <a:ext uri="{FF2B5EF4-FFF2-40B4-BE49-F238E27FC236}">
                    <a16:creationId xmlns:a16="http://schemas.microsoft.com/office/drawing/2014/main" id="{AFD007C1-894C-F5F9-FAA1-5819DD566CD8}"/>
                  </a:ext>
                </a:extLst>
              </p:cNvPr>
              <p:cNvSpPr txBox="1"/>
              <p:nvPr/>
            </p:nvSpPr>
            <p:spPr>
              <a:xfrm>
                <a:off x="6415723" y="4833495"/>
                <a:ext cx="6350000" cy="523220"/>
              </a:xfrm>
              <a:prstGeom prst="rect">
                <a:avLst/>
              </a:prstGeom>
              <a:noFill/>
            </p:spPr>
            <p:txBody>
              <a:bodyPr wrap="square" lIns="68580" tIns="34290" rIns="68580" bIns="34290" anchor="t">
                <a:spAutoFit/>
              </a:bodyPr>
              <a:lstStyle/>
              <a:p>
                <a:pPr algn="ctr"/>
                <a:r>
                  <a:rPr lang="en-GB" sz="1050" spc="8">
                    <a:solidFill>
                      <a:srgbClr val="310E6F"/>
                    </a:solidFill>
                    <a:latin typeface="Century Gothic"/>
                    <a:ea typeface="Roboto"/>
                    <a:cs typeface="Roboto"/>
                  </a:rPr>
                  <a:t>Otso Koiso-</a:t>
                </a:r>
                <a:r>
                  <a:rPr lang="en-GB" sz="1050" spc="8" err="1">
                    <a:solidFill>
                      <a:srgbClr val="310E6F"/>
                    </a:solidFill>
                    <a:latin typeface="Century Gothic"/>
                    <a:ea typeface="Roboto"/>
                    <a:cs typeface="Roboto"/>
                  </a:rPr>
                  <a:t>Kanttila</a:t>
                </a:r>
                <a:endParaRPr lang="en-GB" sz="1050" spc="8">
                  <a:solidFill>
                    <a:srgbClr val="310E6F"/>
                  </a:solidFill>
                  <a:latin typeface="Century Gothic"/>
                  <a:ea typeface="Roboto"/>
                  <a:cs typeface="Roboto"/>
                </a:endParaRPr>
              </a:p>
              <a:p>
                <a:pPr algn="ctr"/>
                <a:endParaRPr lang="en-GB" sz="1050" i="1" spc="8">
                  <a:solidFill>
                    <a:srgbClr val="310E6F"/>
                  </a:solidFill>
                  <a:latin typeface="Century Gothic" panose="020B0502020202020204" pitchFamily="34" charset="0"/>
                  <a:ea typeface="Roboto"/>
                  <a:cs typeface="Roboto"/>
                </a:endParaRPr>
              </a:p>
            </p:txBody>
          </p:sp>
          <p:cxnSp>
            <p:nvCxnSpPr>
              <p:cNvPr id="51" name="Straight Connector 50">
                <a:extLst>
                  <a:ext uri="{FF2B5EF4-FFF2-40B4-BE49-F238E27FC236}">
                    <a16:creationId xmlns:a16="http://schemas.microsoft.com/office/drawing/2014/main" id="{B04D984F-D57D-E877-CF68-C0BD59346426}"/>
                  </a:ext>
                </a:extLst>
              </p:cNvPr>
              <p:cNvCxnSpPr>
                <a:cxnSpLocks/>
              </p:cNvCxnSpPr>
              <p:nvPr/>
            </p:nvCxnSpPr>
            <p:spPr>
              <a:xfrm>
                <a:off x="9409004" y="5254495"/>
                <a:ext cx="363438" cy="0"/>
              </a:xfrm>
              <a:prstGeom prst="line">
                <a:avLst/>
              </a:prstGeom>
              <a:solidFill>
                <a:srgbClr val="B7A5C7"/>
              </a:solidFill>
              <a:ln w="38100">
                <a:solidFill>
                  <a:srgbClr val="B7A6C8"/>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89C7E2FC-C599-3518-E497-63E24B0C4A82}"/>
                </a:ext>
              </a:extLst>
            </p:cNvPr>
            <p:cNvGrpSpPr/>
            <p:nvPr/>
          </p:nvGrpSpPr>
          <p:grpSpPr>
            <a:xfrm>
              <a:off x="5352333" y="4695715"/>
              <a:ext cx="3854819" cy="995890"/>
              <a:chOff x="4044567" y="4833495"/>
              <a:chExt cx="6350000" cy="995890"/>
            </a:xfrm>
          </p:grpSpPr>
          <p:sp>
            <p:nvSpPr>
              <p:cNvPr id="10" name="TextBox 9">
                <a:extLst>
                  <a:ext uri="{FF2B5EF4-FFF2-40B4-BE49-F238E27FC236}">
                    <a16:creationId xmlns:a16="http://schemas.microsoft.com/office/drawing/2014/main" id="{B2576F35-83D4-0803-EF37-EAA310A2F2E7}"/>
                  </a:ext>
                </a:extLst>
              </p:cNvPr>
              <p:cNvSpPr txBox="1"/>
              <p:nvPr/>
            </p:nvSpPr>
            <p:spPr>
              <a:xfrm>
                <a:off x="5970629" y="5306165"/>
                <a:ext cx="2497873" cy="523220"/>
              </a:xfrm>
              <a:prstGeom prst="rect">
                <a:avLst/>
              </a:prstGeom>
              <a:noFill/>
            </p:spPr>
            <p:txBody>
              <a:bodyPr wrap="square" lIns="68580" tIns="34290" rIns="68580" bIns="34290" rtlCol="0" anchor="t">
                <a:spAutoFit/>
              </a:bodyPr>
              <a:lstStyle/>
              <a:p>
                <a:pPr algn="ctr"/>
                <a:r>
                  <a:rPr lang="en-GB" sz="1050">
                    <a:solidFill>
                      <a:srgbClr val="310E6F"/>
                    </a:solidFill>
                    <a:latin typeface="CordiaUPC" panose="020B0304020202020204" pitchFamily="34" charset="-34"/>
                    <a:cs typeface="CordiaUPC" panose="020B0304020202020204" pitchFamily="34" charset="-34"/>
                  </a:rPr>
                  <a:t>Collaborative and Industrial Design</a:t>
                </a:r>
              </a:p>
            </p:txBody>
          </p:sp>
          <p:sp>
            <p:nvSpPr>
              <p:cNvPr id="32" name="TextBox 31">
                <a:extLst>
                  <a:ext uri="{FF2B5EF4-FFF2-40B4-BE49-F238E27FC236}">
                    <a16:creationId xmlns:a16="http://schemas.microsoft.com/office/drawing/2014/main" id="{D0FDFC39-0DC5-1308-2EB2-646B373994F4}"/>
                  </a:ext>
                </a:extLst>
              </p:cNvPr>
              <p:cNvSpPr txBox="1"/>
              <p:nvPr/>
            </p:nvSpPr>
            <p:spPr>
              <a:xfrm>
                <a:off x="4044567" y="4833495"/>
                <a:ext cx="6350000" cy="307776"/>
              </a:xfrm>
              <a:prstGeom prst="rect">
                <a:avLst/>
              </a:prstGeom>
              <a:noFill/>
            </p:spPr>
            <p:txBody>
              <a:bodyPr wrap="square" lIns="68580" tIns="34290" rIns="68580" bIns="34290" anchor="t">
                <a:spAutoFit/>
              </a:bodyPr>
              <a:lstStyle/>
              <a:p>
                <a:pPr algn="ctr"/>
                <a:r>
                  <a:rPr lang="en-GB" sz="1050" spc="8">
                    <a:solidFill>
                      <a:srgbClr val="310E6F"/>
                    </a:solidFill>
                    <a:latin typeface="Century Gothic"/>
                    <a:ea typeface="Roboto"/>
                    <a:cs typeface="Roboto"/>
                  </a:rPr>
                  <a:t>Caroline Sjöström</a:t>
                </a:r>
              </a:p>
            </p:txBody>
          </p:sp>
          <p:cxnSp>
            <p:nvCxnSpPr>
              <p:cNvPr id="7" name="Straight Connector 6">
                <a:extLst>
                  <a:ext uri="{FF2B5EF4-FFF2-40B4-BE49-F238E27FC236}">
                    <a16:creationId xmlns:a16="http://schemas.microsoft.com/office/drawing/2014/main" id="{2A00AD2B-25E8-C4E1-9649-AA5D21F55CDE}"/>
                  </a:ext>
                </a:extLst>
              </p:cNvPr>
              <p:cNvCxnSpPr>
                <a:cxnSpLocks/>
              </p:cNvCxnSpPr>
              <p:nvPr/>
            </p:nvCxnSpPr>
            <p:spPr>
              <a:xfrm>
                <a:off x="7037848" y="5254495"/>
                <a:ext cx="363438" cy="0"/>
              </a:xfrm>
              <a:prstGeom prst="line">
                <a:avLst/>
              </a:prstGeom>
              <a:solidFill>
                <a:srgbClr val="B7A5C7"/>
              </a:solidFill>
              <a:ln w="38100">
                <a:solidFill>
                  <a:srgbClr val="B7A6C8"/>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grpSp>
      </p:grpSp>
      <p:pic>
        <p:nvPicPr>
          <p:cNvPr id="3" name="Picture 2">
            <a:extLst>
              <a:ext uri="{FF2B5EF4-FFF2-40B4-BE49-F238E27FC236}">
                <a16:creationId xmlns:a16="http://schemas.microsoft.com/office/drawing/2014/main" id="{0F8EFC2E-A3F7-8B1F-4BD4-4BFF5215CACD}"/>
              </a:ext>
            </a:extLst>
          </p:cNvPr>
          <p:cNvPicPr>
            <a:picLocks noChangeAspect="1"/>
          </p:cNvPicPr>
          <p:nvPr/>
        </p:nvPicPr>
        <p:blipFill>
          <a:blip r:embed="rId3"/>
          <a:srcRect t="15281" r="-126" b="13109"/>
          <a:stretch>
            <a:fillRect/>
          </a:stretch>
        </p:blipFill>
        <p:spPr>
          <a:xfrm>
            <a:off x="2094465" y="1050311"/>
            <a:ext cx="4688590" cy="2514080"/>
          </a:xfrm>
          <a:prstGeom prst="rect">
            <a:avLst/>
          </a:prstGeom>
        </p:spPr>
      </p:pic>
      <p:sp>
        <p:nvSpPr>
          <p:cNvPr id="5" name="Footer Placeholder 4">
            <a:extLst>
              <a:ext uri="{FF2B5EF4-FFF2-40B4-BE49-F238E27FC236}">
                <a16:creationId xmlns:a16="http://schemas.microsoft.com/office/drawing/2014/main" id="{F597F6F3-DB23-AA47-A725-7CAA6CDC708A}"/>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750847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a:extLst>
            <a:ext uri="{FF2B5EF4-FFF2-40B4-BE49-F238E27FC236}">
              <a16:creationId xmlns:a16="http://schemas.microsoft.com/office/drawing/2014/main" id="{18211A0F-21EC-A4B0-D7B6-578118DBB5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C5BECC-2CB3-1FDD-9FA2-18976D54101A}"/>
              </a:ext>
            </a:extLst>
          </p:cNvPr>
          <p:cNvSpPr txBox="1"/>
          <p:nvPr/>
        </p:nvSpPr>
        <p:spPr>
          <a:xfrm>
            <a:off x="4236890" y="1766567"/>
            <a:ext cx="4279419" cy="19159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3300" b="1">
                <a:solidFill>
                  <a:srgbClr val="FAF1DC"/>
                </a:solidFill>
                <a:latin typeface="Century Gothic" panose="020B0502020202020204" pitchFamily="34" charset="0"/>
              </a:rPr>
              <a:t>20% of people use 80% of resources</a:t>
            </a:r>
            <a:endParaRPr lang="en-GB" sz="1050">
              <a:solidFill>
                <a:srgbClr val="FAF1DC"/>
              </a:solidFill>
            </a:endParaRPr>
          </a:p>
          <a:p>
            <a:r>
              <a:rPr lang="en-GB" sz="1050">
                <a:solidFill>
                  <a:srgbClr val="FAF1DC"/>
                </a:solidFill>
                <a:latin typeface="CordiaUPC"/>
                <a:cs typeface="CordiaUPC"/>
              </a:rPr>
              <a:t>(</a:t>
            </a:r>
            <a:r>
              <a:rPr lang="en-GB" sz="1050" err="1">
                <a:solidFill>
                  <a:srgbClr val="FAF1DC"/>
                </a:solidFill>
                <a:latin typeface="CordiaUPC"/>
                <a:cs typeface="CordiaUPC"/>
              </a:rPr>
              <a:t>Valtioneuvosto</a:t>
            </a:r>
            <a:r>
              <a:rPr lang="en-GB" sz="1050">
                <a:solidFill>
                  <a:srgbClr val="FAF1DC"/>
                </a:solidFill>
                <a:latin typeface="CordiaUPC"/>
                <a:cs typeface="CordiaUPC"/>
              </a:rPr>
              <a:t>, 2020)</a:t>
            </a:r>
            <a:endParaRPr lang="en-GB" sz="1050"/>
          </a:p>
          <a:p>
            <a:endParaRPr lang="en-GB" sz="3300" b="1">
              <a:solidFill>
                <a:srgbClr val="FAF1DC"/>
              </a:solidFill>
              <a:latin typeface="Century Gothic"/>
              <a:cs typeface="CordiaUPC" panose="020B0304020202020204" pitchFamily="34" charset="-34"/>
            </a:endParaRPr>
          </a:p>
          <a:p>
            <a:pPr algn="ctr"/>
            <a:endParaRPr lang="en-GB" sz="1050">
              <a:solidFill>
                <a:srgbClr val="FAF1DC"/>
              </a:solidFill>
              <a:latin typeface="CordiaUPC" panose="020B0304020202020204" pitchFamily="34" charset="-34"/>
              <a:cs typeface="CordiaUPC" panose="020B0304020202020204" pitchFamily="34" charset="-34"/>
            </a:endParaRPr>
          </a:p>
        </p:txBody>
      </p:sp>
      <p:grpSp>
        <p:nvGrpSpPr>
          <p:cNvPr id="6" name="Group 5">
            <a:extLst>
              <a:ext uri="{FF2B5EF4-FFF2-40B4-BE49-F238E27FC236}">
                <a16:creationId xmlns:a16="http://schemas.microsoft.com/office/drawing/2014/main" id="{AD76901F-84D8-7DA1-2494-EFAFAFB75F60}"/>
              </a:ext>
            </a:extLst>
          </p:cNvPr>
          <p:cNvGrpSpPr/>
          <p:nvPr/>
        </p:nvGrpSpPr>
        <p:grpSpPr>
          <a:xfrm>
            <a:off x="8510829" y="177022"/>
            <a:ext cx="506562" cy="58493"/>
            <a:chOff x="9256904" y="718324"/>
            <a:chExt cx="974635" cy="112541"/>
          </a:xfrm>
        </p:grpSpPr>
        <p:sp>
          <p:nvSpPr>
            <p:cNvPr id="7" name="Oval 6">
              <a:extLst>
                <a:ext uri="{FF2B5EF4-FFF2-40B4-BE49-F238E27FC236}">
                  <a16:creationId xmlns:a16="http://schemas.microsoft.com/office/drawing/2014/main" id="{905A7C26-672D-B792-4FE5-7FA02FDA2C98}"/>
                </a:ext>
              </a:extLst>
            </p:cNvPr>
            <p:cNvSpPr/>
            <p:nvPr/>
          </p:nvSpPr>
          <p:spPr>
            <a:xfrm rot="18882202">
              <a:off x="9256904"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6845A42B-0142-4BC0-6AAF-3665BB61D572}"/>
                </a:ext>
              </a:extLst>
            </p:cNvPr>
            <p:cNvSpPr/>
            <p:nvPr/>
          </p:nvSpPr>
          <p:spPr>
            <a:xfrm rot="18882202">
              <a:off x="9472428" y="718324"/>
              <a:ext cx="112541" cy="112541"/>
            </a:xfrm>
            <a:prstGeom prst="ellipse">
              <a:avLst/>
            </a:prstGeom>
            <a:solidFill>
              <a:srgbClr val="FAF1DC"/>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911AD482-EF4C-ECBC-3DDB-73C98286D7B5}"/>
                </a:ext>
              </a:extLst>
            </p:cNvPr>
            <p:cNvSpPr/>
            <p:nvPr/>
          </p:nvSpPr>
          <p:spPr>
            <a:xfrm rot="18882202">
              <a:off x="9687952"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B1F6E789-AD6E-91FD-A32D-21CC339B33B1}"/>
                </a:ext>
              </a:extLst>
            </p:cNvPr>
            <p:cNvSpPr/>
            <p:nvPr/>
          </p:nvSpPr>
          <p:spPr>
            <a:xfrm rot="18882202">
              <a:off x="9903476"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4321E1B2-67F3-3A69-6E46-00E877262768}"/>
                </a:ext>
              </a:extLst>
            </p:cNvPr>
            <p:cNvSpPr/>
            <p:nvPr/>
          </p:nvSpPr>
          <p:spPr>
            <a:xfrm rot="18882202">
              <a:off x="10118998"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13" name="TextBox 12">
            <a:extLst>
              <a:ext uri="{FF2B5EF4-FFF2-40B4-BE49-F238E27FC236}">
                <a16:creationId xmlns:a16="http://schemas.microsoft.com/office/drawing/2014/main" id="{71FCE233-2D91-D53E-1976-E86C3BB1EFCC}"/>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FAF1DC"/>
                </a:solidFill>
              </a:rPr>
              <a:t>WHY NOW | </a:t>
            </a:r>
            <a:r>
              <a:rPr lang="en-FI" sz="900">
                <a:solidFill>
                  <a:srgbClr val="FAF1DC"/>
                </a:solidFill>
              </a:rPr>
              <a:t>resources</a:t>
            </a:r>
            <a:endParaRPr lang="en-FI" sz="900" b="1">
              <a:solidFill>
                <a:srgbClr val="FAF1DC"/>
              </a:solidFill>
            </a:endParaRPr>
          </a:p>
        </p:txBody>
      </p:sp>
      <p:pic>
        <p:nvPicPr>
          <p:cNvPr id="5" name="Picture 4">
            <a:extLst>
              <a:ext uri="{FF2B5EF4-FFF2-40B4-BE49-F238E27FC236}">
                <a16:creationId xmlns:a16="http://schemas.microsoft.com/office/drawing/2014/main" id="{5990C3B5-875A-5082-ED9A-A2221D65B384}"/>
              </a:ext>
            </a:extLst>
          </p:cNvPr>
          <p:cNvPicPr>
            <a:picLocks noChangeAspect="1"/>
          </p:cNvPicPr>
          <p:nvPr/>
        </p:nvPicPr>
        <p:blipFill>
          <a:blip r:embed="rId3"/>
          <a:srcRect t="2409"/>
          <a:stretch>
            <a:fillRect/>
          </a:stretch>
        </p:blipFill>
        <p:spPr>
          <a:xfrm>
            <a:off x="1016572" y="385197"/>
            <a:ext cx="2535545" cy="4131765"/>
          </a:xfrm>
          <a:prstGeom prst="rect">
            <a:avLst/>
          </a:prstGeom>
        </p:spPr>
      </p:pic>
      <p:sp>
        <p:nvSpPr>
          <p:cNvPr id="3" name="Footer Placeholder 4">
            <a:extLst>
              <a:ext uri="{FF2B5EF4-FFF2-40B4-BE49-F238E27FC236}">
                <a16:creationId xmlns:a16="http://schemas.microsoft.com/office/drawing/2014/main" id="{AB7ACCF4-7BF0-E1C4-4BD4-3C9ADBA1B6C4}"/>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2319142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B80ECE-D927-7690-A7D6-6F476F679DBE}"/>
              </a:ext>
            </a:extLst>
          </p:cNvPr>
          <p:cNvSpPr txBox="1"/>
          <p:nvPr/>
        </p:nvSpPr>
        <p:spPr>
          <a:xfrm>
            <a:off x="1217541" y="1103083"/>
            <a:ext cx="6708915" cy="2308324"/>
          </a:xfrm>
          <a:prstGeom prst="rect">
            <a:avLst/>
          </a:prstGeom>
          <a:noFill/>
        </p:spPr>
        <p:txBody>
          <a:bodyPr wrap="square">
            <a:spAutoFit/>
          </a:bodyPr>
          <a:lstStyle/>
          <a:p>
            <a:pPr algn="ctr" rtl="0">
              <a:buNone/>
            </a:pPr>
            <a:r>
              <a:rPr lang="en-GB" sz="3600" i="1">
                <a:solidFill>
                  <a:srgbClr val="FAF1DC"/>
                </a:solidFill>
                <a:latin typeface="Century Gothic" panose="020B0502020202020204" pitchFamily="34" charset="0"/>
              </a:rPr>
              <a:t>“Preventive work must be seen in financial terms. How much </a:t>
            </a:r>
            <a:r>
              <a:rPr lang="en-GB" sz="3600" b="1" i="1">
                <a:solidFill>
                  <a:srgbClr val="FAF1DC"/>
                </a:solidFill>
                <a:latin typeface="Century Gothic" panose="020B0502020202020204" pitchFamily="34" charset="0"/>
              </a:rPr>
              <a:t>cheaper</a:t>
            </a:r>
            <a:r>
              <a:rPr lang="en-GB" sz="3600" i="1">
                <a:solidFill>
                  <a:srgbClr val="FAF1DC"/>
                </a:solidFill>
                <a:latin typeface="Century Gothic" panose="020B0502020202020204" pitchFamily="34" charset="0"/>
              </a:rPr>
              <a:t> will treatment be if it is done </a:t>
            </a:r>
            <a:r>
              <a:rPr lang="en-GB" sz="3600" b="1" i="1">
                <a:solidFill>
                  <a:srgbClr val="FAF1DC"/>
                </a:solidFill>
                <a:latin typeface="Century Gothic" panose="020B0502020202020204" pitchFamily="34" charset="0"/>
              </a:rPr>
              <a:t>on time</a:t>
            </a:r>
            <a:r>
              <a:rPr lang="en-GB" sz="3600" i="1">
                <a:solidFill>
                  <a:srgbClr val="FAF1DC"/>
                </a:solidFill>
                <a:latin typeface="Century Gothic" panose="020B0502020202020204" pitchFamily="34" charset="0"/>
              </a:rPr>
              <a:t>?”</a:t>
            </a:r>
          </a:p>
        </p:txBody>
      </p:sp>
      <p:sp>
        <p:nvSpPr>
          <p:cNvPr id="3" name="TextBox 6">
            <a:extLst>
              <a:ext uri="{FF2B5EF4-FFF2-40B4-BE49-F238E27FC236}">
                <a16:creationId xmlns:a16="http://schemas.microsoft.com/office/drawing/2014/main" id="{D038AF2B-6805-E0A6-F47F-FFF633F507FC}"/>
              </a:ext>
            </a:extLst>
          </p:cNvPr>
          <p:cNvSpPr txBox="1"/>
          <p:nvPr/>
        </p:nvSpPr>
        <p:spPr>
          <a:xfrm>
            <a:off x="1073696" y="3388324"/>
            <a:ext cx="6996606" cy="553998"/>
          </a:xfrm>
          <a:prstGeom prst="rect">
            <a:avLst/>
          </a:prstGeom>
          <a:noFill/>
        </p:spPr>
        <p:txBody>
          <a:bodyPr wrap="square" lIns="68580" tIns="34290" rIns="68580" bIns="34290" anchor="t">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endParaRPr lang="en-GB" sz="1050">
              <a:solidFill>
                <a:srgbClr val="FAF1DC"/>
              </a:solidFill>
              <a:latin typeface="Century Gothic" panose="020B0502020202020204" pitchFamily="34" charset="0"/>
              <a:cs typeface="CordiaUPC" panose="020B0304020202020204" pitchFamily="34" charset="-34"/>
            </a:endParaRPr>
          </a:p>
          <a:p>
            <a:pPr algn="ctr"/>
            <a:r>
              <a:rPr lang="en-GB" sz="1050">
                <a:solidFill>
                  <a:srgbClr val="FAF1DC"/>
                </a:solidFill>
                <a:latin typeface="Century Gothic" panose="020B0502020202020204" pitchFamily="34" charset="0"/>
                <a:cs typeface="CordiaUPC" panose="020B0304020202020204" pitchFamily="34" charset="-34"/>
              </a:rPr>
              <a:t>Expert from psychiatric outpatient clinic</a:t>
            </a:r>
          </a:p>
          <a:p>
            <a:pPr algn="ctr" rtl="0">
              <a:buNone/>
            </a:pPr>
            <a:r>
              <a:rPr lang="en-GB" sz="1050">
                <a:solidFill>
                  <a:srgbClr val="FAF1DC"/>
                </a:solidFill>
                <a:latin typeface="Century Gothic" panose="020B0502020202020204" pitchFamily="34" charset="0"/>
                <a:cs typeface="CordiaUPC" panose="020B0304020202020204" pitchFamily="34" charset="-34"/>
              </a:rPr>
              <a:t>*Translated from Finnish</a:t>
            </a:r>
          </a:p>
        </p:txBody>
      </p:sp>
      <p:grpSp>
        <p:nvGrpSpPr>
          <p:cNvPr id="8" name="Group 7">
            <a:extLst>
              <a:ext uri="{FF2B5EF4-FFF2-40B4-BE49-F238E27FC236}">
                <a16:creationId xmlns:a16="http://schemas.microsoft.com/office/drawing/2014/main" id="{06929A0D-E786-301B-666E-E298565FB2BA}"/>
              </a:ext>
            </a:extLst>
          </p:cNvPr>
          <p:cNvGrpSpPr/>
          <p:nvPr/>
        </p:nvGrpSpPr>
        <p:grpSpPr>
          <a:xfrm>
            <a:off x="8510829" y="177022"/>
            <a:ext cx="506562" cy="58493"/>
            <a:chOff x="9256904" y="718324"/>
            <a:chExt cx="974635" cy="112541"/>
          </a:xfrm>
        </p:grpSpPr>
        <p:sp>
          <p:nvSpPr>
            <p:cNvPr id="9" name="Oval 8">
              <a:extLst>
                <a:ext uri="{FF2B5EF4-FFF2-40B4-BE49-F238E27FC236}">
                  <a16:creationId xmlns:a16="http://schemas.microsoft.com/office/drawing/2014/main" id="{7033239F-24E2-61FA-6ACA-9E7DA2235149}"/>
                </a:ext>
              </a:extLst>
            </p:cNvPr>
            <p:cNvSpPr/>
            <p:nvPr/>
          </p:nvSpPr>
          <p:spPr>
            <a:xfrm rot="18882202">
              <a:off x="9256904"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856AE6A8-66B3-B81C-677D-DEF041A24CB3}"/>
                </a:ext>
              </a:extLst>
            </p:cNvPr>
            <p:cNvSpPr/>
            <p:nvPr/>
          </p:nvSpPr>
          <p:spPr>
            <a:xfrm rot="18882202">
              <a:off x="9472428" y="718324"/>
              <a:ext cx="112541" cy="112541"/>
            </a:xfrm>
            <a:prstGeom prst="ellipse">
              <a:avLst/>
            </a:prstGeom>
            <a:solidFill>
              <a:srgbClr val="FAF1DC"/>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2FF650FD-F4A0-1F23-8162-BA6B9FE97475}"/>
                </a:ext>
              </a:extLst>
            </p:cNvPr>
            <p:cNvSpPr/>
            <p:nvPr/>
          </p:nvSpPr>
          <p:spPr>
            <a:xfrm rot="18882202">
              <a:off x="9687952"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C826A94F-113A-9302-D870-90F63D14BA46}"/>
                </a:ext>
              </a:extLst>
            </p:cNvPr>
            <p:cNvSpPr/>
            <p:nvPr/>
          </p:nvSpPr>
          <p:spPr>
            <a:xfrm rot="18882202">
              <a:off x="9903476"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3" name="Oval 12">
              <a:extLst>
                <a:ext uri="{FF2B5EF4-FFF2-40B4-BE49-F238E27FC236}">
                  <a16:creationId xmlns:a16="http://schemas.microsoft.com/office/drawing/2014/main" id="{A1D2DE7C-A39E-B206-ED6A-A8DD9CCC6D5E}"/>
                </a:ext>
              </a:extLst>
            </p:cNvPr>
            <p:cNvSpPr/>
            <p:nvPr/>
          </p:nvSpPr>
          <p:spPr>
            <a:xfrm rot="18882202">
              <a:off x="10118998"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14" name="TextBox 13">
            <a:extLst>
              <a:ext uri="{FF2B5EF4-FFF2-40B4-BE49-F238E27FC236}">
                <a16:creationId xmlns:a16="http://schemas.microsoft.com/office/drawing/2014/main" id="{FF13E6E6-DAFF-E3A3-1101-A6E35CF2A996}"/>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FAF1DC"/>
                </a:solidFill>
              </a:rPr>
              <a:t>WHY NOW | </a:t>
            </a:r>
            <a:r>
              <a:rPr lang="en-FI" sz="900">
                <a:solidFill>
                  <a:srgbClr val="FAF1DC"/>
                </a:solidFill>
              </a:rPr>
              <a:t>prevention</a:t>
            </a:r>
          </a:p>
        </p:txBody>
      </p:sp>
      <p:sp>
        <p:nvSpPr>
          <p:cNvPr id="2" name="Footer Placeholder 4">
            <a:extLst>
              <a:ext uri="{FF2B5EF4-FFF2-40B4-BE49-F238E27FC236}">
                <a16:creationId xmlns:a16="http://schemas.microsoft.com/office/drawing/2014/main" id="{0E29CE36-78D3-0679-CE52-31C964725885}"/>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972011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pic>
        <p:nvPicPr>
          <p:cNvPr id="3" name="Google Shape;255;p24" title="4W7A6400.JPG">
            <a:extLst>
              <a:ext uri="{FF2B5EF4-FFF2-40B4-BE49-F238E27FC236}">
                <a16:creationId xmlns:a16="http://schemas.microsoft.com/office/drawing/2014/main" id="{3BFC774F-47F1-44DE-DACB-AB061BD6BFD9}"/>
              </a:ext>
            </a:extLst>
          </p:cNvPr>
          <p:cNvPicPr preferRelativeResize="0"/>
          <p:nvPr/>
        </p:nvPicPr>
        <p:blipFill rotWithShape="1">
          <a:blip r:embed="rId3">
            <a:alphaModFix amt="14000"/>
          </a:blip>
          <a:srcRect t="31183" r="-1000" b="30952"/>
          <a:stretch/>
        </p:blipFill>
        <p:spPr>
          <a:xfrm>
            <a:off x="1" y="-56500"/>
            <a:ext cx="9244449" cy="5200000"/>
          </a:xfrm>
          <a:prstGeom prst="rect">
            <a:avLst/>
          </a:prstGeom>
          <a:noFill/>
          <a:ln>
            <a:noFill/>
          </a:ln>
        </p:spPr>
      </p:pic>
      <p:sp>
        <p:nvSpPr>
          <p:cNvPr id="257" name="Google Shape;257;p24"/>
          <p:cNvSpPr txBox="1"/>
          <p:nvPr/>
        </p:nvSpPr>
        <p:spPr>
          <a:xfrm>
            <a:off x="687956" y="2202433"/>
            <a:ext cx="8247740" cy="73863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3600" b="1">
                <a:solidFill>
                  <a:srgbClr val="310E6F"/>
                </a:solidFill>
                <a:latin typeface="Century Gothic" panose="020B0502020202020204" pitchFamily="34" charset="0"/>
                <a:ea typeface="Roboto"/>
                <a:cs typeface="Roboto"/>
              </a:rPr>
              <a:t>Our vision is </a:t>
            </a:r>
            <a:r>
              <a:rPr lang="en-GB" sz="3600" i="1">
                <a:solidFill>
                  <a:srgbClr val="310E6F"/>
                </a:solidFill>
                <a:latin typeface="Century Gothic" panose="020B0502020202020204" pitchFamily="34" charset="0"/>
                <a:ea typeface="Roboto"/>
                <a:cs typeface="Roboto"/>
              </a:rPr>
              <a:t>of</a:t>
            </a:r>
            <a:r>
              <a:rPr lang="en-GB" sz="3600">
                <a:solidFill>
                  <a:srgbClr val="310E6F"/>
                </a:solidFill>
                <a:latin typeface="Century Gothic" panose="020B0502020202020204" pitchFamily="34" charset="0"/>
                <a:ea typeface="Roboto"/>
                <a:cs typeface="Roboto"/>
              </a:rPr>
              <a:t> </a:t>
            </a:r>
            <a:r>
              <a:rPr lang="en-GB" sz="3600" i="1">
                <a:solidFill>
                  <a:srgbClr val="310E6F"/>
                </a:solidFill>
                <a:latin typeface="Century Gothic" panose="020B0502020202020204" pitchFamily="34" charset="0"/>
                <a:ea typeface="Roboto"/>
                <a:cs typeface="Roboto"/>
              </a:rPr>
              <a:t>connected CARE</a:t>
            </a:r>
            <a:r>
              <a:rPr lang="en-GB" sz="3600" b="1">
                <a:solidFill>
                  <a:srgbClr val="310E6F"/>
                </a:solidFill>
                <a:latin typeface="Century Gothic" panose="020B0502020202020204" pitchFamily="34" charset="0"/>
                <a:ea typeface="Roboto"/>
                <a:cs typeface="Roboto"/>
              </a:rPr>
              <a:t>. </a:t>
            </a:r>
            <a:endParaRPr lang="en-GB" sz="3600" i="1">
              <a:solidFill>
                <a:srgbClr val="310E6F"/>
              </a:solidFill>
              <a:latin typeface="Century Gothic" panose="020B0502020202020204" pitchFamily="34" charset="0"/>
              <a:ea typeface="Roboto"/>
              <a:cs typeface="Roboto"/>
            </a:endParaRPr>
          </a:p>
        </p:txBody>
      </p:sp>
      <p:sp>
        <p:nvSpPr>
          <p:cNvPr id="4" name="TextBox 3">
            <a:extLst>
              <a:ext uri="{FF2B5EF4-FFF2-40B4-BE49-F238E27FC236}">
                <a16:creationId xmlns:a16="http://schemas.microsoft.com/office/drawing/2014/main" id="{BF41A057-C376-BEFE-D107-68C62DA65A81}"/>
              </a:ext>
            </a:extLst>
          </p:cNvPr>
          <p:cNvSpPr txBox="1"/>
          <p:nvPr/>
        </p:nvSpPr>
        <p:spPr>
          <a:xfrm>
            <a:off x="687956" y="2784281"/>
            <a:ext cx="6199862" cy="415498"/>
          </a:xfrm>
          <a:prstGeom prst="rect">
            <a:avLst/>
          </a:prstGeom>
          <a:noFill/>
        </p:spPr>
        <p:txBody>
          <a:bodyPr wrap="square">
            <a:spAutoFit/>
          </a:bodyPr>
          <a:lstStyle/>
          <a:p>
            <a:r>
              <a:rPr lang="en-GB" sz="1050" b="1">
                <a:solidFill>
                  <a:srgbClr val="310E6F"/>
                </a:solidFill>
                <a:latin typeface="Century Gothic" panose="020B0502020202020204" pitchFamily="34" charset="0"/>
                <a:ea typeface="Roboto"/>
                <a:cs typeface="CordiaUPC" panose="020B0304020202020204" pitchFamily="34" charset="-34"/>
              </a:rPr>
              <a:t>The backbone of the Finnish welfare state where the holistic needs of people and communities are understood and met through interconnected solutions.</a:t>
            </a:r>
            <a:endParaRPr lang="en-GB" sz="1050" b="1">
              <a:solidFill>
                <a:srgbClr val="310E6F"/>
              </a:solidFill>
              <a:latin typeface="Century Gothic" panose="020B0502020202020204" pitchFamily="34" charset="0"/>
              <a:cs typeface="CordiaUPC" panose="020B0304020202020204" pitchFamily="34" charset="-34"/>
            </a:endParaRPr>
          </a:p>
        </p:txBody>
      </p:sp>
      <p:sp>
        <p:nvSpPr>
          <p:cNvPr id="5" name="TextBox 4">
            <a:extLst>
              <a:ext uri="{FF2B5EF4-FFF2-40B4-BE49-F238E27FC236}">
                <a16:creationId xmlns:a16="http://schemas.microsoft.com/office/drawing/2014/main" id="{30935390-C9B1-3879-39C7-C1C879BC4454}"/>
              </a:ext>
            </a:extLst>
          </p:cNvPr>
          <p:cNvSpPr txBox="1"/>
          <p:nvPr/>
        </p:nvSpPr>
        <p:spPr>
          <a:xfrm>
            <a:off x="135401" y="102394"/>
            <a:ext cx="1941342" cy="207749"/>
          </a:xfrm>
          <a:prstGeom prst="rect">
            <a:avLst/>
          </a:prstGeom>
          <a:noFill/>
        </p:spPr>
        <p:txBody>
          <a:bodyPr wrap="square" lIns="68580" tIns="34290" rIns="68580" bIns="34290" rtlCol="0" anchor="t">
            <a:spAutoFit/>
          </a:bodyPr>
          <a:lstStyle/>
          <a:p>
            <a:r>
              <a:rPr lang="en-FI" sz="900" b="1">
                <a:solidFill>
                  <a:srgbClr val="310E6F"/>
                </a:solidFill>
              </a:rPr>
              <a:t>VISION | </a:t>
            </a:r>
            <a:r>
              <a:rPr lang="en-FI" sz="900">
                <a:solidFill>
                  <a:srgbClr val="310E6F"/>
                </a:solidFill>
              </a:rPr>
              <a:t>CARE</a:t>
            </a:r>
            <a:endParaRPr lang="en-FI" sz="900" b="1">
              <a:solidFill>
                <a:srgbClr val="310E6F"/>
              </a:solidFill>
            </a:endParaRPr>
          </a:p>
        </p:txBody>
      </p:sp>
      <p:grpSp>
        <p:nvGrpSpPr>
          <p:cNvPr id="6" name="Group 5">
            <a:extLst>
              <a:ext uri="{FF2B5EF4-FFF2-40B4-BE49-F238E27FC236}">
                <a16:creationId xmlns:a16="http://schemas.microsoft.com/office/drawing/2014/main" id="{964AEB1D-6E9C-D020-C16B-B2C47DA98F6B}"/>
              </a:ext>
            </a:extLst>
          </p:cNvPr>
          <p:cNvGrpSpPr/>
          <p:nvPr/>
        </p:nvGrpSpPr>
        <p:grpSpPr>
          <a:xfrm>
            <a:off x="8510829" y="177022"/>
            <a:ext cx="506562" cy="58493"/>
            <a:chOff x="9256904" y="718324"/>
            <a:chExt cx="974635" cy="112541"/>
          </a:xfrm>
        </p:grpSpPr>
        <p:sp>
          <p:nvSpPr>
            <p:cNvPr id="7" name="Oval 6">
              <a:extLst>
                <a:ext uri="{FF2B5EF4-FFF2-40B4-BE49-F238E27FC236}">
                  <a16:creationId xmlns:a16="http://schemas.microsoft.com/office/drawing/2014/main" id="{C0C1A1E8-B834-5003-1C04-59CD30E24EDA}"/>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4AB01823-2DA4-4BAD-4DE0-B318EBD663FB}"/>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5ABAEA4E-DDB2-AD37-0AC9-8802DD8CACD5}"/>
                </a:ext>
              </a:extLst>
            </p:cNvPr>
            <p:cNvSpPr/>
            <p:nvPr/>
          </p:nvSpPr>
          <p:spPr>
            <a:xfrm rot="18882202">
              <a:off x="9687952"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A5130893-445F-2E9B-00A7-475CFAA5AC0A}"/>
                </a:ext>
              </a:extLst>
            </p:cNvPr>
            <p:cNvSpPr/>
            <p:nvPr/>
          </p:nvSpPr>
          <p:spPr>
            <a:xfrm rot="18882202">
              <a:off x="9903476"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D3326D1B-524E-DFF8-1CC6-A2E77A02B95B}"/>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2" name="Footer Placeholder 4">
            <a:extLst>
              <a:ext uri="{FF2B5EF4-FFF2-40B4-BE49-F238E27FC236}">
                <a16:creationId xmlns:a16="http://schemas.microsoft.com/office/drawing/2014/main" id="{76673BE0-BCC6-5554-0A4F-396C6B06C87A}"/>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a:t>
            </a:r>
            <a:r>
              <a:rPr lang="en-GB" err="1"/>
              <a:t>Kanttila</a:t>
            </a:r>
            <a:r>
              <a:rPr lang="en-GB"/>
              <a:t>, Caroline Sjöström, and Design for Government course at Aalto University </a:t>
            </a:r>
          </a:p>
        </p:txBody>
      </p:sp>
    </p:spTree>
    <p:extLst>
      <p:ext uri="{BB962C8B-B14F-4D97-AF65-F5344CB8AC3E}">
        <p14:creationId xmlns:p14="http://schemas.microsoft.com/office/powerpoint/2010/main" val="2886951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53E1-96E1-F273-5ADF-743C5BD17EDF}"/>
              </a:ext>
            </a:extLst>
          </p:cNvPr>
          <p:cNvSpPr>
            <a:spLocks noGrp="1"/>
          </p:cNvSpPr>
          <p:nvPr>
            <p:ph type="title"/>
          </p:nvPr>
        </p:nvSpPr>
        <p:spPr/>
        <p:txBody>
          <a:bodyPr/>
          <a:lstStyle/>
          <a:p>
            <a:r>
              <a:rPr lang="en-GB" b="1" noProof="0">
                <a:solidFill>
                  <a:srgbClr val="FAF1DC"/>
                </a:solidFill>
                <a:latin typeface="Century Gothic" panose="020B0502020202020204" pitchFamily="34" charset="0"/>
                <a:ea typeface="Roboto"/>
                <a:cs typeface="Roboto"/>
              </a:rPr>
              <a:t>Where to </a:t>
            </a:r>
            <a:r>
              <a:rPr lang="en-GB" i="1" noProof="0">
                <a:solidFill>
                  <a:srgbClr val="FAF1DC"/>
                </a:solidFill>
                <a:latin typeface="Century Gothic" panose="020B0502020202020204" pitchFamily="34" charset="0"/>
                <a:ea typeface="Roboto"/>
                <a:cs typeface="Roboto"/>
              </a:rPr>
              <a:t>start</a:t>
            </a:r>
            <a:r>
              <a:rPr lang="en-GB" b="1" noProof="0">
                <a:solidFill>
                  <a:srgbClr val="FAF1DC"/>
                </a:solidFill>
                <a:latin typeface="Century Gothic" panose="020B0502020202020204" pitchFamily="34" charset="0"/>
                <a:ea typeface="Roboto"/>
                <a:cs typeface="Roboto"/>
              </a:rPr>
              <a:t>?</a:t>
            </a:r>
            <a:endParaRPr lang="en-GB" noProof="0">
              <a:solidFill>
                <a:srgbClr val="FAF1DC"/>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E7BC3357-2997-A6D3-5BB2-D0A1B488F7F9}"/>
              </a:ext>
            </a:extLst>
          </p:cNvPr>
          <p:cNvSpPr>
            <a:spLocks noGrp="1"/>
          </p:cNvSpPr>
          <p:nvPr>
            <p:ph type="body" idx="1"/>
          </p:nvPr>
        </p:nvSpPr>
        <p:spPr/>
        <p:txBody>
          <a:bodyPr spcFirstLastPara="1" vert="horz" wrap="square" lIns="68580" tIns="34290" rIns="68580" bIns="34290" rtlCol="0" anchor="t" anchorCtr="0">
            <a:normAutofit/>
          </a:bodyPr>
          <a:lstStyle/>
          <a:p>
            <a:r>
              <a:rPr lang="en-GB" noProof="0">
                <a:solidFill>
                  <a:srgbClr val="FAF1DC"/>
                </a:solidFill>
                <a:latin typeface="CordiaUPC" panose="020B0304020202020204" pitchFamily="34" charset="-34"/>
                <a:cs typeface="CordiaUPC" panose="020B0304020202020204" pitchFamily="34" charset="-34"/>
              </a:rPr>
              <a:t>First steps towards connected CARE</a:t>
            </a:r>
          </a:p>
        </p:txBody>
      </p:sp>
      <p:sp>
        <p:nvSpPr>
          <p:cNvPr id="4" name="Footer Placeholder 4">
            <a:extLst>
              <a:ext uri="{FF2B5EF4-FFF2-40B4-BE49-F238E27FC236}">
                <a16:creationId xmlns:a16="http://schemas.microsoft.com/office/drawing/2014/main" id="{93C78DC3-B455-213C-88C3-1F4A9A5BD729}"/>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640595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a:extLst>
            <a:ext uri="{FF2B5EF4-FFF2-40B4-BE49-F238E27FC236}">
              <a16:creationId xmlns:a16="http://schemas.microsoft.com/office/drawing/2014/main" id="{576C23E3-3535-600C-392F-53A08B56A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C4CA5B-5B75-06F0-74F5-C718485BB9BA}"/>
              </a:ext>
            </a:extLst>
          </p:cNvPr>
          <p:cNvSpPr>
            <a:spLocks noGrp="1"/>
          </p:cNvSpPr>
          <p:nvPr>
            <p:ph type="title"/>
          </p:nvPr>
        </p:nvSpPr>
        <p:spPr>
          <a:xfrm>
            <a:off x="1146829" y="1705144"/>
            <a:ext cx="6850339" cy="1594065"/>
          </a:xfrm>
        </p:spPr>
        <p:txBody>
          <a:bodyPr>
            <a:normAutofit fontScale="90000"/>
          </a:bodyPr>
          <a:lstStyle/>
          <a:p>
            <a:r>
              <a:rPr lang="en-GB" sz="3600" b="1">
                <a:solidFill>
                  <a:srgbClr val="FAF1DC"/>
                </a:solidFill>
                <a:latin typeface="Century Gothic" panose="020B0502020202020204" pitchFamily="34" charset="0"/>
                <a:ea typeface="Roboto"/>
                <a:cs typeface="Roboto"/>
              </a:rPr>
              <a:t>Simplifying care by bringing broad expertise and care paths </a:t>
            </a:r>
            <a:r>
              <a:rPr lang="en-GB" sz="3600" i="1">
                <a:solidFill>
                  <a:srgbClr val="FAF1DC"/>
                </a:solidFill>
                <a:latin typeface="Century Gothic" panose="020B0502020202020204" pitchFamily="34" charset="0"/>
                <a:ea typeface="Roboto"/>
                <a:cs typeface="Roboto"/>
              </a:rPr>
              <a:t>under one roof</a:t>
            </a:r>
          </a:p>
        </p:txBody>
      </p:sp>
      <p:sp>
        <p:nvSpPr>
          <p:cNvPr id="5" name="TextBox 4">
            <a:extLst>
              <a:ext uri="{FF2B5EF4-FFF2-40B4-BE49-F238E27FC236}">
                <a16:creationId xmlns:a16="http://schemas.microsoft.com/office/drawing/2014/main" id="{73244E01-CE49-9766-A53E-D8FE8647F00F}"/>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FAF1DC"/>
                </a:solidFill>
              </a:rPr>
              <a:t>ENTRY POINTS | </a:t>
            </a:r>
            <a:r>
              <a:rPr lang="en-FI" sz="900">
                <a:solidFill>
                  <a:srgbClr val="FAF1DC"/>
                </a:solidFill>
              </a:rPr>
              <a:t>collaboration</a:t>
            </a:r>
            <a:endParaRPr lang="en-FI" sz="900" b="1">
              <a:solidFill>
                <a:srgbClr val="FAF1DC"/>
              </a:solidFill>
            </a:endParaRPr>
          </a:p>
        </p:txBody>
      </p:sp>
      <p:grpSp>
        <p:nvGrpSpPr>
          <p:cNvPr id="6" name="Group 5">
            <a:extLst>
              <a:ext uri="{FF2B5EF4-FFF2-40B4-BE49-F238E27FC236}">
                <a16:creationId xmlns:a16="http://schemas.microsoft.com/office/drawing/2014/main" id="{FE2E9EAD-5745-2074-BBD5-8A256D7889C7}"/>
              </a:ext>
            </a:extLst>
          </p:cNvPr>
          <p:cNvGrpSpPr/>
          <p:nvPr/>
        </p:nvGrpSpPr>
        <p:grpSpPr>
          <a:xfrm>
            <a:off x="8510808" y="177022"/>
            <a:ext cx="506560" cy="58493"/>
            <a:chOff x="9256904" y="718324"/>
            <a:chExt cx="974635" cy="112541"/>
          </a:xfrm>
        </p:grpSpPr>
        <p:sp>
          <p:nvSpPr>
            <p:cNvPr id="7" name="Oval 6">
              <a:extLst>
                <a:ext uri="{FF2B5EF4-FFF2-40B4-BE49-F238E27FC236}">
                  <a16:creationId xmlns:a16="http://schemas.microsoft.com/office/drawing/2014/main" id="{81012899-4F61-4482-90BE-1A2327085803}"/>
                </a:ext>
              </a:extLst>
            </p:cNvPr>
            <p:cNvSpPr/>
            <p:nvPr/>
          </p:nvSpPr>
          <p:spPr>
            <a:xfrm rot="18882202">
              <a:off x="9256904"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75184D2C-56CB-5726-C607-A5E5C100CE01}"/>
                </a:ext>
              </a:extLst>
            </p:cNvPr>
            <p:cNvSpPr/>
            <p:nvPr/>
          </p:nvSpPr>
          <p:spPr>
            <a:xfrm rot="18882202">
              <a:off x="9472428"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80F07A35-0CEF-1619-1CA2-7FB3173C55D9}"/>
                </a:ext>
              </a:extLst>
            </p:cNvPr>
            <p:cNvSpPr/>
            <p:nvPr/>
          </p:nvSpPr>
          <p:spPr>
            <a:xfrm rot="18882202">
              <a:off x="9687952"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BB7BFB7C-19B2-58AE-B1E2-44C452ED75A1}"/>
                </a:ext>
              </a:extLst>
            </p:cNvPr>
            <p:cNvSpPr/>
            <p:nvPr/>
          </p:nvSpPr>
          <p:spPr>
            <a:xfrm rot="18882202">
              <a:off x="9903476" y="718324"/>
              <a:ext cx="112541" cy="112541"/>
            </a:xfrm>
            <a:prstGeom prst="ellipse">
              <a:avLst/>
            </a:prstGeom>
            <a:solidFill>
              <a:srgbClr val="FAF1DC"/>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D5E78B40-8232-D79B-B48E-9A6EDEAF1940}"/>
                </a:ext>
              </a:extLst>
            </p:cNvPr>
            <p:cNvSpPr/>
            <p:nvPr/>
          </p:nvSpPr>
          <p:spPr>
            <a:xfrm rot="18882202">
              <a:off x="10118998"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3" name="Footer Placeholder 4">
            <a:extLst>
              <a:ext uri="{FF2B5EF4-FFF2-40B4-BE49-F238E27FC236}">
                <a16:creationId xmlns:a16="http://schemas.microsoft.com/office/drawing/2014/main" id="{0010BAF4-5E4A-4D02-EF91-968380BE128A}"/>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886940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7BFD1A64-802C-A06C-A298-AEEA380B773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F4F4F0-4AC9-5002-E19A-3A0BF48CDA83}"/>
              </a:ext>
            </a:extLst>
          </p:cNvPr>
          <p:cNvPicPr>
            <a:picLocks noChangeAspect="1"/>
          </p:cNvPicPr>
          <p:nvPr/>
        </p:nvPicPr>
        <p:blipFill>
          <a:blip r:embed="rId3"/>
          <a:stretch>
            <a:fillRect/>
          </a:stretch>
        </p:blipFill>
        <p:spPr>
          <a:xfrm>
            <a:off x="4192945" y="1509203"/>
            <a:ext cx="5514365" cy="3123831"/>
          </a:xfrm>
          <a:prstGeom prst="rect">
            <a:avLst/>
          </a:prstGeom>
        </p:spPr>
      </p:pic>
      <p:sp>
        <p:nvSpPr>
          <p:cNvPr id="3" name="Content Placeholder 2">
            <a:extLst>
              <a:ext uri="{FF2B5EF4-FFF2-40B4-BE49-F238E27FC236}">
                <a16:creationId xmlns:a16="http://schemas.microsoft.com/office/drawing/2014/main" id="{8603E4B6-1C6B-FDAE-FAF6-EFBC2CB702B5}"/>
              </a:ext>
            </a:extLst>
          </p:cNvPr>
          <p:cNvSpPr>
            <a:spLocks noGrp="1"/>
          </p:cNvSpPr>
          <p:nvPr>
            <p:ph sz="half" idx="1"/>
          </p:nvPr>
        </p:nvSpPr>
        <p:spPr>
          <a:xfrm>
            <a:off x="628651" y="1369219"/>
            <a:ext cx="4196918" cy="3263504"/>
          </a:xfrm>
        </p:spPr>
        <p:txBody>
          <a:bodyPr spcFirstLastPara="1" vert="horz" wrap="square" lIns="68580" tIns="34290" rIns="68580" bIns="34290" rtlCol="0" anchor="t" anchorCtr="0">
            <a:noAutofit/>
          </a:bodyPr>
          <a:lstStyle/>
          <a:p>
            <a:pPr>
              <a:buFont typeface="Arial" panose="020B0604020202020204" pitchFamily="34" charset="0"/>
              <a:buChar char="•"/>
            </a:pPr>
            <a:r>
              <a:rPr lang="en-GB" noProof="0">
                <a:solidFill>
                  <a:srgbClr val="310E6F"/>
                </a:solidFill>
                <a:latin typeface="CordiaUPC"/>
                <a:cs typeface="CordiaUPC"/>
              </a:rPr>
              <a:t>Having multi-professional teams working together in the same place able to address patients with complex needs through </a:t>
            </a:r>
            <a:r>
              <a:rPr lang="en-GB">
                <a:solidFill>
                  <a:srgbClr val="310E6F"/>
                </a:solidFill>
                <a:latin typeface="CordiaUPC"/>
                <a:cs typeface="CordiaUPC"/>
              </a:rPr>
              <a:t>simple</a:t>
            </a:r>
            <a:r>
              <a:rPr lang="en-GB" noProof="0">
                <a:solidFill>
                  <a:srgbClr val="310E6F"/>
                </a:solidFill>
                <a:latin typeface="CordiaUPC"/>
                <a:cs typeface="CordiaUPC"/>
              </a:rPr>
              <a:t> paths</a:t>
            </a:r>
            <a:endParaRPr lang="en-US">
              <a:solidFill>
                <a:srgbClr val="310E6F"/>
              </a:solidFill>
            </a:endParaRPr>
          </a:p>
          <a:p>
            <a:pPr>
              <a:buFont typeface="Arial" panose="020B0604020202020204" pitchFamily="34" charset="0"/>
              <a:buChar char="•"/>
            </a:pPr>
            <a:r>
              <a:rPr lang="en-GB">
                <a:solidFill>
                  <a:srgbClr val="310E6F"/>
                </a:solidFill>
                <a:latin typeface="CordiaUPC"/>
                <a:cs typeface="CordiaUPC"/>
              </a:rPr>
              <a:t>E.g. </a:t>
            </a:r>
            <a:r>
              <a:rPr lang="en-GB" err="1">
                <a:solidFill>
                  <a:srgbClr val="310E6F"/>
                </a:solidFill>
                <a:latin typeface="CordiaUPC"/>
                <a:cs typeface="CordiaUPC"/>
              </a:rPr>
              <a:t>Omalääkäri</a:t>
            </a:r>
            <a:r>
              <a:rPr lang="en-GB">
                <a:solidFill>
                  <a:srgbClr val="310E6F"/>
                </a:solidFill>
                <a:latin typeface="CordiaUPC"/>
                <a:cs typeface="CordiaUPC"/>
              </a:rPr>
              <a:t> concept</a:t>
            </a:r>
          </a:p>
          <a:p>
            <a:pPr>
              <a:buFont typeface="Arial" panose="020B0604020202020204" pitchFamily="34" charset="0"/>
              <a:buChar char="•"/>
            </a:pPr>
            <a:r>
              <a:rPr lang="en-GB">
                <a:solidFill>
                  <a:srgbClr val="310E6F"/>
                </a:solidFill>
                <a:latin typeface="CordiaUPC"/>
                <a:cs typeface="CordiaUPC"/>
              </a:rPr>
              <a:t>Similar models already in place: Netherlands (Flexible ACT) -  outreaching multi-professional community care, now adopted in several other countries</a:t>
            </a:r>
            <a:endParaRPr lang="en-GB" noProof="0">
              <a:solidFill>
                <a:srgbClr val="310E6F"/>
              </a:solidFill>
              <a:latin typeface="CordiaUPC"/>
              <a:cs typeface="CordiaUPC"/>
            </a:endParaRPr>
          </a:p>
        </p:txBody>
      </p:sp>
      <p:sp>
        <p:nvSpPr>
          <p:cNvPr id="19" name="Title 18">
            <a:extLst>
              <a:ext uri="{FF2B5EF4-FFF2-40B4-BE49-F238E27FC236}">
                <a16:creationId xmlns:a16="http://schemas.microsoft.com/office/drawing/2014/main" id="{DE5B5814-6F75-6D51-79EC-0AF57E6AFC74}"/>
              </a:ext>
            </a:extLst>
          </p:cNvPr>
          <p:cNvSpPr>
            <a:spLocks noGrp="1"/>
          </p:cNvSpPr>
          <p:nvPr>
            <p:ph type="title"/>
          </p:nvPr>
        </p:nvSpPr>
        <p:spPr/>
        <p:txBody>
          <a:bodyPr/>
          <a:lstStyle/>
          <a:p>
            <a:r>
              <a:rPr lang="en-GB" b="1" noProof="0">
                <a:solidFill>
                  <a:srgbClr val="310E6F"/>
                </a:solidFill>
                <a:latin typeface="Century Gothic"/>
                <a:ea typeface="Roboto"/>
                <a:cs typeface="Roboto"/>
              </a:rPr>
              <a:t>What does this mean</a:t>
            </a:r>
            <a:endParaRPr lang="en-GB" b="1" noProof="0">
              <a:solidFill>
                <a:srgbClr val="310E6F"/>
              </a:solidFill>
              <a:latin typeface="Century Gothic"/>
            </a:endParaRPr>
          </a:p>
        </p:txBody>
      </p:sp>
      <p:sp>
        <p:nvSpPr>
          <p:cNvPr id="6" name="TextBox 5">
            <a:extLst>
              <a:ext uri="{FF2B5EF4-FFF2-40B4-BE49-F238E27FC236}">
                <a16:creationId xmlns:a16="http://schemas.microsoft.com/office/drawing/2014/main" id="{45471BA1-8293-1CFC-C03B-84CF7D282A95}"/>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ENTRY POINTS | </a:t>
            </a:r>
            <a:r>
              <a:rPr lang="en-FI" sz="900">
                <a:solidFill>
                  <a:srgbClr val="310E6F"/>
                </a:solidFill>
              </a:rPr>
              <a:t>collaboration</a:t>
            </a:r>
            <a:endParaRPr lang="en-FI" sz="900" b="1">
              <a:solidFill>
                <a:srgbClr val="310E6F"/>
              </a:solidFill>
            </a:endParaRPr>
          </a:p>
        </p:txBody>
      </p:sp>
      <p:grpSp>
        <p:nvGrpSpPr>
          <p:cNvPr id="7" name="Group 6">
            <a:extLst>
              <a:ext uri="{FF2B5EF4-FFF2-40B4-BE49-F238E27FC236}">
                <a16:creationId xmlns:a16="http://schemas.microsoft.com/office/drawing/2014/main" id="{DE0FCC16-6F02-1065-5F3E-0F56039899E2}"/>
              </a:ext>
            </a:extLst>
          </p:cNvPr>
          <p:cNvGrpSpPr/>
          <p:nvPr/>
        </p:nvGrpSpPr>
        <p:grpSpPr>
          <a:xfrm>
            <a:off x="8510829" y="177022"/>
            <a:ext cx="506562" cy="58493"/>
            <a:chOff x="9256904" y="718324"/>
            <a:chExt cx="974635" cy="112541"/>
          </a:xfrm>
        </p:grpSpPr>
        <p:sp>
          <p:nvSpPr>
            <p:cNvPr id="8" name="Oval 7">
              <a:extLst>
                <a:ext uri="{FF2B5EF4-FFF2-40B4-BE49-F238E27FC236}">
                  <a16:creationId xmlns:a16="http://schemas.microsoft.com/office/drawing/2014/main" id="{80BD9402-3FA3-752A-8732-7AE1D5144E01}"/>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B5C1A884-A192-00CF-FFA5-D8894D8CA5B3}"/>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1F6BDA37-598E-9A5C-8EC7-15B06D934AF8}"/>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4ED64FD7-A9A7-352B-B843-A5CBDCA10050}"/>
                </a:ext>
              </a:extLst>
            </p:cNvPr>
            <p:cNvSpPr/>
            <p:nvPr/>
          </p:nvSpPr>
          <p:spPr>
            <a:xfrm rot="18882202">
              <a:off x="9903476"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79366355-48AA-7F58-17A4-24738C4C52BF}"/>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4" name="Footer Placeholder 4">
            <a:extLst>
              <a:ext uri="{FF2B5EF4-FFF2-40B4-BE49-F238E27FC236}">
                <a16:creationId xmlns:a16="http://schemas.microsoft.com/office/drawing/2014/main" id="{44DC29E6-882E-8381-8F10-8E2E2EE354DE}"/>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2176215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55939992-D6F8-BF0F-036B-56C8FE851C0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6751C0-6A32-376E-00A5-0D0264EB7F93}"/>
              </a:ext>
            </a:extLst>
          </p:cNvPr>
          <p:cNvSpPr>
            <a:spLocks noGrp="1"/>
          </p:cNvSpPr>
          <p:nvPr>
            <p:ph sz="half" idx="1"/>
          </p:nvPr>
        </p:nvSpPr>
        <p:spPr>
          <a:xfrm>
            <a:off x="628650" y="1328878"/>
            <a:ext cx="4343400" cy="3303845"/>
          </a:xfrm>
        </p:spPr>
        <p:txBody>
          <a:bodyPr spcFirstLastPara="1" vert="horz" wrap="square" lIns="68580" tIns="34290" rIns="68580" bIns="34290" rtlCol="0" anchor="t" anchorCtr="0">
            <a:normAutofit/>
          </a:bodyPr>
          <a:lstStyle/>
          <a:p>
            <a:pPr>
              <a:buFont typeface="Arial" panose="020B0604020202020204" pitchFamily="34" charset="0"/>
              <a:buChar char="•"/>
            </a:pPr>
            <a:r>
              <a:rPr lang="en-GB" noProof="0">
                <a:solidFill>
                  <a:srgbClr val="310E6F"/>
                </a:solidFill>
                <a:latin typeface="CordiaUPC"/>
                <a:cs typeface="CordiaUPC"/>
              </a:rPr>
              <a:t>Allows opportunity for natural collaboration and smooth pathways to arise</a:t>
            </a:r>
          </a:p>
          <a:p>
            <a:pPr>
              <a:buFont typeface="Arial" panose="020B0604020202020204" pitchFamily="34" charset="0"/>
              <a:buChar char="•"/>
            </a:pPr>
            <a:r>
              <a:rPr lang="en-GB">
                <a:solidFill>
                  <a:srgbClr val="310E6F"/>
                </a:solidFill>
                <a:latin typeface="CordiaUPC"/>
                <a:cs typeface="CordiaUPC"/>
              </a:rPr>
              <a:t>Improves</a:t>
            </a:r>
            <a:r>
              <a:rPr lang="en-GB" noProof="0">
                <a:solidFill>
                  <a:srgbClr val="310E6F"/>
                </a:solidFill>
                <a:latin typeface="CordiaUPC"/>
                <a:cs typeface="CordiaUPC"/>
              </a:rPr>
              <a:t> trust over time</a:t>
            </a:r>
          </a:p>
          <a:p>
            <a:pPr>
              <a:buFont typeface="Arial" panose="020B0604020202020204" pitchFamily="34" charset="0"/>
              <a:buChar char="•"/>
            </a:pPr>
            <a:r>
              <a:rPr lang="en-GB" noProof="0">
                <a:solidFill>
                  <a:srgbClr val="310E6F"/>
                </a:solidFill>
                <a:latin typeface="CordiaUPC"/>
                <a:cs typeface="CordiaUPC"/>
              </a:rPr>
              <a:t>Shorter care paths</a:t>
            </a:r>
          </a:p>
          <a:p>
            <a:pPr>
              <a:buFont typeface="Arial" panose="020B0604020202020204" pitchFamily="34" charset="0"/>
              <a:buChar char="•"/>
            </a:pPr>
            <a:r>
              <a:rPr lang="en-GB" noProof="0">
                <a:solidFill>
                  <a:srgbClr val="310E6F"/>
                </a:solidFill>
                <a:latin typeface="CordiaUPC"/>
                <a:cs typeface="CordiaUPC"/>
              </a:rPr>
              <a:t>Reduces bouncing of patients</a:t>
            </a:r>
          </a:p>
          <a:p>
            <a:pPr>
              <a:buFont typeface="Arial" panose="020B0604020202020204" pitchFamily="34" charset="0"/>
              <a:buChar char="•"/>
            </a:pPr>
            <a:r>
              <a:rPr lang="en-GB" noProof="0">
                <a:solidFill>
                  <a:srgbClr val="310E6F"/>
                </a:solidFill>
                <a:latin typeface="CordiaUPC"/>
                <a:cs typeface="CordiaUPC"/>
              </a:rPr>
              <a:t>Saves resources</a:t>
            </a:r>
          </a:p>
        </p:txBody>
      </p:sp>
      <p:sp>
        <p:nvSpPr>
          <p:cNvPr id="19" name="Title 18">
            <a:extLst>
              <a:ext uri="{FF2B5EF4-FFF2-40B4-BE49-F238E27FC236}">
                <a16:creationId xmlns:a16="http://schemas.microsoft.com/office/drawing/2014/main" id="{7D714017-FD64-5579-88E0-1C07D507EBC4}"/>
              </a:ext>
            </a:extLst>
          </p:cNvPr>
          <p:cNvSpPr>
            <a:spLocks noGrp="1"/>
          </p:cNvSpPr>
          <p:nvPr>
            <p:ph type="title"/>
          </p:nvPr>
        </p:nvSpPr>
        <p:spPr/>
        <p:txBody>
          <a:bodyPr/>
          <a:lstStyle/>
          <a:p>
            <a:r>
              <a:rPr lang="en-GB" b="1" noProof="0">
                <a:solidFill>
                  <a:srgbClr val="310E6F"/>
                </a:solidFill>
                <a:latin typeface="Century Gothic"/>
                <a:ea typeface="Roboto"/>
                <a:cs typeface="Roboto"/>
              </a:rPr>
              <a:t>Where it could help</a:t>
            </a:r>
            <a:endParaRPr lang="en-GB" b="1" noProof="0">
              <a:solidFill>
                <a:srgbClr val="310E6F"/>
              </a:solidFill>
              <a:latin typeface="Century Gothic"/>
            </a:endParaRPr>
          </a:p>
        </p:txBody>
      </p:sp>
      <p:sp>
        <p:nvSpPr>
          <p:cNvPr id="4" name="TextBox 3">
            <a:extLst>
              <a:ext uri="{FF2B5EF4-FFF2-40B4-BE49-F238E27FC236}">
                <a16:creationId xmlns:a16="http://schemas.microsoft.com/office/drawing/2014/main" id="{B8A99D1E-BC16-D93F-0BE6-27C201885DA4}"/>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ENTRY POINTS | </a:t>
            </a:r>
            <a:r>
              <a:rPr lang="en-FI" sz="900">
                <a:solidFill>
                  <a:srgbClr val="310E6F"/>
                </a:solidFill>
              </a:rPr>
              <a:t>collaboration</a:t>
            </a:r>
            <a:endParaRPr lang="en-FI" sz="900" b="1">
              <a:solidFill>
                <a:srgbClr val="310E6F"/>
              </a:solidFill>
            </a:endParaRPr>
          </a:p>
        </p:txBody>
      </p:sp>
      <p:grpSp>
        <p:nvGrpSpPr>
          <p:cNvPr id="6" name="Group 5">
            <a:extLst>
              <a:ext uri="{FF2B5EF4-FFF2-40B4-BE49-F238E27FC236}">
                <a16:creationId xmlns:a16="http://schemas.microsoft.com/office/drawing/2014/main" id="{A5038CAE-9E88-0352-D9F1-6A42D23F76EE}"/>
              </a:ext>
            </a:extLst>
          </p:cNvPr>
          <p:cNvGrpSpPr/>
          <p:nvPr/>
        </p:nvGrpSpPr>
        <p:grpSpPr>
          <a:xfrm>
            <a:off x="8510829" y="177022"/>
            <a:ext cx="506562" cy="58493"/>
            <a:chOff x="9256904" y="718324"/>
            <a:chExt cx="974635" cy="112541"/>
          </a:xfrm>
        </p:grpSpPr>
        <p:sp>
          <p:nvSpPr>
            <p:cNvPr id="7" name="Oval 6">
              <a:extLst>
                <a:ext uri="{FF2B5EF4-FFF2-40B4-BE49-F238E27FC236}">
                  <a16:creationId xmlns:a16="http://schemas.microsoft.com/office/drawing/2014/main" id="{1C863AF8-9C5D-51DC-D0F0-EC0D0A14DBDF}"/>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5E6AA07C-CD64-8ECD-9E06-77C6CD6222DA}"/>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441CD9EE-3B12-F581-8BAD-6008366E799F}"/>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7831EB4F-7409-6320-7DDB-4A4764CB9680}"/>
                </a:ext>
              </a:extLst>
            </p:cNvPr>
            <p:cNvSpPr/>
            <p:nvPr/>
          </p:nvSpPr>
          <p:spPr>
            <a:xfrm rot="18882202">
              <a:off x="9903476"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0EE06014-8D9D-BDBA-3A22-F1847F43F331}"/>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pic>
        <p:nvPicPr>
          <p:cNvPr id="12" name="Picture 11">
            <a:extLst>
              <a:ext uri="{FF2B5EF4-FFF2-40B4-BE49-F238E27FC236}">
                <a16:creationId xmlns:a16="http://schemas.microsoft.com/office/drawing/2014/main" id="{222C61DC-5B33-4C81-4703-0ABA4938D3DF}"/>
              </a:ext>
            </a:extLst>
          </p:cNvPr>
          <p:cNvPicPr>
            <a:picLocks noChangeAspect="1"/>
          </p:cNvPicPr>
          <p:nvPr/>
        </p:nvPicPr>
        <p:blipFill>
          <a:blip r:embed="rId3"/>
          <a:stretch>
            <a:fillRect/>
          </a:stretch>
        </p:blipFill>
        <p:spPr>
          <a:xfrm>
            <a:off x="4192945" y="1509203"/>
            <a:ext cx="5514365" cy="3123831"/>
          </a:xfrm>
          <a:prstGeom prst="rect">
            <a:avLst/>
          </a:prstGeom>
        </p:spPr>
      </p:pic>
      <p:sp>
        <p:nvSpPr>
          <p:cNvPr id="2" name="Footer Placeholder 4">
            <a:extLst>
              <a:ext uri="{FF2B5EF4-FFF2-40B4-BE49-F238E27FC236}">
                <a16:creationId xmlns:a16="http://schemas.microsoft.com/office/drawing/2014/main" id="{8DAF5AF1-D2E7-221A-B26D-072800BCD61B}"/>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272544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03BE200C-FE6A-8D88-6BB7-6088494153B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7A1EA26-7E00-C406-B3C7-0D16CBF287E5}"/>
              </a:ext>
            </a:extLst>
          </p:cNvPr>
          <p:cNvSpPr>
            <a:spLocks noGrp="1"/>
          </p:cNvSpPr>
          <p:nvPr>
            <p:ph type="title"/>
          </p:nvPr>
        </p:nvSpPr>
        <p:spPr>
          <a:xfrm>
            <a:off x="623888" y="2094229"/>
            <a:ext cx="7363045" cy="1605227"/>
          </a:xfrm>
        </p:spPr>
        <p:txBody>
          <a:bodyPr>
            <a:noAutofit/>
          </a:bodyPr>
          <a:lstStyle/>
          <a:p>
            <a:r>
              <a:rPr lang="en-GB" sz="4050" b="1" i="1">
                <a:solidFill>
                  <a:srgbClr val="310E6F"/>
                </a:solidFill>
                <a:ea typeface="Roboto"/>
                <a:cs typeface="Roboto"/>
              </a:rPr>
              <a:t>“</a:t>
            </a:r>
            <a:r>
              <a:rPr lang="en-GB" sz="4050" i="1">
                <a:solidFill>
                  <a:srgbClr val="310E6F"/>
                </a:solidFill>
                <a:ea typeface="Roboto"/>
                <a:cs typeface="Roboto"/>
              </a:rPr>
              <a:t>Trust our professionals more</a:t>
            </a:r>
            <a:r>
              <a:rPr lang="en-GB" sz="4050" b="1" i="1">
                <a:solidFill>
                  <a:srgbClr val="310E6F"/>
                </a:solidFill>
                <a:ea typeface="Roboto"/>
                <a:cs typeface="Roboto"/>
              </a:rPr>
              <a:t>. The system is the one with gaps, but professionals know.”</a:t>
            </a:r>
            <a:endParaRPr lang="en-GB" sz="4050" b="1" i="1">
              <a:solidFill>
                <a:srgbClr val="310E6F"/>
              </a:solidFill>
            </a:endParaRPr>
          </a:p>
        </p:txBody>
      </p:sp>
      <p:sp>
        <p:nvSpPr>
          <p:cNvPr id="2" name="TextBox 1">
            <a:extLst>
              <a:ext uri="{FF2B5EF4-FFF2-40B4-BE49-F238E27FC236}">
                <a16:creationId xmlns:a16="http://schemas.microsoft.com/office/drawing/2014/main" id="{D704C25C-3B36-7E45-43B8-044287B8A696}"/>
              </a:ext>
            </a:extLst>
          </p:cNvPr>
          <p:cNvSpPr txBox="1"/>
          <p:nvPr/>
        </p:nvSpPr>
        <p:spPr>
          <a:xfrm>
            <a:off x="6705092" y="3705004"/>
            <a:ext cx="1470364" cy="230832"/>
          </a:xfrm>
          <a:prstGeom prst="rect">
            <a:avLst/>
          </a:prstGeom>
          <a:noFill/>
        </p:spPr>
        <p:txBody>
          <a:bodyPr wrap="square" lIns="68580" tIns="34290" rIns="68580" bIns="34290" anchor="t">
            <a:spAutoFit/>
          </a:bodyPr>
          <a:lstStyle/>
          <a:p>
            <a:r>
              <a:rPr lang="en-GB" sz="1050">
                <a:solidFill>
                  <a:srgbClr val="310E6F"/>
                </a:solidFill>
                <a:latin typeface="Century Gothic"/>
              </a:rPr>
              <a:t>-Special adviser</a:t>
            </a:r>
            <a:endParaRPr lang="en-GB" sz="1050">
              <a:solidFill>
                <a:srgbClr val="310E6F"/>
              </a:solidFill>
              <a:latin typeface="Century Gothic" panose="020B0502020202020204" pitchFamily="34" charset="0"/>
            </a:endParaRPr>
          </a:p>
        </p:txBody>
      </p:sp>
      <p:sp>
        <p:nvSpPr>
          <p:cNvPr id="3" name="TextBox 2">
            <a:extLst>
              <a:ext uri="{FF2B5EF4-FFF2-40B4-BE49-F238E27FC236}">
                <a16:creationId xmlns:a16="http://schemas.microsoft.com/office/drawing/2014/main" id="{F57B40DF-4BAC-E757-BE2C-A19CDEA1563E}"/>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ENTRY POINTS | </a:t>
            </a:r>
            <a:r>
              <a:rPr lang="en-FI" sz="900">
                <a:solidFill>
                  <a:srgbClr val="310E6F"/>
                </a:solidFill>
              </a:rPr>
              <a:t>collaboration</a:t>
            </a:r>
            <a:endParaRPr lang="en-FI" sz="900" b="1">
              <a:solidFill>
                <a:srgbClr val="310E6F"/>
              </a:solidFill>
            </a:endParaRPr>
          </a:p>
        </p:txBody>
      </p:sp>
      <p:grpSp>
        <p:nvGrpSpPr>
          <p:cNvPr id="5" name="Group 4">
            <a:extLst>
              <a:ext uri="{FF2B5EF4-FFF2-40B4-BE49-F238E27FC236}">
                <a16:creationId xmlns:a16="http://schemas.microsoft.com/office/drawing/2014/main" id="{31A3ABCE-C605-D150-546A-D8E20E3CD8A1}"/>
              </a:ext>
            </a:extLst>
          </p:cNvPr>
          <p:cNvGrpSpPr/>
          <p:nvPr/>
        </p:nvGrpSpPr>
        <p:grpSpPr>
          <a:xfrm>
            <a:off x="8510829" y="177022"/>
            <a:ext cx="506562" cy="58493"/>
            <a:chOff x="9256904" y="718324"/>
            <a:chExt cx="974635" cy="112541"/>
          </a:xfrm>
        </p:grpSpPr>
        <p:sp>
          <p:nvSpPr>
            <p:cNvPr id="7" name="Oval 6">
              <a:extLst>
                <a:ext uri="{FF2B5EF4-FFF2-40B4-BE49-F238E27FC236}">
                  <a16:creationId xmlns:a16="http://schemas.microsoft.com/office/drawing/2014/main" id="{9D19D497-E43D-A354-5E7F-6A6240F71072}"/>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2404D214-4BC6-FB9D-DBC5-9A731183211A}"/>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7602042B-1875-C59C-E1BC-D3F321C03DA7}"/>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F0277D5B-939B-3439-303F-A993CCC96A1B}"/>
                </a:ext>
              </a:extLst>
            </p:cNvPr>
            <p:cNvSpPr/>
            <p:nvPr/>
          </p:nvSpPr>
          <p:spPr>
            <a:xfrm rot="18882202">
              <a:off x="9903476"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FCA8EBE9-4B5D-03F1-F27E-79C601584179}"/>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4" name="Footer Placeholder 4">
            <a:extLst>
              <a:ext uri="{FF2B5EF4-FFF2-40B4-BE49-F238E27FC236}">
                <a16:creationId xmlns:a16="http://schemas.microsoft.com/office/drawing/2014/main" id="{400CDA2A-61D0-4F07-ED30-23CA75384DE2}"/>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213426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a:extLst>
            <a:ext uri="{FF2B5EF4-FFF2-40B4-BE49-F238E27FC236}">
              <a16:creationId xmlns:a16="http://schemas.microsoft.com/office/drawing/2014/main" id="{CE4024E9-3850-25BC-39C1-D19BC3589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8F581-A4F4-CE98-7820-52CD680C2F78}"/>
              </a:ext>
            </a:extLst>
          </p:cNvPr>
          <p:cNvSpPr>
            <a:spLocks noGrp="1"/>
          </p:cNvSpPr>
          <p:nvPr>
            <p:ph type="title"/>
          </p:nvPr>
        </p:nvSpPr>
        <p:spPr>
          <a:xfrm>
            <a:off x="919678" y="1646013"/>
            <a:ext cx="7595671" cy="1593057"/>
          </a:xfrm>
        </p:spPr>
        <p:txBody>
          <a:bodyPr>
            <a:normAutofit fontScale="90000"/>
          </a:bodyPr>
          <a:lstStyle/>
          <a:p>
            <a:r>
              <a:rPr lang="en-GB" sz="3600" b="1">
                <a:solidFill>
                  <a:srgbClr val="FAF1DC"/>
                </a:solidFill>
                <a:latin typeface="Century Gothic" panose="020B0502020202020204" pitchFamily="34" charset="0"/>
                <a:ea typeface="Roboto"/>
                <a:cs typeface="Roboto"/>
              </a:rPr>
              <a:t>Making diagnostic &amp; application criteria </a:t>
            </a:r>
            <a:r>
              <a:rPr lang="en-GB" sz="3600" i="1">
                <a:solidFill>
                  <a:srgbClr val="FAF1DC"/>
                </a:solidFill>
                <a:latin typeface="Century Gothic" panose="020B0502020202020204" pitchFamily="34" charset="0"/>
                <a:ea typeface="Roboto"/>
                <a:cs typeface="Roboto"/>
              </a:rPr>
              <a:t>more transparent</a:t>
            </a:r>
            <a:r>
              <a:rPr lang="en-GB" sz="3600" b="1">
                <a:solidFill>
                  <a:srgbClr val="FAF1DC"/>
                </a:solidFill>
                <a:latin typeface="Century Gothic" panose="020B0502020202020204" pitchFamily="34" charset="0"/>
                <a:ea typeface="Roboto"/>
                <a:cs typeface="Roboto"/>
              </a:rPr>
              <a:t> between providers</a:t>
            </a:r>
          </a:p>
        </p:txBody>
      </p:sp>
      <p:sp>
        <p:nvSpPr>
          <p:cNvPr id="3" name="TextBox 2">
            <a:extLst>
              <a:ext uri="{FF2B5EF4-FFF2-40B4-BE49-F238E27FC236}">
                <a16:creationId xmlns:a16="http://schemas.microsoft.com/office/drawing/2014/main" id="{09510B8E-CCCE-11D9-2E02-0DC629296956}"/>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FAF1DC"/>
                </a:solidFill>
              </a:rPr>
              <a:t>ENTRY POINTS | </a:t>
            </a:r>
            <a:r>
              <a:rPr lang="en-FI" sz="900">
                <a:solidFill>
                  <a:srgbClr val="FAF1DC"/>
                </a:solidFill>
              </a:rPr>
              <a:t>transparency</a:t>
            </a:r>
          </a:p>
        </p:txBody>
      </p:sp>
      <p:grpSp>
        <p:nvGrpSpPr>
          <p:cNvPr id="5" name="Group 4">
            <a:extLst>
              <a:ext uri="{FF2B5EF4-FFF2-40B4-BE49-F238E27FC236}">
                <a16:creationId xmlns:a16="http://schemas.microsoft.com/office/drawing/2014/main" id="{8C7100FC-2F0E-A375-E64F-9A9D6EDFA271}"/>
              </a:ext>
            </a:extLst>
          </p:cNvPr>
          <p:cNvGrpSpPr/>
          <p:nvPr/>
        </p:nvGrpSpPr>
        <p:grpSpPr>
          <a:xfrm>
            <a:off x="8510808" y="177022"/>
            <a:ext cx="506560" cy="58493"/>
            <a:chOff x="9256904" y="718324"/>
            <a:chExt cx="974635" cy="112541"/>
          </a:xfrm>
        </p:grpSpPr>
        <p:sp>
          <p:nvSpPr>
            <p:cNvPr id="6" name="Oval 5">
              <a:extLst>
                <a:ext uri="{FF2B5EF4-FFF2-40B4-BE49-F238E27FC236}">
                  <a16:creationId xmlns:a16="http://schemas.microsoft.com/office/drawing/2014/main" id="{F65955A3-75D4-BAB7-7B4E-15245A44BA7A}"/>
                </a:ext>
              </a:extLst>
            </p:cNvPr>
            <p:cNvSpPr/>
            <p:nvPr/>
          </p:nvSpPr>
          <p:spPr>
            <a:xfrm rot="18882202">
              <a:off x="9256904"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solidFill>
                  <a:srgbClr val="FAF1DC"/>
                </a:solidFill>
              </a:endParaRPr>
            </a:p>
          </p:txBody>
        </p:sp>
        <p:sp>
          <p:nvSpPr>
            <p:cNvPr id="7" name="Oval 6">
              <a:extLst>
                <a:ext uri="{FF2B5EF4-FFF2-40B4-BE49-F238E27FC236}">
                  <a16:creationId xmlns:a16="http://schemas.microsoft.com/office/drawing/2014/main" id="{864BA7D9-7B5B-6572-0D31-DFFD32EFA3F5}"/>
                </a:ext>
              </a:extLst>
            </p:cNvPr>
            <p:cNvSpPr/>
            <p:nvPr/>
          </p:nvSpPr>
          <p:spPr>
            <a:xfrm rot="18882202">
              <a:off x="9472428"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solidFill>
                  <a:srgbClr val="FAF1DC"/>
                </a:solidFill>
              </a:endParaRPr>
            </a:p>
          </p:txBody>
        </p:sp>
        <p:sp>
          <p:nvSpPr>
            <p:cNvPr id="8" name="Oval 7">
              <a:extLst>
                <a:ext uri="{FF2B5EF4-FFF2-40B4-BE49-F238E27FC236}">
                  <a16:creationId xmlns:a16="http://schemas.microsoft.com/office/drawing/2014/main" id="{448C30E3-68A3-57FB-2C13-A0266C4DA3AF}"/>
                </a:ext>
              </a:extLst>
            </p:cNvPr>
            <p:cNvSpPr/>
            <p:nvPr/>
          </p:nvSpPr>
          <p:spPr>
            <a:xfrm rot="18882202">
              <a:off x="9687952"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solidFill>
                  <a:srgbClr val="FAF1DC"/>
                </a:solidFill>
              </a:endParaRPr>
            </a:p>
          </p:txBody>
        </p:sp>
        <p:sp>
          <p:nvSpPr>
            <p:cNvPr id="9" name="Oval 8">
              <a:extLst>
                <a:ext uri="{FF2B5EF4-FFF2-40B4-BE49-F238E27FC236}">
                  <a16:creationId xmlns:a16="http://schemas.microsoft.com/office/drawing/2014/main" id="{6746735A-D757-FED1-9FA2-0DE7DB8197FE}"/>
                </a:ext>
              </a:extLst>
            </p:cNvPr>
            <p:cNvSpPr/>
            <p:nvPr/>
          </p:nvSpPr>
          <p:spPr>
            <a:xfrm rot="18882202">
              <a:off x="9903476" y="718324"/>
              <a:ext cx="112541" cy="112541"/>
            </a:xfrm>
            <a:prstGeom prst="ellipse">
              <a:avLst/>
            </a:prstGeom>
            <a:solidFill>
              <a:srgbClr val="FAF1DC"/>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solidFill>
                  <a:srgbClr val="FAF1DC"/>
                </a:solidFill>
              </a:endParaRPr>
            </a:p>
          </p:txBody>
        </p:sp>
        <p:sp>
          <p:nvSpPr>
            <p:cNvPr id="10" name="Oval 9">
              <a:extLst>
                <a:ext uri="{FF2B5EF4-FFF2-40B4-BE49-F238E27FC236}">
                  <a16:creationId xmlns:a16="http://schemas.microsoft.com/office/drawing/2014/main" id="{6D8BE6D9-6EA1-0D6F-471C-04BE06022C32}"/>
                </a:ext>
              </a:extLst>
            </p:cNvPr>
            <p:cNvSpPr/>
            <p:nvPr/>
          </p:nvSpPr>
          <p:spPr>
            <a:xfrm rot="18882202">
              <a:off x="10118998"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solidFill>
                  <a:srgbClr val="FAF1DC"/>
                </a:solidFill>
              </a:endParaRPr>
            </a:p>
          </p:txBody>
        </p:sp>
      </p:grpSp>
      <p:sp>
        <p:nvSpPr>
          <p:cNvPr id="4" name="Footer Placeholder 4">
            <a:extLst>
              <a:ext uri="{FF2B5EF4-FFF2-40B4-BE49-F238E27FC236}">
                <a16:creationId xmlns:a16="http://schemas.microsoft.com/office/drawing/2014/main" id="{BF3D073B-AB90-D26C-8126-2584B295D4C5}"/>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3779537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3C2A1365-A69B-58F4-F9D3-648F9770D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8D43F-5AB5-7908-1587-05373B9E4DDC}"/>
              </a:ext>
            </a:extLst>
          </p:cNvPr>
          <p:cNvSpPr>
            <a:spLocks noGrp="1"/>
          </p:cNvSpPr>
          <p:nvPr>
            <p:ph type="title"/>
          </p:nvPr>
        </p:nvSpPr>
        <p:spPr>
          <a:xfrm>
            <a:off x="628651" y="273844"/>
            <a:ext cx="5690507" cy="994172"/>
          </a:xfrm>
        </p:spPr>
        <p:txBody>
          <a:bodyPr>
            <a:normAutofit/>
          </a:bodyPr>
          <a:lstStyle/>
          <a:p>
            <a:r>
              <a:rPr lang="en-GB" b="1" noProof="0">
                <a:solidFill>
                  <a:srgbClr val="310E6F"/>
                </a:solidFill>
                <a:latin typeface="Century Gothic"/>
                <a:ea typeface="Roboto"/>
                <a:cs typeface="Roboto"/>
              </a:rPr>
              <a:t>What</a:t>
            </a:r>
            <a:r>
              <a:rPr lang="en-GB" b="1">
                <a:solidFill>
                  <a:srgbClr val="310E6F"/>
                </a:solidFill>
                <a:latin typeface="Century Gothic"/>
                <a:ea typeface="Roboto"/>
                <a:cs typeface="Roboto"/>
              </a:rPr>
              <a:t> it </a:t>
            </a:r>
            <a:r>
              <a:rPr lang="en-GB" b="1" noProof="0">
                <a:solidFill>
                  <a:srgbClr val="310E6F"/>
                </a:solidFill>
                <a:latin typeface="Century Gothic"/>
                <a:ea typeface="Roboto"/>
                <a:cs typeface="Roboto"/>
              </a:rPr>
              <a:t>could mean</a:t>
            </a:r>
            <a:endParaRPr lang="en-GB" b="1" noProof="0">
              <a:solidFill>
                <a:srgbClr val="310E6F"/>
              </a:solidFill>
              <a:latin typeface="Century Gothic"/>
            </a:endParaRPr>
          </a:p>
        </p:txBody>
      </p:sp>
      <p:sp>
        <p:nvSpPr>
          <p:cNvPr id="3" name="Content Placeholder 2">
            <a:extLst>
              <a:ext uri="{FF2B5EF4-FFF2-40B4-BE49-F238E27FC236}">
                <a16:creationId xmlns:a16="http://schemas.microsoft.com/office/drawing/2014/main" id="{205F5E07-D8CC-3224-2100-A020976D8EAC}"/>
              </a:ext>
            </a:extLst>
          </p:cNvPr>
          <p:cNvSpPr>
            <a:spLocks noGrp="1"/>
          </p:cNvSpPr>
          <p:nvPr>
            <p:ph sz="half" idx="1"/>
          </p:nvPr>
        </p:nvSpPr>
        <p:spPr>
          <a:xfrm>
            <a:off x="628650" y="1180420"/>
            <a:ext cx="3911713" cy="3533945"/>
          </a:xfrm>
        </p:spPr>
        <p:txBody>
          <a:bodyPr spcFirstLastPara="1" vert="horz" wrap="square" lIns="68580" tIns="34290" rIns="68580" bIns="34290" rtlCol="0" anchor="t" anchorCtr="0">
            <a:normAutofit/>
          </a:bodyPr>
          <a:lstStyle/>
          <a:p>
            <a:pPr marL="0" indent="0">
              <a:buNone/>
            </a:pPr>
            <a:endParaRPr lang="en-GB">
              <a:solidFill>
                <a:srgbClr val="310E6F"/>
              </a:solidFill>
            </a:endParaRPr>
          </a:p>
          <a:p>
            <a:r>
              <a:rPr lang="en-GB" noProof="0">
                <a:solidFill>
                  <a:srgbClr val="310E6F"/>
                </a:solidFill>
                <a:latin typeface="CordiaUPC"/>
                <a:cs typeface="CordiaUPC"/>
              </a:rPr>
              <a:t>Technological solutions</a:t>
            </a:r>
            <a:r>
              <a:rPr lang="en-GB">
                <a:solidFill>
                  <a:srgbClr val="310E6F"/>
                </a:solidFill>
                <a:latin typeface="CordiaUPC"/>
                <a:cs typeface="CordiaUPC"/>
              </a:rPr>
              <a:t> to bridge gaps between digital systems</a:t>
            </a:r>
            <a:endParaRPr lang="en-GB"/>
          </a:p>
          <a:p>
            <a:r>
              <a:rPr lang="en-GB">
                <a:solidFill>
                  <a:srgbClr val="310E6F"/>
                </a:solidFill>
                <a:latin typeface="CordiaUPC"/>
                <a:cs typeface="CordiaUPC"/>
              </a:rPr>
              <a:t>Unifying systems between providers</a:t>
            </a:r>
            <a:endParaRPr lang="en-GB"/>
          </a:p>
          <a:p>
            <a:r>
              <a:rPr lang="en-GB">
                <a:solidFill>
                  <a:srgbClr val="310E6F"/>
                </a:solidFill>
                <a:latin typeface="CordiaUPC"/>
                <a:cs typeface="CordiaUPC"/>
              </a:rPr>
              <a:t>More intense inter-professional working between providers to facilitate shared understanding</a:t>
            </a:r>
            <a:endParaRPr lang="en-GB" noProof="0">
              <a:solidFill>
                <a:srgbClr val="310E6F"/>
              </a:solidFill>
            </a:endParaRPr>
          </a:p>
          <a:p>
            <a:pPr marL="0" indent="0">
              <a:buNone/>
            </a:pPr>
            <a:endParaRPr lang="en-GB" sz="1500">
              <a:solidFill>
                <a:srgbClr val="310E6F"/>
              </a:solidFill>
            </a:endParaRPr>
          </a:p>
        </p:txBody>
      </p:sp>
      <p:sp>
        <p:nvSpPr>
          <p:cNvPr id="4" name="TextBox 3">
            <a:extLst>
              <a:ext uri="{FF2B5EF4-FFF2-40B4-BE49-F238E27FC236}">
                <a16:creationId xmlns:a16="http://schemas.microsoft.com/office/drawing/2014/main" id="{48AAE15A-5BCC-A162-4A73-9F8F4A482100}"/>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ENTRY POINTS | </a:t>
            </a:r>
            <a:r>
              <a:rPr lang="en-FI" sz="900">
                <a:solidFill>
                  <a:srgbClr val="310E6F"/>
                </a:solidFill>
              </a:rPr>
              <a:t>transparency</a:t>
            </a:r>
          </a:p>
        </p:txBody>
      </p:sp>
      <p:grpSp>
        <p:nvGrpSpPr>
          <p:cNvPr id="6" name="Group 5">
            <a:extLst>
              <a:ext uri="{FF2B5EF4-FFF2-40B4-BE49-F238E27FC236}">
                <a16:creationId xmlns:a16="http://schemas.microsoft.com/office/drawing/2014/main" id="{D3BE5F4A-BAA5-6617-B8CD-3AC007E86204}"/>
              </a:ext>
            </a:extLst>
          </p:cNvPr>
          <p:cNvGrpSpPr/>
          <p:nvPr/>
        </p:nvGrpSpPr>
        <p:grpSpPr>
          <a:xfrm>
            <a:off x="8510829" y="177022"/>
            <a:ext cx="506562" cy="58493"/>
            <a:chOff x="9256904" y="718324"/>
            <a:chExt cx="974635" cy="112541"/>
          </a:xfrm>
        </p:grpSpPr>
        <p:sp>
          <p:nvSpPr>
            <p:cNvPr id="7" name="Oval 6">
              <a:extLst>
                <a:ext uri="{FF2B5EF4-FFF2-40B4-BE49-F238E27FC236}">
                  <a16:creationId xmlns:a16="http://schemas.microsoft.com/office/drawing/2014/main" id="{883FBA8C-B7F5-F73D-BF58-6D9F4067B7CC}"/>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E6931A4A-A610-9CB8-6B20-BBDE816C2385}"/>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DC550147-D55F-B2C4-9459-897B75E274F4}"/>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EFB6FBA4-ED2C-2698-091B-29E0EE7F60C5}"/>
                </a:ext>
              </a:extLst>
            </p:cNvPr>
            <p:cNvSpPr/>
            <p:nvPr/>
          </p:nvSpPr>
          <p:spPr>
            <a:xfrm rot="18882202">
              <a:off x="9903476"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0BCED77B-4AE8-7576-DF7D-5190FF79F103}"/>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pic>
        <p:nvPicPr>
          <p:cNvPr id="13" name="Picture 12">
            <a:extLst>
              <a:ext uri="{FF2B5EF4-FFF2-40B4-BE49-F238E27FC236}">
                <a16:creationId xmlns:a16="http://schemas.microsoft.com/office/drawing/2014/main" id="{5AB02068-AC53-FD96-91D1-476D2C4B1EC3}"/>
              </a:ext>
            </a:extLst>
          </p:cNvPr>
          <p:cNvPicPr>
            <a:picLocks noChangeAspect="1"/>
          </p:cNvPicPr>
          <p:nvPr/>
        </p:nvPicPr>
        <p:blipFill>
          <a:blip r:embed="rId3"/>
          <a:stretch>
            <a:fillRect/>
          </a:stretch>
        </p:blipFill>
        <p:spPr>
          <a:xfrm>
            <a:off x="4587515" y="432787"/>
            <a:ext cx="4013858" cy="4466578"/>
          </a:xfrm>
          <a:prstGeom prst="rect">
            <a:avLst/>
          </a:prstGeom>
        </p:spPr>
      </p:pic>
      <p:sp>
        <p:nvSpPr>
          <p:cNvPr id="5" name="Footer Placeholder 4">
            <a:extLst>
              <a:ext uri="{FF2B5EF4-FFF2-40B4-BE49-F238E27FC236}">
                <a16:creationId xmlns:a16="http://schemas.microsoft.com/office/drawing/2014/main" id="{20AA373D-3198-36F5-E4A4-CA1465F055C8}"/>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2140501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292F2BD9-5E07-9099-2D84-50D851EC66E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B71C855-8E25-7A96-4EF7-1D75659236AB}"/>
              </a:ext>
            </a:extLst>
          </p:cNvPr>
          <p:cNvSpPr txBox="1"/>
          <p:nvPr/>
        </p:nvSpPr>
        <p:spPr>
          <a:xfrm>
            <a:off x="1531159" y="1433123"/>
            <a:ext cx="6081680" cy="2100575"/>
          </a:xfrm>
          <a:prstGeom prst="rect">
            <a:avLst/>
          </a:prstGeom>
          <a:noFill/>
        </p:spPr>
        <p:txBody>
          <a:bodyPr wrap="square" lIns="68580" tIns="34290" rIns="68580" bIns="34290" rtlCol="0" anchor="t">
            <a:spAutoFit/>
          </a:bodyPr>
          <a:lstStyle/>
          <a:p>
            <a:r>
              <a:rPr lang="en-GB" sz="4050" b="1" i="1">
                <a:solidFill>
                  <a:srgbClr val="310E6F"/>
                </a:solidFill>
                <a:latin typeface="Century Gothic" panose="020B0502020202020204" pitchFamily="34" charset="0"/>
                <a:ea typeface="Roboto" panose="02000000000000000000" pitchFamily="2" charset="0"/>
              </a:rPr>
              <a:t>“Oh, there is so much more that I'd like to do, but </a:t>
            </a:r>
            <a:r>
              <a:rPr lang="en-GB" sz="4050" i="1">
                <a:solidFill>
                  <a:srgbClr val="310E6F"/>
                </a:solidFill>
                <a:latin typeface="Century Gothic" panose="020B0502020202020204" pitchFamily="34" charset="0"/>
                <a:ea typeface="Roboto" panose="02000000000000000000" pitchFamily="2" charset="0"/>
              </a:rPr>
              <a:t>I can't</a:t>
            </a:r>
            <a:r>
              <a:rPr lang="en-GB" sz="4050" b="1" i="1">
                <a:solidFill>
                  <a:srgbClr val="310E6F"/>
                </a:solidFill>
                <a:latin typeface="Century Gothic" panose="020B0502020202020204" pitchFamily="34" charset="0"/>
                <a:ea typeface="Roboto" panose="02000000000000000000" pitchFamily="2" charset="0"/>
              </a:rPr>
              <a:t>.”</a:t>
            </a:r>
          </a:p>
          <a:p>
            <a:pPr algn="r"/>
            <a:r>
              <a:rPr lang="en-GB" sz="1050">
                <a:solidFill>
                  <a:srgbClr val="310E6F"/>
                </a:solidFill>
                <a:latin typeface="Century Gothic"/>
              </a:rPr>
              <a:t>-Social worker</a:t>
            </a:r>
          </a:p>
        </p:txBody>
      </p:sp>
      <p:grpSp>
        <p:nvGrpSpPr>
          <p:cNvPr id="12" name="Group 11">
            <a:extLst>
              <a:ext uri="{FF2B5EF4-FFF2-40B4-BE49-F238E27FC236}">
                <a16:creationId xmlns:a16="http://schemas.microsoft.com/office/drawing/2014/main" id="{9C73A959-41D3-B595-249B-32A2229AE5BA}"/>
              </a:ext>
            </a:extLst>
          </p:cNvPr>
          <p:cNvGrpSpPr/>
          <p:nvPr/>
        </p:nvGrpSpPr>
        <p:grpSpPr>
          <a:xfrm>
            <a:off x="8510829" y="177022"/>
            <a:ext cx="506562" cy="58493"/>
            <a:chOff x="9256904" y="718324"/>
            <a:chExt cx="974635" cy="112541"/>
          </a:xfrm>
        </p:grpSpPr>
        <p:sp>
          <p:nvSpPr>
            <p:cNvPr id="5" name="Oval 4">
              <a:extLst>
                <a:ext uri="{FF2B5EF4-FFF2-40B4-BE49-F238E27FC236}">
                  <a16:creationId xmlns:a16="http://schemas.microsoft.com/office/drawing/2014/main" id="{F4613A8A-05D9-D9C8-EC92-804519DC00DF}"/>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6" name="Oval 5">
              <a:extLst>
                <a:ext uri="{FF2B5EF4-FFF2-40B4-BE49-F238E27FC236}">
                  <a16:creationId xmlns:a16="http://schemas.microsoft.com/office/drawing/2014/main" id="{1EAA587C-4C12-E534-656E-5C049DA98568}"/>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42F4A93A-B461-CA12-6478-EDEC8524E3A3}"/>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7946C333-B617-8879-8F3C-65AA374D9515}"/>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69E1577C-DE74-1531-FD75-508E96FCA590}"/>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13" name="TextBox 12">
            <a:extLst>
              <a:ext uri="{FF2B5EF4-FFF2-40B4-BE49-F238E27FC236}">
                <a16:creationId xmlns:a16="http://schemas.microsoft.com/office/drawing/2014/main" id="{F63C0613-90D3-8D00-5725-2461CB4E7C90}"/>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expert quote</a:t>
            </a:r>
            <a:endParaRPr lang="en-FI" sz="900" b="1">
              <a:solidFill>
                <a:srgbClr val="FF0000"/>
              </a:solidFill>
            </a:endParaRPr>
          </a:p>
        </p:txBody>
      </p:sp>
      <p:sp>
        <p:nvSpPr>
          <p:cNvPr id="3" name="Footer Placeholder 4">
            <a:extLst>
              <a:ext uri="{FF2B5EF4-FFF2-40B4-BE49-F238E27FC236}">
                <a16:creationId xmlns:a16="http://schemas.microsoft.com/office/drawing/2014/main" id="{4F9B25ED-36CD-77CF-1F4A-8DEA719498F9}"/>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3384930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C038DAE6-0A16-BD86-49E9-86522CC3A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8B8BB-AEA0-6B99-C620-0CB2F01D5C7A}"/>
              </a:ext>
            </a:extLst>
          </p:cNvPr>
          <p:cNvSpPr>
            <a:spLocks noGrp="1"/>
          </p:cNvSpPr>
          <p:nvPr>
            <p:ph type="title"/>
          </p:nvPr>
        </p:nvSpPr>
        <p:spPr>
          <a:xfrm>
            <a:off x="628651" y="273844"/>
            <a:ext cx="5690507" cy="994172"/>
          </a:xfrm>
        </p:spPr>
        <p:txBody>
          <a:bodyPr>
            <a:normAutofit/>
          </a:bodyPr>
          <a:lstStyle/>
          <a:p>
            <a:r>
              <a:rPr lang="en-GB" b="1" noProof="0">
                <a:solidFill>
                  <a:srgbClr val="310E6F"/>
                </a:solidFill>
                <a:latin typeface="Century Gothic"/>
                <a:ea typeface="Roboto"/>
                <a:cs typeface="Roboto"/>
              </a:rPr>
              <a:t>Where it could help</a:t>
            </a:r>
            <a:endParaRPr lang="en-GB" b="1" noProof="0">
              <a:solidFill>
                <a:srgbClr val="310E6F"/>
              </a:solidFill>
              <a:latin typeface="Century Gothic"/>
            </a:endParaRPr>
          </a:p>
        </p:txBody>
      </p:sp>
      <p:sp>
        <p:nvSpPr>
          <p:cNvPr id="3" name="Content Placeholder 2">
            <a:extLst>
              <a:ext uri="{FF2B5EF4-FFF2-40B4-BE49-F238E27FC236}">
                <a16:creationId xmlns:a16="http://schemas.microsoft.com/office/drawing/2014/main" id="{D8F07C3D-2969-CD0A-25CD-F4D9A5CE05FA}"/>
              </a:ext>
            </a:extLst>
          </p:cNvPr>
          <p:cNvSpPr>
            <a:spLocks noGrp="1"/>
          </p:cNvSpPr>
          <p:nvPr>
            <p:ph sz="half" idx="1"/>
          </p:nvPr>
        </p:nvSpPr>
        <p:spPr/>
        <p:txBody>
          <a:bodyPr spcFirstLastPara="1" vert="horz" wrap="square" lIns="68580" tIns="34290" rIns="68580" bIns="34290" rtlCol="0" anchor="t" anchorCtr="0">
            <a:normAutofit/>
          </a:bodyPr>
          <a:lstStyle/>
          <a:p>
            <a:r>
              <a:rPr lang="en-GB" noProof="0">
                <a:solidFill>
                  <a:srgbClr val="310E6F"/>
                </a:solidFill>
                <a:latin typeface="CordiaUPC"/>
                <a:cs typeface="CordiaUPC"/>
              </a:rPr>
              <a:t>Reduces need for </a:t>
            </a:r>
            <a:r>
              <a:rPr lang="en-GB">
                <a:solidFill>
                  <a:srgbClr val="310E6F"/>
                </a:solidFill>
                <a:latin typeface="CordiaUPC"/>
                <a:cs typeface="CordiaUPC"/>
              </a:rPr>
              <a:t>seesawing</a:t>
            </a:r>
            <a:r>
              <a:rPr lang="en-GB" noProof="0">
                <a:solidFill>
                  <a:srgbClr val="310E6F"/>
                </a:solidFill>
                <a:latin typeface="CordiaUPC"/>
                <a:cs typeface="CordiaUPC"/>
              </a:rPr>
              <a:t> information sharing, making care faster and reducing administrative burden</a:t>
            </a:r>
          </a:p>
          <a:p>
            <a:r>
              <a:rPr lang="en-GB" noProof="0">
                <a:solidFill>
                  <a:srgbClr val="310E6F"/>
                </a:solidFill>
                <a:latin typeface="CordiaUPC"/>
                <a:cs typeface="CordiaUPC"/>
              </a:rPr>
              <a:t>Get the right treatment and medical statements the first time </a:t>
            </a:r>
          </a:p>
          <a:p>
            <a:r>
              <a:rPr lang="en-GB" noProof="0">
                <a:solidFill>
                  <a:srgbClr val="310E6F"/>
                </a:solidFill>
                <a:latin typeface="CordiaUPC"/>
                <a:cs typeface="CordiaUPC"/>
              </a:rPr>
              <a:t>Avoid disruptions to care and financial aid</a:t>
            </a:r>
          </a:p>
        </p:txBody>
      </p:sp>
      <p:sp>
        <p:nvSpPr>
          <p:cNvPr id="4" name="TextBox 3">
            <a:extLst>
              <a:ext uri="{FF2B5EF4-FFF2-40B4-BE49-F238E27FC236}">
                <a16:creationId xmlns:a16="http://schemas.microsoft.com/office/drawing/2014/main" id="{BC873C36-599E-AF89-78B8-D1B5F0C17D73}"/>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ENTRY POINTS | </a:t>
            </a:r>
            <a:r>
              <a:rPr lang="en-FI" sz="900">
                <a:solidFill>
                  <a:srgbClr val="310E6F"/>
                </a:solidFill>
              </a:rPr>
              <a:t>transparency</a:t>
            </a:r>
          </a:p>
        </p:txBody>
      </p:sp>
      <p:grpSp>
        <p:nvGrpSpPr>
          <p:cNvPr id="6" name="Group 5">
            <a:extLst>
              <a:ext uri="{FF2B5EF4-FFF2-40B4-BE49-F238E27FC236}">
                <a16:creationId xmlns:a16="http://schemas.microsoft.com/office/drawing/2014/main" id="{B1E883DF-1E02-BD0A-65EB-4C653F2ED6E5}"/>
              </a:ext>
            </a:extLst>
          </p:cNvPr>
          <p:cNvGrpSpPr/>
          <p:nvPr/>
        </p:nvGrpSpPr>
        <p:grpSpPr>
          <a:xfrm>
            <a:off x="8510829" y="177022"/>
            <a:ext cx="506562" cy="58493"/>
            <a:chOff x="9256904" y="718324"/>
            <a:chExt cx="974635" cy="112541"/>
          </a:xfrm>
        </p:grpSpPr>
        <p:sp>
          <p:nvSpPr>
            <p:cNvPr id="7" name="Oval 6">
              <a:extLst>
                <a:ext uri="{FF2B5EF4-FFF2-40B4-BE49-F238E27FC236}">
                  <a16:creationId xmlns:a16="http://schemas.microsoft.com/office/drawing/2014/main" id="{839B6012-3E21-9519-0789-E5335DCAEE49}"/>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35A4AC7F-CAF8-9CDD-A939-2C86B925A4D0}"/>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97915E4B-6E4F-BAFA-2EAE-F0A04122D72F}"/>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FA6560D6-2D2C-E8E7-3EA5-969735729C12}"/>
                </a:ext>
              </a:extLst>
            </p:cNvPr>
            <p:cNvSpPr/>
            <p:nvPr/>
          </p:nvSpPr>
          <p:spPr>
            <a:xfrm rot="18882202">
              <a:off x="9903476"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0711F6C3-DA61-1BF0-C3BF-DCA8CCD0FABE}"/>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pic>
        <p:nvPicPr>
          <p:cNvPr id="13" name="Picture 12">
            <a:extLst>
              <a:ext uri="{FF2B5EF4-FFF2-40B4-BE49-F238E27FC236}">
                <a16:creationId xmlns:a16="http://schemas.microsoft.com/office/drawing/2014/main" id="{B3FA4986-A3D2-2BA9-5A42-339FDB9E7A53}"/>
              </a:ext>
            </a:extLst>
          </p:cNvPr>
          <p:cNvPicPr>
            <a:picLocks noChangeAspect="1"/>
          </p:cNvPicPr>
          <p:nvPr/>
        </p:nvPicPr>
        <p:blipFill>
          <a:blip r:embed="rId3"/>
          <a:stretch>
            <a:fillRect/>
          </a:stretch>
        </p:blipFill>
        <p:spPr>
          <a:xfrm>
            <a:off x="4587515" y="432787"/>
            <a:ext cx="4013858" cy="4466578"/>
          </a:xfrm>
          <a:prstGeom prst="rect">
            <a:avLst/>
          </a:prstGeom>
        </p:spPr>
      </p:pic>
      <p:sp>
        <p:nvSpPr>
          <p:cNvPr id="5" name="Footer Placeholder 4">
            <a:extLst>
              <a:ext uri="{FF2B5EF4-FFF2-40B4-BE49-F238E27FC236}">
                <a16:creationId xmlns:a16="http://schemas.microsoft.com/office/drawing/2014/main" id="{2751432B-6713-EAFB-8F1F-17C569800DF3}"/>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668334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6819FE23-35F8-A21F-68BE-4C8577A94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17DD6-18F1-BC8D-76A1-1DA9029766FC}"/>
              </a:ext>
            </a:extLst>
          </p:cNvPr>
          <p:cNvSpPr>
            <a:spLocks noGrp="1"/>
          </p:cNvSpPr>
          <p:nvPr>
            <p:ph type="title"/>
          </p:nvPr>
        </p:nvSpPr>
        <p:spPr/>
        <p:txBody>
          <a:bodyPr>
            <a:normAutofit fontScale="90000"/>
          </a:bodyPr>
          <a:lstStyle/>
          <a:p>
            <a:r>
              <a:rPr lang="en-GB" b="1" i="1" noProof="0">
                <a:solidFill>
                  <a:srgbClr val="310E6F"/>
                </a:solidFill>
                <a:latin typeface="Century Gothic" panose="020B0502020202020204" pitchFamily="34" charset="0"/>
                <a:ea typeface="Roboto"/>
                <a:cs typeface="Roboto"/>
              </a:rPr>
              <a:t>“</a:t>
            </a:r>
            <a:r>
              <a:rPr lang="en-GB" b="1" i="1" noProof="0">
                <a:solidFill>
                  <a:srgbClr val="310E6F"/>
                </a:solidFill>
              </a:rPr>
              <a:t>There needs to be a checklist for making sure everyone receives </a:t>
            </a:r>
            <a:r>
              <a:rPr lang="en-GB" i="1" noProof="0">
                <a:solidFill>
                  <a:srgbClr val="310E6F"/>
                </a:solidFill>
              </a:rPr>
              <a:t>equal service</a:t>
            </a:r>
            <a:r>
              <a:rPr lang="en-GB" b="1" i="1" noProof="0">
                <a:solidFill>
                  <a:srgbClr val="310E6F"/>
                </a:solidFill>
                <a:latin typeface="Century Gothic" panose="020B0502020202020204" pitchFamily="34" charset="0"/>
                <a:ea typeface="Roboto"/>
                <a:cs typeface="Roboto"/>
              </a:rPr>
              <a:t>.”</a:t>
            </a:r>
            <a:endParaRPr lang="en-GB" b="1" i="1" noProof="0">
              <a:solidFill>
                <a:srgbClr val="310E6F"/>
              </a:solidFill>
              <a:latin typeface="Century Gothic" panose="020B0502020202020204" pitchFamily="34" charset="0"/>
            </a:endParaRPr>
          </a:p>
        </p:txBody>
      </p:sp>
      <p:sp>
        <p:nvSpPr>
          <p:cNvPr id="3" name="TextBox 2">
            <a:extLst>
              <a:ext uri="{FF2B5EF4-FFF2-40B4-BE49-F238E27FC236}">
                <a16:creationId xmlns:a16="http://schemas.microsoft.com/office/drawing/2014/main" id="{3BAE251A-49E8-554C-B4EA-E1005DB2A88F}"/>
              </a:ext>
            </a:extLst>
          </p:cNvPr>
          <p:cNvSpPr txBox="1"/>
          <p:nvPr/>
        </p:nvSpPr>
        <p:spPr>
          <a:xfrm>
            <a:off x="3714426" y="3421856"/>
            <a:ext cx="4572000" cy="230832"/>
          </a:xfrm>
          <a:prstGeom prst="rect">
            <a:avLst/>
          </a:prstGeom>
          <a:noFill/>
        </p:spPr>
        <p:txBody>
          <a:bodyPr wrap="square" lIns="68580" tIns="34290" rIns="68580" bIns="34290" anchor="t">
            <a:spAutoFit/>
          </a:bodyPr>
          <a:lstStyle/>
          <a:p>
            <a:pPr algn="r"/>
            <a:r>
              <a:rPr lang="en-GB" sz="1050">
                <a:solidFill>
                  <a:srgbClr val="310E6F"/>
                </a:solidFill>
                <a:latin typeface="Century Gothic"/>
              </a:rPr>
              <a:t>-Care advisor</a:t>
            </a:r>
            <a:endParaRPr lang="en-US" sz="1050"/>
          </a:p>
        </p:txBody>
      </p:sp>
      <p:sp>
        <p:nvSpPr>
          <p:cNvPr id="5" name="TextBox 4">
            <a:extLst>
              <a:ext uri="{FF2B5EF4-FFF2-40B4-BE49-F238E27FC236}">
                <a16:creationId xmlns:a16="http://schemas.microsoft.com/office/drawing/2014/main" id="{7BFBE585-CF02-C06D-5003-9E097308E9B8}"/>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ENTRY POINTS | </a:t>
            </a:r>
            <a:r>
              <a:rPr lang="en-FI" sz="900">
                <a:solidFill>
                  <a:srgbClr val="310E6F"/>
                </a:solidFill>
              </a:rPr>
              <a:t>transparency</a:t>
            </a:r>
          </a:p>
        </p:txBody>
      </p:sp>
      <p:grpSp>
        <p:nvGrpSpPr>
          <p:cNvPr id="6" name="Group 5">
            <a:extLst>
              <a:ext uri="{FF2B5EF4-FFF2-40B4-BE49-F238E27FC236}">
                <a16:creationId xmlns:a16="http://schemas.microsoft.com/office/drawing/2014/main" id="{A55551F5-9BB9-78CF-23E0-5105BA3F4073}"/>
              </a:ext>
            </a:extLst>
          </p:cNvPr>
          <p:cNvGrpSpPr/>
          <p:nvPr/>
        </p:nvGrpSpPr>
        <p:grpSpPr>
          <a:xfrm>
            <a:off x="8510829" y="177022"/>
            <a:ext cx="506562" cy="58493"/>
            <a:chOff x="9256904" y="718324"/>
            <a:chExt cx="974635" cy="112541"/>
          </a:xfrm>
        </p:grpSpPr>
        <p:sp>
          <p:nvSpPr>
            <p:cNvPr id="7" name="Oval 6">
              <a:extLst>
                <a:ext uri="{FF2B5EF4-FFF2-40B4-BE49-F238E27FC236}">
                  <a16:creationId xmlns:a16="http://schemas.microsoft.com/office/drawing/2014/main" id="{56FDECDE-2B81-3D9C-7C9F-63274DF4527E}"/>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7378F54F-C242-AC06-2BA1-264772100A91}"/>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57E51459-C633-43FE-2BC3-2D202D9085E1}"/>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227D6A4B-4C26-ABD5-E4BA-E13B7A23FB5D}"/>
                </a:ext>
              </a:extLst>
            </p:cNvPr>
            <p:cNvSpPr/>
            <p:nvPr/>
          </p:nvSpPr>
          <p:spPr>
            <a:xfrm rot="18882202">
              <a:off x="9903476"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E38E206A-A236-C7CE-0011-4ADDAB8E38E9}"/>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4" name="Footer Placeholder 4">
            <a:extLst>
              <a:ext uri="{FF2B5EF4-FFF2-40B4-BE49-F238E27FC236}">
                <a16:creationId xmlns:a16="http://schemas.microsoft.com/office/drawing/2014/main" id="{7D1373E2-7B1D-43B1-D6B0-7AAEA70F6413}"/>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714892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a:extLst>
            <a:ext uri="{FF2B5EF4-FFF2-40B4-BE49-F238E27FC236}">
              <a16:creationId xmlns:a16="http://schemas.microsoft.com/office/drawing/2014/main" id="{2E133422-7555-E07A-88A3-C2D313AFF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F21EB-D593-BCA2-44FF-0BF269779D61}"/>
              </a:ext>
            </a:extLst>
          </p:cNvPr>
          <p:cNvSpPr>
            <a:spLocks noGrp="1"/>
          </p:cNvSpPr>
          <p:nvPr>
            <p:ph type="title"/>
          </p:nvPr>
        </p:nvSpPr>
        <p:spPr>
          <a:xfrm>
            <a:off x="1038845" y="1322061"/>
            <a:ext cx="7476504" cy="2139553"/>
          </a:xfrm>
        </p:spPr>
        <p:txBody>
          <a:bodyPr>
            <a:normAutofit fontScale="90000"/>
          </a:bodyPr>
          <a:lstStyle/>
          <a:p>
            <a:r>
              <a:rPr lang="en-GB" sz="3600" b="1">
                <a:solidFill>
                  <a:srgbClr val="FAF1DC"/>
                </a:solidFill>
                <a:latin typeface="Century Gothic" panose="020B0502020202020204" pitchFamily="34" charset="0"/>
              </a:rPr>
              <a:t>Improving awareness and accessibility of existing bilingual speaking services by </a:t>
            </a:r>
            <a:r>
              <a:rPr lang="en-GB" sz="3600" i="1">
                <a:solidFill>
                  <a:srgbClr val="FAF1DC"/>
                </a:solidFill>
                <a:latin typeface="Century Gothic" panose="020B0502020202020204" pitchFamily="34" charset="0"/>
              </a:rPr>
              <a:t>mapping them</a:t>
            </a:r>
            <a:endParaRPr lang="en-GB" sz="3600" b="1" i="1">
              <a:solidFill>
                <a:srgbClr val="FAF1DC"/>
              </a:solidFill>
              <a:latin typeface="Century Gothic" panose="020B0502020202020204" pitchFamily="34" charset="0"/>
            </a:endParaRPr>
          </a:p>
        </p:txBody>
      </p:sp>
      <p:sp>
        <p:nvSpPr>
          <p:cNvPr id="3" name="TextBox 2">
            <a:extLst>
              <a:ext uri="{FF2B5EF4-FFF2-40B4-BE49-F238E27FC236}">
                <a16:creationId xmlns:a16="http://schemas.microsoft.com/office/drawing/2014/main" id="{B1351A35-0DDF-CD14-88F9-CE0C4450EF9A}"/>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FAF1DC"/>
                </a:solidFill>
              </a:rPr>
              <a:t>ENTRY POINTS | </a:t>
            </a:r>
            <a:r>
              <a:rPr lang="en-FI" sz="900">
                <a:solidFill>
                  <a:srgbClr val="FAF1DC"/>
                </a:solidFill>
              </a:rPr>
              <a:t>coherency</a:t>
            </a:r>
          </a:p>
        </p:txBody>
      </p:sp>
      <p:grpSp>
        <p:nvGrpSpPr>
          <p:cNvPr id="5" name="Group 4">
            <a:extLst>
              <a:ext uri="{FF2B5EF4-FFF2-40B4-BE49-F238E27FC236}">
                <a16:creationId xmlns:a16="http://schemas.microsoft.com/office/drawing/2014/main" id="{F0422D6B-1E4D-A899-F5AD-F785EEE80C98}"/>
              </a:ext>
            </a:extLst>
          </p:cNvPr>
          <p:cNvGrpSpPr/>
          <p:nvPr/>
        </p:nvGrpSpPr>
        <p:grpSpPr>
          <a:xfrm>
            <a:off x="8510808" y="177022"/>
            <a:ext cx="506560" cy="58493"/>
            <a:chOff x="9256904" y="718324"/>
            <a:chExt cx="974635" cy="112541"/>
          </a:xfrm>
        </p:grpSpPr>
        <p:sp>
          <p:nvSpPr>
            <p:cNvPr id="6" name="Oval 5">
              <a:extLst>
                <a:ext uri="{FF2B5EF4-FFF2-40B4-BE49-F238E27FC236}">
                  <a16:creationId xmlns:a16="http://schemas.microsoft.com/office/drawing/2014/main" id="{0BD979BD-B34F-87BB-D443-E2D22FBC9247}"/>
                </a:ext>
              </a:extLst>
            </p:cNvPr>
            <p:cNvSpPr/>
            <p:nvPr/>
          </p:nvSpPr>
          <p:spPr>
            <a:xfrm rot="18882202">
              <a:off x="9256904"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7" name="Oval 6">
              <a:extLst>
                <a:ext uri="{FF2B5EF4-FFF2-40B4-BE49-F238E27FC236}">
                  <a16:creationId xmlns:a16="http://schemas.microsoft.com/office/drawing/2014/main" id="{B347D576-A70F-47B3-C888-CA17619F241A}"/>
                </a:ext>
              </a:extLst>
            </p:cNvPr>
            <p:cNvSpPr/>
            <p:nvPr/>
          </p:nvSpPr>
          <p:spPr>
            <a:xfrm rot="18882202">
              <a:off x="9472428"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F6FC1D1A-DC32-9471-39E0-625CC67D9C98}"/>
                </a:ext>
              </a:extLst>
            </p:cNvPr>
            <p:cNvSpPr/>
            <p:nvPr/>
          </p:nvSpPr>
          <p:spPr>
            <a:xfrm rot="18882202">
              <a:off x="9687952"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A9EB7946-C365-8ABF-E40E-4342794A380E}"/>
                </a:ext>
              </a:extLst>
            </p:cNvPr>
            <p:cNvSpPr/>
            <p:nvPr/>
          </p:nvSpPr>
          <p:spPr>
            <a:xfrm rot="18882202">
              <a:off x="9903476" y="718324"/>
              <a:ext cx="112541" cy="112541"/>
            </a:xfrm>
            <a:prstGeom prst="ellipse">
              <a:avLst/>
            </a:prstGeom>
            <a:solidFill>
              <a:srgbClr val="FAF1DC"/>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solidFill>
                  <a:srgbClr val="FAF1DC"/>
                </a:solidFill>
              </a:endParaRPr>
            </a:p>
          </p:txBody>
        </p:sp>
        <p:sp>
          <p:nvSpPr>
            <p:cNvPr id="10" name="Oval 9">
              <a:extLst>
                <a:ext uri="{FF2B5EF4-FFF2-40B4-BE49-F238E27FC236}">
                  <a16:creationId xmlns:a16="http://schemas.microsoft.com/office/drawing/2014/main" id="{7D0A53F5-34BA-9218-EC26-E5DCF5AE5DC9}"/>
                </a:ext>
              </a:extLst>
            </p:cNvPr>
            <p:cNvSpPr/>
            <p:nvPr/>
          </p:nvSpPr>
          <p:spPr>
            <a:xfrm rot="18882202">
              <a:off x="10118998"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4" name="Footer Placeholder 4">
            <a:extLst>
              <a:ext uri="{FF2B5EF4-FFF2-40B4-BE49-F238E27FC236}">
                <a16:creationId xmlns:a16="http://schemas.microsoft.com/office/drawing/2014/main" id="{EAF845B2-9270-EFBC-588F-13A9381295D6}"/>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3168677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FAC39C30-95D2-BB41-CBC8-64315000FD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A2304-24DE-B0C5-1167-B52B30640F97}"/>
              </a:ext>
            </a:extLst>
          </p:cNvPr>
          <p:cNvSpPr>
            <a:spLocks noGrp="1"/>
          </p:cNvSpPr>
          <p:nvPr>
            <p:ph sz="half" idx="1"/>
          </p:nvPr>
        </p:nvSpPr>
        <p:spPr/>
        <p:txBody>
          <a:bodyPr spcFirstLastPara="1" vert="horz" wrap="square" lIns="68580" tIns="34290" rIns="68580" bIns="34290" rtlCol="0" anchor="t" anchorCtr="0">
            <a:normAutofit/>
          </a:bodyPr>
          <a:lstStyle/>
          <a:p>
            <a:r>
              <a:rPr lang="en-GB" noProof="0">
                <a:solidFill>
                  <a:srgbClr val="310E6F"/>
                </a:solidFill>
                <a:latin typeface="CordiaUPC"/>
                <a:cs typeface="CordiaUPC"/>
              </a:rPr>
              <a:t>Creating a map for all providers &amp; patients to use in guiding patients through care paths effectively</a:t>
            </a:r>
          </a:p>
          <a:p>
            <a:r>
              <a:rPr lang="en-GB">
                <a:solidFill>
                  <a:srgbClr val="310E6F"/>
                </a:solidFill>
                <a:latin typeface="CordiaUPC"/>
                <a:cs typeface="CordiaUPC"/>
              </a:rPr>
              <a:t>Mapping project already ongoing in LUVN </a:t>
            </a:r>
            <a:endParaRPr lang="en-GB" noProof="0">
              <a:solidFill>
                <a:srgbClr val="310E6F"/>
              </a:solidFill>
            </a:endParaRPr>
          </a:p>
        </p:txBody>
      </p:sp>
      <p:sp>
        <p:nvSpPr>
          <p:cNvPr id="2" name="Title 1">
            <a:extLst>
              <a:ext uri="{FF2B5EF4-FFF2-40B4-BE49-F238E27FC236}">
                <a16:creationId xmlns:a16="http://schemas.microsoft.com/office/drawing/2014/main" id="{9035578F-9364-7682-EA79-8C157B552775}"/>
              </a:ext>
            </a:extLst>
          </p:cNvPr>
          <p:cNvSpPr>
            <a:spLocks noGrp="1"/>
          </p:cNvSpPr>
          <p:nvPr>
            <p:ph type="title"/>
          </p:nvPr>
        </p:nvSpPr>
        <p:spPr/>
        <p:txBody>
          <a:bodyPr>
            <a:normAutofit/>
          </a:bodyPr>
          <a:lstStyle/>
          <a:p>
            <a:r>
              <a:rPr lang="en-GB" b="1" noProof="0">
                <a:solidFill>
                  <a:srgbClr val="310E6F"/>
                </a:solidFill>
                <a:latin typeface="Century Gothic"/>
                <a:ea typeface="Roboto"/>
                <a:cs typeface="Roboto"/>
              </a:rPr>
              <a:t>What it could mean</a:t>
            </a:r>
            <a:endParaRPr lang="en-GB" b="1" noProof="0">
              <a:solidFill>
                <a:srgbClr val="310E6F"/>
              </a:solidFill>
              <a:latin typeface="Century Gothic"/>
            </a:endParaRPr>
          </a:p>
        </p:txBody>
      </p:sp>
      <p:sp>
        <p:nvSpPr>
          <p:cNvPr id="6" name="TextBox 5">
            <a:extLst>
              <a:ext uri="{FF2B5EF4-FFF2-40B4-BE49-F238E27FC236}">
                <a16:creationId xmlns:a16="http://schemas.microsoft.com/office/drawing/2014/main" id="{C4F41B3F-E429-5D89-A809-71B08C70CFC9}"/>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ENTRY POINTS | </a:t>
            </a:r>
            <a:r>
              <a:rPr lang="en-FI" sz="900">
                <a:solidFill>
                  <a:srgbClr val="310E6F"/>
                </a:solidFill>
              </a:rPr>
              <a:t>coherency</a:t>
            </a:r>
          </a:p>
        </p:txBody>
      </p:sp>
      <p:grpSp>
        <p:nvGrpSpPr>
          <p:cNvPr id="7" name="Group 6">
            <a:extLst>
              <a:ext uri="{FF2B5EF4-FFF2-40B4-BE49-F238E27FC236}">
                <a16:creationId xmlns:a16="http://schemas.microsoft.com/office/drawing/2014/main" id="{75E074DB-91A9-23A9-7AC9-FA6A597CCA85}"/>
              </a:ext>
            </a:extLst>
          </p:cNvPr>
          <p:cNvGrpSpPr/>
          <p:nvPr/>
        </p:nvGrpSpPr>
        <p:grpSpPr>
          <a:xfrm>
            <a:off x="8510829" y="177022"/>
            <a:ext cx="506562" cy="58493"/>
            <a:chOff x="9256904" y="718324"/>
            <a:chExt cx="974635" cy="112541"/>
          </a:xfrm>
        </p:grpSpPr>
        <p:sp>
          <p:nvSpPr>
            <p:cNvPr id="8" name="Oval 7">
              <a:extLst>
                <a:ext uri="{FF2B5EF4-FFF2-40B4-BE49-F238E27FC236}">
                  <a16:creationId xmlns:a16="http://schemas.microsoft.com/office/drawing/2014/main" id="{6BA0AC40-80D3-D13A-8D43-85495F2FB943}"/>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ADBE289C-BA7D-7D2A-ADB5-873397709DA5}"/>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813BE91C-984E-1E9B-F670-27E0CC115A90}"/>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7FE32A50-0134-992B-824D-5C3ACF3F1CE2}"/>
                </a:ext>
              </a:extLst>
            </p:cNvPr>
            <p:cNvSpPr/>
            <p:nvPr/>
          </p:nvSpPr>
          <p:spPr>
            <a:xfrm rot="18882202">
              <a:off x="9903476"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525B1F1E-3FA8-F56E-24B3-2DFD5F4EB90B}"/>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pic>
        <p:nvPicPr>
          <p:cNvPr id="13" name="Picture 12">
            <a:extLst>
              <a:ext uri="{FF2B5EF4-FFF2-40B4-BE49-F238E27FC236}">
                <a16:creationId xmlns:a16="http://schemas.microsoft.com/office/drawing/2014/main" id="{26634BF8-21CA-7D83-88A8-EABCE9DC1DAB}"/>
              </a:ext>
            </a:extLst>
          </p:cNvPr>
          <p:cNvPicPr>
            <a:picLocks noChangeAspect="1"/>
          </p:cNvPicPr>
          <p:nvPr/>
        </p:nvPicPr>
        <p:blipFill>
          <a:blip r:embed="rId3"/>
          <a:srcRect l="23683" t="20070" r="22042" b="23926"/>
          <a:stretch>
            <a:fillRect/>
          </a:stretch>
        </p:blipFill>
        <p:spPr>
          <a:xfrm>
            <a:off x="3546756" y="1798565"/>
            <a:ext cx="5130705" cy="2968265"/>
          </a:xfrm>
          <a:prstGeom prst="rect">
            <a:avLst/>
          </a:prstGeom>
        </p:spPr>
      </p:pic>
      <p:sp>
        <p:nvSpPr>
          <p:cNvPr id="4" name="Footer Placeholder 4">
            <a:extLst>
              <a:ext uri="{FF2B5EF4-FFF2-40B4-BE49-F238E27FC236}">
                <a16:creationId xmlns:a16="http://schemas.microsoft.com/office/drawing/2014/main" id="{5A5F071B-D063-3F0E-8F62-A8210040A99E}"/>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068777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9BD352FB-F300-B5E3-FEF7-F1A04C101B7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62AF05D-EB8F-930A-55C9-9F5BE6C23B21}"/>
              </a:ext>
            </a:extLst>
          </p:cNvPr>
          <p:cNvPicPr>
            <a:picLocks noChangeAspect="1"/>
          </p:cNvPicPr>
          <p:nvPr/>
        </p:nvPicPr>
        <p:blipFill>
          <a:blip r:embed="rId3"/>
          <a:srcRect l="23683" t="20070" r="22042" b="23926"/>
          <a:stretch>
            <a:fillRect/>
          </a:stretch>
        </p:blipFill>
        <p:spPr>
          <a:xfrm>
            <a:off x="3546756" y="1798565"/>
            <a:ext cx="5130705" cy="2968265"/>
          </a:xfrm>
          <a:prstGeom prst="rect">
            <a:avLst/>
          </a:prstGeom>
        </p:spPr>
      </p:pic>
      <p:sp>
        <p:nvSpPr>
          <p:cNvPr id="3" name="Content Placeholder 2">
            <a:extLst>
              <a:ext uri="{FF2B5EF4-FFF2-40B4-BE49-F238E27FC236}">
                <a16:creationId xmlns:a16="http://schemas.microsoft.com/office/drawing/2014/main" id="{BCACB016-2865-EE66-72CB-C9D5F59F4A01}"/>
              </a:ext>
            </a:extLst>
          </p:cNvPr>
          <p:cNvSpPr>
            <a:spLocks noGrp="1"/>
          </p:cNvSpPr>
          <p:nvPr>
            <p:ph sz="half" idx="1"/>
          </p:nvPr>
        </p:nvSpPr>
        <p:spPr>
          <a:xfrm>
            <a:off x="628650" y="1330692"/>
            <a:ext cx="8008455" cy="1909970"/>
          </a:xfrm>
        </p:spPr>
        <p:txBody>
          <a:bodyPr spcFirstLastPara="1" vert="horz" wrap="square" lIns="68580" tIns="34290" rIns="68580" bIns="34290" rtlCol="0" anchor="t" anchorCtr="0">
            <a:normAutofit/>
          </a:bodyPr>
          <a:lstStyle/>
          <a:p>
            <a:r>
              <a:rPr lang="en-GB" noProof="0">
                <a:solidFill>
                  <a:srgbClr val="310E6F"/>
                </a:solidFill>
                <a:latin typeface="CordiaUPC"/>
                <a:cs typeface="CordiaUPC"/>
              </a:rPr>
              <a:t>Empowering </a:t>
            </a:r>
            <a:r>
              <a:rPr lang="en-GB">
                <a:solidFill>
                  <a:srgbClr val="310E6F"/>
                </a:solidFill>
                <a:latin typeface="CordiaUPC"/>
                <a:cs typeface="CordiaUPC"/>
              </a:rPr>
              <a:t>Swedish speakers</a:t>
            </a:r>
            <a:r>
              <a:rPr lang="en-GB" noProof="0">
                <a:solidFill>
                  <a:srgbClr val="310E6F"/>
                </a:solidFill>
                <a:latin typeface="CordiaUPC"/>
                <a:cs typeface="CordiaUPC"/>
              </a:rPr>
              <a:t> to seek care in their national language and lower </a:t>
            </a:r>
            <a:r>
              <a:rPr lang="en-GB">
                <a:solidFill>
                  <a:srgbClr val="310E6F"/>
                </a:solidFill>
                <a:latin typeface="CordiaUPC"/>
                <a:cs typeface="CordiaUPC"/>
              </a:rPr>
              <a:t>threshold</a:t>
            </a:r>
            <a:r>
              <a:rPr lang="en-GB" noProof="0">
                <a:solidFill>
                  <a:srgbClr val="310E6F"/>
                </a:solidFill>
                <a:latin typeface="CordiaUPC"/>
                <a:cs typeface="CordiaUPC"/>
              </a:rPr>
              <a:t> of using it in care</a:t>
            </a:r>
          </a:p>
          <a:p>
            <a:r>
              <a:rPr lang="en-GB" noProof="0">
                <a:solidFill>
                  <a:srgbClr val="310E6F"/>
                </a:solidFill>
                <a:latin typeface="CordiaUPC"/>
                <a:cs typeface="CordiaUPC"/>
              </a:rPr>
              <a:t>Makes care paths clearer and easier to navigate</a:t>
            </a:r>
          </a:p>
          <a:p>
            <a:r>
              <a:rPr lang="en-GB" noProof="0">
                <a:solidFill>
                  <a:srgbClr val="310E6F"/>
                </a:solidFill>
                <a:latin typeface="CordiaUPC"/>
                <a:cs typeface="CordiaUPC"/>
              </a:rPr>
              <a:t>Raises awareness of already existing care</a:t>
            </a:r>
          </a:p>
          <a:p>
            <a:r>
              <a:rPr lang="en-GB" noProof="0">
                <a:solidFill>
                  <a:srgbClr val="310E6F"/>
                </a:solidFill>
                <a:latin typeface="CordiaUPC"/>
                <a:cs typeface="CordiaUPC"/>
              </a:rPr>
              <a:t>Scalable model for other languages in the future</a:t>
            </a:r>
          </a:p>
          <a:p>
            <a:endParaRPr lang="en-GB" sz="1500">
              <a:solidFill>
                <a:srgbClr val="310E6F"/>
              </a:solidFill>
              <a:latin typeface="CordiaUPC" panose="020B0304020202020204" pitchFamily="34" charset="-34"/>
              <a:cs typeface="CordiaUPC" panose="020B0304020202020204" pitchFamily="34" charset="-34"/>
            </a:endParaRPr>
          </a:p>
        </p:txBody>
      </p:sp>
      <p:sp>
        <p:nvSpPr>
          <p:cNvPr id="2" name="Title 1">
            <a:extLst>
              <a:ext uri="{FF2B5EF4-FFF2-40B4-BE49-F238E27FC236}">
                <a16:creationId xmlns:a16="http://schemas.microsoft.com/office/drawing/2014/main" id="{B8BACA62-B94C-A8D8-A13F-349E2C907108}"/>
              </a:ext>
            </a:extLst>
          </p:cNvPr>
          <p:cNvSpPr>
            <a:spLocks noGrp="1"/>
          </p:cNvSpPr>
          <p:nvPr>
            <p:ph type="title"/>
          </p:nvPr>
        </p:nvSpPr>
        <p:spPr/>
        <p:txBody>
          <a:bodyPr>
            <a:normAutofit/>
          </a:bodyPr>
          <a:lstStyle/>
          <a:p>
            <a:r>
              <a:rPr lang="en-GB" b="1" noProof="0">
                <a:solidFill>
                  <a:srgbClr val="310E6F"/>
                </a:solidFill>
                <a:latin typeface="Century Gothic"/>
                <a:ea typeface="Roboto"/>
                <a:cs typeface="CordiaUPC"/>
              </a:rPr>
              <a:t>Where it could help</a:t>
            </a:r>
            <a:endParaRPr lang="en-GB" b="1" noProof="0">
              <a:solidFill>
                <a:srgbClr val="310E6F"/>
              </a:solidFill>
              <a:latin typeface="Century Gothic"/>
              <a:cs typeface="CordiaUPC"/>
            </a:endParaRPr>
          </a:p>
        </p:txBody>
      </p:sp>
      <p:sp>
        <p:nvSpPr>
          <p:cNvPr id="4" name="TextBox 3">
            <a:extLst>
              <a:ext uri="{FF2B5EF4-FFF2-40B4-BE49-F238E27FC236}">
                <a16:creationId xmlns:a16="http://schemas.microsoft.com/office/drawing/2014/main" id="{C0C849C8-94F2-B783-8DB0-18A1EBA9C5B9}"/>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ENTRY POINTS | </a:t>
            </a:r>
            <a:r>
              <a:rPr lang="en-FI" sz="900">
                <a:solidFill>
                  <a:srgbClr val="310E6F"/>
                </a:solidFill>
              </a:rPr>
              <a:t>coherency</a:t>
            </a:r>
          </a:p>
        </p:txBody>
      </p:sp>
      <p:grpSp>
        <p:nvGrpSpPr>
          <p:cNvPr id="6" name="Group 5">
            <a:extLst>
              <a:ext uri="{FF2B5EF4-FFF2-40B4-BE49-F238E27FC236}">
                <a16:creationId xmlns:a16="http://schemas.microsoft.com/office/drawing/2014/main" id="{C05AB6BD-BBC0-1860-7A80-FD1E234A5B9C}"/>
              </a:ext>
            </a:extLst>
          </p:cNvPr>
          <p:cNvGrpSpPr/>
          <p:nvPr/>
        </p:nvGrpSpPr>
        <p:grpSpPr>
          <a:xfrm>
            <a:off x="8510829" y="177022"/>
            <a:ext cx="506562" cy="58493"/>
            <a:chOff x="9256904" y="718324"/>
            <a:chExt cx="974635" cy="112541"/>
          </a:xfrm>
        </p:grpSpPr>
        <p:sp>
          <p:nvSpPr>
            <p:cNvPr id="7" name="Oval 6">
              <a:extLst>
                <a:ext uri="{FF2B5EF4-FFF2-40B4-BE49-F238E27FC236}">
                  <a16:creationId xmlns:a16="http://schemas.microsoft.com/office/drawing/2014/main" id="{71D28A43-CD55-7AEC-17EA-2E8ACC3F0344}"/>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80DF6D28-44E2-3B3B-64AD-44E8C654C33A}"/>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F9EEA508-99EF-DA0F-A136-63AE6210DFAD}"/>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52AE7609-92DA-8572-D1AB-BDA53FFE34FE}"/>
                </a:ext>
              </a:extLst>
            </p:cNvPr>
            <p:cNvSpPr/>
            <p:nvPr/>
          </p:nvSpPr>
          <p:spPr>
            <a:xfrm rot="18882202">
              <a:off x="9903476"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FCCCB861-4BEB-4137-D5E0-2952E44A48C5}"/>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5" name="Footer Placeholder 4">
            <a:extLst>
              <a:ext uri="{FF2B5EF4-FFF2-40B4-BE49-F238E27FC236}">
                <a16:creationId xmlns:a16="http://schemas.microsoft.com/office/drawing/2014/main" id="{14976A9D-89C6-CEA9-0BF7-69FF14532B23}"/>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178458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480BD924-6403-180A-00E4-6B94E8DD4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D3905-B5B7-8C15-922A-C05E0FE53DA9}"/>
              </a:ext>
            </a:extLst>
          </p:cNvPr>
          <p:cNvSpPr>
            <a:spLocks noGrp="1"/>
          </p:cNvSpPr>
          <p:nvPr>
            <p:ph type="title"/>
          </p:nvPr>
        </p:nvSpPr>
        <p:spPr>
          <a:xfrm>
            <a:off x="1010064" y="1302183"/>
            <a:ext cx="7123873" cy="2139553"/>
          </a:xfrm>
        </p:spPr>
        <p:txBody>
          <a:bodyPr>
            <a:normAutofit fontScale="90000"/>
          </a:bodyPr>
          <a:lstStyle/>
          <a:p>
            <a:r>
              <a:rPr lang="en-GB" sz="3600" b="1" i="1">
                <a:solidFill>
                  <a:srgbClr val="310E6F"/>
                </a:solidFill>
                <a:latin typeface="Century Gothic" panose="020B0502020202020204" pitchFamily="34" charset="0"/>
                <a:ea typeface="Roboto"/>
                <a:cs typeface="Roboto"/>
              </a:rPr>
              <a:t>“I feel I have been stamped as a Finnish speaker in the care pathway and </a:t>
            </a:r>
            <a:r>
              <a:rPr lang="en-GB" sz="3600" i="1">
                <a:solidFill>
                  <a:srgbClr val="310E6F"/>
                </a:solidFill>
                <a:latin typeface="Century Gothic" panose="020B0502020202020204" pitchFamily="34" charset="0"/>
                <a:ea typeface="Roboto"/>
                <a:cs typeface="Roboto"/>
              </a:rPr>
              <a:t>rarely get Swedish service</a:t>
            </a:r>
            <a:r>
              <a:rPr lang="en-GB" sz="3600" b="1" i="1">
                <a:solidFill>
                  <a:srgbClr val="310E6F"/>
                </a:solidFill>
                <a:latin typeface="Century Gothic" panose="020B0502020202020204" pitchFamily="34" charset="0"/>
                <a:ea typeface="Roboto"/>
                <a:cs typeface="Roboto"/>
              </a:rPr>
              <a:t>.”</a:t>
            </a:r>
            <a:endParaRPr lang="en-GB" sz="3600" b="1">
              <a:solidFill>
                <a:srgbClr val="310E6F"/>
              </a:solidFill>
              <a:latin typeface="Century Gothic" panose="020B0502020202020204" pitchFamily="34" charset="0"/>
              <a:ea typeface="Roboto"/>
              <a:cs typeface="Roboto"/>
            </a:endParaRPr>
          </a:p>
        </p:txBody>
      </p:sp>
      <p:sp>
        <p:nvSpPr>
          <p:cNvPr id="5" name="TextBox 4">
            <a:extLst>
              <a:ext uri="{FF2B5EF4-FFF2-40B4-BE49-F238E27FC236}">
                <a16:creationId xmlns:a16="http://schemas.microsoft.com/office/drawing/2014/main" id="{6A349553-74E6-8F7C-D5B4-EAD1CDB12544}"/>
              </a:ext>
            </a:extLst>
          </p:cNvPr>
          <p:cNvSpPr txBox="1"/>
          <p:nvPr/>
        </p:nvSpPr>
        <p:spPr>
          <a:xfrm>
            <a:off x="3562394" y="3436187"/>
            <a:ext cx="4572000" cy="230832"/>
          </a:xfrm>
          <a:prstGeom prst="rect">
            <a:avLst/>
          </a:prstGeom>
          <a:noFill/>
        </p:spPr>
        <p:txBody>
          <a:bodyPr wrap="square" lIns="68580" tIns="34290" rIns="68580" bIns="34290" anchor="t">
            <a:spAutoFit/>
          </a:bodyPr>
          <a:lstStyle/>
          <a:p>
            <a:pPr algn="r"/>
            <a:r>
              <a:rPr lang="en-GB" sz="1050">
                <a:solidFill>
                  <a:srgbClr val="310E6F"/>
                </a:solidFill>
                <a:latin typeface="Century Gothic"/>
                <a:ea typeface="Roboto"/>
                <a:cs typeface="CordiaUPC"/>
              </a:rPr>
              <a:t>-Mental health patient about getting Swedish speaking care</a:t>
            </a:r>
            <a:endParaRPr lang="en-GB" sz="1050">
              <a:latin typeface="Century Gothic"/>
              <a:cs typeface="CordiaUPC"/>
            </a:endParaRPr>
          </a:p>
        </p:txBody>
      </p:sp>
      <p:sp>
        <p:nvSpPr>
          <p:cNvPr id="6" name="TextBox 5">
            <a:extLst>
              <a:ext uri="{FF2B5EF4-FFF2-40B4-BE49-F238E27FC236}">
                <a16:creationId xmlns:a16="http://schemas.microsoft.com/office/drawing/2014/main" id="{1F464EAE-CE78-67A0-9DDA-CBEE0B895482}"/>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310E6F"/>
                </a:solidFill>
              </a:rPr>
              <a:t>ENTRY POINTS | </a:t>
            </a:r>
            <a:r>
              <a:rPr lang="en-FI" sz="900">
                <a:solidFill>
                  <a:srgbClr val="310E6F"/>
                </a:solidFill>
              </a:rPr>
              <a:t>coherency</a:t>
            </a:r>
          </a:p>
        </p:txBody>
      </p:sp>
      <p:grpSp>
        <p:nvGrpSpPr>
          <p:cNvPr id="7" name="Group 6">
            <a:extLst>
              <a:ext uri="{FF2B5EF4-FFF2-40B4-BE49-F238E27FC236}">
                <a16:creationId xmlns:a16="http://schemas.microsoft.com/office/drawing/2014/main" id="{7E439965-A26D-DFA2-B4DB-7837BC9016E4}"/>
              </a:ext>
            </a:extLst>
          </p:cNvPr>
          <p:cNvGrpSpPr/>
          <p:nvPr/>
        </p:nvGrpSpPr>
        <p:grpSpPr>
          <a:xfrm>
            <a:off x="8510829" y="177022"/>
            <a:ext cx="506562" cy="58493"/>
            <a:chOff x="9256904" y="718324"/>
            <a:chExt cx="974635" cy="112541"/>
          </a:xfrm>
        </p:grpSpPr>
        <p:sp>
          <p:nvSpPr>
            <p:cNvPr id="8" name="Oval 7">
              <a:extLst>
                <a:ext uri="{FF2B5EF4-FFF2-40B4-BE49-F238E27FC236}">
                  <a16:creationId xmlns:a16="http://schemas.microsoft.com/office/drawing/2014/main" id="{3F0D9DF3-D764-3A8F-BD8F-EB18AFDB4AD3}"/>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E07722F6-E825-51C3-CA3C-BBEB95C654F4}"/>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47E55CC1-FCC1-80B8-88A7-9DB4AD284D87}"/>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141BCC2C-F442-5EAD-AF40-D2F36963E504}"/>
                </a:ext>
              </a:extLst>
            </p:cNvPr>
            <p:cNvSpPr/>
            <p:nvPr/>
          </p:nvSpPr>
          <p:spPr>
            <a:xfrm rot="18882202">
              <a:off x="9903476"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C302BCAB-D651-C8C2-ACFA-B57D068C79E8}"/>
                </a:ext>
              </a:extLst>
            </p:cNvPr>
            <p:cNvSpPr/>
            <p:nvPr/>
          </p:nvSpPr>
          <p:spPr>
            <a:xfrm rot="18882202">
              <a:off x="1011899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3" name="Footer Placeholder 4">
            <a:extLst>
              <a:ext uri="{FF2B5EF4-FFF2-40B4-BE49-F238E27FC236}">
                <a16:creationId xmlns:a16="http://schemas.microsoft.com/office/drawing/2014/main" id="{C61E8D3B-5B8E-AECE-97D7-BC64266EB251}"/>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283710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a:extLst>
            <a:ext uri="{FF2B5EF4-FFF2-40B4-BE49-F238E27FC236}">
              <a16:creationId xmlns:a16="http://schemas.microsoft.com/office/drawing/2014/main" id="{7A2A8862-0CA6-EB47-8C7D-380B73138983}"/>
            </a:ext>
          </a:extLst>
        </p:cNvPr>
        <p:cNvGrpSpPr/>
        <p:nvPr/>
      </p:nvGrpSpPr>
      <p:grpSpPr>
        <a:xfrm>
          <a:off x="0" y="0"/>
          <a:ext cx="0" cy="0"/>
          <a:chOff x="0" y="0"/>
          <a:chExt cx="0" cy="0"/>
        </a:xfrm>
      </p:grpSpPr>
      <p:sp>
        <p:nvSpPr>
          <p:cNvPr id="11" name="TextBox 2">
            <a:extLst>
              <a:ext uri="{FF2B5EF4-FFF2-40B4-BE49-F238E27FC236}">
                <a16:creationId xmlns:a16="http://schemas.microsoft.com/office/drawing/2014/main" id="{1AE7A9B9-502D-59EE-162A-89124C56E24A}"/>
              </a:ext>
            </a:extLst>
          </p:cNvPr>
          <p:cNvSpPr txBox="1"/>
          <p:nvPr/>
        </p:nvSpPr>
        <p:spPr>
          <a:xfrm>
            <a:off x="113104" y="1758066"/>
            <a:ext cx="1308540" cy="27699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b="1">
                <a:solidFill>
                  <a:srgbClr val="FAF1DC"/>
                </a:solidFill>
                <a:latin typeface="Century Gothic"/>
                <a:cs typeface="CordiaUPC"/>
              </a:rPr>
              <a:t>Challenges:</a:t>
            </a:r>
          </a:p>
        </p:txBody>
      </p:sp>
      <p:sp>
        <p:nvSpPr>
          <p:cNvPr id="10" name="TextBox 2">
            <a:extLst>
              <a:ext uri="{FF2B5EF4-FFF2-40B4-BE49-F238E27FC236}">
                <a16:creationId xmlns:a16="http://schemas.microsoft.com/office/drawing/2014/main" id="{7D6149E5-A3AD-9A42-7BE3-850174CDAB10}"/>
              </a:ext>
            </a:extLst>
          </p:cNvPr>
          <p:cNvSpPr txBox="1"/>
          <p:nvPr/>
        </p:nvSpPr>
        <p:spPr>
          <a:xfrm>
            <a:off x="517389" y="5197559"/>
            <a:ext cx="1665514" cy="110799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a:solidFill>
                  <a:srgbClr val="FAF1DC"/>
                </a:solidFill>
                <a:latin typeface="CordiaUPC" panose="020B0304020202020204" pitchFamily="34" charset="-34"/>
              </a:rPr>
              <a:t>Expert interviews</a:t>
            </a:r>
          </a:p>
          <a:p>
            <a:r>
              <a:rPr lang="en-GB" sz="1350">
                <a:solidFill>
                  <a:srgbClr val="FAF1DC"/>
                </a:solidFill>
                <a:latin typeface="CordiaUPC" panose="020B0304020202020204" pitchFamily="34" charset="-34"/>
              </a:rPr>
              <a:t>X </a:t>
            </a:r>
          </a:p>
          <a:p>
            <a:r>
              <a:rPr lang="en-GB" sz="1350">
                <a:solidFill>
                  <a:srgbClr val="FAF1DC"/>
                </a:solidFill>
                <a:latin typeface="CordiaUPC" panose="020B0304020202020204" pitchFamily="34" charset="-34"/>
              </a:rPr>
              <a:t>X</a:t>
            </a:r>
          </a:p>
          <a:p>
            <a:r>
              <a:rPr lang="en-GB" sz="1350">
                <a:solidFill>
                  <a:srgbClr val="FAF1DC"/>
                </a:solidFill>
                <a:latin typeface="CordiaUPC" panose="020B0304020202020204" pitchFamily="34" charset="-34"/>
              </a:rPr>
              <a:t>X</a:t>
            </a:r>
          </a:p>
          <a:p>
            <a:endParaRPr lang="en-GB" sz="1350">
              <a:solidFill>
                <a:srgbClr val="FAF1DC"/>
              </a:solidFill>
              <a:latin typeface="CordiaUPC" panose="020B0304020202020204" pitchFamily="34" charset="-34"/>
            </a:endParaRPr>
          </a:p>
        </p:txBody>
      </p:sp>
      <p:grpSp>
        <p:nvGrpSpPr>
          <p:cNvPr id="89" name="Group 88">
            <a:extLst>
              <a:ext uri="{FF2B5EF4-FFF2-40B4-BE49-F238E27FC236}">
                <a16:creationId xmlns:a16="http://schemas.microsoft.com/office/drawing/2014/main" id="{7E23DAE4-1FAB-2485-DBF3-72FE73C892AC}"/>
              </a:ext>
            </a:extLst>
          </p:cNvPr>
          <p:cNvGrpSpPr/>
          <p:nvPr/>
        </p:nvGrpSpPr>
        <p:grpSpPr>
          <a:xfrm>
            <a:off x="1493736" y="315038"/>
            <a:ext cx="7331258" cy="4452227"/>
            <a:chOff x="1424912" y="414136"/>
            <a:chExt cx="9775010" cy="5936302"/>
          </a:xfrm>
        </p:grpSpPr>
        <p:grpSp>
          <p:nvGrpSpPr>
            <p:cNvPr id="66" name="Group 65">
              <a:extLst>
                <a:ext uri="{FF2B5EF4-FFF2-40B4-BE49-F238E27FC236}">
                  <a16:creationId xmlns:a16="http://schemas.microsoft.com/office/drawing/2014/main" id="{73DDF904-B7F7-E556-C192-ABCF4A650A0C}"/>
                </a:ext>
              </a:extLst>
            </p:cNvPr>
            <p:cNvGrpSpPr/>
            <p:nvPr/>
          </p:nvGrpSpPr>
          <p:grpSpPr>
            <a:xfrm>
              <a:off x="1424912" y="414136"/>
              <a:ext cx="9775010" cy="5936302"/>
              <a:chOff x="1875842" y="407470"/>
              <a:chExt cx="9775010" cy="5936302"/>
            </a:xfrm>
          </p:grpSpPr>
          <p:grpSp>
            <p:nvGrpSpPr>
              <p:cNvPr id="65" name="Group 64">
                <a:extLst>
                  <a:ext uri="{FF2B5EF4-FFF2-40B4-BE49-F238E27FC236}">
                    <a16:creationId xmlns:a16="http://schemas.microsoft.com/office/drawing/2014/main" id="{94C528AD-034D-D952-1392-FEE349AF5FE2}"/>
                  </a:ext>
                </a:extLst>
              </p:cNvPr>
              <p:cNvGrpSpPr/>
              <p:nvPr/>
            </p:nvGrpSpPr>
            <p:grpSpPr>
              <a:xfrm>
                <a:off x="5293319" y="435277"/>
                <a:ext cx="2905362" cy="5908495"/>
                <a:chOff x="4992911" y="435277"/>
                <a:chExt cx="2905362" cy="5908495"/>
              </a:xfrm>
            </p:grpSpPr>
            <p:sp>
              <p:nvSpPr>
                <p:cNvPr id="45" name="Rounded Rectangle 44">
                  <a:extLst>
                    <a:ext uri="{FF2B5EF4-FFF2-40B4-BE49-F238E27FC236}">
                      <a16:creationId xmlns:a16="http://schemas.microsoft.com/office/drawing/2014/main" id="{80B1D633-86E0-1604-5A22-936C5DDC80A9}"/>
                    </a:ext>
                  </a:extLst>
                </p:cNvPr>
                <p:cNvSpPr/>
                <p:nvPr/>
              </p:nvSpPr>
              <p:spPr>
                <a:xfrm>
                  <a:off x="4992911" y="855325"/>
                  <a:ext cx="2894012" cy="5488447"/>
                </a:xfrm>
                <a:prstGeom prst="roundRect">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2" name="Rounded Rectangle 51">
                  <a:extLst>
                    <a:ext uri="{FF2B5EF4-FFF2-40B4-BE49-F238E27FC236}">
                      <a16:creationId xmlns:a16="http://schemas.microsoft.com/office/drawing/2014/main" id="{8CF75103-6B1F-9AD7-ACCD-723FD03D7F9C}"/>
                    </a:ext>
                  </a:extLst>
                </p:cNvPr>
                <p:cNvSpPr/>
                <p:nvPr/>
              </p:nvSpPr>
              <p:spPr>
                <a:xfrm>
                  <a:off x="5004261" y="435277"/>
                  <a:ext cx="2894012" cy="1731339"/>
                </a:xfrm>
                <a:prstGeom prst="roundRect">
                  <a:avLst>
                    <a:gd name="adj" fmla="val 50000"/>
                  </a:avLst>
                </a:prstGeom>
                <a:solidFill>
                  <a:schemeClr val="bg1"/>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30" name="Rounded Rectangle 29">
                <a:extLst>
                  <a:ext uri="{FF2B5EF4-FFF2-40B4-BE49-F238E27FC236}">
                    <a16:creationId xmlns:a16="http://schemas.microsoft.com/office/drawing/2014/main" id="{89ED6834-C972-BE08-3E82-74DDE58FE604}"/>
                  </a:ext>
                </a:extLst>
              </p:cNvPr>
              <p:cNvSpPr/>
              <p:nvPr/>
            </p:nvSpPr>
            <p:spPr>
              <a:xfrm>
                <a:off x="1875842" y="855325"/>
                <a:ext cx="2894012" cy="5488447"/>
              </a:xfrm>
              <a:prstGeom prst="roundRect">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62" name="Group 61">
                <a:extLst>
                  <a:ext uri="{FF2B5EF4-FFF2-40B4-BE49-F238E27FC236}">
                    <a16:creationId xmlns:a16="http://schemas.microsoft.com/office/drawing/2014/main" id="{C04807AE-F81C-BD92-82A4-51E33C5A48B7}"/>
                  </a:ext>
                </a:extLst>
              </p:cNvPr>
              <p:cNvGrpSpPr/>
              <p:nvPr/>
            </p:nvGrpSpPr>
            <p:grpSpPr>
              <a:xfrm>
                <a:off x="8745490" y="407470"/>
                <a:ext cx="2905362" cy="5936302"/>
                <a:chOff x="8148247" y="407470"/>
                <a:chExt cx="2905362" cy="5936302"/>
              </a:xfrm>
            </p:grpSpPr>
            <p:sp>
              <p:nvSpPr>
                <p:cNvPr id="54" name="Rounded Rectangle 53">
                  <a:extLst>
                    <a:ext uri="{FF2B5EF4-FFF2-40B4-BE49-F238E27FC236}">
                      <a16:creationId xmlns:a16="http://schemas.microsoft.com/office/drawing/2014/main" id="{0BDB68FB-D4A3-A09B-D967-13FF9217DCF8}"/>
                    </a:ext>
                  </a:extLst>
                </p:cNvPr>
                <p:cNvSpPr/>
                <p:nvPr/>
              </p:nvSpPr>
              <p:spPr>
                <a:xfrm>
                  <a:off x="8159597" y="855325"/>
                  <a:ext cx="2894012" cy="5488447"/>
                </a:xfrm>
                <a:prstGeom prst="roundRect">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6" name="Rounded Rectangle 55">
                  <a:extLst>
                    <a:ext uri="{FF2B5EF4-FFF2-40B4-BE49-F238E27FC236}">
                      <a16:creationId xmlns:a16="http://schemas.microsoft.com/office/drawing/2014/main" id="{56D00C97-F733-87ED-8ED9-8D9754FECB08}"/>
                    </a:ext>
                  </a:extLst>
                </p:cNvPr>
                <p:cNvSpPr/>
                <p:nvPr/>
              </p:nvSpPr>
              <p:spPr>
                <a:xfrm>
                  <a:off x="8148247" y="407470"/>
                  <a:ext cx="2894012" cy="1731339"/>
                </a:xfrm>
                <a:prstGeom prst="roundRect">
                  <a:avLst>
                    <a:gd name="adj" fmla="val 50000"/>
                  </a:avLst>
                </a:prstGeom>
                <a:solidFill>
                  <a:schemeClr val="bg1"/>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1050"/>
                </a:p>
              </p:txBody>
            </p:sp>
          </p:grpSp>
        </p:grpSp>
        <p:sp>
          <p:nvSpPr>
            <p:cNvPr id="88" name="TextBox 2">
              <a:extLst>
                <a:ext uri="{FF2B5EF4-FFF2-40B4-BE49-F238E27FC236}">
                  <a16:creationId xmlns:a16="http://schemas.microsoft.com/office/drawing/2014/main" id="{714C7804-309E-211C-2592-36520AC131EA}"/>
                </a:ext>
              </a:extLst>
            </p:cNvPr>
            <p:cNvSpPr txBox="1"/>
            <p:nvPr/>
          </p:nvSpPr>
          <p:spPr>
            <a:xfrm>
              <a:off x="1640112" y="2374080"/>
              <a:ext cx="2463612" cy="1477328"/>
            </a:xfrm>
            <a:prstGeom prst="rect">
              <a:avLst/>
            </a:prstGeom>
            <a:solidFill>
              <a:srgbClr val="FAF1DC"/>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en-GB" sz="1350">
                  <a:solidFill>
                    <a:srgbClr val="0B0046"/>
                  </a:solidFill>
                  <a:latin typeface="CordiaUPC" panose="020B0304020202020204" pitchFamily="34" charset="-34"/>
                  <a:cs typeface="CordiaUPC" panose="020B0304020202020204" pitchFamily="34" charset="-34"/>
                </a:rPr>
                <a:t>Providers are independent organizations </a:t>
              </a:r>
            </a:p>
            <a:p>
              <a:pPr marL="214313" indent="-214313">
                <a:buFont typeface="Arial" panose="020B0604020202020204" pitchFamily="34" charset="0"/>
                <a:buChar char="•"/>
              </a:pPr>
              <a:r>
                <a:rPr lang="en-GB" sz="1350">
                  <a:solidFill>
                    <a:srgbClr val="0B0046"/>
                  </a:solidFill>
                  <a:latin typeface="CordiaUPC"/>
                  <a:cs typeface="CordiaUPC"/>
                </a:rPr>
                <a:t>Cost of initial investment</a:t>
              </a:r>
              <a:endParaRPr lang="en-GB" sz="1350">
                <a:solidFill>
                  <a:srgbClr val="0B0046"/>
                </a:solidFill>
                <a:latin typeface="CordiaUPC" panose="020B0304020202020204" pitchFamily="34" charset="-34"/>
                <a:cs typeface="CordiaUPC" panose="020B0304020202020204" pitchFamily="34" charset="-34"/>
              </a:endParaRPr>
            </a:p>
            <a:p>
              <a:pPr marL="214313" indent="-214313">
                <a:buFont typeface="Arial" panose="020B0604020202020204" pitchFamily="34" charset="0"/>
                <a:buChar char="•"/>
              </a:pPr>
              <a:r>
                <a:rPr lang="en-GB" sz="1350">
                  <a:solidFill>
                    <a:srgbClr val="0B0046"/>
                  </a:solidFill>
                  <a:latin typeface="CordiaUPC" panose="020B0304020202020204" pitchFamily="34" charset="-34"/>
                  <a:cs typeface="CordiaUPC" panose="020B0304020202020204" pitchFamily="34" charset="-34"/>
                </a:rPr>
                <a:t>Hard to foster collaboration</a:t>
              </a:r>
            </a:p>
            <a:p>
              <a:pPr marL="214313" indent="-214313">
                <a:buFont typeface="Arial" panose="020B0604020202020204" pitchFamily="34" charset="0"/>
                <a:buChar char="•"/>
              </a:pPr>
              <a:r>
                <a:rPr lang="en-GB" sz="1350">
                  <a:solidFill>
                    <a:srgbClr val="0B0046"/>
                  </a:solidFill>
                  <a:latin typeface="CordiaUPC" panose="020B0304020202020204" pitchFamily="34" charset="-34"/>
                  <a:cs typeface="CordiaUPC" panose="020B0304020202020204" pitchFamily="34" charset="-34"/>
                </a:rPr>
                <a:t>Shortage in staff</a:t>
              </a:r>
            </a:p>
          </p:txBody>
        </p:sp>
      </p:grpSp>
      <p:sp>
        <p:nvSpPr>
          <p:cNvPr id="4" name="Rounded Rectangle 37">
            <a:extLst>
              <a:ext uri="{FF2B5EF4-FFF2-40B4-BE49-F238E27FC236}">
                <a16:creationId xmlns:a16="http://schemas.microsoft.com/office/drawing/2014/main" id="{4B57FDA2-F4AB-B905-65C2-F7153EB695BE}"/>
              </a:ext>
            </a:extLst>
          </p:cNvPr>
          <p:cNvSpPr/>
          <p:nvPr/>
        </p:nvSpPr>
        <p:spPr>
          <a:xfrm>
            <a:off x="1485224" y="330040"/>
            <a:ext cx="2170509" cy="1298504"/>
          </a:xfrm>
          <a:prstGeom prst="roundRect">
            <a:avLst>
              <a:gd name="adj" fmla="val 50000"/>
            </a:avLst>
          </a:prstGeom>
          <a:solidFill>
            <a:schemeClr val="bg1"/>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 name="TextBox 2">
            <a:extLst>
              <a:ext uri="{FF2B5EF4-FFF2-40B4-BE49-F238E27FC236}">
                <a16:creationId xmlns:a16="http://schemas.microsoft.com/office/drawing/2014/main" id="{0A7BF0E3-B151-C5B3-905C-2D151F63A436}"/>
              </a:ext>
            </a:extLst>
          </p:cNvPr>
          <p:cNvSpPr txBox="1"/>
          <p:nvPr/>
        </p:nvSpPr>
        <p:spPr>
          <a:xfrm>
            <a:off x="4218244" y="1762063"/>
            <a:ext cx="1847709" cy="90024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en-GB" sz="1350">
                <a:solidFill>
                  <a:srgbClr val="0B0046"/>
                </a:solidFill>
                <a:latin typeface="CordiaUPC" panose="020B0304020202020204" pitchFamily="34" charset="-34"/>
                <a:cs typeface="CordiaUPC" panose="020B0304020202020204" pitchFamily="34" charset="-34"/>
              </a:rPr>
              <a:t>Cost of initial investment despite long-term savings</a:t>
            </a:r>
          </a:p>
          <a:p>
            <a:pPr marL="214313" indent="-214313">
              <a:buFont typeface="Arial" panose="020B0604020202020204" pitchFamily="34" charset="0"/>
              <a:buChar char="•"/>
            </a:pPr>
            <a:r>
              <a:rPr lang="en-GB" sz="1350">
                <a:solidFill>
                  <a:srgbClr val="0B0046"/>
                </a:solidFill>
                <a:latin typeface="CordiaUPC" panose="020B0304020202020204" pitchFamily="34" charset="-34"/>
                <a:cs typeface="CordiaUPC" panose="020B0304020202020204" pitchFamily="34" charset="-34"/>
              </a:rPr>
              <a:t>Appropriate limiting in access to patient information </a:t>
            </a:r>
          </a:p>
        </p:txBody>
      </p:sp>
      <p:sp>
        <p:nvSpPr>
          <p:cNvPr id="6" name="TextBox 2">
            <a:extLst>
              <a:ext uri="{FF2B5EF4-FFF2-40B4-BE49-F238E27FC236}">
                <a16:creationId xmlns:a16="http://schemas.microsoft.com/office/drawing/2014/main" id="{B1AF08BC-6924-6E9E-2568-53AB3B06A750}"/>
              </a:ext>
            </a:extLst>
          </p:cNvPr>
          <p:cNvSpPr txBox="1"/>
          <p:nvPr/>
        </p:nvSpPr>
        <p:spPr>
          <a:xfrm>
            <a:off x="6815885" y="1758066"/>
            <a:ext cx="1847709" cy="90024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en-GB" sz="1350">
                <a:solidFill>
                  <a:srgbClr val="0B0046"/>
                </a:solidFill>
                <a:latin typeface="CordiaUPC" panose="020B0304020202020204" pitchFamily="34" charset="-34"/>
                <a:cs typeface="CordiaUPC" panose="020B0304020202020204" pitchFamily="34" charset="-34"/>
              </a:rPr>
              <a:t>Getting usage and awareness to spread</a:t>
            </a:r>
          </a:p>
          <a:p>
            <a:pPr marL="214313" indent="-214313">
              <a:buFont typeface="Arial" panose="020B0604020202020204" pitchFamily="34" charset="0"/>
              <a:buChar char="•"/>
            </a:pPr>
            <a:r>
              <a:rPr lang="en-GB" sz="1350">
                <a:solidFill>
                  <a:srgbClr val="0B0046"/>
                </a:solidFill>
                <a:latin typeface="CordiaUPC"/>
                <a:cs typeface="CordiaUPC"/>
              </a:rPr>
              <a:t>Keeping map up to date</a:t>
            </a:r>
          </a:p>
          <a:p>
            <a:pPr marL="214313" indent="-214313">
              <a:buFont typeface="Arial" panose="020B0604020202020204" pitchFamily="34" charset="0"/>
              <a:buChar char="•"/>
            </a:pPr>
            <a:endParaRPr lang="en-GB" sz="1350">
              <a:solidFill>
                <a:srgbClr val="0B0046"/>
              </a:solidFill>
              <a:latin typeface="CordiaUPC" panose="020B0304020202020204" pitchFamily="34" charset="-34"/>
              <a:cs typeface="CordiaUPC" panose="020B0304020202020204" pitchFamily="34" charset="-34"/>
            </a:endParaRPr>
          </a:p>
        </p:txBody>
      </p:sp>
      <p:sp>
        <p:nvSpPr>
          <p:cNvPr id="21" name="TextBox 20">
            <a:extLst>
              <a:ext uri="{FF2B5EF4-FFF2-40B4-BE49-F238E27FC236}">
                <a16:creationId xmlns:a16="http://schemas.microsoft.com/office/drawing/2014/main" id="{79036311-F398-AEED-1DB0-5D68483B7F54}"/>
              </a:ext>
            </a:extLst>
          </p:cNvPr>
          <p:cNvSpPr txBox="1"/>
          <p:nvPr/>
        </p:nvSpPr>
        <p:spPr>
          <a:xfrm>
            <a:off x="113104" y="3108436"/>
            <a:ext cx="1308540" cy="276999"/>
          </a:xfrm>
          <a:prstGeom prst="rect">
            <a:avLst/>
          </a:prstGeom>
          <a:noFill/>
        </p:spPr>
        <p:txBody>
          <a:bodyPr wrap="square" lIns="68580" tIns="34290" rIns="68580" bIns="34290" anchor="t">
            <a:spAutoFit/>
          </a:bodyPr>
          <a:lstStyle/>
          <a:p>
            <a:r>
              <a:rPr lang="en-GB" sz="1350" b="1">
                <a:solidFill>
                  <a:srgbClr val="FAF1DC"/>
                </a:solidFill>
                <a:latin typeface="Century Gothic"/>
                <a:cs typeface="CordiaUPC"/>
              </a:rPr>
              <a:t>Mitigations:</a:t>
            </a:r>
          </a:p>
        </p:txBody>
      </p:sp>
      <p:cxnSp>
        <p:nvCxnSpPr>
          <p:cNvPr id="23" name="Straight Connector 22">
            <a:extLst>
              <a:ext uri="{FF2B5EF4-FFF2-40B4-BE49-F238E27FC236}">
                <a16:creationId xmlns:a16="http://schemas.microsoft.com/office/drawing/2014/main" id="{E816E27B-8B88-3E95-1789-66F85A8A0249}"/>
              </a:ext>
            </a:extLst>
          </p:cNvPr>
          <p:cNvCxnSpPr/>
          <p:nvPr/>
        </p:nvCxnSpPr>
        <p:spPr>
          <a:xfrm>
            <a:off x="1913253" y="3070336"/>
            <a:ext cx="1314450" cy="0"/>
          </a:xfrm>
          <a:prstGeom prst="line">
            <a:avLst/>
          </a:prstGeom>
          <a:ln cap="rnd">
            <a:solidFill>
              <a:srgbClr val="310E6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31068C5-197A-DEEF-1C98-23A2F5CF3FF7}"/>
              </a:ext>
            </a:extLst>
          </p:cNvPr>
          <p:cNvCxnSpPr/>
          <p:nvPr/>
        </p:nvCxnSpPr>
        <p:spPr>
          <a:xfrm>
            <a:off x="4493386" y="3070336"/>
            <a:ext cx="1314450" cy="0"/>
          </a:xfrm>
          <a:prstGeom prst="line">
            <a:avLst/>
          </a:prstGeom>
          <a:ln cap="rnd">
            <a:solidFill>
              <a:srgbClr val="310E6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B3D3D50-EFA5-2F3D-698D-97EA6C1FB7FE}"/>
              </a:ext>
            </a:extLst>
          </p:cNvPr>
          <p:cNvCxnSpPr/>
          <p:nvPr/>
        </p:nvCxnSpPr>
        <p:spPr>
          <a:xfrm>
            <a:off x="7108675" y="3064097"/>
            <a:ext cx="1314450" cy="0"/>
          </a:xfrm>
          <a:prstGeom prst="line">
            <a:avLst/>
          </a:prstGeom>
          <a:ln cap="rnd">
            <a:solidFill>
              <a:srgbClr val="310E6F"/>
            </a:solidFill>
          </a:ln>
        </p:spPr>
        <p:style>
          <a:lnRef idx="2">
            <a:schemeClr val="accent1"/>
          </a:lnRef>
          <a:fillRef idx="0">
            <a:schemeClr val="accent1"/>
          </a:fillRef>
          <a:effectRef idx="1">
            <a:schemeClr val="accent1"/>
          </a:effectRef>
          <a:fontRef idx="minor">
            <a:schemeClr val="tx1"/>
          </a:fontRef>
        </p:style>
      </p:cxnSp>
      <p:sp>
        <p:nvSpPr>
          <p:cNvPr id="26" name="TextBox 2">
            <a:extLst>
              <a:ext uri="{FF2B5EF4-FFF2-40B4-BE49-F238E27FC236}">
                <a16:creationId xmlns:a16="http://schemas.microsoft.com/office/drawing/2014/main" id="{6DFD69E5-CCEE-8F31-41E1-6EEF17998715}"/>
              </a:ext>
            </a:extLst>
          </p:cNvPr>
          <p:cNvSpPr txBox="1"/>
          <p:nvPr/>
        </p:nvSpPr>
        <p:spPr>
          <a:xfrm>
            <a:off x="1655136" y="3276129"/>
            <a:ext cx="1847709" cy="110799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en-GB" sz="1350">
                <a:solidFill>
                  <a:srgbClr val="0B0046"/>
                </a:solidFill>
                <a:latin typeface="CordiaUPC"/>
                <a:cs typeface="CordiaUPC"/>
              </a:rPr>
              <a:t>Starting with small pilots</a:t>
            </a:r>
          </a:p>
          <a:p>
            <a:pPr marL="214313" indent="-214313">
              <a:buFont typeface="Arial" panose="020B0604020202020204" pitchFamily="34" charset="0"/>
              <a:buChar char="•"/>
            </a:pPr>
            <a:r>
              <a:rPr lang="en-GB" sz="1350">
                <a:solidFill>
                  <a:srgbClr val="0B0046"/>
                </a:solidFill>
                <a:latin typeface="CordiaUPC" panose="020B0304020202020204" pitchFamily="34" charset="-34"/>
                <a:cs typeface="CordiaUPC" panose="020B0304020202020204" pitchFamily="34" charset="-34"/>
              </a:rPr>
              <a:t>Slow integrations, morning coffees</a:t>
            </a:r>
          </a:p>
          <a:p>
            <a:pPr marL="214313" indent="-214313">
              <a:buFont typeface="Arial" panose="020B0604020202020204" pitchFamily="34" charset="0"/>
              <a:buChar char="•"/>
            </a:pPr>
            <a:r>
              <a:rPr lang="en-GB" sz="1350">
                <a:solidFill>
                  <a:srgbClr val="0B0046"/>
                </a:solidFill>
                <a:latin typeface="CordiaUPC"/>
                <a:cs typeface="CordiaUPC"/>
              </a:rPr>
              <a:t>Showing value through simplified system</a:t>
            </a:r>
            <a:endParaRPr lang="en-GB" sz="1350">
              <a:solidFill>
                <a:srgbClr val="0B0046"/>
              </a:solidFill>
              <a:latin typeface="CordiaUPC" panose="020B0304020202020204" pitchFamily="34" charset="-34"/>
              <a:cs typeface="CordiaUPC" panose="020B0304020202020204" pitchFamily="34" charset="-34"/>
            </a:endParaRPr>
          </a:p>
        </p:txBody>
      </p:sp>
      <p:sp>
        <p:nvSpPr>
          <p:cNvPr id="27" name="TextBox 2">
            <a:extLst>
              <a:ext uri="{FF2B5EF4-FFF2-40B4-BE49-F238E27FC236}">
                <a16:creationId xmlns:a16="http://schemas.microsoft.com/office/drawing/2014/main" id="{28922CEC-DE8A-5BAD-E555-80B303C8166F}"/>
              </a:ext>
            </a:extLst>
          </p:cNvPr>
          <p:cNvSpPr txBox="1"/>
          <p:nvPr/>
        </p:nvSpPr>
        <p:spPr>
          <a:xfrm>
            <a:off x="4218244" y="3246936"/>
            <a:ext cx="1847709" cy="110799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fi-FI" sz="1350">
                <a:solidFill>
                  <a:srgbClr val="0B0046"/>
                </a:solidFill>
                <a:latin typeface="CordiaUPC"/>
                <a:cs typeface="CordiaUPC"/>
              </a:rPr>
              <a:t>O</a:t>
            </a:r>
            <a:r>
              <a:rPr lang="en-GB" sz="1350">
                <a:solidFill>
                  <a:srgbClr val="0B0046"/>
                </a:solidFill>
                <a:latin typeface="CordiaUPC"/>
                <a:cs typeface="CordiaUPC"/>
              </a:rPr>
              <a:t>pen and continuous communications</a:t>
            </a:r>
            <a:endParaRPr lang="en-GB" sz="1350">
              <a:solidFill>
                <a:srgbClr val="0B0046"/>
              </a:solidFill>
              <a:latin typeface="CordiaUPC" panose="020B0304020202020204" pitchFamily="34" charset="-34"/>
              <a:cs typeface="CordiaUPC" panose="020B0304020202020204" pitchFamily="34" charset="-34"/>
            </a:endParaRPr>
          </a:p>
          <a:p>
            <a:pPr marL="214313" indent="-214313">
              <a:buFont typeface="Arial" panose="020B0604020202020204" pitchFamily="34" charset="0"/>
              <a:buChar char="•"/>
            </a:pPr>
            <a:r>
              <a:rPr lang="en-GB" sz="1350">
                <a:solidFill>
                  <a:srgbClr val="0B0046"/>
                </a:solidFill>
                <a:latin typeface="CordiaUPC"/>
                <a:cs typeface="CordiaUPC"/>
              </a:rPr>
              <a:t>Accounting for all communicational languages in terminologies</a:t>
            </a:r>
          </a:p>
        </p:txBody>
      </p:sp>
      <p:sp>
        <p:nvSpPr>
          <p:cNvPr id="29" name="TextBox 2">
            <a:extLst>
              <a:ext uri="{FF2B5EF4-FFF2-40B4-BE49-F238E27FC236}">
                <a16:creationId xmlns:a16="http://schemas.microsoft.com/office/drawing/2014/main" id="{DAA239A5-F725-555D-689A-25802C9C39BF}"/>
              </a:ext>
            </a:extLst>
          </p:cNvPr>
          <p:cNvSpPr txBox="1"/>
          <p:nvPr/>
        </p:nvSpPr>
        <p:spPr>
          <a:xfrm>
            <a:off x="6815885" y="3276129"/>
            <a:ext cx="1847709" cy="110799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fi-FI" sz="1350">
                <a:solidFill>
                  <a:srgbClr val="0B0046"/>
                </a:solidFill>
                <a:latin typeface="CordiaUPC"/>
                <a:cs typeface="CordiaUPC"/>
              </a:rPr>
              <a:t>Engaging &amp; training employees to use system</a:t>
            </a:r>
          </a:p>
          <a:p>
            <a:pPr marL="214313" indent="-214313">
              <a:buFont typeface="Arial" panose="020B0604020202020204" pitchFamily="34" charset="0"/>
              <a:buChar char="•"/>
            </a:pPr>
            <a:r>
              <a:rPr lang="fi-FI" sz="1350">
                <a:solidFill>
                  <a:srgbClr val="0B0046"/>
                </a:solidFill>
                <a:latin typeface="CordiaUPC"/>
                <a:cs typeface="CordiaUPC"/>
              </a:rPr>
              <a:t>Open map to wider usage to encourage usage and maintenance</a:t>
            </a:r>
          </a:p>
        </p:txBody>
      </p:sp>
      <p:sp>
        <p:nvSpPr>
          <p:cNvPr id="3" name="TextBox 2">
            <a:extLst>
              <a:ext uri="{FF2B5EF4-FFF2-40B4-BE49-F238E27FC236}">
                <a16:creationId xmlns:a16="http://schemas.microsoft.com/office/drawing/2014/main" id="{C8D4C76B-DC98-46E9-E55A-CE07695FA92C}"/>
              </a:ext>
            </a:extLst>
          </p:cNvPr>
          <p:cNvSpPr txBox="1"/>
          <p:nvPr/>
        </p:nvSpPr>
        <p:spPr>
          <a:xfrm>
            <a:off x="117538" y="147751"/>
            <a:ext cx="3401842" cy="207749"/>
          </a:xfrm>
          <a:prstGeom prst="rect">
            <a:avLst/>
          </a:prstGeom>
          <a:noFill/>
        </p:spPr>
        <p:txBody>
          <a:bodyPr wrap="square" lIns="68580" tIns="34290" rIns="68580" bIns="34290" rtlCol="0" anchor="t">
            <a:spAutoFit/>
          </a:bodyPr>
          <a:lstStyle/>
          <a:p>
            <a:r>
              <a:rPr lang="en-FI" sz="900" b="1">
                <a:solidFill>
                  <a:srgbClr val="FAF1DC"/>
                </a:solidFill>
              </a:rPr>
              <a:t>CONCLUSION | </a:t>
            </a:r>
            <a:r>
              <a:rPr lang="en-FI" sz="900">
                <a:solidFill>
                  <a:srgbClr val="FAF1DC"/>
                </a:solidFill>
              </a:rPr>
              <a:t>challenges and mitigations</a:t>
            </a:r>
            <a:endParaRPr lang="en-US" sz="900">
              <a:solidFill>
                <a:srgbClr val="FAF1DC"/>
              </a:solidFill>
            </a:endParaRPr>
          </a:p>
        </p:txBody>
      </p:sp>
      <p:grpSp>
        <p:nvGrpSpPr>
          <p:cNvPr id="7" name="Group 6">
            <a:extLst>
              <a:ext uri="{FF2B5EF4-FFF2-40B4-BE49-F238E27FC236}">
                <a16:creationId xmlns:a16="http://schemas.microsoft.com/office/drawing/2014/main" id="{41577D2B-A10A-9A2C-F8CA-2DFC9453BA0D}"/>
              </a:ext>
            </a:extLst>
          </p:cNvPr>
          <p:cNvGrpSpPr/>
          <p:nvPr/>
        </p:nvGrpSpPr>
        <p:grpSpPr>
          <a:xfrm>
            <a:off x="8510829" y="177022"/>
            <a:ext cx="506562" cy="58493"/>
            <a:chOff x="9256904" y="718324"/>
            <a:chExt cx="974635" cy="112541"/>
          </a:xfrm>
        </p:grpSpPr>
        <p:sp>
          <p:nvSpPr>
            <p:cNvPr id="8" name="Oval 7">
              <a:extLst>
                <a:ext uri="{FF2B5EF4-FFF2-40B4-BE49-F238E27FC236}">
                  <a16:creationId xmlns:a16="http://schemas.microsoft.com/office/drawing/2014/main" id="{7491910E-54E6-16F4-4BEA-14D2680DC731}"/>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C94363B3-D53B-7546-B881-E073F107E1D6}"/>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CC218F3E-06E3-08F1-1899-0B31B0D1B2E2}"/>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3" name="Oval 12">
              <a:extLst>
                <a:ext uri="{FF2B5EF4-FFF2-40B4-BE49-F238E27FC236}">
                  <a16:creationId xmlns:a16="http://schemas.microsoft.com/office/drawing/2014/main" id="{A89698F7-8DFB-0176-DDAC-2FCAB5D87773}"/>
                </a:ext>
              </a:extLst>
            </p:cNvPr>
            <p:cNvSpPr/>
            <p:nvPr/>
          </p:nvSpPr>
          <p:spPr>
            <a:xfrm rot="18882202">
              <a:off x="9903476"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4" name="Oval 13">
              <a:extLst>
                <a:ext uri="{FF2B5EF4-FFF2-40B4-BE49-F238E27FC236}">
                  <a16:creationId xmlns:a16="http://schemas.microsoft.com/office/drawing/2014/main" id="{C9A85CC9-8027-3AB3-7DC1-99BB290DC7BA}"/>
                </a:ext>
              </a:extLst>
            </p:cNvPr>
            <p:cNvSpPr/>
            <p:nvPr/>
          </p:nvSpPr>
          <p:spPr>
            <a:xfrm rot="18882202">
              <a:off x="10118998"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pic>
        <p:nvPicPr>
          <p:cNvPr id="16" name="Picture 15">
            <a:extLst>
              <a:ext uri="{FF2B5EF4-FFF2-40B4-BE49-F238E27FC236}">
                <a16:creationId xmlns:a16="http://schemas.microsoft.com/office/drawing/2014/main" id="{6195172F-0478-6E5D-ED86-58BB20AE7274}"/>
              </a:ext>
            </a:extLst>
          </p:cNvPr>
          <p:cNvPicPr>
            <a:picLocks noChangeAspect="1"/>
          </p:cNvPicPr>
          <p:nvPr/>
        </p:nvPicPr>
        <p:blipFill>
          <a:blip r:embed="rId3"/>
          <a:stretch>
            <a:fillRect/>
          </a:stretch>
        </p:blipFill>
        <p:spPr>
          <a:xfrm>
            <a:off x="1347730" y="61405"/>
            <a:ext cx="2593184" cy="1457048"/>
          </a:xfrm>
          <a:prstGeom prst="rect">
            <a:avLst/>
          </a:prstGeom>
        </p:spPr>
      </p:pic>
      <p:pic>
        <p:nvPicPr>
          <p:cNvPr id="17" name="Picture 16">
            <a:extLst>
              <a:ext uri="{FF2B5EF4-FFF2-40B4-BE49-F238E27FC236}">
                <a16:creationId xmlns:a16="http://schemas.microsoft.com/office/drawing/2014/main" id="{BF09B9C5-68BF-5502-78EC-35A4305ECD6E}"/>
              </a:ext>
            </a:extLst>
          </p:cNvPr>
          <p:cNvPicPr>
            <a:picLocks noChangeAspect="1"/>
          </p:cNvPicPr>
          <p:nvPr/>
        </p:nvPicPr>
        <p:blipFill>
          <a:blip r:embed="rId4"/>
          <a:srcRect l="19285"/>
          <a:stretch>
            <a:fillRect/>
          </a:stretch>
        </p:blipFill>
        <p:spPr>
          <a:xfrm>
            <a:off x="6798139" y="101132"/>
            <a:ext cx="2414023" cy="1681825"/>
          </a:xfrm>
          <a:prstGeom prst="rect">
            <a:avLst/>
          </a:prstGeom>
        </p:spPr>
      </p:pic>
      <p:pic>
        <p:nvPicPr>
          <p:cNvPr id="20" name="Picture 19">
            <a:extLst>
              <a:ext uri="{FF2B5EF4-FFF2-40B4-BE49-F238E27FC236}">
                <a16:creationId xmlns:a16="http://schemas.microsoft.com/office/drawing/2014/main" id="{171B1AE2-23FF-9FDC-B49A-8413B539FE09}"/>
              </a:ext>
            </a:extLst>
          </p:cNvPr>
          <p:cNvPicPr>
            <a:picLocks noChangeAspect="1"/>
          </p:cNvPicPr>
          <p:nvPr/>
        </p:nvPicPr>
        <p:blipFill>
          <a:blip r:embed="rId4"/>
          <a:srcRect l="19285"/>
          <a:stretch>
            <a:fillRect/>
          </a:stretch>
        </p:blipFill>
        <p:spPr>
          <a:xfrm>
            <a:off x="6798139" y="101132"/>
            <a:ext cx="2414023" cy="1681825"/>
          </a:xfrm>
          <a:prstGeom prst="rect">
            <a:avLst/>
          </a:prstGeom>
        </p:spPr>
      </p:pic>
      <p:pic>
        <p:nvPicPr>
          <p:cNvPr id="15" name="Picture 14">
            <a:extLst>
              <a:ext uri="{FF2B5EF4-FFF2-40B4-BE49-F238E27FC236}">
                <a16:creationId xmlns:a16="http://schemas.microsoft.com/office/drawing/2014/main" id="{EE08F4D5-FF5C-E038-D2A1-D9C6EDC3F5AA}"/>
              </a:ext>
            </a:extLst>
          </p:cNvPr>
          <p:cNvPicPr>
            <a:picLocks noChangeAspect="1"/>
          </p:cNvPicPr>
          <p:nvPr/>
        </p:nvPicPr>
        <p:blipFill>
          <a:blip r:embed="rId5"/>
          <a:srcRect r="-265"/>
          <a:stretch>
            <a:fillRect/>
          </a:stretch>
        </p:blipFill>
        <p:spPr>
          <a:xfrm>
            <a:off x="4580243" y="404172"/>
            <a:ext cx="1152778" cy="1249058"/>
          </a:xfrm>
          <a:prstGeom prst="rect">
            <a:avLst/>
          </a:prstGeom>
        </p:spPr>
      </p:pic>
      <p:grpSp>
        <p:nvGrpSpPr>
          <p:cNvPr id="34" name="Group 33">
            <a:extLst>
              <a:ext uri="{FF2B5EF4-FFF2-40B4-BE49-F238E27FC236}">
                <a16:creationId xmlns:a16="http://schemas.microsoft.com/office/drawing/2014/main" id="{53017E6D-777C-6726-6877-4112497D1A98}"/>
              </a:ext>
            </a:extLst>
          </p:cNvPr>
          <p:cNvGrpSpPr/>
          <p:nvPr/>
        </p:nvGrpSpPr>
        <p:grpSpPr>
          <a:xfrm>
            <a:off x="8510808" y="177022"/>
            <a:ext cx="506560" cy="58493"/>
            <a:chOff x="9256904" y="718324"/>
            <a:chExt cx="974635" cy="112541"/>
          </a:xfrm>
        </p:grpSpPr>
        <p:sp>
          <p:nvSpPr>
            <p:cNvPr id="19" name="Oval 18">
              <a:extLst>
                <a:ext uri="{FF2B5EF4-FFF2-40B4-BE49-F238E27FC236}">
                  <a16:creationId xmlns:a16="http://schemas.microsoft.com/office/drawing/2014/main" id="{C014A46B-4652-018E-40B9-C7FE4C805107}"/>
                </a:ext>
              </a:extLst>
            </p:cNvPr>
            <p:cNvSpPr/>
            <p:nvPr/>
          </p:nvSpPr>
          <p:spPr>
            <a:xfrm rot="18882202">
              <a:off x="9256904"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8" name="Oval 27">
              <a:extLst>
                <a:ext uri="{FF2B5EF4-FFF2-40B4-BE49-F238E27FC236}">
                  <a16:creationId xmlns:a16="http://schemas.microsoft.com/office/drawing/2014/main" id="{341C6B6D-6D63-CCDC-9C26-EB84297CE843}"/>
                </a:ext>
              </a:extLst>
            </p:cNvPr>
            <p:cNvSpPr/>
            <p:nvPr/>
          </p:nvSpPr>
          <p:spPr>
            <a:xfrm rot="18882202">
              <a:off x="9472428"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31" name="Oval 30">
              <a:extLst>
                <a:ext uri="{FF2B5EF4-FFF2-40B4-BE49-F238E27FC236}">
                  <a16:creationId xmlns:a16="http://schemas.microsoft.com/office/drawing/2014/main" id="{7D2BC443-F708-550C-14EC-BA685F42A89E}"/>
                </a:ext>
              </a:extLst>
            </p:cNvPr>
            <p:cNvSpPr/>
            <p:nvPr/>
          </p:nvSpPr>
          <p:spPr>
            <a:xfrm rot="18882202">
              <a:off x="9687952"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33" name="Oval 32">
              <a:extLst>
                <a:ext uri="{FF2B5EF4-FFF2-40B4-BE49-F238E27FC236}">
                  <a16:creationId xmlns:a16="http://schemas.microsoft.com/office/drawing/2014/main" id="{EE8FDBC5-A471-7971-0248-2ED8609D8A3E}"/>
                </a:ext>
              </a:extLst>
            </p:cNvPr>
            <p:cNvSpPr/>
            <p:nvPr/>
          </p:nvSpPr>
          <p:spPr>
            <a:xfrm rot="18882202">
              <a:off x="10118998" y="718324"/>
              <a:ext cx="112541" cy="112541"/>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36" name="Oval 35">
            <a:extLst>
              <a:ext uri="{FF2B5EF4-FFF2-40B4-BE49-F238E27FC236}">
                <a16:creationId xmlns:a16="http://schemas.microsoft.com/office/drawing/2014/main" id="{3F03FA65-16FF-24F4-1A79-A93E7C12698B}"/>
              </a:ext>
            </a:extLst>
          </p:cNvPr>
          <p:cNvSpPr/>
          <p:nvPr/>
        </p:nvSpPr>
        <p:spPr>
          <a:xfrm rot="18882202">
            <a:off x="8952499" y="178753"/>
            <a:ext cx="58493" cy="58493"/>
          </a:xfrm>
          <a:prstGeom prst="ellipse">
            <a:avLst/>
          </a:prstGeom>
          <a:solidFill>
            <a:srgbClr val="FAF1DC"/>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solidFill>
                <a:srgbClr val="FAF1DC"/>
              </a:solidFill>
            </a:endParaRPr>
          </a:p>
        </p:txBody>
      </p:sp>
      <p:sp>
        <p:nvSpPr>
          <p:cNvPr id="39" name="Oval 38">
            <a:extLst>
              <a:ext uri="{FF2B5EF4-FFF2-40B4-BE49-F238E27FC236}">
                <a16:creationId xmlns:a16="http://schemas.microsoft.com/office/drawing/2014/main" id="{12508C9B-295D-8703-64C1-7748468D13A2}"/>
              </a:ext>
            </a:extLst>
          </p:cNvPr>
          <p:cNvSpPr/>
          <p:nvPr/>
        </p:nvSpPr>
        <p:spPr>
          <a:xfrm rot="18882202">
            <a:off x="8840482" y="178753"/>
            <a:ext cx="58493" cy="58493"/>
          </a:xfrm>
          <a:prstGeom prst="ellipse">
            <a:avLst/>
          </a:prstGeom>
          <a:no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FI" sz="1350"/>
          </a:p>
        </p:txBody>
      </p:sp>
      <p:sp>
        <p:nvSpPr>
          <p:cNvPr id="2" name="Footer Placeholder 4">
            <a:extLst>
              <a:ext uri="{FF2B5EF4-FFF2-40B4-BE49-F238E27FC236}">
                <a16:creationId xmlns:a16="http://schemas.microsoft.com/office/drawing/2014/main" id="{37FC60A7-5B43-9F1C-738E-4F5150211D26}"/>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829263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Shape 527"/>
        <p:cNvGrpSpPr/>
        <p:nvPr/>
      </p:nvGrpSpPr>
      <p:grpSpPr>
        <a:xfrm>
          <a:off x="0" y="0"/>
          <a:ext cx="0" cy="0"/>
          <a:chOff x="0" y="0"/>
          <a:chExt cx="0" cy="0"/>
        </a:xfrm>
      </p:grpSpPr>
      <p:sp>
        <p:nvSpPr>
          <p:cNvPr id="528" name="Google Shape;528;p29"/>
          <p:cNvSpPr txBox="1"/>
          <p:nvPr/>
        </p:nvSpPr>
        <p:spPr>
          <a:xfrm>
            <a:off x="1118986" y="1337625"/>
            <a:ext cx="6906028" cy="2080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4050" i="1">
                <a:solidFill>
                  <a:srgbClr val="310E6F"/>
                </a:solidFill>
                <a:latin typeface="Century Gothic" panose="020B0502020202020204" pitchFamily="34" charset="0"/>
                <a:cs typeface="CordiaUPC" panose="020B0304020202020204" pitchFamily="34" charset="-34"/>
              </a:rPr>
              <a:t>“Even if laws wouldn’t change, </a:t>
            </a:r>
            <a:r>
              <a:rPr lang="en-GB" sz="4050" b="1" i="1">
                <a:solidFill>
                  <a:srgbClr val="310E6F"/>
                </a:solidFill>
                <a:latin typeface="Century Gothic" panose="020B0502020202020204" pitchFamily="34" charset="0"/>
                <a:cs typeface="CordiaUPC" panose="020B0304020202020204" pitchFamily="34" charset="-34"/>
              </a:rPr>
              <a:t>just changing the focus can bring change.</a:t>
            </a:r>
            <a:r>
              <a:rPr lang="en-GB" sz="4050" i="1">
                <a:solidFill>
                  <a:srgbClr val="310E6F"/>
                </a:solidFill>
                <a:latin typeface="Century Gothic" panose="020B0502020202020204" pitchFamily="34" charset="0"/>
                <a:cs typeface="CordiaUPC" panose="020B0304020202020204" pitchFamily="34" charset="-34"/>
              </a:rPr>
              <a:t>”</a:t>
            </a:r>
          </a:p>
        </p:txBody>
      </p:sp>
      <p:sp>
        <p:nvSpPr>
          <p:cNvPr id="3" name="TextBox 2">
            <a:extLst>
              <a:ext uri="{FF2B5EF4-FFF2-40B4-BE49-F238E27FC236}">
                <a16:creationId xmlns:a16="http://schemas.microsoft.com/office/drawing/2014/main" id="{5854C6DA-E69F-C4D5-A89B-7482848357E8}"/>
              </a:ext>
            </a:extLst>
          </p:cNvPr>
          <p:cNvSpPr txBox="1"/>
          <p:nvPr/>
        </p:nvSpPr>
        <p:spPr>
          <a:xfrm>
            <a:off x="3222372" y="3418450"/>
            <a:ext cx="4572000" cy="230832"/>
          </a:xfrm>
          <a:prstGeom prst="rect">
            <a:avLst/>
          </a:prstGeom>
          <a:noFill/>
        </p:spPr>
        <p:txBody>
          <a:bodyPr wrap="square" lIns="68580" tIns="34290" rIns="68580" bIns="34290" anchor="t">
            <a:spAutoFit/>
          </a:bodyPr>
          <a:lstStyle/>
          <a:p>
            <a:pPr algn="r"/>
            <a:r>
              <a:rPr lang="en-GB" sz="1050">
                <a:solidFill>
                  <a:srgbClr val="310E6F"/>
                </a:solidFill>
                <a:latin typeface="Century Gothic"/>
                <a:ea typeface="Roboto"/>
                <a:cs typeface="CordiaUPC"/>
              </a:rPr>
              <a:t>-Expert from Kela</a:t>
            </a:r>
            <a:endParaRPr lang="en-US" sz="1050">
              <a:solidFill>
                <a:srgbClr val="310E6F"/>
              </a:solidFill>
              <a:ea typeface="Roboto"/>
              <a:cs typeface="CordiaUPC"/>
            </a:endParaRPr>
          </a:p>
        </p:txBody>
      </p:sp>
      <p:sp>
        <p:nvSpPr>
          <p:cNvPr id="4" name="TextBox 3">
            <a:extLst>
              <a:ext uri="{FF2B5EF4-FFF2-40B4-BE49-F238E27FC236}">
                <a16:creationId xmlns:a16="http://schemas.microsoft.com/office/drawing/2014/main" id="{E627D8F4-BC48-3E23-19DF-54976DE15441}"/>
              </a:ext>
            </a:extLst>
          </p:cNvPr>
          <p:cNvSpPr txBox="1"/>
          <p:nvPr/>
        </p:nvSpPr>
        <p:spPr>
          <a:xfrm>
            <a:off x="126609" y="102394"/>
            <a:ext cx="1941342" cy="207749"/>
          </a:xfrm>
          <a:prstGeom prst="rect">
            <a:avLst/>
          </a:prstGeom>
          <a:noFill/>
        </p:spPr>
        <p:txBody>
          <a:bodyPr wrap="square" lIns="68580" tIns="34290" rIns="68580" bIns="34290" rtlCol="0" anchor="t">
            <a:spAutoFit/>
          </a:bodyPr>
          <a:lstStyle/>
          <a:p>
            <a:r>
              <a:rPr lang="en-FI" sz="900" b="1">
                <a:solidFill>
                  <a:srgbClr val="310E6F"/>
                </a:solidFill>
              </a:rPr>
              <a:t>CONCLUSION</a:t>
            </a:r>
            <a:endParaRPr lang="en-US" sz="900">
              <a:solidFill>
                <a:srgbClr val="FF0000"/>
              </a:solidFill>
            </a:endParaRPr>
          </a:p>
        </p:txBody>
      </p:sp>
      <p:grpSp>
        <p:nvGrpSpPr>
          <p:cNvPr id="2" name="Group 1">
            <a:extLst>
              <a:ext uri="{FF2B5EF4-FFF2-40B4-BE49-F238E27FC236}">
                <a16:creationId xmlns:a16="http://schemas.microsoft.com/office/drawing/2014/main" id="{FA8025EA-E598-C0AD-6180-D4F4A7ED84D7}"/>
              </a:ext>
            </a:extLst>
          </p:cNvPr>
          <p:cNvGrpSpPr/>
          <p:nvPr/>
        </p:nvGrpSpPr>
        <p:grpSpPr>
          <a:xfrm>
            <a:off x="8510808" y="177022"/>
            <a:ext cx="506560" cy="58493"/>
            <a:chOff x="9256904" y="718324"/>
            <a:chExt cx="974635" cy="112541"/>
          </a:xfrm>
        </p:grpSpPr>
        <p:sp>
          <p:nvSpPr>
            <p:cNvPr id="5" name="Oval 4">
              <a:extLst>
                <a:ext uri="{FF2B5EF4-FFF2-40B4-BE49-F238E27FC236}">
                  <a16:creationId xmlns:a16="http://schemas.microsoft.com/office/drawing/2014/main" id="{E95F79EE-1D03-F204-1619-DC8B369E19A7}"/>
                </a:ext>
              </a:extLst>
            </p:cNvPr>
            <p:cNvSpPr/>
            <p:nvPr/>
          </p:nvSpPr>
          <p:spPr>
            <a:xfrm rot="18882202">
              <a:off x="9256904"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6" name="Oval 5">
              <a:extLst>
                <a:ext uri="{FF2B5EF4-FFF2-40B4-BE49-F238E27FC236}">
                  <a16:creationId xmlns:a16="http://schemas.microsoft.com/office/drawing/2014/main" id="{B09250EF-2F6E-7BF3-9FB2-0E126EA7275E}"/>
                </a:ext>
              </a:extLst>
            </p:cNvPr>
            <p:cNvSpPr/>
            <p:nvPr/>
          </p:nvSpPr>
          <p:spPr>
            <a:xfrm rot="18882202">
              <a:off x="9472428"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7" name="Oval 6">
              <a:extLst>
                <a:ext uri="{FF2B5EF4-FFF2-40B4-BE49-F238E27FC236}">
                  <a16:creationId xmlns:a16="http://schemas.microsoft.com/office/drawing/2014/main" id="{EB69B0D3-F293-8C5A-85C8-128B7E3083CE}"/>
                </a:ext>
              </a:extLst>
            </p:cNvPr>
            <p:cNvSpPr/>
            <p:nvPr/>
          </p:nvSpPr>
          <p:spPr>
            <a:xfrm rot="18882202">
              <a:off x="9687952"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01910E85-EEEB-E7C3-FB69-21801BA7E38B}"/>
                </a:ext>
              </a:extLst>
            </p:cNvPr>
            <p:cNvSpPr/>
            <p:nvPr/>
          </p:nvSpPr>
          <p:spPr>
            <a:xfrm rot="18882202">
              <a:off x="9903476" y="718324"/>
              <a:ext cx="112541" cy="112541"/>
            </a:xfrm>
            <a:prstGeom prst="ellipse">
              <a:avLst/>
            </a:prstGeom>
            <a:no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DF8A35D9-8AB1-A520-7A86-9316E6EBA405}"/>
                </a:ext>
              </a:extLst>
            </p:cNvPr>
            <p:cNvSpPr/>
            <p:nvPr/>
          </p:nvSpPr>
          <p:spPr>
            <a:xfrm rot="18882202">
              <a:off x="10118998"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12" name="Footer Placeholder 4">
            <a:extLst>
              <a:ext uri="{FF2B5EF4-FFF2-40B4-BE49-F238E27FC236}">
                <a16:creationId xmlns:a16="http://schemas.microsoft.com/office/drawing/2014/main" id="{2F766D51-3A39-E525-7432-470F2D20CBF4}"/>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116802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Shape 527">
          <a:extLst>
            <a:ext uri="{FF2B5EF4-FFF2-40B4-BE49-F238E27FC236}">
              <a16:creationId xmlns:a16="http://schemas.microsoft.com/office/drawing/2014/main" id="{327F63BA-EA22-038A-429B-519E66C60FE0}"/>
            </a:ext>
          </a:extLst>
        </p:cNvPr>
        <p:cNvGrpSpPr/>
        <p:nvPr/>
      </p:nvGrpSpPr>
      <p:grpSpPr>
        <a:xfrm>
          <a:off x="0" y="0"/>
          <a:ext cx="0" cy="0"/>
          <a:chOff x="0" y="0"/>
          <a:chExt cx="0" cy="0"/>
        </a:xfrm>
      </p:grpSpPr>
      <p:sp>
        <p:nvSpPr>
          <p:cNvPr id="528" name="Google Shape;528;p29">
            <a:extLst>
              <a:ext uri="{FF2B5EF4-FFF2-40B4-BE49-F238E27FC236}">
                <a16:creationId xmlns:a16="http://schemas.microsoft.com/office/drawing/2014/main" id="{F110A37E-D6EC-63E3-A814-5CFC93039085}"/>
              </a:ext>
            </a:extLst>
          </p:cNvPr>
          <p:cNvSpPr txBox="1"/>
          <p:nvPr/>
        </p:nvSpPr>
        <p:spPr>
          <a:xfrm>
            <a:off x="1584900" y="2128796"/>
            <a:ext cx="5974200" cy="8859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3975" b="1" i="1">
                <a:solidFill>
                  <a:srgbClr val="F5EBD2"/>
                </a:solidFill>
                <a:latin typeface="Century Gothic"/>
                <a:sym typeface="Georgia"/>
              </a:rPr>
              <a:t>Tack  </a:t>
            </a:r>
            <a:r>
              <a:rPr lang="en-GB" sz="3975" i="1">
                <a:solidFill>
                  <a:srgbClr val="F5EBD2"/>
                </a:solidFill>
                <a:latin typeface="Century Gothic"/>
                <a:sym typeface="Georgia"/>
              </a:rPr>
              <a:t>Kiitos  </a:t>
            </a:r>
            <a:r>
              <a:rPr lang="en-GB" sz="3975" b="1" i="1">
                <a:solidFill>
                  <a:srgbClr val="F5EBD2"/>
                </a:solidFill>
                <a:latin typeface="Century Gothic"/>
                <a:sym typeface="Georgia"/>
              </a:rPr>
              <a:t>Thank</a:t>
            </a:r>
            <a:r>
              <a:rPr lang="en-GB" sz="3975" b="1" i="1">
                <a:solidFill>
                  <a:srgbClr val="F5EBD2"/>
                </a:solidFill>
                <a:latin typeface="Century Gothic"/>
                <a:ea typeface="Georgia"/>
                <a:cs typeface="Space Grotesk" pitchFamily="2" charset="77"/>
                <a:sym typeface="Georgia"/>
              </a:rPr>
              <a:t> you</a:t>
            </a:r>
            <a:endParaRPr lang="en-GB" sz="1388" i="1">
              <a:solidFill>
                <a:srgbClr val="F5EBD2"/>
              </a:solidFill>
            </a:endParaRPr>
          </a:p>
          <a:p>
            <a:pPr algn="ctr"/>
            <a:endParaRPr lang="en-GB" sz="3188" b="1" i="1">
              <a:solidFill>
                <a:srgbClr val="F5EBD2"/>
              </a:solidFill>
              <a:latin typeface="Century Gothic" panose="020B0502020202020204" pitchFamily="34" charset="0"/>
              <a:ea typeface="Calibri"/>
              <a:cs typeface="Space Grotesk" pitchFamily="2" charset="77"/>
            </a:endParaRPr>
          </a:p>
        </p:txBody>
      </p:sp>
      <p:cxnSp>
        <p:nvCxnSpPr>
          <p:cNvPr id="2" name="Straight Arrow Connector 1">
            <a:extLst>
              <a:ext uri="{FF2B5EF4-FFF2-40B4-BE49-F238E27FC236}">
                <a16:creationId xmlns:a16="http://schemas.microsoft.com/office/drawing/2014/main" id="{EAEE3629-7E11-D75C-4D1A-6D67A73D1063}"/>
              </a:ext>
            </a:extLst>
          </p:cNvPr>
          <p:cNvCxnSpPr/>
          <p:nvPr/>
        </p:nvCxnSpPr>
        <p:spPr>
          <a:xfrm flipH="1">
            <a:off x="3136761" y="2130962"/>
            <a:ext cx="12424" cy="887950"/>
          </a:xfrm>
          <a:prstGeom prst="straightConnector1">
            <a:avLst/>
          </a:prstGeom>
          <a:ln>
            <a:solidFill>
              <a:srgbClr val="F5EBD2"/>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31B209B5-3253-765D-B14E-DF3C5BA30492}"/>
              </a:ext>
            </a:extLst>
          </p:cNvPr>
          <p:cNvCxnSpPr>
            <a:cxnSpLocks/>
          </p:cNvCxnSpPr>
          <p:nvPr/>
        </p:nvCxnSpPr>
        <p:spPr>
          <a:xfrm flipH="1">
            <a:off x="4601577" y="2130962"/>
            <a:ext cx="12424" cy="887950"/>
          </a:xfrm>
          <a:prstGeom prst="straightConnector1">
            <a:avLst/>
          </a:prstGeom>
          <a:ln>
            <a:solidFill>
              <a:srgbClr val="F5EBD2"/>
            </a:solidFill>
          </a:ln>
        </p:spPr>
        <p:style>
          <a:lnRef idx="2">
            <a:schemeClr val="accent1"/>
          </a:lnRef>
          <a:fillRef idx="0">
            <a:schemeClr val="accent1"/>
          </a:fillRef>
          <a:effectRef idx="1">
            <a:schemeClr val="accent1"/>
          </a:effectRef>
          <a:fontRef idx="minor">
            <a:schemeClr val="tx1"/>
          </a:fontRef>
        </p:style>
      </p:cxnSp>
      <p:sp>
        <p:nvSpPr>
          <p:cNvPr id="4" name="Footer Placeholder 4">
            <a:extLst>
              <a:ext uri="{FF2B5EF4-FFF2-40B4-BE49-F238E27FC236}">
                <a16:creationId xmlns:a16="http://schemas.microsoft.com/office/drawing/2014/main" id="{953277D1-B95C-E235-4589-96869C80B31D}"/>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pic>
        <p:nvPicPr>
          <p:cNvPr id="6" name="Picture 5">
            <a:extLst>
              <a:ext uri="{FF2B5EF4-FFF2-40B4-BE49-F238E27FC236}">
                <a16:creationId xmlns:a16="http://schemas.microsoft.com/office/drawing/2014/main" id="{B90D83BE-8A65-7C98-DBCC-489DDE71307E}"/>
              </a:ext>
            </a:extLst>
          </p:cNvPr>
          <p:cNvPicPr>
            <a:picLocks noChangeAspect="1"/>
          </p:cNvPicPr>
          <p:nvPr/>
        </p:nvPicPr>
        <p:blipFill>
          <a:blip r:embed="rId3">
            <a:duotone>
              <a:prstClr val="black"/>
              <a:srgbClr val="FAF1DC">
                <a:tint val="45000"/>
                <a:satMod val="400000"/>
              </a:srgbClr>
            </a:duotone>
            <a:extLst>
              <a:ext uri="{28A0092B-C50C-407E-A947-70E740481C1C}">
                <a14:useLocalDpi xmlns:a14="http://schemas.microsoft.com/office/drawing/2010/main" val="0"/>
              </a:ext>
            </a:extLst>
          </a:blip>
          <a:stretch>
            <a:fillRect/>
          </a:stretch>
        </p:blipFill>
        <p:spPr>
          <a:xfrm>
            <a:off x="192188" y="158267"/>
            <a:ext cx="2505075" cy="742950"/>
          </a:xfrm>
          <a:prstGeom prst="rect">
            <a:avLst/>
          </a:prstGeom>
          <a:ln>
            <a:noFill/>
          </a:ln>
        </p:spPr>
      </p:pic>
      <p:pic>
        <p:nvPicPr>
          <p:cNvPr id="8" name="Picture 7">
            <a:extLst>
              <a:ext uri="{FF2B5EF4-FFF2-40B4-BE49-F238E27FC236}">
                <a16:creationId xmlns:a16="http://schemas.microsoft.com/office/drawing/2014/main" id="{C00C1FFE-05D1-0E14-6F7A-39BDA2E8838E}"/>
              </a:ext>
            </a:extLst>
          </p:cNvPr>
          <p:cNvPicPr>
            <a:picLocks noChangeAspect="1"/>
          </p:cNvPicPr>
          <p:nvPr/>
        </p:nvPicPr>
        <p:blipFill>
          <a:blip r:embed="rId4">
            <a:duotone>
              <a:prstClr val="black"/>
              <a:srgbClr val="FAF1DC">
                <a:tint val="45000"/>
                <a:satMod val="400000"/>
              </a:srgbClr>
            </a:duotone>
            <a:extLst>
              <a:ext uri="{28A0092B-C50C-407E-A947-70E740481C1C}">
                <a14:useLocalDpi xmlns:a14="http://schemas.microsoft.com/office/drawing/2010/main" val="0"/>
              </a:ext>
            </a:extLst>
          </a:blip>
          <a:stretch>
            <a:fillRect/>
          </a:stretch>
        </p:blipFill>
        <p:spPr>
          <a:xfrm>
            <a:off x="7729366" y="253745"/>
            <a:ext cx="1142679" cy="554369"/>
          </a:xfrm>
          <a:prstGeom prst="rect">
            <a:avLst/>
          </a:prstGeom>
        </p:spPr>
      </p:pic>
    </p:spTree>
    <p:extLst>
      <p:ext uri="{BB962C8B-B14F-4D97-AF65-F5344CB8AC3E}">
        <p14:creationId xmlns:p14="http://schemas.microsoft.com/office/powerpoint/2010/main" val="4279054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Shape 532"/>
        <p:cNvGrpSpPr/>
        <p:nvPr/>
      </p:nvGrpSpPr>
      <p:grpSpPr>
        <a:xfrm>
          <a:off x="0" y="0"/>
          <a:ext cx="0" cy="0"/>
          <a:chOff x="0" y="0"/>
          <a:chExt cx="0" cy="0"/>
        </a:xfrm>
      </p:grpSpPr>
      <p:sp>
        <p:nvSpPr>
          <p:cNvPr id="533" name="Google Shape;533;p30"/>
          <p:cNvSpPr txBox="1"/>
          <p:nvPr/>
        </p:nvSpPr>
        <p:spPr>
          <a:xfrm>
            <a:off x="274800" y="234913"/>
            <a:ext cx="4207393" cy="55396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400" b="1">
                <a:solidFill>
                  <a:srgbClr val="0B0046"/>
                </a:solidFill>
                <a:latin typeface="Century Gothic"/>
                <a:ea typeface="Georgia"/>
                <a:cs typeface="Georgia"/>
                <a:sym typeface="Georgia"/>
              </a:rPr>
              <a:t>Sources</a:t>
            </a:r>
          </a:p>
        </p:txBody>
      </p:sp>
      <p:sp>
        <p:nvSpPr>
          <p:cNvPr id="534" name="Google Shape;534;p30"/>
          <p:cNvSpPr txBox="1"/>
          <p:nvPr/>
        </p:nvSpPr>
        <p:spPr>
          <a:xfrm>
            <a:off x="274754" y="1143321"/>
            <a:ext cx="4827846" cy="3847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53854" indent="-214313">
              <a:buSzPts val="1400"/>
              <a:buChar char="•"/>
            </a:pPr>
            <a:r>
              <a:rPr lang="en-GB" sz="1200" dirty="0">
                <a:latin typeface="CordiaUPC"/>
                <a:cs typeface="CordiaUPC"/>
              </a:rPr>
              <a:t>The Finnish Institute for Health and Welfare, 2025. </a:t>
            </a:r>
            <a:r>
              <a:rPr lang="en-GB" sz="1200" i="1" dirty="0" err="1">
                <a:latin typeface="CordiaUPC"/>
                <a:cs typeface="CordiaUPC"/>
              </a:rPr>
              <a:t>Asiakastyytyväisyys</a:t>
            </a:r>
            <a:r>
              <a:rPr lang="en-GB" sz="1200" i="1" dirty="0">
                <a:latin typeface="CordiaUPC"/>
                <a:cs typeface="CordiaUPC"/>
              </a:rPr>
              <a:t> </a:t>
            </a:r>
            <a:r>
              <a:rPr lang="en-GB" sz="1200" i="1" dirty="0" err="1">
                <a:latin typeface="CordiaUPC"/>
                <a:cs typeface="CordiaUPC"/>
              </a:rPr>
              <a:t>sosiaali</a:t>
            </a:r>
            <a:r>
              <a:rPr lang="en-GB" sz="1200" i="1" dirty="0">
                <a:latin typeface="CordiaUPC"/>
                <a:cs typeface="CordiaUPC"/>
              </a:rPr>
              <a:t>- </a:t>
            </a:r>
            <a:r>
              <a:rPr lang="en-GB" sz="1200" i="1" dirty="0" err="1">
                <a:latin typeface="CordiaUPC"/>
                <a:cs typeface="CordiaUPC"/>
              </a:rPr>
              <a:t>ja</a:t>
            </a:r>
            <a:r>
              <a:rPr lang="en-GB" sz="1200" i="1" dirty="0">
                <a:latin typeface="CordiaUPC"/>
                <a:cs typeface="CordiaUPC"/>
              </a:rPr>
              <a:t> </a:t>
            </a:r>
            <a:r>
              <a:rPr lang="en-GB" sz="1200" i="1" dirty="0" err="1">
                <a:latin typeface="CordiaUPC"/>
                <a:cs typeface="CordiaUPC"/>
              </a:rPr>
              <a:t>terveyspalveluissa</a:t>
            </a:r>
            <a:r>
              <a:rPr lang="en-GB" sz="1200" i="1" dirty="0">
                <a:latin typeface="CordiaUPC"/>
                <a:cs typeface="CordiaUPC"/>
              </a:rPr>
              <a:t> </a:t>
            </a:r>
            <a:r>
              <a:rPr lang="en-GB" sz="1200" i="1" dirty="0" err="1">
                <a:latin typeface="CordiaUPC"/>
                <a:cs typeface="CordiaUPC"/>
              </a:rPr>
              <a:t>pysynyt</a:t>
            </a:r>
            <a:r>
              <a:rPr lang="en-GB" sz="1200" i="1" dirty="0">
                <a:latin typeface="CordiaUPC"/>
                <a:cs typeface="CordiaUPC"/>
              </a:rPr>
              <a:t> </a:t>
            </a:r>
            <a:r>
              <a:rPr lang="en-GB" sz="1200" i="1" dirty="0" err="1">
                <a:latin typeface="CordiaUPC"/>
                <a:cs typeface="CordiaUPC"/>
              </a:rPr>
              <a:t>korkealla</a:t>
            </a:r>
            <a:r>
              <a:rPr lang="en-GB" sz="1200" i="1" dirty="0">
                <a:latin typeface="CordiaUPC"/>
                <a:cs typeface="CordiaUPC"/>
              </a:rPr>
              <a:t> – </a:t>
            </a:r>
            <a:r>
              <a:rPr lang="en-GB" sz="1200" i="1" dirty="0" err="1">
                <a:latin typeface="CordiaUPC"/>
                <a:cs typeface="CordiaUPC"/>
              </a:rPr>
              <a:t>luottamus</a:t>
            </a:r>
            <a:r>
              <a:rPr lang="en-GB" sz="1200" i="1" dirty="0">
                <a:latin typeface="CordiaUPC"/>
                <a:cs typeface="CordiaUPC"/>
              </a:rPr>
              <a:t> </a:t>
            </a:r>
            <a:r>
              <a:rPr lang="en-GB" sz="1200" i="1" dirty="0" err="1">
                <a:latin typeface="CordiaUPC"/>
                <a:cs typeface="CordiaUPC"/>
              </a:rPr>
              <a:t>järjestelmän</a:t>
            </a:r>
            <a:r>
              <a:rPr lang="en-GB" sz="1200" i="1" dirty="0">
                <a:latin typeface="CordiaUPC"/>
                <a:cs typeface="CordiaUPC"/>
              </a:rPr>
              <a:t> </a:t>
            </a:r>
            <a:r>
              <a:rPr lang="en-GB" sz="1200" i="1" dirty="0" err="1">
                <a:latin typeface="CordiaUPC"/>
                <a:cs typeface="CordiaUPC"/>
              </a:rPr>
              <a:t>toimivuuteen</a:t>
            </a:r>
            <a:r>
              <a:rPr lang="en-GB" sz="1200" i="1" dirty="0">
                <a:latin typeface="CordiaUPC"/>
                <a:cs typeface="CordiaUPC"/>
              </a:rPr>
              <a:t> </a:t>
            </a:r>
            <a:r>
              <a:rPr lang="en-GB" sz="1200" i="1" dirty="0" err="1">
                <a:latin typeface="CordiaUPC"/>
                <a:cs typeface="CordiaUPC"/>
              </a:rPr>
              <a:t>heikentynyt</a:t>
            </a:r>
            <a:r>
              <a:rPr lang="en-GB" sz="1200" dirty="0">
                <a:latin typeface="CordiaUPC"/>
                <a:cs typeface="CordiaUPC"/>
              </a:rPr>
              <a:t>. Press release 15.5.2025. Available at: </a:t>
            </a:r>
            <a:r>
              <a:rPr lang="en-GB" sz="1200" dirty="0">
                <a:latin typeface="CordiaUPC"/>
                <a:cs typeface="CordiaUPC"/>
                <a:hlinkClick r:id="rId3"/>
              </a:rPr>
              <a:t>https://thl.fi/-/asiakastyytyvaisyys-sosiaali-ja-terveyspalveluissa-pysynyt-korkealla-luottamus-jarjestelman-toimivuuteen-heikentynyt</a:t>
            </a:r>
            <a:r>
              <a:rPr lang="en-GB" sz="1200" dirty="0">
                <a:latin typeface="CordiaUPC"/>
                <a:cs typeface="CordiaUPC"/>
              </a:rPr>
              <a:t> (Accessed 20 May 2026)</a:t>
            </a:r>
            <a:endParaRPr lang="en-US" sz="1200" dirty="0"/>
          </a:p>
          <a:p>
            <a:pPr marL="353854" indent="-214313">
              <a:buSzPts val="1400"/>
              <a:buChar char="•"/>
            </a:pPr>
            <a:r>
              <a:rPr lang="en-GB" sz="1200" dirty="0">
                <a:solidFill>
                  <a:schemeClr val="tx1"/>
                </a:solidFill>
                <a:latin typeface="CordiaUPC"/>
                <a:ea typeface="Calibri"/>
                <a:cs typeface="CordiaUPC"/>
                <a:sym typeface="Calibri"/>
              </a:rPr>
              <a:t>Koivisto, J &amp; </a:t>
            </a:r>
            <a:r>
              <a:rPr lang="en-GB" sz="1200" dirty="0" err="1">
                <a:solidFill>
                  <a:schemeClr val="tx1"/>
                </a:solidFill>
                <a:latin typeface="CordiaUPC"/>
                <a:ea typeface="Calibri"/>
                <a:cs typeface="CordiaUPC"/>
                <a:sym typeface="Calibri"/>
              </a:rPr>
              <a:t>Tiirinki</a:t>
            </a:r>
            <a:r>
              <a:rPr lang="en-GB" sz="1200" dirty="0">
                <a:solidFill>
                  <a:schemeClr val="tx1"/>
                </a:solidFill>
                <a:latin typeface="CordiaUPC"/>
                <a:ea typeface="Calibri"/>
                <a:cs typeface="CordiaUPC"/>
                <a:sym typeface="Calibri"/>
              </a:rPr>
              <a:t>, H, 2020. </a:t>
            </a:r>
            <a:r>
              <a:rPr lang="en-GB" sz="1200" dirty="0" err="1">
                <a:latin typeface="CordiaUPC"/>
                <a:cs typeface="CordiaUPC"/>
              </a:rPr>
              <a:t>Monialaisen</a:t>
            </a:r>
            <a:r>
              <a:rPr lang="en-GB" sz="1200" dirty="0">
                <a:latin typeface="CordiaUPC"/>
                <a:cs typeface="CordiaUPC"/>
              </a:rPr>
              <a:t> </a:t>
            </a:r>
            <a:r>
              <a:rPr lang="en-GB" sz="1200" dirty="0" err="1">
                <a:latin typeface="CordiaUPC"/>
                <a:cs typeface="CordiaUPC"/>
              </a:rPr>
              <a:t>palvelutarpeen</a:t>
            </a:r>
            <a:r>
              <a:rPr lang="en-GB" sz="1200" dirty="0">
                <a:latin typeface="CordiaUPC"/>
                <a:cs typeface="CordiaUPC"/>
              </a:rPr>
              <a:t> </a:t>
            </a:r>
            <a:r>
              <a:rPr lang="en-GB" sz="1200" dirty="0" err="1">
                <a:latin typeface="CordiaUPC"/>
                <a:cs typeface="CordiaUPC"/>
              </a:rPr>
              <a:t>tunnistaminen</a:t>
            </a:r>
            <a:r>
              <a:rPr lang="en-GB" sz="1200" dirty="0">
                <a:latin typeface="CordiaUPC"/>
                <a:cs typeface="CordiaUPC"/>
              </a:rPr>
              <a:t> </a:t>
            </a:r>
            <a:r>
              <a:rPr lang="en-GB" sz="1200" dirty="0" err="1">
                <a:latin typeface="CordiaUPC"/>
                <a:cs typeface="CordiaUPC"/>
              </a:rPr>
              <a:t>sosiaali</a:t>
            </a:r>
            <a:r>
              <a:rPr lang="en-GB" sz="1200" dirty="0">
                <a:latin typeface="CordiaUPC"/>
                <a:cs typeface="CordiaUPC"/>
              </a:rPr>
              <a:t>-, </a:t>
            </a:r>
            <a:r>
              <a:rPr lang="en-GB" sz="1200" dirty="0" err="1">
                <a:latin typeface="CordiaUPC"/>
                <a:cs typeface="CordiaUPC"/>
              </a:rPr>
              <a:t>terveysja</a:t>
            </a:r>
            <a:r>
              <a:rPr lang="en-GB" sz="1200" dirty="0">
                <a:latin typeface="CordiaUPC"/>
                <a:cs typeface="CordiaUPC"/>
              </a:rPr>
              <a:t> </a:t>
            </a:r>
            <a:r>
              <a:rPr lang="en-GB" sz="1200" dirty="0" err="1">
                <a:latin typeface="CordiaUPC"/>
                <a:cs typeface="CordiaUPC"/>
              </a:rPr>
              <a:t>työvoimapalveluissa</a:t>
            </a:r>
            <a:r>
              <a:rPr lang="en-GB" sz="1200" dirty="0">
                <a:latin typeface="CordiaUPC"/>
                <a:cs typeface="CordiaUPC"/>
              </a:rPr>
              <a:t>. </a:t>
            </a:r>
            <a:r>
              <a:rPr lang="en-GB" sz="1200" dirty="0" err="1">
                <a:latin typeface="CordiaUPC"/>
                <a:cs typeface="CordiaUPC"/>
              </a:rPr>
              <a:t>Valtioneuvoston</a:t>
            </a:r>
            <a:r>
              <a:rPr lang="en-GB" sz="1200" dirty="0">
                <a:latin typeface="CordiaUPC"/>
                <a:cs typeface="CordiaUPC"/>
              </a:rPr>
              <a:t> </a:t>
            </a:r>
            <a:r>
              <a:rPr lang="en-GB" sz="1200" dirty="0" err="1">
                <a:latin typeface="CordiaUPC"/>
                <a:cs typeface="CordiaUPC"/>
              </a:rPr>
              <a:t>kanslia</a:t>
            </a:r>
            <a:r>
              <a:rPr lang="en-GB" sz="1200" dirty="0">
                <a:latin typeface="CordiaUPC"/>
                <a:cs typeface="CordiaUPC"/>
              </a:rPr>
              <a:t>. </a:t>
            </a:r>
            <a:r>
              <a:rPr lang="en-GB" sz="1200" dirty="0">
                <a:solidFill>
                  <a:schemeClr val="tx1"/>
                </a:solidFill>
                <a:latin typeface="CordiaUPC"/>
                <a:ea typeface="Calibri"/>
                <a:cs typeface="CordiaUPC"/>
                <a:sym typeface="Calibri"/>
              </a:rPr>
              <a:t>Available at: </a:t>
            </a:r>
            <a:r>
              <a:rPr lang="en-GB" sz="1200" dirty="0">
                <a:solidFill>
                  <a:schemeClr val="tx1"/>
                </a:solidFill>
                <a:latin typeface="CordiaUPC"/>
                <a:cs typeface="CordiaUPC"/>
                <a:hlinkClick r:id="rId4">
                  <a:extLst>
                    <a:ext uri="{A12FA001-AC4F-418D-AE19-62706E023703}">
                      <ahyp:hlinkClr xmlns:ahyp="http://schemas.microsoft.com/office/drawing/2018/hyperlinkcolor" val="tx"/>
                    </a:ext>
                  </a:extLst>
                </a:hlinkClick>
              </a:rPr>
              <a:t>https://julkaisut.valtioneuvosto.fi/server/api/core/bitstreams/bb58be7a-2cea-4e18-a220-4b99439ab317/content</a:t>
            </a:r>
            <a:r>
              <a:rPr lang="en-GB" sz="1200" dirty="0">
                <a:solidFill>
                  <a:schemeClr val="tx1"/>
                </a:solidFill>
                <a:latin typeface="CordiaUPC"/>
                <a:cs typeface="CordiaUPC"/>
              </a:rPr>
              <a:t> (Accessed: 18 May 2026)</a:t>
            </a:r>
            <a:endParaRPr lang="en-GB" sz="1200" dirty="0">
              <a:solidFill>
                <a:schemeClr val="tx1"/>
              </a:solidFill>
              <a:latin typeface="CordiaUPC"/>
              <a:ea typeface="Calibri"/>
              <a:cs typeface="CordiaUPC"/>
            </a:endParaRPr>
          </a:p>
          <a:p>
            <a:pPr marL="353854" indent="-214313">
              <a:buSzPts val="1400"/>
              <a:buFont typeface="Arial"/>
              <a:buChar char="•"/>
            </a:pPr>
            <a:r>
              <a:rPr lang="en-GB" sz="1200" dirty="0" err="1">
                <a:solidFill>
                  <a:schemeClr val="tx1"/>
                </a:solidFill>
                <a:latin typeface="CordiaUPC"/>
                <a:cs typeface="CordiaUPC"/>
                <a:sym typeface="Calibri"/>
              </a:rPr>
              <a:t>Larsio</a:t>
            </a:r>
            <a:r>
              <a:rPr lang="en-GB" sz="1200" dirty="0">
                <a:solidFill>
                  <a:schemeClr val="tx1"/>
                </a:solidFill>
                <a:latin typeface="CordiaUPC"/>
                <a:cs typeface="CordiaUPC"/>
                <a:sym typeface="Calibri"/>
              </a:rPr>
              <a:t>, A., </a:t>
            </a:r>
            <a:r>
              <a:rPr lang="en-GB" sz="1200" dirty="0" err="1">
                <a:solidFill>
                  <a:schemeClr val="tx1"/>
                </a:solidFill>
                <a:latin typeface="CordiaUPC"/>
                <a:cs typeface="CordiaUPC"/>
                <a:sym typeface="Calibri"/>
              </a:rPr>
              <a:t>Malkamäki</a:t>
            </a:r>
            <a:r>
              <a:rPr lang="en-GB" sz="1200" dirty="0">
                <a:solidFill>
                  <a:schemeClr val="tx1"/>
                </a:solidFill>
                <a:latin typeface="CordiaUPC"/>
                <a:cs typeface="CordiaUPC"/>
                <a:sym typeface="Calibri"/>
              </a:rPr>
              <a:t>, S. and </a:t>
            </a:r>
            <a:r>
              <a:rPr lang="en-GB" sz="1200" dirty="0" err="1">
                <a:solidFill>
                  <a:schemeClr val="tx1"/>
                </a:solidFill>
                <a:latin typeface="CordiaUPC"/>
                <a:cs typeface="CordiaUPC"/>
                <a:sym typeface="Calibri"/>
              </a:rPr>
              <a:t>Kalliola</a:t>
            </a:r>
            <a:r>
              <a:rPr lang="en-GB" sz="1200" dirty="0">
                <a:solidFill>
                  <a:schemeClr val="tx1"/>
                </a:solidFill>
                <a:latin typeface="CordiaUPC"/>
                <a:cs typeface="CordiaUPC"/>
                <a:sym typeface="Calibri"/>
              </a:rPr>
              <a:t>, M. (2024) </a:t>
            </a:r>
            <a:r>
              <a:rPr lang="en-GB" sz="1200" dirty="0" err="1">
                <a:solidFill>
                  <a:schemeClr val="tx1"/>
                </a:solidFill>
                <a:latin typeface="CordiaUPC"/>
                <a:cs typeface="CordiaUPC"/>
                <a:sym typeface="Calibri"/>
              </a:rPr>
              <a:t>Tietomalleista</a:t>
            </a:r>
            <a:r>
              <a:rPr lang="en-GB" sz="1200" dirty="0">
                <a:solidFill>
                  <a:schemeClr val="tx1"/>
                </a:solidFill>
                <a:latin typeface="CordiaUPC"/>
                <a:cs typeface="CordiaUPC"/>
                <a:sym typeface="Calibri"/>
              </a:rPr>
              <a:t> </a:t>
            </a:r>
            <a:r>
              <a:rPr lang="en-GB" sz="1200" dirty="0" err="1">
                <a:solidFill>
                  <a:schemeClr val="tx1"/>
                </a:solidFill>
                <a:latin typeface="CordiaUPC"/>
                <a:cs typeface="CordiaUPC"/>
                <a:sym typeface="Calibri"/>
              </a:rPr>
              <a:t>tehoa</a:t>
            </a:r>
            <a:r>
              <a:rPr lang="en-GB" sz="1200" dirty="0">
                <a:solidFill>
                  <a:schemeClr val="tx1"/>
                </a:solidFill>
                <a:latin typeface="CordiaUPC"/>
                <a:cs typeface="CordiaUPC"/>
                <a:sym typeface="Calibri"/>
              </a:rPr>
              <a:t> </a:t>
            </a:r>
            <a:r>
              <a:rPr lang="en-GB" sz="1200" dirty="0" err="1">
                <a:solidFill>
                  <a:schemeClr val="tx1"/>
                </a:solidFill>
                <a:latin typeface="CordiaUPC"/>
                <a:cs typeface="CordiaUPC"/>
                <a:sym typeface="Calibri"/>
              </a:rPr>
              <a:t>sote-järjestelmään</a:t>
            </a:r>
            <a:r>
              <a:rPr lang="en-GB" sz="1200" dirty="0">
                <a:solidFill>
                  <a:schemeClr val="tx1"/>
                </a:solidFill>
                <a:latin typeface="CordiaUPC"/>
                <a:cs typeface="CordiaUPC"/>
                <a:sym typeface="Calibri"/>
              </a:rPr>
              <a:t>: </a:t>
            </a:r>
            <a:r>
              <a:rPr lang="en-GB" sz="1200" dirty="0" err="1">
                <a:solidFill>
                  <a:schemeClr val="tx1"/>
                </a:solidFill>
                <a:latin typeface="CordiaUPC"/>
                <a:cs typeface="CordiaUPC"/>
                <a:sym typeface="Calibri"/>
              </a:rPr>
              <a:t>Keinoja</a:t>
            </a:r>
            <a:r>
              <a:rPr lang="en-GB" sz="1200" dirty="0">
                <a:solidFill>
                  <a:schemeClr val="tx1"/>
                </a:solidFill>
                <a:latin typeface="CordiaUPC"/>
                <a:cs typeface="CordiaUPC"/>
                <a:sym typeface="Calibri"/>
              </a:rPr>
              <a:t> </a:t>
            </a:r>
            <a:r>
              <a:rPr lang="en-GB" sz="1200" dirty="0" err="1">
                <a:solidFill>
                  <a:schemeClr val="tx1"/>
                </a:solidFill>
                <a:latin typeface="CordiaUPC"/>
                <a:cs typeface="CordiaUPC"/>
                <a:sym typeface="Calibri"/>
              </a:rPr>
              <a:t>toiminnan</a:t>
            </a:r>
            <a:r>
              <a:rPr lang="en-GB" sz="1200" dirty="0">
                <a:solidFill>
                  <a:schemeClr val="tx1"/>
                </a:solidFill>
                <a:latin typeface="CordiaUPC"/>
                <a:cs typeface="CordiaUPC"/>
                <a:sym typeface="Calibri"/>
              </a:rPr>
              <a:t> </a:t>
            </a:r>
            <a:r>
              <a:rPr lang="en-GB" sz="1200" dirty="0" err="1">
                <a:solidFill>
                  <a:schemeClr val="tx1"/>
                </a:solidFill>
                <a:latin typeface="CordiaUPC"/>
                <a:cs typeface="CordiaUPC"/>
                <a:sym typeface="Calibri"/>
              </a:rPr>
              <a:t>muutokseen</a:t>
            </a:r>
            <a:r>
              <a:rPr lang="en-GB" sz="1200" dirty="0">
                <a:solidFill>
                  <a:schemeClr val="tx1"/>
                </a:solidFill>
                <a:latin typeface="CordiaUPC"/>
                <a:cs typeface="CordiaUPC"/>
                <a:sym typeface="Calibri"/>
              </a:rPr>
              <a:t> </a:t>
            </a:r>
            <a:r>
              <a:rPr lang="en-GB" sz="1200" dirty="0" err="1">
                <a:solidFill>
                  <a:schemeClr val="tx1"/>
                </a:solidFill>
                <a:latin typeface="CordiaUPC"/>
                <a:cs typeface="CordiaUPC"/>
                <a:sym typeface="Calibri"/>
              </a:rPr>
              <a:t>ja</a:t>
            </a:r>
            <a:r>
              <a:rPr lang="en-GB" sz="1200" dirty="0">
                <a:solidFill>
                  <a:schemeClr val="tx1"/>
                </a:solidFill>
                <a:latin typeface="CordiaUPC"/>
                <a:cs typeface="CordiaUPC"/>
                <a:sym typeface="Calibri"/>
              </a:rPr>
              <a:t> </a:t>
            </a:r>
            <a:r>
              <a:rPr lang="en-GB" sz="1200" dirty="0" err="1">
                <a:solidFill>
                  <a:schemeClr val="tx1"/>
                </a:solidFill>
                <a:latin typeface="CordiaUPC"/>
                <a:cs typeface="CordiaUPC"/>
                <a:sym typeface="Calibri"/>
              </a:rPr>
              <a:t>kustannusten</a:t>
            </a:r>
            <a:r>
              <a:rPr lang="en-GB" sz="1200" dirty="0">
                <a:solidFill>
                  <a:schemeClr val="tx1"/>
                </a:solidFill>
                <a:latin typeface="CordiaUPC"/>
                <a:cs typeface="CordiaUPC"/>
                <a:sym typeface="Calibri"/>
              </a:rPr>
              <a:t> </a:t>
            </a:r>
            <a:r>
              <a:rPr lang="en-GB" sz="1200" dirty="0" err="1">
                <a:solidFill>
                  <a:schemeClr val="tx1"/>
                </a:solidFill>
                <a:latin typeface="CordiaUPC"/>
                <a:cs typeface="CordiaUPC"/>
                <a:sym typeface="Calibri"/>
              </a:rPr>
              <a:t>kasvun</a:t>
            </a:r>
            <a:r>
              <a:rPr lang="en-GB" sz="1200" dirty="0">
                <a:solidFill>
                  <a:schemeClr val="tx1"/>
                </a:solidFill>
                <a:latin typeface="CordiaUPC"/>
                <a:cs typeface="CordiaUPC"/>
                <a:sym typeface="Calibri"/>
              </a:rPr>
              <a:t> </a:t>
            </a:r>
            <a:r>
              <a:rPr lang="en-GB" sz="1200" dirty="0" err="1">
                <a:solidFill>
                  <a:schemeClr val="tx1"/>
                </a:solidFill>
                <a:latin typeface="CordiaUPC"/>
                <a:cs typeface="CordiaUPC"/>
                <a:sym typeface="Calibri"/>
              </a:rPr>
              <a:t>hillitsemiseen</a:t>
            </a:r>
            <a:r>
              <a:rPr lang="en-GB" sz="1200" dirty="0">
                <a:solidFill>
                  <a:schemeClr val="tx1"/>
                </a:solidFill>
                <a:latin typeface="CordiaUPC"/>
                <a:cs typeface="CordiaUPC"/>
                <a:sym typeface="Calibri"/>
              </a:rPr>
              <a:t>. Helsinki: Sitra. Available at:</a:t>
            </a:r>
            <a:r>
              <a:rPr lang="en-GB" sz="1200" u="sng" dirty="0">
                <a:solidFill>
                  <a:schemeClr val="hlink"/>
                </a:solidFill>
                <a:latin typeface="CordiaUPC"/>
                <a:ea typeface="Calibri"/>
                <a:cs typeface="CordiaUPC"/>
                <a:sym typeface="Calibri"/>
              </a:rPr>
              <a:t> https://www.sitra.fi/julkaisut/tietomalleista-tehoa-sote-jarjestelmaan/</a:t>
            </a:r>
            <a:r>
              <a:rPr lang="en-GB" sz="1200" dirty="0">
                <a:solidFill>
                  <a:schemeClr val="tx1"/>
                </a:solidFill>
                <a:latin typeface="CordiaUPC"/>
                <a:cs typeface="CordiaUPC"/>
                <a:sym typeface="Calibri"/>
              </a:rPr>
              <a:t> (Accessed: 20 May 2026)</a:t>
            </a:r>
            <a:r>
              <a:rPr lang="en-GB" sz="1200" dirty="0">
                <a:solidFill>
                  <a:schemeClr val="tx1"/>
                </a:solidFill>
                <a:latin typeface="CordiaUPC"/>
                <a:ea typeface="Calibri"/>
                <a:cs typeface="CordiaUPC"/>
                <a:sym typeface="Calibri"/>
              </a:rPr>
              <a:t> </a:t>
            </a:r>
          </a:p>
          <a:p>
            <a:pPr marL="353854" indent="-214313">
              <a:buSzPts val="1400"/>
              <a:buFont typeface="Arial"/>
              <a:buChar char="•"/>
            </a:pPr>
            <a:r>
              <a:rPr lang="en-GB" sz="1200" dirty="0">
                <a:latin typeface="CordiaUPC"/>
                <a:cs typeface="CordiaUPC"/>
              </a:rPr>
              <a:t>Ministry of Social Affairs and Health (STM) (2024-2026) </a:t>
            </a:r>
            <a:r>
              <a:rPr lang="en-GB" sz="1200" dirty="0" err="1">
                <a:latin typeface="CordiaUPC"/>
                <a:cs typeface="CordiaUPC"/>
              </a:rPr>
              <a:t>Asiakasmaksutaulukot</a:t>
            </a:r>
            <a:r>
              <a:rPr lang="en-GB" sz="1200" dirty="0">
                <a:latin typeface="CordiaUPC"/>
                <a:cs typeface="CordiaUPC"/>
              </a:rPr>
              <a:t> 2024–2026. Helsinki: Ministry of Social Affairs and Health.</a:t>
            </a:r>
          </a:p>
          <a:p>
            <a:pPr marL="353854" indent="-214313">
              <a:buSzPts val="1400"/>
              <a:buFont typeface="Arial"/>
              <a:buChar char="•"/>
            </a:pPr>
            <a:r>
              <a:rPr lang="en-GB" sz="1200" dirty="0">
                <a:solidFill>
                  <a:schemeClr val="tx1"/>
                </a:solidFill>
                <a:latin typeface="CordiaUPC"/>
                <a:ea typeface="Calibri"/>
                <a:cs typeface="CordiaUPC"/>
                <a:sym typeface="Calibri"/>
              </a:rPr>
              <a:t>Steinberg, M, 2026. </a:t>
            </a:r>
            <a:r>
              <a:rPr lang="fi-FI" sz="1200" dirty="0" err="1">
                <a:solidFill>
                  <a:schemeClr val="tx1"/>
                </a:solidFill>
                <a:latin typeface="CordiaUPC"/>
                <a:ea typeface="Calibri"/>
                <a:cs typeface="CordiaUPC"/>
                <a:sym typeface="Calibri"/>
              </a:rPr>
              <a:t>Introduction</a:t>
            </a:r>
            <a:r>
              <a:rPr lang="fi-FI" sz="1200" dirty="0">
                <a:solidFill>
                  <a:schemeClr val="tx1"/>
                </a:solidFill>
                <a:latin typeface="CordiaUPC"/>
                <a:ea typeface="Calibri"/>
                <a:cs typeface="CordiaUPC"/>
                <a:sym typeface="Calibri"/>
              </a:rPr>
              <a:t> to </a:t>
            </a:r>
            <a:r>
              <a:rPr lang="fi-FI" sz="1200" dirty="0" err="1">
                <a:solidFill>
                  <a:schemeClr val="tx1"/>
                </a:solidFill>
                <a:latin typeface="CordiaUPC"/>
                <a:ea typeface="Calibri"/>
                <a:cs typeface="CordiaUPC"/>
                <a:sym typeface="Calibri"/>
              </a:rPr>
              <a:t>Entry</a:t>
            </a:r>
            <a:r>
              <a:rPr lang="fi-FI" sz="1200" dirty="0">
                <a:solidFill>
                  <a:schemeClr val="tx1"/>
                </a:solidFill>
                <a:latin typeface="CordiaUPC"/>
                <a:ea typeface="Calibri"/>
                <a:cs typeface="CordiaUPC"/>
                <a:sym typeface="Calibri"/>
              </a:rPr>
              <a:t> </a:t>
            </a:r>
            <a:r>
              <a:rPr lang="fi-FI" sz="1200" dirty="0" err="1">
                <a:solidFill>
                  <a:schemeClr val="tx1"/>
                </a:solidFill>
                <a:latin typeface="CordiaUPC"/>
                <a:ea typeface="Calibri"/>
                <a:cs typeface="CordiaUPC"/>
                <a:sym typeface="Calibri"/>
              </a:rPr>
              <a:t>Points</a:t>
            </a:r>
            <a:r>
              <a:rPr lang="fi-FI" sz="1200" dirty="0">
                <a:solidFill>
                  <a:schemeClr val="tx1"/>
                </a:solidFill>
                <a:latin typeface="CordiaUPC"/>
                <a:ea typeface="Calibri"/>
                <a:cs typeface="CordiaUPC"/>
                <a:sym typeface="Calibri"/>
              </a:rPr>
              <a:t>: </a:t>
            </a:r>
            <a:r>
              <a:rPr lang="fi-FI" sz="1200" dirty="0" err="1">
                <a:solidFill>
                  <a:schemeClr val="tx1"/>
                </a:solidFill>
                <a:latin typeface="CordiaUPC"/>
                <a:ea typeface="Calibri"/>
                <a:cs typeface="CordiaUPC"/>
                <a:sym typeface="Calibri"/>
              </a:rPr>
              <a:t>Types</a:t>
            </a:r>
            <a:r>
              <a:rPr lang="fi-FI" sz="1200" dirty="0">
                <a:solidFill>
                  <a:schemeClr val="tx1"/>
                </a:solidFill>
                <a:latin typeface="CordiaUPC"/>
                <a:ea typeface="Calibri"/>
                <a:cs typeface="CordiaUPC"/>
                <a:sym typeface="Calibri"/>
              </a:rPr>
              <a:t> of interventions. </a:t>
            </a:r>
            <a:r>
              <a:rPr lang="fi-FI" sz="1200" dirty="0" err="1">
                <a:solidFill>
                  <a:schemeClr val="tx1"/>
                </a:solidFill>
                <a:latin typeface="CordiaUPC"/>
                <a:ea typeface="Calibri"/>
                <a:cs typeface="CordiaUPC"/>
                <a:sym typeface="Calibri"/>
              </a:rPr>
              <a:t>Lecture</a:t>
            </a:r>
            <a:r>
              <a:rPr lang="fi-FI" sz="1200" dirty="0">
                <a:solidFill>
                  <a:schemeClr val="tx1"/>
                </a:solidFill>
                <a:latin typeface="CordiaUPC"/>
                <a:ea typeface="Calibri"/>
                <a:cs typeface="CordiaUPC"/>
                <a:sym typeface="Calibri"/>
              </a:rPr>
              <a:t> </a:t>
            </a:r>
            <a:r>
              <a:rPr lang="fi-FI" sz="1200" dirty="0" err="1">
                <a:solidFill>
                  <a:schemeClr val="tx1"/>
                </a:solidFill>
                <a:latin typeface="CordiaUPC"/>
                <a:ea typeface="Calibri"/>
                <a:cs typeface="CordiaUPC"/>
                <a:sym typeface="Calibri"/>
              </a:rPr>
              <a:t>slideS</a:t>
            </a:r>
            <a:r>
              <a:rPr lang="fi-FI" sz="1200" dirty="0">
                <a:solidFill>
                  <a:schemeClr val="tx1"/>
                </a:solidFill>
                <a:latin typeface="CordiaUPC"/>
                <a:ea typeface="Calibri"/>
                <a:cs typeface="CordiaUPC"/>
                <a:sym typeface="Calibri"/>
              </a:rPr>
              <a:t>: Design for </a:t>
            </a:r>
            <a:r>
              <a:rPr lang="fi-FI" sz="1200" dirty="0" err="1">
                <a:solidFill>
                  <a:schemeClr val="tx1"/>
                </a:solidFill>
                <a:latin typeface="CordiaUPC"/>
                <a:ea typeface="Calibri"/>
                <a:cs typeface="CordiaUPC"/>
                <a:sym typeface="Calibri"/>
              </a:rPr>
              <a:t>Government</a:t>
            </a:r>
            <a:endParaRPr lang="en-GB" sz="1200" dirty="0">
              <a:solidFill>
                <a:schemeClr val="tx1"/>
              </a:solidFill>
              <a:latin typeface="CordiaUPC"/>
              <a:ea typeface="Calibri"/>
              <a:cs typeface="CordiaUPC"/>
              <a:sym typeface="Calibri"/>
            </a:endParaRPr>
          </a:p>
          <a:p>
            <a:pPr marL="353854" indent="-214313">
              <a:buSzPts val="1400"/>
              <a:buFont typeface="Arial"/>
              <a:buChar char="•"/>
            </a:pPr>
            <a:r>
              <a:rPr lang="en-GB" sz="1200" dirty="0" err="1">
                <a:solidFill>
                  <a:schemeClr val="tx1"/>
                </a:solidFill>
                <a:latin typeface="CordiaUPC"/>
                <a:ea typeface="Calibri"/>
                <a:cs typeface="CordiaUPC"/>
                <a:sym typeface="Calibri"/>
              </a:rPr>
              <a:t>Valtiovarainministeriö</a:t>
            </a:r>
            <a:r>
              <a:rPr lang="en-GB" sz="1200" dirty="0">
                <a:solidFill>
                  <a:schemeClr val="tx1"/>
                </a:solidFill>
                <a:latin typeface="CordiaUPC"/>
                <a:ea typeface="Calibri"/>
                <a:cs typeface="CordiaUPC"/>
                <a:sym typeface="Calibri"/>
              </a:rPr>
              <a:t>, 2026. </a:t>
            </a:r>
            <a:r>
              <a:rPr lang="en-GB" sz="1200" i="1" dirty="0">
                <a:solidFill>
                  <a:schemeClr val="tx1"/>
                </a:solidFill>
                <a:latin typeface="CordiaUPC"/>
                <a:ea typeface="Calibri"/>
                <a:cs typeface="CordiaUPC"/>
                <a:sym typeface="Calibri"/>
              </a:rPr>
              <a:t>Kevät 2026: </a:t>
            </a:r>
            <a:r>
              <a:rPr lang="en-GB" sz="1200" i="1" dirty="0" err="1">
                <a:solidFill>
                  <a:schemeClr val="tx1"/>
                </a:solidFill>
                <a:latin typeface="CordiaUPC"/>
                <a:ea typeface="Calibri"/>
                <a:cs typeface="CordiaUPC"/>
                <a:sym typeface="Calibri"/>
              </a:rPr>
              <a:t>työn</a:t>
            </a:r>
            <a:r>
              <a:rPr lang="en-GB" sz="1200" i="1" dirty="0">
                <a:solidFill>
                  <a:schemeClr val="tx1"/>
                </a:solidFill>
                <a:latin typeface="CordiaUPC"/>
                <a:ea typeface="Calibri"/>
                <a:cs typeface="CordiaUPC"/>
                <a:sym typeface="Calibri"/>
              </a:rPr>
              <a:t>, </a:t>
            </a:r>
            <a:r>
              <a:rPr lang="en-GB" sz="1200" i="1" dirty="0" err="1">
                <a:solidFill>
                  <a:schemeClr val="tx1"/>
                </a:solidFill>
                <a:latin typeface="CordiaUPC"/>
                <a:ea typeface="Calibri"/>
                <a:cs typeface="CordiaUPC"/>
                <a:sym typeface="Calibri"/>
              </a:rPr>
              <a:t>yrittämisen</a:t>
            </a:r>
            <a:r>
              <a:rPr lang="en-GB" sz="1200" i="1" dirty="0">
                <a:solidFill>
                  <a:schemeClr val="tx1"/>
                </a:solidFill>
                <a:latin typeface="CordiaUPC"/>
                <a:ea typeface="Calibri"/>
                <a:cs typeface="CordiaUPC"/>
                <a:sym typeface="Calibri"/>
              </a:rPr>
              <a:t>, </a:t>
            </a:r>
            <a:r>
              <a:rPr lang="en-GB" sz="1200" i="1" dirty="0" err="1">
                <a:solidFill>
                  <a:schemeClr val="tx1"/>
                </a:solidFill>
                <a:latin typeface="CordiaUPC"/>
                <a:ea typeface="Calibri"/>
                <a:cs typeface="CordiaUPC"/>
                <a:sym typeface="Calibri"/>
              </a:rPr>
              <a:t>kasvun</a:t>
            </a:r>
            <a:r>
              <a:rPr lang="en-GB" sz="1200" i="1" dirty="0">
                <a:solidFill>
                  <a:schemeClr val="tx1"/>
                </a:solidFill>
                <a:latin typeface="CordiaUPC"/>
                <a:ea typeface="Calibri"/>
                <a:cs typeface="CordiaUPC"/>
                <a:sym typeface="Calibri"/>
              </a:rPr>
              <a:t> </a:t>
            </a:r>
            <a:r>
              <a:rPr lang="en-GB" sz="1200" i="1" dirty="0" err="1">
                <a:solidFill>
                  <a:schemeClr val="tx1"/>
                </a:solidFill>
                <a:latin typeface="CordiaUPC"/>
                <a:ea typeface="Calibri"/>
                <a:cs typeface="CordiaUPC"/>
                <a:sym typeface="Calibri"/>
              </a:rPr>
              <a:t>ja</a:t>
            </a:r>
            <a:r>
              <a:rPr lang="en-GB" sz="1200" i="1" dirty="0">
                <a:solidFill>
                  <a:schemeClr val="tx1"/>
                </a:solidFill>
                <a:latin typeface="CordiaUPC"/>
                <a:ea typeface="Calibri"/>
                <a:cs typeface="CordiaUPC"/>
                <a:sym typeface="Calibri"/>
              </a:rPr>
              <a:t> </a:t>
            </a:r>
            <a:r>
              <a:rPr lang="en-GB" sz="1200" i="1" dirty="0" err="1">
                <a:solidFill>
                  <a:schemeClr val="tx1"/>
                </a:solidFill>
                <a:latin typeface="CordiaUPC"/>
                <a:ea typeface="Calibri"/>
                <a:cs typeface="CordiaUPC"/>
                <a:sym typeface="Calibri"/>
              </a:rPr>
              <a:t>turvallisuuden</a:t>
            </a:r>
            <a:r>
              <a:rPr lang="en-GB" sz="1200" i="1" dirty="0">
                <a:solidFill>
                  <a:schemeClr val="tx1"/>
                </a:solidFill>
                <a:latin typeface="CordiaUPC"/>
                <a:ea typeface="Calibri"/>
                <a:cs typeface="CordiaUPC"/>
                <a:sym typeface="Calibri"/>
              </a:rPr>
              <a:t> </a:t>
            </a:r>
            <a:r>
              <a:rPr lang="en-GB" sz="1200" i="1" dirty="0" err="1">
                <a:solidFill>
                  <a:schemeClr val="tx1"/>
                </a:solidFill>
                <a:latin typeface="CordiaUPC"/>
                <a:ea typeface="Calibri"/>
                <a:cs typeface="CordiaUPC"/>
                <a:sym typeface="Calibri"/>
              </a:rPr>
              <a:t>uudet</a:t>
            </a:r>
            <a:r>
              <a:rPr lang="en-GB" sz="1200" i="1" dirty="0">
                <a:solidFill>
                  <a:schemeClr val="tx1"/>
                </a:solidFill>
                <a:latin typeface="CordiaUPC"/>
                <a:ea typeface="Calibri"/>
                <a:cs typeface="CordiaUPC"/>
                <a:sym typeface="Calibri"/>
              </a:rPr>
              <a:t> </a:t>
            </a:r>
            <a:r>
              <a:rPr lang="en-GB" sz="1200" i="1" dirty="0" err="1">
                <a:solidFill>
                  <a:schemeClr val="tx1"/>
                </a:solidFill>
                <a:latin typeface="CordiaUPC"/>
                <a:ea typeface="Calibri"/>
                <a:cs typeface="CordiaUPC"/>
                <a:sym typeface="Calibri"/>
              </a:rPr>
              <a:t>panostukset</a:t>
            </a:r>
            <a:r>
              <a:rPr lang="en-GB" sz="1200" i="1" dirty="0">
                <a:solidFill>
                  <a:schemeClr val="tx1"/>
                </a:solidFill>
                <a:latin typeface="CordiaUPC"/>
                <a:ea typeface="Calibri"/>
                <a:cs typeface="CordiaUPC"/>
                <a:sym typeface="Calibri"/>
              </a:rPr>
              <a:t>.</a:t>
            </a:r>
            <a:r>
              <a:rPr lang="en-GB" sz="1200" dirty="0">
                <a:solidFill>
                  <a:schemeClr val="tx1"/>
                </a:solidFill>
                <a:latin typeface="CordiaUPC"/>
                <a:ea typeface="Calibri"/>
                <a:cs typeface="CordiaUPC"/>
                <a:sym typeface="Calibri"/>
              </a:rPr>
              <a:t> </a:t>
            </a:r>
            <a:r>
              <a:rPr lang="en-GB" sz="1200" dirty="0" err="1">
                <a:solidFill>
                  <a:schemeClr val="tx1"/>
                </a:solidFill>
                <a:latin typeface="CordiaUPC"/>
                <a:ea typeface="Calibri"/>
                <a:cs typeface="CordiaUPC"/>
                <a:sym typeface="Calibri"/>
              </a:rPr>
              <a:t>Hallituksen</a:t>
            </a:r>
            <a:r>
              <a:rPr lang="en-GB" sz="1200" dirty="0">
                <a:solidFill>
                  <a:schemeClr val="tx1"/>
                </a:solidFill>
                <a:latin typeface="CordiaUPC"/>
                <a:ea typeface="Calibri"/>
                <a:cs typeface="CordiaUPC"/>
                <a:sym typeface="Calibri"/>
              </a:rPr>
              <a:t> </a:t>
            </a:r>
            <a:r>
              <a:rPr lang="en-GB" sz="1200" dirty="0" err="1">
                <a:solidFill>
                  <a:schemeClr val="tx1"/>
                </a:solidFill>
                <a:latin typeface="CordiaUPC"/>
                <a:ea typeface="Calibri"/>
                <a:cs typeface="CordiaUPC"/>
                <a:sym typeface="Calibri"/>
              </a:rPr>
              <a:t>kehysriihen</a:t>
            </a:r>
            <a:r>
              <a:rPr lang="en-GB" sz="1200" dirty="0">
                <a:solidFill>
                  <a:schemeClr val="tx1"/>
                </a:solidFill>
                <a:latin typeface="CordiaUPC"/>
                <a:ea typeface="Calibri"/>
                <a:cs typeface="CordiaUPC"/>
                <a:sym typeface="Calibri"/>
              </a:rPr>
              <a:t> </a:t>
            </a:r>
            <a:r>
              <a:rPr lang="en-GB" sz="1200" dirty="0" err="1">
                <a:solidFill>
                  <a:schemeClr val="tx1"/>
                </a:solidFill>
                <a:latin typeface="CordiaUPC"/>
                <a:ea typeface="Calibri"/>
                <a:cs typeface="CordiaUPC"/>
                <a:sym typeface="Calibri"/>
              </a:rPr>
              <a:t>tiedotustilaisuus</a:t>
            </a:r>
            <a:r>
              <a:rPr lang="en-GB" sz="1200" dirty="0">
                <a:solidFill>
                  <a:schemeClr val="tx1"/>
                </a:solidFill>
                <a:latin typeface="CordiaUPC"/>
                <a:ea typeface="Calibri"/>
                <a:cs typeface="CordiaUPC"/>
                <a:sym typeface="Calibri"/>
              </a:rPr>
              <a:t> 22.4.2026.  Available at: </a:t>
            </a:r>
            <a:r>
              <a:rPr lang="en-GB" sz="1200" dirty="0">
                <a:solidFill>
                  <a:schemeClr val="tx1"/>
                </a:solidFill>
                <a:latin typeface="CordiaUPC"/>
                <a:ea typeface="Calibri"/>
                <a:cs typeface="CordiaUPC"/>
                <a:sym typeface="Calibri"/>
                <a:hlinkClick r:id="rId5">
                  <a:extLst>
                    <a:ext uri="{A12FA001-AC4F-418D-AE19-62706E023703}">
                      <ahyp:hlinkClr xmlns:ahyp="http://schemas.microsoft.com/office/drawing/2018/hyperlinkcolor" val="tx"/>
                    </a:ext>
                  </a:extLst>
                </a:hlinkClick>
              </a:rPr>
              <a:t>https://vm.fi/documents/194055633/260268652/Liite+6+VMin+esitysmateriaali+hallituksen+jtsriihi+220426.pdf</a:t>
            </a:r>
            <a:r>
              <a:rPr lang="en-GB" sz="1200" dirty="0">
                <a:solidFill>
                  <a:schemeClr val="tx1"/>
                </a:solidFill>
                <a:latin typeface="CordiaUPC"/>
                <a:ea typeface="Calibri"/>
                <a:cs typeface="CordiaUPC"/>
                <a:sym typeface="Calibri"/>
              </a:rPr>
              <a:t>  (Accessed: 18 May 2026)</a:t>
            </a:r>
            <a:endParaRPr lang="en-GB" sz="1200" dirty="0">
              <a:solidFill>
                <a:schemeClr val="tx1"/>
              </a:solidFill>
              <a:latin typeface="CordiaUPC" panose="020B0304020202020204" pitchFamily="34" charset="-34"/>
              <a:ea typeface="Calibri"/>
              <a:cs typeface="CordiaUPC" panose="020B0304020202020204" pitchFamily="34" charset="-34"/>
            </a:endParaRPr>
          </a:p>
          <a:p>
            <a:pPr marL="353854" indent="-214313">
              <a:buSzPts val="1400"/>
              <a:buChar char="•"/>
            </a:pPr>
            <a:endParaRPr lang="en-GB" sz="1200" dirty="0">
              <a:solidFill>
                <a:schemeClr val="tx1"/>
              </a:solidFill>
              <a:latin typeface="CordiaUPC" panose="020B0304020202020204" pitchFamily="34" charset="-34"/>
              <a:ea typeface="Calibri"/>
              <a:cs typeface="CordiaUPC" panose="020B0304020202020204" pitchFamily="34" charset="-34"/>
            </a:endParaRPr>
          </a:p>
        </p:txBody>
      </p:sp>
      <p:sp>
        <p:nvSpPr>
          <p:cNvPr id="2" name="Google Shape;534;p30">
            <a:extLst>
              <a:ext uri="{FF2B5EF4-FFF2-40B4-BE49-F238E27FC236}">
                <a16:creationId xmlns:a16="http://schemas.microsoft.com/office/drawing/2014/main" id="{2A7690D4-B3F9-CF64-44FE-2B5E27DF2EBE}"/>
              </a:ext>
            </a:extLst>
          </p:cNvPr>
          <p:cNvSpPr txBox="1"/>
          <p:nvPr/>
        </p:nvSpPr>
        <p:spPr>
          <a:xfrm>
            <a:off x="5297515" y="1143321"/>
            <a:ext cx="3648023" cy="3847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53854" indent="-214313">
              <a:buSzPts val="1400"/>
              <a:buChar char="•"/>
            </a:pPr>
            <a:r>
              <a:rPr lang="en-GB" sz="1200">
                <a:latin typeface="CordiaUPC"/>
                <a:cs typeface="CordiaUPC"/>
              </a:rPr>
              <a:t>Interview with </a:t>
            </a:r>
            <a:r>
              <a:rPr lang="en-GB" sz="1200">
                <a:solidFill>
                  <a:schemeClr val="tx1"/>
                </a:solidFill>
                <a:latin typeface="CordiaUPC"/>
                <a:cs typeface="CordiaUPC"/>
              </a:rPr>
              <a:t>Social Worker, Wellbeing Services County (2026) Meeting, 1</a:t>
            </a:r>
            <a:r>
              <a:rPr lang="fi-FI" sz="1200">
                <a:solidFill>
                  <a:schemeClr val="tx1"/>
                </a:solidFill>
                <a:latin typeface="CordiaUPC"/>
                <a:cs typeface="CordiaUPC"/>
              </a:rPr>
              <a:t>2 </a:t>
            </a:r>
            <a:r>
              <a:rPr lang="fi-FI" sz="1200" err="1">
                <a:solidFill>
                  <a:schemeClr val="tx1"/>
                </a:solidFill>
                <a:latin typeface="CordiaUPC"/>
                <a:cs typeface="CordiaUPC"/>
              </a:rPr>
              <a:t>March</a:t>
            </a:r>
            <a:endParaRPr lang="en-GB" sz="1200">
              <a:solidFill>
                <a:schemeClr val="tx1"/>
              </a:solidFill>
              <a:latin typeface="CordiaUPC"/>
              <a:cs typeface="CordiaUPC"/>
            </a:endParaRPr>
          </a:p>
          <a:p>
            <a:pPr marL="353854" indent="-214313">
              <a:buSzPts val="1400"/>
              <a:buChar char="•"/>
            </a:pPr>
            <a:r>
              <a:rPr lang="en-GB" sz="1200">
                <a:solidFill>
                  <a:schemeClr val="tx1"/>
                </a:solidFill>
                <a:latin typeface="CordiaUPC"/>
                <a:cs typeface="CordiaUPC"/>
              </a:rPr>
              <a:t>Interview with care provider,</a:t>
            </a:r>
            <a:r>
              <a:rPr lang="fi-FI" sz="1200">
                <a:solidFill>
                  <a:schemeClr val="tx1"/>
                </a:solidFill>
                <a:latin typeface="CordiaUPC"/>
                <a:cs typeface="CordiaUPC"/>
              </a:rPr>
              <a:t>HUS (2026) </a:t>
            </a:r>
            <a:r>
              <a:rPr lang="fi-FI" sz="1200" err="1">
                <a:solidFill>
                  <a:schemeClr val="tx1"/>
                </a:solidFill>
                <a:latin typeface="CordiaUPC"/>
                <a:cs typeface="CordiaUPC"/>
              </a:rPr>
              <a:t>Meeting</a:t>
            </a:r>
            <a:r>
              <a:rPr lang="fi-FI" sz="1200">
                <a:solidFill>
                  <a:schemeClr val="tx1"/>
                </a:solidFill>
                <a:latin typeface="CordiaUPC"/>
                <a:cs typeface="CordiaUPC"/>
              </a:rPr>
              <a:t> 25 </a:t>
            </a:r>
            <a:r>
              <a:rPr lang="fi-FI" sz="1200" err="1">
                <a:solidFill>
                  <a:schemeClr val="tx1"/>
                </a:solidFill>
                <a:latin typeface="CordiaUPC"/>
                <a:cs typeface="CordiaUPC"/>
              </a:rPr>
              <a:t>March</a:t>
            </a:r>
            <a:r>
              <a:rPr lang="fi-FI" sz="1200">
                <a:solidFill>
                  <a:schemeClr val="tx1"/>
                </a:solidFill>
                <a:latin typeface="CordiaUPC"/>
                <a:cs typeface="CordiaUPC"/>
              </a:rPr>
              <a:t> </a:t>
            </a:r>
            <a:endParaRPr lang="en-GB" sz="1200">
              <a:solidFill>
                <a:schemeClr val="tx1"/>
              </a:solidFill>
              <a:latin typeface="CordiaUPC"/>
              <a:cs typeface="CordiaUPC"/>
            </a:endParaRPr>
          </a:p>
          <a:p>
            <a:pPr marL="353854" indent="-214313">
              <a:buSzPts val="1400"/>
              <a:buChar char="•"/>
            </a:pPr>
            <a:r>
              <a:rPr lang="en-GB" sz="1200">
                <a:solidFill>
                  <a:schemeClr val="tx1"/>
                </a:solidFill>
                <a:latin typeface="CordiaUPC"/>
                <a:cs typeface="CordiaUPC"/>
              </a:rPr>
              <a:t>Specialised care advisor, Wellbeing Services County (2026) Contribution to Design for Government Stakeholder Roundtable discussion. Unpublished, 24 March.</a:t>
            </a:r>
          </a:p>
          <a:p>
            <a:pPr marL="353854" indent="-214313">
              <a:buSzPts val="1400"/>
              <a:buFont typeface="Arial"/>
              <a:buChar char="•"/>
            </a:pPr>
            <a:r>
              <a:rPr lang="en-GB" sz="1200">
                <a:solidFill>
                  <a:schemeClr val="tx1"/>
                </a:solidFill>
                <a:latin typeface="CordiaUPC"/>
                <a:cs typeface="CordiaUPC"/>
              </a:rPr>
              <a:t>Specialist from Kela, Wellbeing Services County (2026) Contribution to Design for Government Stakeholder Roundtable discussion. Unpublished, 24 March.</a:t>
            </a:r>
          </a:p>
          <a:p>
            <a:pPr marL="353854" indent="-214313">
              <a:buSzPts val="1400"/>
              <a:buChar char="•"/>
            </a:pPr>
            <a:r>
              <a:rPr lang="en-GB" sz="1200">
                <a:latin typeface="CordiaUPC"/>
                <a:ea typeface="Calibri"/>
                <a:cs typeface="CordiaUPC"/>
                <a:sym typeface="Calibri"/>
              </a:rPr>
              <a:t>Interview</a:t>
            </a:r>
            <a:r>
              <a:rPr lang="en-GB" sz="1200">
                <a:solidFill>
                  <a:schemeClr val="tx1"/>
                </a:solidFill>
                <a:latin typeface="CordiaUPC"/>
                <a:cs typeface="CordiaUPC"/>
                <a:sym typeface="Calibri"/>
              </a:rPr>
              <a:t> with mental care providers, Wellbeing Services County</a:t>
            </a:r>
            <a:r>
              <a:rPr lang="fi-FI" sz="1200">
                <a:solidFill>
                  <a:schemeClr val="tx1"/>
                </a:solidFill>
                <a:latin typeface="CordiaUPC"/>
                <a:cs typeface="CordiaUPC"/>
                <a:sym typeface="Calibri"/>
              </a:rPr>
              <a:t> </a:t>
            </a:r>
            <a:endParaRPr lang="en-GB" sz="1200">
              <a:solidFill>
                <a:srgbClr val="FF0000"/>
              </a:solidFill>
              <a:latin typeface="CordiaUPC"/>
              <a:cs typeface="CordiaUPC"/>
            </a:endParaRPr>
          </a:p>
          <a:p>
            <a:pPr marL="353854" indent="-214313">
              <a:buSzPts val="1400"/>
              <a:buChar char="•"/>
            </a:pPr>
            <a:r>
              <a:rPr lang="en-GB" sz="1200">
                <a:solidFill>
                  <a:schemeClr val="tx1"/>
                </a:solidFill>
                <a:latin typeface="CordiaUPC"/>
                <a:cs typeface="CordiaUPC"/>
                <a:sym typeface="Calibri"/>
              </a:rPr>
              <a:t>Service user of 3rd sector mental health organization (2026) Participation in focus group of 3rd sector service use, 4 May</a:t>
            </a:r>
            <a:endParaRPr lang="en-GB" sz="1200">
              <a:solidFill>
                <a:schemeClr val="tx1"/>
              </a:solidFill>
              <a:latin typeface="CordiaUPC"/>
              <a:cs typeface="CordiaUPC"/>
            </a:endParaRPr>
          </a:p>
          <a:p>
            <a:pPr marL="353854" indent="-214313">
              <a:buSzPts val="1400"/>
              <a:buChar char="•"/>
            </a:pPr>
            <a:r>
              <a:rPr lang="en-GB" sz="1200">
                <a:solidFill>
                  <a:schemeClr val="tx1"/>
                </a:solidFill>
                <a:latin typeface="CordiaUPC"/>
                <a:cs typeface="CordiaUPC"/>
                <a:sym typeface="Calibri"/>
              </a:rPr>
              <a:t>Interview with nurse manager and mental health nurse (2026) Semi-structured interview, 15 April</a:t>
            </a:r>
            <a:endParaRPr lang="en-GB" sz="1200">
              <a:solidFill>
                <a:schemeClr val="tx1"/>
              </a:solidFill>
              <a:latin typeface="CordiaUPC"/>
              <a:cs typeface="CordiaUPC"/>
            </a:endParaRPr>
          </a:p>
          <a:p>
            <a:pPr marL="353854" indent="-214313">
              <a:lnSpc>
                <a:spcPct val="115000"/>
              </a:lnSpc>
              <a:buClr>
                <a:prstClr val="black"/>
              </a:buClr>
              <a:buSzPts val="1400"/>
              <a:buChar char="•"/>
            </a:pPr>
            <a:r>
              <a:rPr lang="en-GB" sz="1200">
                <a:solidFill>
                  <a:schemeClr val="tx1"/>
                </a:solidFill>
                <a:latin typeface="CordiaUPC"/>
                <a:cs typeface="CordiaUPC"/>
                <a:sym typeface="Calibri"/>
              </a:rPr>
              <a:t>Interview with experience experts of a third sec</a:t>
            </a:r>
            <a:r>
              <a:rPr lang="en-GB" sz="1200">
                <a:solidFill>
                  <a:schemeClr val="dk1"/>
                </a:solidFill>
                <a:latin typeface="CordiaUPC"/>
                <a:ea typeface="Calibri"/>
                <a:cs typeface="CordiaUPC"/>
                <a:sym typeface="Calibri"/>
              </a:rPr>
              <a:t>tor organiser (2026) Semi-structured interview, 28 April</a:t>
            </a:r>
            <a:endParaRPr lang="en-GB" sz="1200">
              <a:solidFill>
                <a:schemeClr val="dk1"/>
              </a:solidFill>
              <a:latin typeface="CordiaUPC" panose="020B0304020202020204" pitchFamily="34" charset="-34"/>
              <a:ea typeface="Calibri"/>
              <a:cs typeface="CordiaUPC" panose="020B0304020202020204" pitchFamily="34" charset="-34"/>
            </a:endParaRPr>
          </a:p>
        </p:txBody>
      </p:sp>
      <p:sp>
        <p:nvSpPr>
          <p:cNvPr id="3" name="Google Shape;533;p30">
            <a:extLst>
              <a:ext uri="{FF2B5EF4-FFF2-40B4-BE49-F238E27FC236}">
                <a16:creationId xmlns:a16="http://schemas.microsoft.com/office/drawing/2014/main" id="{07542CF7-E015-E347-DC62-5BB2FD9BBA09}"/>
              </a:ext>
            </a:extLst>
          </p:cNvPr>
          <p:cNvSpPr txBox="1"/>
          <p:nvPr/>
        </p:nvSpPr>
        <p:spPr>
          <a:xfrm>
            <a:off x="274799" y="784846"/>
            <a:ext cx="4207393" cy="39238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350" b="1">
                <a:solidFill>
                  <a:srgbClr val="0B0046"/>
                </a:solidFill>
                <a:latin typeface="Century Gothic"/>
                <a:ea typeface="Georgia"/>
                <a:cs typeface="Georgia"/>
                <a:sym typeface="Georgia"/>
              </a:rPr>
              <a:t>Literature</a:t>
            </a:r>
          </a:p>
        </p:txBody>
      </p:sp>
      <p:sp>
        <p:nvSpPr>
          <p:cNvPr id="4" name="Google Shape;533;p30">
            <a:extLst>
              <a:ext uri="{FF2B5EF4-FFF2-40B4-BE49-F238E27FC236}">
                <a16:creationId xmlns:a16="http://schemas.microsoft.com/office/drawing/2014/main" id="{6C2C40F0-F8ED-3D1A-C73D-6162EB4B0CF0}"/>
              </a:ext>
            </a:extLst>
          </p:cNvPr>
          <p:cNvSpPr txBox="1"/>
          <p:nvPr/>
        </p:nvSpPr>
        <p:spPr>
          <a:xfrm>
            <a:off x="5297516" y="784846"/>
            <a:ext cx="3233113" cy="39238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350" b="1">
                <a:solidFill>
                  <a:srgbClr val="0B0046"/>
                </a:solidFill>
                <a:latin typeface="Century Gothic"/>
                <a:sym typeface="Georgia"/>
              </a:rPr>
              <a:t>Interviews and fieldwork</a:t>
            </a:r>
            <a:endParaRPr lang="en-US" sz="1400"/>
          </a:p>
        </p:txBody>
      </p:sp>
      <p:sp>
        <p:nvSpPr>
          <p:cNvPr id="5" name="Footer Placeholder 4">
            <a:extLst>
              <a:ext uri="{FF2B5EF4-FFF2-40B4-BE49-F238E27FC236}">
                <a16:creationId xmlns:a16="http://schemas.microsoft.com/office/drawing/2014/main" id="{4BF4E833-D0C7-CC4D-3237-AAE863610E56}"/>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331927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0A9304DC-9570-48B8-AFC7-E57BB9659C4B}"/>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8CA09B2-F984-9CB4-4A4D-C587BC3BDB60}"/>
              </a:ext>
            </a:extLst>
          </p:cNvPr>
          <p:cNvSpPr txBox="1">
            <a:spLocks/>
          </p:cNvSpPr>
          <p:nvPr/>
        </p:nvSpPr>
        <p:spPr>
          <a:xfrm>
            <a:off x="424268" y="2027983"/>
            <a:ext cx="5420531" cy="927539"/>
          </a:xfrm>
          <a:prstGeom prst="rect">
            <a:avLst/>
          </a:prstGeom>
        </p:spPr>
        <p:txBody>
          <a:bodyPr lIns="68580" tIns="34290" rIns="68580" bIns="3429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75" b="1">
                <a:solidFill>
                  <a:srgbClr val="310E6F"/>
                </a:solidFill>
                <a:latin typeface="Century Gothic"/>
                <a:ea typeface="Roboto"/>
              </a:rPr>
              <a:t>Vulnerable groups face many problems where help is needed</a:t>
            </a:r>
            <a:endParaRPr lang="en-GB" sz="2475" b="1">
              <a:solidFill>
                <a:srgbClr val="310E6F"/>
              </a:solidFill>
              <a:latin typeface="Century Gothic"/>
            </a:endParaRPr>
          </a:p>
        </p:txBody>
      </p:sp>
      <p:grpSp>
        <p:nvGrpSpPr>
          <p:cNvPr id="19" name="Group 18">
            <a:extLst>
              <a:ext uri="{FF2B5EF4-FFF2-40B4-BE49-F238E27FC236}">
                <a16:creationId xmlns:a16="http://schemas.microsoft.com/office/drawing/2014/main" id="{A773C673-7DEA-0A27-1774-FCF9CA90BC51}"/>
              </a:ext>
            </a:extLst>
          </p:cNvPr>
          <p:cNvGrpSpPr/>
          <p:nvPr/>
        </p:nvGrpSpPr>
        <p:grpSpPr>
          <a:xfrm>
            <a:off x="8510829" y="177022"/>
            <a:ext cx="506562" cy="58493"/>
            <a:chOff x="9256904" y="718324"/>
            <a:chExt cx="974635" cy="112541"/>
          </a:xfrm>
        </p:grpSpPr>
        <p:sp>
          <p:nvSpPr>
            <p:cNvPr id="20" name="Oval 19">
              <a:extLst>
                <a:ext uri="{FF2B5EF4-FFF2-40B4-BE49-F238E27FC236}">
                  <a16:creationId xmlns:a16="http://schemas.microsoft.com/office/drawing/2014/main" id="{50012631-9586-5CCF-A07E-1EF04052F6C5}"/>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1" name="Oval 20">
              <a:extLst>
                <a:ext uri="{FF2B5EF4-FFF2-40B4-BE49-F238E27FC236}">
                  <a16:creationId xmlns:a16="http://schemas.microsoft.com/office/drawing/2014/main" id="{1B095E40-7E4D-D496-67A5-AFDAEF79C3C7}"/>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2" name="Oval 21">
              <a:extLst>
                <a:ext uri="{FF2B5EF4-FFF2-40B4-BE49-F238E27FC236}">
                  <a16:creationId xmlns:a16="http://schemas.microsoft.com/office/drawing/2014/main" id="{D7E9FF8D-B913-DCDD-C660-43347D8EB496}"/>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3" name="Oval 22">
              <a:extLst>
                <a:ext uri="{FF2B5EF4-FFF2-40B4-BE49-F238E27FC236}">
                  <a16:creationId xmlns:a16="http://schemas.microsoft.com/office/drawing/2014/main" id="{38EAA773-B803-0516-9970-A452337333EB}"/>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24" name="Oval 23">
              <a:extLst>
                <a:ext uri="{FF2B5EF4-FFF2-40B4-BE49-F238E27FC236}">
                  <a16:creationId xmlns:a16="http://schemas.microsoft.com/office/drawing/2014/main" id="{96287B34-A0CB-D16B-0C61-D045BEE6332C}"/>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25" name="TextBox 24">
            <a:extLst>
              <a:ext uri="{FF2B5EF4-FFF2-40B4-BE49-F238E27FC236}">
                <a16:creationId xmlns:a16="http://schemas.microsoft.com/office/drawing/2014/main" id="{C84B69FD-4193-1669-303B-F077FDDC48E8}"/>
              </a:ext>
            </a:extLst>
          </p:cNvPr>
          <p:cNvSpPr txBox="1"/>
          <p:nvPr/>
        </p:nvSpPr>
        <p:spPr>
          <a:xfrm>
            <a:off x="126609" y="102394"/>
            <a:ext cx="2231189" cy="207749"/>
          </a:xfrm>
          <a:prstGeom prst="rect">
            <a:avLst/>
          </a:prstGeom>
          <a:noFill/>
        </p:spPr>
        <p:txBody>
          <a:bodyPr wrap="square" lIns="68580" tIns="34290" rIns="68580" bIns="34290" rtlCol="0" anchor="t">
            <a:spAutoFit/>
          </a:bodyPr>
          <a:lstStyle/>
          <a:p>
            <a:r>
              <a:rPr lang="en-FI" sz="900" b="1">
                <a:solidFill>
                  <a:srgbClr val="310E6F"/>
                </a:solidFill>
              </a:rPr>
              <a:t>INTRODUCTION | </a:t>
            </a:r>
            <a:r>
              <a:rPr lang="en-FI" sz="900">
                <a:solidFill>
                  <a:srgbClr val="310E6F"/>
                </a:solidFill>
              </a:rPr>
              <a:t>internal challenges</a:t>
            </a:r>
            <a:endParaRPr lang="en-FI" sz="900" b="1">
              <a:solidFill>
                <a:srgbClr val="FF0000"/>
              </a:solidFill>
            </a:endParaRPr>
          </a:p>
        </p:txBody>
      </p:sp>
      <p:pic>
        <p:nvPicPr>
          <p:cNvPr id="4" name="Picture 3">
            <a:extLst>
              <a:ext uri="{FF2B5EF4-FFF2-40B4-BE49-F238E27FC236}">
                <a16:creationId xmlns:a16="http://schemas.microsoft.com/office/drawing/2014/main" id="{206515A8-6F4D-258E-19CD-93B9FC580B3D}"/>
              </a:ext>
            </a:extLst>
          </p:cNvPr>
          <p:cNvPicPr>
            <a:picLocks noChangeAspect="1"/>
          </p:cNvPicPr>
          <p:nvPr/>
        </p:nvPicPr>
        <p:blipFill>
          <a:blip r:embed="rId3"/>
          <a:stretch>
            <a:fillRect/>
          </a:stretch>
        </p:blipFill>
        <p:spPr>
          <a:xfrm>
            <a:off x="1082932" y="208430"/>
            <a:ext cx="8060624" cy="4531659"/>
          </a:xfrm>
          <a:prstGeom prst="rect">
            <a:avLst/>
          </a:prstGeom>
        </p:spPr>
      </p:pic>
      <p:sp>
        <p:nvSpPr>
          <p:cNvPr id="2" name="Footer Placeholder 4">
            <a:extLst>
              <a:ext uri="{FF2B5EF4-FFF2-40B4-BE49-F238E27FC236}">
                <a16:creationId xmlns:a16="http://schemas.microsoft.com/office/drawing/2014/main" id="{CC1BC546-6C15-5A51-9338-A6048A145998}"/>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718815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8645E462-253B-2205-FCCD-674CFCA7A21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E24A39E-0C20-BCE7-28F4-FBF0F720A612}"/>
              </a:ext>
            </a:extLst>
          </p:cNvPr>
          <p:cNvSpPr>
            <a:spLocks noGrp="1"/>
          </p:cNvSpPr>
          <p:nvPr>
            <p:ph type="title"/>
          </p:nvPr>
        </p:nvSpPr>
        <p:spPr>
          <a:xfrm>
            <a:off x="614135" y="435170"/>
            <a:ext cx="7888368" cy="974230"/>
          </a:xfrm>
        </p:spPr>
        <p:txBody>
          <a:bodyPr>
            <a:normAutofit fontScale="90000"/>
          </a:bodyPr>
          <a:lstStyle/>
          <a:p>
            <a:r>
              <a:rPr lang="en-GB" sz="2775" b="1">
                <a:solidFill>
                  <a:srgbClr val="310E6F"/>
                </a:solidFill>
                <a:latin typeface="Century Gothic"/>
              </a:rPr>
              <a:t>Help exists, but all problems do not fit under one service </a:t>
            </a:r>
            <a:endParaRPr lang="en-GB" sz="2775" b="1">
              <a:solidFill>
                <a:srgbClr val="310E6F"/>
              </a:solidFill>
              <a:latin typeface="Century Gothic"/>
              <a:ea typeface="Roboto"/>
              <a:cs typeface="Roboto"/>
            </a:endParaRPr>
          </a:p>
        </p:txBody>
      </p:sp>
      <p:grpSp>
        <p:nvGrpSpPr>
          <p:cNvPr id="7" name="Group 6">
            <a:extLst>
              <a:ext uri="{FF2B5EF4-FFF2-40B4-BE49-F238E27FC236}">
                <a16:creationId xmlns:a16="http://schemas.microsoft.com/office/drawing/2014/main" id="{851CE069-599F-461B-B8F8-6B3DA17F19B3}"/>
              </a:ext>
            </a:extLst>
          </p:cNvPr>
          <p:cNvGrpSpPr/>
          <p:nvPr/>
        </p:nvGrpSpPr>
        <p:grpSpPr>
          <a:xfrm>
            <a:off x="8510829" y="177022"/>
            <a:ext cx="506562" cy="58493"/>
            <a:chOff x="9256904" y="718324"/>
            <a:chExt cx="974635" cy="112541"/>
          </a:xfrm>
        </p:grpSpPr>
        <p:sp>
          <p:nvSpPr>
            <p:cNvPr id="9" name="Oval 8">
              <a:extLst>
                <a:ext uri="{FF2B5EF4-FFF2-40B4-BE49-F238E27FC236}">
                  <a16:creationId xmlns:a16="http://schemas.microsoft.com/office/drawing/2014/main" id="{21B5C5D2-0D70-F9EA-4898-794CB68DDDF8}"/>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74294F6C-37BE-2EB7-48AE-4779FF4D8D9D}"/>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66B97FEC-F416-59AE-20D4-1127C773048D}"/>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3905187D-9CE7-52E8-925A-A98EBC162796}"/>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3" name="Oval 12">
              <a:extLst>
                <a:ext uri="{FF2B5EF4-FFF2-40B4-BE49-F238E27FC236}">
                  <a16:creationId xmlns:a16="http://schemas.microsoft.com/office/drawing/2014/main" id="{57CEE60D-3EEA-3D61-D13A-2EF0D2B5723C}"/>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14" name="TextBox 13">
            <a:extLst>
              <a:ext uri="{FF2B5EF4-FFF2-40B4-BE49-F238E27FC236}">
                <a16:creationId xmlns:a16="http://schemas.microsoft.com/office/drawing/2014/main" id="{0CA92A61-2CE6-26A8-6496-C57C4D541D79}"/>
              </a:ext>
            </a:extLst>
          </p:cNvPr>
          <p:cNvSpPr txBox="1"/>
          <p:nvPr/>
        </p:nvSpPr>
        <p:spPr>
          <a:xfrm>
            <a:off x="126609" y="102394"/>
            <a:ext cx="2190564" cy="3693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connected challenges</a:t>
            </a:r>
            <a:endParaRPr lang="en-FI" sz="900">
              <a:solidFill>
                <a:srgbClr val="FF0000"/>
              </a:solidFill>
            </a:endParaRPr>
          </a:p>
        </p:txBody>
      </p:sp>
      <p:pic>
        <p:nvPicPr>
          <p:cNvPr id="6" name="Picture 5">
            <a:extLst>
              <a:ext uri="{FF2B5EF4-FFF2-40B4-BE49-F238E27FC236}">
                <a16:creationId xmlns:a16="http://schemas.microsoft.com/office/drawing/2014/main" id="{CC8A70C7-7961-2314-E6F9-5CC73F5569E4}"/>
              </a:ext>
            </a:extLst>
          </p:cNvPr>
          <p:cNvPicPr>
            <a:picLocks noChangeAspect="1"/>
          </p:cNvPicPr>
          <p:nvPr/>
        </p:nvPicPr>
        <p:blipFill>
          <a:blip r:embed="rId3"/>
          <a:srcRect r="75"/>
          <a:stretch>
            <a:fillRect/>
          </a:stretch>
        </p:blipFill>
        <p:spPr>
          <a:xfrm>
            <a:off x="824472" y="748623"/>
            <a:ext cx="7092472" cy="4016049"/>
          </a:xfrm>
          <a:prstGeom prst="rect">
            <a:avLst/>
          </a:prstGeom>
        </p:spPr>
      </p:pic>
      <p:sp>
        <p:nvSpPr>
          <p:cNvPr id="2" name="Footer Placeholder 4">
            <a:extLst>
              <a:ext uri="{FF2B5EF4-FFF2-40B4-BE49-F238E27FC236}">
                <a16:creationId xmlns:a16="http://schemas.microsoft.com/office/drawing/2014/main" id="{A2B7B5AB-3006-F382-2465-435A41CB909C}"/>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3131285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C5CB5515-B8E0-D3C1-A01B-FD90646BE87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5AB824-3C69-2C0D-BE5D-276782512417}"/>
              </a:ext>
            </a:extLst>
          </p:cNvPr>
          <p:cNvPicPr>
            <a:picLocks noChangeAspect="1"/>
          </p:cNvPicPr>
          <p:nvPr/>
        </p:nvPicPr>
        <p:blipFill>
          <a:blip r:embed="rId3"/>
          <a:stretch>
            <a:fillRect/>
          </a:stretch>
        </p:blipFill>
        <p:spPr>
          <a:xfrm>
            <a:off x="1021376" y="593693"/>
            <a:ext cx="7489647" cy="4183604"/>
          </a:xfrm>
          <a:prstGeom prst="rect">
            <a:avLst/>
          </a:prstGeom>
        </p:spPr>
      </p:pic>
      <p:grpSp>
        <p:nvGrpSpPr>
          <p:cNvPr id="4" name="Group 3">
            <a:extLst>
              <a:ext uri="{FF2B5EF4-FFF2-40B4-BE49-F238E27FC236}">
                <a16:creationId xmlns:a16="http://schemas.microsoft.com/office/drawing/2014/main" id="{3EC8DE95-AC99-4FF2-5349-B91D16145107}"/>
              </a:ext>
            </a:extLst>
          </p:cNvPr>
          <p:cNvGrpSpPr/>
          <p:nvPr/>
        </p:nvGrpSpPr>
        <p:grpSpPr>
          <a:xfrm>
            <a:off x="8510829" y="177022"/>
            <a:ext cx="506562" cy="58493"/>
            <a:chOff x="9256904" y="718324"/>
            <a:chExt cx="974635" cy="112541"/>
          </a:xfrm>
        </p:grpSpPr>
        <p:sp>
          <p:nvSpPr>
            <p:cNvPr id="5" name="Oval 4">
              <a:extLst>
                <a:ext uri="{FF2B5EF4-FFF2-40B4-BE49-F238E27FC236}">
                  <a16:creationId xmlns:a16="http://schemas.microsoft.com/office/drawing/2014/main" id="{25CEE50C-7A8E-C2F2-7638-2CC570454E7A}"/>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6" name="Oval 5">
              <a:extLst>
                <a:ext uri="{FF2B5EF4-FFF2-40B4-BE49-F238E27FC236}">
                  <a16:creationId xmlns:a16="http://schemas.microsoft.com/office/drawing/2014/main" id="{44926ED9-973F-30A7-7B95-F97E265E1D3A}"/>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7" name="Oval 6">
              <a:extLst>
                <a:ext uri="{FF2B5EF4-FFF2-40B4-BE49-F238E27FC236}">
                  <a16:creationId xmlns:a16="http://schemas.microsoft.com/office/drawing/2014/main" id="{B45D8F65-42B8-627C-1E9F-36E1E6EB9418}"/>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8" name="Oval 7">
              <a:extLst>
                <a:ext uri="{FF2B5EF4-FFF2-40B4-BE49-F238E27FC236}">
                  <a16:creationId xmlns:a16="http://schemas.microsoft.com/office/drawing/2014/main" id="{0FDFF550-CEE1-B23B-693F-E6A5D7802A90}"/>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EFB430F6-2D7D-702B-A05A-EB9B3CD2EB0E}"/>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11" name="TextBox 10">
            <a:extLst>
              <a:ext uri="{FF2B5EF4-FFF2-40B4-BE49-F238E27FC236}">
                <a16:creationId xmlns:a16="http://schemas.microsoft.com/office/drawing/2014/main" id="{6794BA24-68EE-346B-41B6-A0FCAFB336CA}"/>
              </a:ext>
            </a:extLst>
          </p:cNvPr>
          <p:cNvSpPr txBox="1"/>
          <p:nvPr/>
        </p:nvSpPr>
        <p:spPr>
          <a:xfrm>
            <a:off x="126609" y="102394"/>
            <a:ext cx="2304864" cy="2308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fragmented</a:t>
            </a:r>
            <a:r>
              <a:rPr lang="en-FI" sz="900" b="1">
                <a:solidFill>
                  <a:srgbClr val="310E6F"/>
                </a:solidFill>
              </a:rPr>
              <a:t> </a:t>
            </a:r>
            <a:r>
              <a:rPr lang="en-FI" sz="900">
                <a:solidFill>
                  <a:srgbClr val="310E6F"/>
                </a:solidFill>
              </a:rPr>
              <a:t>support</a:t>
            </a:r>
            <a:endParaRPr lang="en-FI" sz="900">
              <a:solidFill>
                <a:srgbClr val="FF0000"/>
              </a:solidFill>
            </a:endParaRPr>
          </a:p>
        </p:txBody>
      </p:sp>
      <p:sp>
        <p:nvSpPr>
          <p:cNvPr id="3" name="Footer Placeholder 4">
            <a:extLst>
              <a:ext uri="{FF2B5EF4-FFF2-40B4-BE49-F238E27FC236}">
                <a16:creationId xmlns:a16="http://schemas.microsoft.com/office/drawing/2014/main" id="{21BD9054-8296-6A99-9E34-0B1245736F59}"/>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598029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95D67D41-3C40-7A25-5174-7864D2800E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05A7F-D162-C215-DCFE-597A917FFC6D}"/>
              </a:ext>
            </a:extLst>
          </p:cNvPr>
          <p:cNvSpPr>
            <a:spLocks noGrp="1"/>
          </p:cNvSpPr>
          <p:nvPr>
            <p:ph type="title"/>
          </p:nvPr>
        </p:nvSpPr>
        <p:spPr>
          <a:xfrm>
            <a:off x="452219" y="310143"/>
            <a:ext cx="8214607" cy="1121810"/>
          </a:xfrm>
        </p:spPr>
        <p:txBody>
          <a:bodyPr>
            <a:normAutofit/>
          </a:bodyPr>
          <a:lstStyle/>
          <a:p>
            <a:r>
              <a:rPr lang="en-GB" sz="2400" b="1">
                <a:solidFill>
                  <a:srgbClr val="310E6F"/>
                </a:solidFill>
                <a:latin typeface="Century Gothic"/>
                <a:ea typeface="Roboto"/>
              </a:rPr>
              <a:t>Navigating and advocating for oneself is hard especially for vulnerable groups</a:t>
            </a:r>
          </a:p>
        </p:txBody>
      </p:sp>
      <p:pic>
        <p:nvPicPr>
          <p:cNvPr id="6" name="Picture 5">
            <a:extLst>
              <a:ext uri="{FF2B5EF4-FFF2-40B4-BE49-F238E27FC236}">
                <a16:creationId xmlns:a16="http://schemas.microsoft.com/office/drawing/2014/main" id="{FA00FD84-7321-08D1-9ABD-AD59830701F0}"/>
              </a:ext>
            </a:extLst>
          </p:cNvPr>
          <p:cNvPicPr>
            <a:picLocks noChangeAspect="1"/>
          </p:cNvPicPr>
          <p:nvPr/>
        </p:nvPicPr>
        <p:blipFill>
          <a:blip r:embed="rId3"/>
          <a:stretch>
            <a:fillRect/>
          </a:stretch>
        </p:blipFill>
        <p:spPr>
          <a:xfrm>
            <a:off x="124558" y="2303721"/>
            <a:ext cx="4697825" cy="2651662"/>
          </a:xfrm>
          <a:prstGeom prst="rect">
            <a:avLst/>
          </a:prstGeom>
        </p:spPr>
      </p:pic>
      <p:grpSp>
        <p:nvGrpSpPr>
          <p:cNvPr id="7" name="Group 6">
            <a:extLst>
              <a:ext uri="{FF2B5EF4-FFF2-40B4-BE49-F238E27FC236}">
                <a16:creationId xmlns:a16="http://schemas.microsoft.com/office/drawing/2014/main" id="{6CE4C983-219A-875F-499B-9CCF9A1D06F4}"/>
              </a:ext>
            </a:extLst>
          </p:cNvPr>
          <p:cNvGrpSpPr/>
          <p:nvPr/>
        </p:nvGrpSpPr>
        <p:grpSpPr>
          <a:xfrm>
            <a:off x="8510829" y="177022"/>
            <a:ext cx="506562" cy="58493"/>
            <a:chOff x="9256904" y="718324"/>
            <a:chExt cx="974635" cy="112541"/>
          </a:xfrm>
        </p:grpSpPr>
        <p:sp>
          <p:nvSpPr>
            <p:cNvPr id="8" name="Oval 7">
              <a:extLst>
                <a:ext uri="{FF2B5EF4-FFF2-40B4-BE49-F238E27FC236}">
                  <a16:creationId xmlns:a16="http://schemas.microsoft.com/office/drawing/2014/main" id="{761CF487-B768-9AC0-77F0-349049C62EDE}"/>
                </a:ext>
              </a:extLst>
            </p:cNvPr>
            <p:cNvSpPr/>
            <p:nvPr/>
          </p:nvSpPr>
          <p:spPr>
            <a:xfrm rot="18882202">
              <a:off x="9256904" y="718324"/>
              <a:ext cx="112541" cy="112541"/>
            </a:xfrm>
            <a:prstGeom prst="ellipse">
              <a:avLst/>
            </a:prstGeom>
            <a:solidFill>
              <a:srgbClr val="310E6F"/>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9" name="Oval 8">
              <a:extLst>
                <a:ext uri="{FF2B5EF4-FFF2-40B4-BE49-F238E27FC236}">
                  <a16:creationId xmlns:a16="http://schemas.microsoft.com/office/drawing/2014/main" id="{548B609E-947A-12DD-31AE-2E1A37ABD224}"/>
                </a:ext>
              </a:extLst>
            </p:cNvPr>
            <p:cNvSpPr/>
            <p:nvPr/>
          </p:nvSpPr>
          <p:spPr>
            <a:xfrm rot="18882202">
              <a:off x="947242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 name="Oval 9">
              <a:extLst>
                <a:ext uri="{FF2B5EF4-FFF2-40B4-BE49-F238E27FC236}">
                  <a16:creationId xmlns:a16="http://schemas.microsoft.com/office/drawing/2014/main" id="{FEF7C769-A40B-43C4-9BFF-E19EA28FFAD7}"/>
                </a:ext>
              </a:extLst>
            </p:cNvPr>
            <p:cNvSpPr/>
            <p:nvPr/>
          </p:nvSpPr>
          <p:spPr>
            <a:xfrm rot="18882202">
              <a:off x="9687952"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1" name="Oval 10">
              <a:extLst>
                <a:ext uri="{FF2B5EF4-FFF2-40B4-BE49-F238E27FC236}">
                  <a16:creationId xmlns:a16="http://schemas.microsoft.com/office/drawing/2014/main" id="{680E5402-F9F3-B454-A59B-980A95CEE2CB}"/>
                </a:ext>
              </a:extLst>
            </p:cNvPr>
            <p:cNvSpPr/>
            <p:nvPr/>
          </p:nvSpPr>
          <p:spPr>
            <a:xfrm rot="18882202">
              <a:off x="9903476"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2" name="Oval 11">
              <a:extLst>
                <a:ext uri="{FF2B5EF4-FFF2-40B4-BE49-F238E27FC236}">
                  <a16:creationId xmlns:a16="http://schemas.microsoft.com/office/drawing/2014/main" id="{FD0ABCBD-F3EE-55CA-6DD1-9F7B720B8E00}"/>
                </a:ext>
              </a:extLst>
            </p:cNvPr>
            <p:cNvSpPr/>
            <p:nvPr/>
          </p:nvSpPr>
          <p:spPr>
            <a:xfrm rot="18882202">
              <a:off x="10118998" y="718324"/>
              <a:ext cx="112541" cy="112541"/>
            </a:xfrm>
            <a:prstGeom prst="ellipse">
              <a:avLst/>
            </a:prstGeom>
            <a:solidFill>
              <a:srgbClr val="FAF1DC"/>
            </a:solidFill>
            <a:ln>
              <a:solidFill>
                <a:srgbClr val="310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13" name="TextBox 12">
            <a:extLst>
              <a:ext uri="{FF2B5EF4-FFF2-40B4-BE49-F238E27FC236}">
                <a16:creationId xmlns:a16="http://schemas.microsoft.com/office/drawing/2014/main" id="{F702AB70-753D-A503-6336-F6EB3B922B30}"/>
              </a:ext>
            </a:extLst>
          </p:cNvPr>
          <p:cNvSpPr txBox="1"/>
          <p:nvPr/>
        </p:nvSpPr>
        <p:spPr>
          <a:xfrm>
            <a:off x="126608" y="102394"/>
            <a:ext cx="2250831" cy="230832"/>
          </a:xfrm>
          <a:prstGeom prst="rect">
            <a:avLst/>
          </a:prstGeom>
          <a:noFill/>
        </p:spPr>
        <p:txBody>
          <a:bodyPr wrap="square" rtlCol="0">
            <a:spAutoFit/>
          </a:bodyPr>
          <a:lstStyle/>
          <a:p>
            <a:r>
              <a:rPr lang="en-FI" sz="900" b="1">
                <a:solidFill>
                  <a:srgbClr val="310E6F"/>
                </a:solidFill>
              </a:rPr>
              <a:t>INTRODUCTION | </a:t>
            </a:r>
            <a:r>
              <a:rPr lang="en-FI" sz="900">
                <a:solidFill>
                  <a:srgbClr val="310E6F"/>
                </a:solidFill>
              </a:rPr>
              <a:t>cognitive overload</a:t>
            </a:r>
            <a:endParaRPr lang="en-FI" sz="900" b="1">
              <a:solidFill>
                <a:srgbClr val="FF0000"/>
              </a:solidFill>
            </a:endParaRPr>
          </a:p>
        </p:txBody>
      </p:sp>
      <p:sp>
        <p:nvSpPr>
          <p:cNvPr id="5" name="TextBox 4">
            <a:extLst>
              <a:ext uri="{FF2B5EF4-FFF2-40B4-BE49-F238E27FC236}">
                <a16:creationId xmlns:a16="http://schemas.microsoft.com/office/drawing/2014/main" id="{8F030DED-75CE-8C6F-95BF-AEAEA6CBF05C}"/>
              </a:ext>
            </a:extLst>
          </p:cNvPr>
          <p:cNvSpPr txBox="1"/>
          <p:nvPr/>
        </p:nvSpPr>
        <p:spPr>
          <a:xfrm>
            <a:off x="4234282" y="2136300"/>
            <a:ext cx="442524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500" i="1">
                <a:solidFill>
                  <a:srgbClr val="310E6F"/>
                </a:solidFill>
                <a:latin typeface="Century Gothic"/>
                <a:ea typeface="+mn-lt"/>
                <a:cs typeface="+mn-lt"/>
              </a:rPr>
              <a:t>There are</a:t>
            </a:r>
            <a:r>
              <a:rPr lang="en-GB" sz="1500" b="1" i="1">
                <a:solidFill>
                  <a:srgbClr val="310E6F"/>
                </a:solidFill>
                <a:latin typeface="Century Gothic"/>
                <a:ea typeface="+mn-lt"/>
                <a:cs typeface="+mn-lt"/>
              </a:rPr>
              <a:t> many steps </a:t>
            </a:r>
            <a:r>
              <a:rPr lang="en-GB" sz="1500" i="1">
                <a:solidFill>
                  <a:srgbClr val="310E6F"/>
                </a:solidFill>
                <a:latin typeface="Century Gothic"/>
                <a:ea typeface="+mn-lt"/>
                <a:cs typeface="+mn-lt"/>
              </a:rPr>
              <a:t>in the</a:t>
            </a:r>
            <a:r>
              <a:rPr lang="en-GB" sz="1500" b="1" i="1">
                <a:solidFill>
                  <a:srgbClr val="310E6F"/>
                </a:solidFill>
                <a:latin typeface="Century Gothic"/>
                <a:ea typeface="+mn-lt"/>
                <a:cs typeface="+mn-lt"/>
              </a:rPr>
              <a:t> care pathway</a:t>
            </a:r>
            <a:endParaRPr lang="en-US" sz="1500" b="1" i="1">
              <a:solidFill>
                <a:srgbClr val="310E6F"/>
              </a:solidFill>
              <a:latin typeface="Century Gothic"/>
            </a:endParaRPr>
          </a:p>
          <a:p>
            <a:pPr algn="r"/>
            <a:r>
              <a:rPr lang="en-GB" sz="1050">
                <a:solidFill>
                  <a:srgbClr val="310E6F"/>
                </a:solidFill>
                <a:latin typeface="Century Gothic"/>
                <a:ea typeface="+mn-lt"/>
                <a:cs typeface="+mn-lt"/>
              </a:rPr>
              <a:t>-3rd sector service user</a:t>
            </a:r>
          </a:p>
          <a:p>
            <a:endParaRPr lang="en-GB" sz="1050">
              <a:solidFill>
                <a:srgbClr val="310E6F"/>
              </a:solidFill>
              <a:latin typeface="Century Gothic"/>
            </a:endParaRPr>
          </a:p>
        </p:txBody>
      </p:sp>
      <p:sp>
        <p:nvSpPr>
          <p:cNvPr id="3" name="TextBox 2">
            <a:extLst>
              <a:ext uri="{FF2B5EF4-FFF2-40B4-BE49-F238E27FC236}">
                <a16:creationId xmlns:a16="http://schemas.microsoft.com/office/drawing/2014/main" id="{7EEFB02B-8DE9-85B4-6952-7E5E1FA397BA}"/>
              </a:ext>
            </a:extLst>
          </p:cNvPr>
          <p:cNvSpPr txBox="1"/>
          <p:nvPr/>
        </p:nvSpPr>
        <p:spPr>
          <a:xfrm>
            <a:off x="4233539" y="3076667"/>
            <a:ext cx="4572000" cy="106182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500" i="1">
                <a:solidFill>
                  <a:srgbClr val="310E6F"/>
                </a:solidFill>
                <a:latin typeface="Century Gothic"/>
                <a:ea typeface="Segoe UI"/>
                <a:cs typeface="Segoe UI"/>
              </a:rPr>
              <a:t>I'm</a:t>
            </a:r>
            <a:r>
              <a:rPr lang="en-GB" sz="1500" b="1" i="1">
                <a:solidFill>
                  <a:srgbClr val="310E6F"/>
                </a:solidFill>
                <a:latin typeface="Century Gothic"/>
                <a:ea typeface="Segoe UI"/>
                <a:cs typeface="Segoe UI"/>
              </a:rPr>
              <a:t> waiting to meet </a:t>
            </a:r>
            <a:r>
              <a:rPr lang="en-GB" sz="1500" i="1">
                <a:solidFill>
                  <a:srgbClr val="310E6F"/>
                </a:solidFill>
                <a:latin typeface="Century Gothic"/>
                <a:ea typeface="Segoe UI"/>
                <a:cs typeface="Segoe UI"/>
              </a:rPr>
              <a:t>my social worker to look over my benefits</a:t>
            </a:r>
            <a:r>
              <a:rPr lang="en-GB" sz="1500" b="1" i="1">
                <a:solidFill>
                  <a:srgbClr val="310E6F"/>
                </a:solidFill>
                <a:latin typeface="Century Gothic"/>
                <a:ea typeface="Segoe UI"/>
                <a:cs typeface="Segoe UI"/>
              </a:rPr>
              <a:t>, but she's probably very busy</a:t>
            </a:r>
            <a:r>
              <a:rPr lang="en-US" sz="1500">
                <a:latin typeface="Century Gothic"/>
                <a:ea typeface="Segoe UI"/>
                <a:cs typeface="Segoe UI"/>
              </a:rPr>
              <a:t>​</a:t>
            </a:r>
          </a:p>
          <a:p>
            <a:pPr algn="r" rtl="0"/>
            <a:r>
              <a:rPr lang="en-GB" sz="1050">
                <a:solidFill>
                  <a:srgbClr val="310E6F"/>
                </a:solidFill>
                <a:latin typeface="Century Gothic"/>
                <a:ea typeface="Segoe UI"/>
                <a:cs typeface="Segoe UI"/>
              </a:rPr>
              <a:t>-3rd sector service user</a:t>
            </a:r>
            <a:r>
              <a:rPr lang="en-US" sz="1050">
                <a:latin typeface="Century Gothic"/>
                <a:ea typeface="Segoe UI"/>
                <a:cs typeface="Segoe UI"/>
              </a:rPr>
              <a:t>​</a:t>
            </a:r>
          </a:p>
          <a:p>
            <a:pPr algn="l" rtl="0"/>
            <a:r>
              <a:rPr lang="en-GB" sz="1350">
                <a:latin typeface="Aptos"/>
                <a:ea typeface="Segoe UI"/>
                <a:cs typeface="Segoe UI"/>
              </a:rPr>
              <a:t>​</a:t>
            </a:r>
          </a:p>
          <a:p>
            <a:pPr algn="ctr"/>
            <a:endParaRPr lang="en-US" sz="1050"/>
          </a:p>
        </p:txBody>
      </p:sp>
      <p:sp>
        <p:nvSpPr>
          <p:cNvPr id="4" name="Footer Placeholder 4">
            <a:extLst>
              <a:ext uri="{FF2B5EF4-FFF2-40B4-BE49-F238E27FC236}">
                <a16:creationId xmlns:a16="http://schemas.microsoft.com/office/drawing/2014/main" id="{3578F7A1-C48C-290B-2C66-16993C687BC1}"/>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3133046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1DC"/>
        </a:solidFill>
        <a:effectLst/>
      </p:bgPr>
    </p:bg>
    <p:spTree>
      <p:nvGrpSpPr>
        <p:cNvPr id="1" name="">
          <a:extLst>
            <a:ext uri="{FF2B5EF4-FFF2-40B4-BE49-F238E27FC236}">
              <a16:creationId xmlns:a16="http://schemas.microsoft.com/office/drawing/2014/main" id="{DFC0373D-6640-C96D-7682-898E61A98762}"/>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A40B5227-5166-00DA-C660-E01532772977}"/>
              </a:ext>
            </a:extLst>
          </p:cNvPr>
          <p:cNvGrpSpPr/>
          <p:nvPr/>
        </p:nvGrpSpPr>
        <p:grpSpPr>
          <a:xfrm>
            <a:off x="1678349" y="1681928"/>
            <a:ext cx="5787299" cy="366935"/>
            <a:chOff x="751739" y="5649187"/>
            <a:chExt cx="10688522" cy="677689"/>
          </a:xfrm>
        </p:grpSpPr>
        <p:pic>
          <p:nvPicPr>
            <p:cNvPr id="6" name="Picture 5" descr="Länsi-Uudenmaan hoivakodit">
              <a:extLst>
                <a:ext uri="{FF2B5EF4-FFF2-40B4-BE49-F238E27FC236}">
                  <a16:creationId xmlns:a16="http://schemas.microsoft.com/office/drawing/2014/main" id="{7D43A030-EAE4-B5E9-A506-04F43B17FFDF}"/>
                </a:ext>
              </a:extLst>
            </p:cNvPr>
            <p:cNvPicPr>
              <a:picLocks noChangeAspect="1"/>
            </p:cNvPicPr>
            <p:nvPr/>
          </p:nvPicPr>
          <p:blipFill>
            <a:blip r:embed="rId3"/>
            <a:stretch>
              <a:fillRect/>
            </a:stretch>
          </p:blipFill>
          <p:spPr>
            <a:xfrm>
              <a:off x="6594875" y="5797583"/>
              <a:ext cx="3327564" cy="427880"/>
            </a:xfrm>
            <a:prstGeom prst="rect">
              <a:avLst/>
            </a:prstGeom>
          </p:spPr>
        </p:pic>
        <p:pic>
          <p:nvPicPr>
            <p:cNvPr id="10" name="Picture 9">
              <a:extLst>
                <a:ext uri="{FF2B5EF4-FFF2-40B4-BE49-F238E27FC236}">
                  <a16:creationId xmlns:a16="http://schemas.microsoft.com/office/drawing/2014/main" id="{D6EF9FD4-AEB9-BA3D-B7E6-AB194AC73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919" y="5676712"/>
              <a:ext cx="3082257" cy="650164"/>
            </a:xfrm>
            <a:prstGeom prst="rect">
              <a:avLst/>
            </a:prstGeom>
          </p:spPr>
        </p:pic>
        <p:pic>
          <p:nvPicPr>
            <p:cNvPr id="11" name="Picture 10">
              <a:extLst>
                <a:ext uri="{FF2B5EF4-FFF2-40B4-BE49-F238E27FC236}">
                  <a16:creationId xmlns:a16="http://schemas.microsoft.com/office/drawing/2014/main" id="{ED130C9A-CC1F-3F8B-C0D6-757C1228ABBD}"/>
                </a:ext>
              </a:extLst>
            </p:cNvPr>
            <p:cNvPicPr>
              <a:picLocks noChangeAspect="1"/>
            </p:cNvPicPr>
            <p:nvPr/>
          </p:nvPicPr>
          <p:blipFill>
            <a:blip r:embed="rId5"/>
            <a:stretch>
              <a:fillRect/>
            </a:stretch>
          </p:blipFill>
          <p:spPr>
            <a:xfrm>
              <a:off x="5381058" y="5687028"/>
              <a:ext cx="1029937" cy="497512"/>
            </a:xfrm>
            <a:prstGeom prst="rect">
              <a:avLst/>
            </a:prstGeom>
          </p:spPr>
        </p:pic>
        <p:pic>
          <p:nvPicPr>
            <p:cNvPr id="15" name="Picture 14">
              <a:extLst>
                <a:ext uri="{FF2B5EF4-FFF2-40B4-BE49-F238E27FC236}">
                  <a16:creationId xmlns:a16="http://schemas.microsoft.com/office/drawing/2014/main" id="{3750FEC0-F4C3-48B5-C348-4F5A6C5C1F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6319" y="5649187"/>
              <a:ext cx="1333942" cy="651185"/>
            </a:xfrm>
            <a:prstGeom prst="rect">
              <a:avLst/>
            </a:prstGeom>
          </p:spPr>
        </p:pic>
        <p:pic>
          <p:nvPicPr>
            <p:cNvPr id="17" name="Picture 16">
              <a:extLst>
                <a:ext uri="{FF2B5EF4-FFF2-40B4-BE49-F238E27FC236}">
                  <a16:creationId xmlns:a16="http://schemas.microsoft.com/office/drawing/2014/main" id="{34AEA3F6-D637-9D77-60EC-0D137DBCA43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51739" y="5715726"/>
              <a:ext cx="1179302" cy="572136"/>
            </a:xfrm>
            <a:prstGeom prst="rect">
              <a:avLst/>
            </a:prstGeom>
          </p:spPr>
        </p:pic>
      </p:grpSp>
      <p:sp>
        <p:nvSpPr>
          <p:cNvPr id="2" name="Title 1">
            <a:extLst>
              <a:ext uri="{FF2B5EF4-FFF2-40B4-BE49-F238E27FC236}">
                <a16:creationId xmlns:a16="http://schemas.microsoft.com/office/drawing/2014/main" id="{0F484813-B164-371E-A155-DC0F55CC0244}"/>
              </a:ext>
            </a:extLst>
          </p:cNvPr>
          <p:cNvSpPr>
            <a:spLocks noGrp="1"/>
          </p:cNvSpPr>
          <p:nvPr>
            <p:ph type="title"/>
          </p:nvPr>
        </p:nvSpPr>
        <p:spPr>
          <a:xfrm>
            <a:off x="1056521" y="2573256"/>
            <a:ext cx="7027367" cy="1571895"/>
          </a:xfrm>
        </p:spPr>
        <p:txBody>
          <a:bodyPr>
            <a:normAutofit fontScale="90000"/>
          </a:bodyPr>
          <a:lstStyle/>
          <a:p>
            <a:r>
              <a:rPr lang="en-GB" sz="3600" i="1">
                <a:solidFill>
                  <a:srgbClr val="310E6F"/>
                </a:solidFill>
                <a:latin typeface="Century Gothic"/>
                <a:ea typeface="Roboto"/>
                <a:cs typeface="Roboto"/>
              </a:rPr>
              <a:t>These are snapshots of the challenges a </a:t>
            </a:r>
            <a:r>
              <a:rPr lang="en-GB" sz="3600" b="1" i="1">
                <a:solidFill>
                  <a:srgbClr val="310E6F"/>
                </a:solidFill>
                <a:latin typeface="Century Gothic"/>
                <a:ea typeface="Roboto"/>
                <a:cs typeface="Roboto"/>
              </a:rPr>
              <a:t>vulnerable person </a:t>
            </a:r>
            <a:r>
              <a:rPr lang="en-GB" sz="3600" i="1">
                <a:solidFill>
                  <a:srgbClr val="310E6F"/>
                </a:solidFill>
                <a:latin typeface="Century Gothic"/>
                <a:ea typeface="Roboto"/>
                <a:cs typeface="Roboto"/>
              </a:rPr>
              <a:t>might face in their</a:t>
            </a:r>
            <a:r>
              <a:rPr lang="en-GB" sz="3600" b="1" i="1">
                <a:solidFill>
                  <a:srgbClr val="310E6F"/>
                </a:solidFill>
                <a:latin typeface="Century Gothic"/>
                <a:ea typeface="Roboto"/>
                <a:cs typeface="Roboto"/>
              </a:rPr>
              <a:t> care pathway</a:t>
            </a:r>
          </a:p>
        </p:txBody>
      </p:sp>
      <p:grpSp>
        <p:nvGrpSpPr>
          <p:cNvPr id="31" name="Group 30">
            <a:extLst>
              <a:ext uri="{FF2B5EF4-FFF2-40B4-BE49-F238E27FC236}">
                <a16:creationId xmlns:a16="http://schemas.microsoft.com/office/drawing/2014/main" id="{D3C4D342-C8AE-B05F-D6DF-9085BBE38DB9}"/>
              </a:ext>
            </a:extLst>
          </p:cNvPr>
          <p:cNvGrpSpPr/>
          <p:nvPr/>
        </p:nvGrpSpPr>
        <p:grpSpPr>
          <a:xfrm>
            <a:off x="1" y="-7163"/>
            <a:ext cx="9144001" cy="1582692"/>
            <a:chOff x="0" y="-9550"/>
            <a:chExt cx="12191999" cy="2110255"/>
          </a:xfrm>
        </p:grpSpPr>
        <p:pic>
          <p:nvPicPr>
            <p:cNvPr id="18" name="Picture 17">
              <a:extLst>
                <a:ext uri="{FF2B5EF4-FFF2-40B4-BE49-F238E27FC236}">
                  <a16:creationId xmlns:a16="http://schemas.microsoft.com/office/drawing/2014/main" id="{487A6123-FA72-70EF-44A7-41A37023466C}"/>
                </a:ext>
              </a:extLst>
            </p:cNvPr>
            <p:cNvPicPr>
              <a:picLocks noChangeAspect="1"/>
            </p:cNvPicPr>
            <p:nvPr/>
          </p:nvPicPr>
          <p:blipFill>
            <a:blip r:embed="rId9">
              <a:alphaModFix/>
            </a:blip>
            <a:srcRect l="48939" t="5326" r="39896" b="64043"/>
            <a:stretch>
              <a:fillRect/>
            </a:stretch>
          </p:blipFill>
          <p:spPr>
            <a:xfrm>
              <a:off x="5218359" y="-9550"/>
              <a:ext cx="1361249" cy="2100705"/>
            </a:xfrm>
            <a:prstGeom prst="rect">
              <a:avLst/>
            </a:prstGeom>
          </p:spPr>
        </p:pic>
        <p:pic>
          <p:nvPicPr>
            <p:cNvPr id="21" name="Picture 20">
              <a:extLst>
                <a:ext uri="{FF2B5EF4-FFF2-40B4-BE49-F238E27FC236}">
                  <a16:creationId xmlns:a16="http://schemas.microsoft.com/office/drawing/2014/main" id="{98B972AB-26F5-6EDC-A04B-326FC18EDF62}"/>
                </a:ext>
              </a:extLst>
            </p:cNvPr>
            <p:cNvPicPr>
              <a:picLocks noChangeAspect="1"/>
            </p:cNvPicPr>
            <p:nvPr/>
          </p:nvPicPr>
          <p:blipFill>
            <a:blip r:embed="rId9">
              <a:alphaModFix/>
            </a:blip>
            <a:srcRect l="79703" t="52222" r="616" b="17147"/>
            <a:stretch>
              <a:fillRect/>
            </a:stretch>
          </p:blipFill>
          <p:spPr>
            <a:xfrm>
              <a:off x="9792414" y="-9550"/>
              <a:ext cx="2399585" cy="2100704"/>
            </a:xfrm>
            <a:prstGeom prst="rect">
              <a:avLst/>
            </a:prstGeom>
          </p:spPr>
        </p:pic>
        <p:pic>
          <p:nvPicPr>
            <p:cNvPr id="23" name="Picture 22">
              <a:extLst>
                <a:ext uri="{FF2B5EF4-FFF2-40B4-BE49-F238E27FC236}">
                  <a16:creationId xmlns:a16="http://schemas.microsoft.com/office/drawing/2014/main" id="{200A4F54-5E26-AA8A-8550-E8E506D5592F}"/>
                </a:ext>
              </a:extLst>
            </p:cNvPr>
            <p:cNvPicPr>
              <a:picLocks noChangeAspect="1"/>
            </p:cNvPicPr>
            <p:nvPr/>
          </p:nvPicPr>
          <p:blipFill>
            <a:blip r:embed="rId9">
              <a:alphaModFix/>
            </a:blip>
            <a:srcRect l="9895" t="1991" r="71750" b="67378"/>
            <a:stretch>
              <a:fillRect/>
            </a:stretch>
          </p:blipFill>
          <p:spPr>
            <a:xfrm>
              <a:off x="1735958" y="-9548"/>
              <a:ext cx="2237801" cy="2100705"/>
            </a:xfrm>
            <a:prstGeom prst="rect">
              <a:avLst/>
            </a:prstGeom>
          </p:spPr>
        </p:pic>
        <p:pic>
          <p:nvPicPr>
            <p:cNvPr id="25" name="Picture 24">
              <a:extLst>
                <a:ext uri="{FF2B5EF4-FFF2-40B4-BE49-F238E27FC236}">
                  <a16:creationId xmlns:a16="http://schemas.microsoft.com/office/drawing/2014/main" id="{4FA63ED7-AB02-17DA-A19D-ACE1AB48F98F}"/>
                </a:ext>
              </a:extLst>
            </p:cNvPr>
            <p:cNvPicPr>
              <a:picLocks noChangeAspect="1"/>
            </p:cNvPicPr>
            <p:nvPr/>
          </p:nvPicPr>
          <p:blipFill>
            <a:blip r:embed="rId10">
              <a:alphaModFix/>
              <a:extLst>
                <a:ext uri="{28A0092B-C50C-407E-A947-70E740481C1C}">
                  <a14:useLocalDpi xmlns:a14="http://schemas.microsoft.com/office/drawing/2010/main" val="0"/>
                </a:ext>
              </a:extLst>
            </a:blip>
            <a:srcRect l="7598" r="33688"/>
            <a:stretch>
              <a:fillRect/>
            </a:stretch>
          </p:blipFill>
          <p:spPr>
            <a:xfrm>
              <a:off x="6579608" y="-9550"/>
              <a:ext cx="1644525" cy="2100704"/>
            </a:xfrm>
            <a:prstGeom prst="rect">
              <a:avLst/>
            </a:prstGeom>
          </p:spPr>
        </p:pic>
        <p:pic>
          <p:nvPicPr>
            <p:cNvPr id="26" name="Picture 25">
              <a:extLst>
                <a:ext uri="{FF2B5EF4-FFF2-40B4-BE49-F238E27FC236}">
                  <a16:creationId xmlns:a16="http://schemas.microsoft.com/office/drawing/2014/main" id="{36C51717-4020-9B34-504A-8BBE5CF15C99}"/>
                </a:ext>
              </a:extLst>
            </p:cNvPr>
            <p:cNvPicPr>
              <a:picLocks noChangeAspect="1"/>
            </p:cNvPicPr>
            <p:nvPr/>
          </p:nvPicPr>
          <p:blipFill>
            <a:blip r:embed="rId9">
              <a:alphaModFix/>
            </a:blip>
            <a:srcRect l="37083" t="1991" r="52709" b="67378"/>
            <a:stretch>
              <a:fillRect/>
            </a:stretch>
          </p:blipFill>
          <p:spPr>
            <a:xfrm>
              <a:off x="3973759" y="-9549"/>
              <a:ext cx="1244600" cy="2100705"/>
            </a:xfrm>
            <a:prstGeom prst="rect">
              <a:avLst/>
            </a:prstGeom>
          </p:spPr>
        </p:pic>
        <p:pic>
          <p:nvPicPr>
            <p:cNvPr id="27" name="Picture 26">
              <a:extLst>
                <a:ext uri="{FF2B5EF4-FFF2-40B4-BE49-F238E27FC236}">
                  <a16:creationId xmlns:a16="http://schemas.microsoft.com/office/drawing/2014/main" id="{61686D3E-B10F-7BE0-0F3F-D669D6AB0B15}"/>
                </a:ext>
              </a:extLst>
            </p:cNvPr>
            <p:cNvPicPr>
              <a:picLocks noChangeAspect="1"/>
            </p:cNvPicPr>
            <p:nvPr/>
          </p:nvPicPr>
          <p:blipFill>
            <a:blip r:embed="rId9">
              <a:alphaModFix/>
            </a:blip>
            <a:srcRect l="62428" t="1991" r="23351" b="67378"/>
            <a:stretch>
              <a:fillRect/>
            </a:stretch>
          </p:blipFill>
          <p:spPr>
            <a:xfrm>
              <a:off x="0" y="0"/>
              <a:ext cx="1733841" cy="2100705"/>
            </a:xfrm>
            <a:prstGeom prst="rect">
              <a:avLst/>
            </a:prstGeom>
          </p:spPr>
        </p:pic>
        <p:pic>
          <p:nvPicPr>
            <p:cNvPr id="29" name="Picture 28">
              <a:extLst>
                <a:ext uri="{FF2B5EF4-FFF2-40B4-BE49-F238E27FC236}">
                  <a16:creationId xmlns:a16="http://schemas.microsoft.com/office/drawing/2014/main" id="{1A3634F4-B503-AB11-BDC9-6998AEFD4BED}"/>
                </a:ext>
              </a:extLst>
            </p:cNvPr>
            <p:cNvPicPr>
              <a:picLocks noChangeAspect="1"/>
            </p:cNvPicPr>
            <p:nvPr/>
          </p:nvPicPr>
          <p:blipFill>
            <a:blip r:embed="rId11">
              <a:alphaModFix/>
              <a:extLst>
                <a:ext uri="{28A0092B-C50C-407E-A947-70E740481C1C}">
                  <a14:useLocalDpi xmlns:a14="http://schemas.microsoft.com/office/drawing/2010/main" val="0"/>
                </a:ext>
              </a:extLst>
            </a:blip>
            <a:srcRect l="19750" t="15741" r="22738" b="26481"/>
            <a:stretch>
              <a:fillRect/>
            </a:stretch>
          </p:blipFill>
          <p:spPr>
            <a:xfrm>
              <a:off x="8224134" y="-9550"/>
              <a:ext cx="1568280" cy="2100704"/>
            </a:xfrm>
            <a:prstGeom prst="rect">
              <a:avLst/>
            </a:prstGeom>
          </p:spPr>
        </p:pic>
      </p:grpSp>
      <p:sp>
        <p:nvSpPr>
          <p:cNvPr id="3" name="Footer Placeholder 4">
            <a:extLst>
              <a:ext uri="{FF2B5EF4-FFF2-40B4-BE49-F238E27FC236}">
                <a16:creationId xmlns:a16="http://schemas.microsoft.com/office/drawing/2014/main" id="{D9F924B8-E0AD-DD2E-4F36-E1168338BC9A}"/>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769583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0046"/>
        </a:solidFill>
        <a:effectLst/>
      </p:bgPr>
    </p:bg>
    <p:spTree>
      <p:nvGrpSpPr>
        <p:cNvPr id="1" name=""/>
        <p:cNvGrpSpPr/>
        <p:nvPr/>
      </p:nvGrpSpPr>
      <p:grpSpPr>
        <a:xfrm>
          <a:off x="0" y="0"/>
          <a:ext cx="0" cy="0"/>
          <a:chOff x="0" y="0"/>
          <a:chExt cx="0" cy="0"/>
        </a:xfrm>
      </p:grpSpPr>
      <p:sp>
        <p:nvSpPr>
          <p:cNvPr id="11" name="TextBox 2">
            <a:extLst>
              <a:ext uri="{FF2B5EF4-FFF2-40B4-BE49-F238E27FC236}">
                <a16:creationId xmlns:a16="http://schemas.microsoft.com/office/drawing/2014/main" id="{EC974B24-DDF6-E239-B6F1-F4F3F9671C95}"/>
              </a:ext>
            </a:extLst>
          </p:cNvPr>
          <p:cNvSpPr txBox="1"/>
          <p:nvPr/>
        </p:nvSpPr>
        <p:spPr>
          <a:xfrm>
            <a:off x="113104" y="1758066"/>
            <a:ext cx="1308540" cy="162736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25" b="1">
                <a:solidFill>
                  <a:srgbClr val="FAF1DC"/>
                </a:solidFill>
                <a:latin typeface="Century Gothic" panose="020B0502020202020204" pitchFamily="34" charset="0"/>
                <a:cs typeface="CordiaUPC" panose="020B0304020202020204" pitchFamily="34" charset="-34"/>
              </a:rPr>
              <a:t>From three initial perspectives:</a:t>
            </a:r>
          </a:p>
          <a:p>
            <a:endParaRPr lang="en-GB" sz="1125" b="1" i="1">
              <a:solidFill>
                <a:srgbClr val="FAF1DC"/>
              </a:solidFill>
              <a:latin typeface="Century Gothic" panose="020B0502020202020204" pitchFamily="34" charset="0"/>
              <a:cs typeface="CordiaUPC" panose="020B0304020202020204" pitchFamily="34" charset="-34"/>
            </a:endParaRPr>
          </a:p>
          <a:p>
            <a:r>
              <a:rPr lang="en-GB" sz="1125" i="1">
                <a:solidFill>
                  <a:srgbClr val="FAF1DC"/>
                </a:solidFill>
                <a:latin typeface="Century Gothic" panose="020B0502020202020204" pitchFamily="34" charset="0"/>
                <a:cs typeface="CordiaUPC" panose="020B0304020202020204" pitchFamily="34" charset="-34"/>
              </a:rPr>
              <a:t>Patient</a:t>
            </a:r>
          </a:p>
          <a:p>
            <a:r>
              <a:rPr lang="en-GB" sz="1125" i="1">
                <a:solidFill>
                  <a:srgbClr val="FAF1DC"/>
                </a:solidFill>
                <a:latin typeface="Century Gothic" panose="020B0502020202020204" pitchFamily="34" charset="0"/>
                <a:cs typeface="CordiaUPC" panose="020B0304020202020204" pitchFamily="34" charset="-34"/>
              </a:rPr>
              <a:t>Provider</a:t>
            </a:r>
          </a:p>
          <a:p>
            <a:r>
              <a:rPr lang="en-GB" sz="1125" i="1">
                <a:solidFill>
                  <a:srgbClr val="FAF1DC"/>
                </a:solidFill>
                <a:latin typeface="Century Gothic" panose="020B0502020202020204" pitchFamily="34" charset="0"/>
                <a:cs typeface="CordiaUPC" panose="020B0304020202020204" pitchFamily="34" charset="-34"/>
              </a:rPr>
              <a:t>Administrative</a:t>
            </a:r>
          </a:p>
          <a:p>
            <a:endParaRPr lang="en-GB" sz="1125">
              <a:solidFill>
                <a:srgbClr val="FAF1DC"/>
              </a:solidFill>
              <a:latin typeface="Century Gothic" panose="020B0502020202020204" pitchFamily="34" charset="0"/>
              <a:cs typeface="CordiaUPC" panose="020B0304020202020204" pitchFamily="34" charset="-34"/>
            </a:endParaRPr>
          </a:p>
          <a:p>
            <a:r>
              <a:rPr lang="en-GB" sz="1125" b="1">
                <a:solidFill>
                  <a:srgbClr val="FAF1DC"/>
                </a:solidFill>
                <a:latin typeface="Century Gothic" panose="020B0502020202020204" pitchFamily="34" charset="0"/>
                <a:cs typeface="CordiaUPC" panose="020B0304020202020204" pitchFamily="34" charset="-34"/>
              </a:rPr>
              <a:t>to one coherent understanding</a:t>
            </a:r>
          </a:p>
        </p:txBody>
      </p:sp>
      <p:sp>
        <p:nvSpPr>
          <p:cNvPr id="10" name="TextBox 2">
            <a:extLst>
              <a:ext uri="{FF2B5EF4-FFF2-40B4-BE49-F238E27FC236}">
                <a16:creationId xmlns:a16="http://schemas.microsoft.com/office/drawing/2014/main" id="{E426A947-1C2D-6EEA-FA41-7520F3C90F73}"/>
              </a:ext>
            </a:extLst>
          </p:cNvPr>
          <p:cNvSpPr txBox="1"/>
          <p:nvPr/>
        </p:nvSpPr>
        <p:spPr>
          <a:xfrm>
            <a:off x="517389" y="5197559"/>
            <a:ext cx="1665514" cy="110799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a:solidFill>
                  <a:srgbClr val="FAF1DC"/>
                </a:solidFill>
                <a:latin typeface="CordiaUPC" panose="020B0304020202020204" pitchFamily="34" charset="-34"/>
              </a:rPr>
              <a:t>Expert interviews</a:t>
            </a:r>
          </a:p>
          <a:p>
            <a:r>
              <a:rPr lang="en-GB" sz="1350">
                <a:solidFill>
                  <a:srgbClr val="FAF1DC"/>
                </a:solidFill>
                <a:latin typeface="CordiaUPC" panose="020B0304020202020204" pitchFamily="34" charset="-34"/>
              </a:rPr>
              <a:t>X </a:t>
            </a:r>
          </a:p>
          <a:p>
            <a:r>
              <a:rPr lang="en-GB" sz="1350">
                <a:solidFill>
                  <a:srgbClr val="FAF1DC"/>
                </a:solidFill>
                <a:latin typeface="CordiaUPC" panose="020B0304020202020204" pitchFamily="34" charset="-34"/>
              </a:rPr>
              <a:t>X</a:t>
            </a:r>
          </a:p>
          <a:p>
            <a:r>
              <a:rPr lang="en-GB" sz="1350">
                <a:solidFill>
                  <a:srgbClr val="FAF1DC"/>
                </a:solidFill>
                <a:latin typeface="CordiaUPC" panose="020B0304020202020204" pitchFamily="34" charset="-34"/>
              </a:rPr>
              <a:t>X</a:t>
            </a:r>
          </a:p>
          <a:p>
            <a:endParaRPr lang="en-GB" sz="1350">
              <a:solidFill>
                <a:srgbClr val="FAF1DC"/>
              </a:solidFill>
              <a:latin typeface="CordiaUPC" panose="020B0304020202020204" pitchFamily="34" charset="-34"/>
            </a:endParaRPr>
          </a:p>
        </p:txBody>
      </p:sp>
      <p:grpSp>
        <p:nvGrpSpPr>
          <p:cNvPr id="90" name="Group 89">
            <a:extLst>
              <a:ext uri="{FF2B5EF4-FFF2-40B4-BE49-F238E27FC236}">
                <a16:creationId xmlns:a16="http://schemas.microsoft.com/office/drawing/2014/main" id="{59AADC94-69FA-70F4-808C-C0F726E1D8A5}"/>
              </a:ext>
            </a:extLst>
          </p:cNvPr>
          <p:cNvGrpSpPr/>
          <p:nvPr/>
        </p:nvGrpSpPr>
        <p:grpSpPr>
          <a:xfrm>
            <a:off x="1421644" y="335892"/>
            <a:ext cx="7518757" cy="4471717"/>
            <a:chOff x="1328789" y="441940"/>
            <a:chExt cx="10025009" cy="5962289"/>
          </a:xfrm>
        </p:grpSpPr>
        <p:grpSp>
          <p:nvGrpSpPr>
            <p:cNvPr id="89" name="Group 88">
              <a:extLst>
                <a:ext uri="{FF2B5EF4-FFF2-40B4-BE49-F238E27FC236}">
                  <a16:creationId xmlns:a16="http://schemas.microsoft.com/office/drawing/2014/main" id="{199CB036-F25C-D157-1701-AC56705F616C}"/>
                </a:ext>
              </a:extLst>
            </p:cNvPr>
            <p:cNvGrpSpPr/>
            <p:nvPr/>
          </p:nvGrpSpPr>
          <p:grpSpPr>
            <a:xfrm>
              <a:off x="1328789" y="441940"/>
              <a:ext cx="10025009" cy="5962289"/>
              <a:chOff x="1328789" y="441940"/>
              <a:chExt cx="10025009" cy="5962289"/>
            </a:xfrm>
          </p:grpSpPr>
          <p:grpSp>
            <p:nvGrpSpPr>
              <p:cNvPr id="68" name="Group 67">
                <a:extLst>
                  <a:ext uri="{FF2B5EF4-FFF2-40B4-BE49-F238E27FC236}">
                    <a16:creationId xmlns:a16="http://schemas.microsoft.com/office/drawing/2014/main" id="{56D6B17C-3807-DD4C-C387-4881F41F7446}"/>
                  </a:ext>
                </a:extLst>
              </p:cNvPr>
              <p:cNvGrpSpPr/>
              <p:nvPr/>
            </p:nvGrpSpPr>
            <p:grpSpPr>
              <a:xfrm>
                <a:off x="1328789" y="441940"/>
                <a:ext cx="10025009" cy="5962289"/>
                <a:chOff x="1393097" y="647214"/>
                <a:chExt cx="10025009" cy="5962289"/>
              </a:xfrm>
            </p:grpSpPr>
            <p:grpSp>
              <p:nvGrpSpPr>
                <p:cNvPr id="67" name="Group 66">
                  <a:extLst>
                    <a:ext uri="{FF2B5EF4-FFF2-40B4-BE49-F238E27FC236}">
                      <a16:creationId xmlns:a16="http://schemas.microsoft.com/office/drawing/2014/main" id="{A841DBA4-C01A-110B-1004-6BBACE303199}"/>
                    </a:ext>
                  </a:extLst>
                </p:cNvPr>
                <p:cNvGrpSpPr/>
                <p:nvPr/>
              </p:nvGrpSpPr>
              <p:grpSpPr>
                <a:xfrm>
                  <a:off x="1393097" y="647214"/>
                  <a:ext cx="10025009" cy="5962289"/>
                  <a:chOff x="-973691" y="3862160"/>
                  <a:chExt cx="10025009" cy="5962289"/>
                </a:xfrm>
              </p:grpSpPr>
              <p:grpSp>
                <p:nvGrpSpPr>
                  <p:cNvPr id="66" name="Group 65">
                    <a:extLst>
                      <a:ext uri="{FF2B5EF4-FFF2-40B4-BE49-F238E27FC236}">
                        <a16:creationId xmlns:a16="http://schemas.microsoft.com/office/drawing/2014/main" id="{2246A9AD-93AD-6748-78AB-66E7C9F32CB0}"/>
                      </a:ext>
                    </a:extLst>
                  </p:cNvPr>
                  <p:cNvGrpSpPr/>
                  <p:nvPr/>
                </p:nvGrpSpPr>
                <p:grpSpPr>
                  <a:xfrm>
                    <a:off x="-973691" y="3862160"/>
                    <a:ext cx="10025009" cy="5962289"/>
                    <a:chOff x="1779719" y="435274"/>
                    <a:chExt cx="10025009" cy="5962289"/>
                  </a:xfrm>
                </p:grpSpPr>
                <p:grpSp>
                  <p:nvGrpSpPr>
                    <p:cNvPr id="65" name="Group 64">
                      <a:extLst>
                        <a:ext uri="{FF2B5EF4-FFF2-40B4-BE49-F238E27FC236}">
                          <a16:creationId xmlns:a16="http://schemas.microsoft.com/office/drawing/2014/main" id="{DF30C2C5-7B30-2EAA-8E11-021F5645BE9B}"/>
                        </a:ext>
                      </a:extLst>
                    </p:cNvPr>
                    <p:cNvGrpSpPr/>
                    <p:nvPr/>
                  </p:nvGrpSpPr>
                  <p:grpSpPr>
                    <a:xfrm>
                      <a:off x="5345218" y="435274"/>
                      <a:ext cx="2905359" cy="5962289"/>
                      <a:chOff x="5044810" y="435274"/>
                      <a:chExt cx="2905359" cy="5962289"/>
                    </a:xfrm>
                  </p:grpSpPr>
                  <p:grpSp>
                    <p:nvGrpSpPr>
                      <p:cNvPr id="44" name="Group 43">
                        <a:extLst>
                          <a:ext uri="{FF2B5EF4-FFF2-40B4-BE49-F238E27FC236}">
                            <a16:creationId xmlns:a16="http://schemas.microsoft.com/office/drawing/2014/main" id="{8217AADB-96C2-B92E-E710-6D9A04E56AEF}"/>
                          </a:ext>
                        </a:extLst>
                      </p:cNvPr>
                      <p:cNvGrpSpPr/>
                      <p:nvPr/>
                    </p:nvGrpSpPr>
                    <p:grpSpPr>
                      <a:xfrm rot="16200000">
                        <a:off x="3747592" y="1732492"/>
                        <a:ext cx="5488447" cy="2894012"/>
                        <a:chOff x="3211963" y="2452948"/>
                        <a:chExt cx="450574" cy="2220686"/>
                      </a:xfrm>
                    </p:grpSpPr>
                    <p:sp>
                      <p:nvSpPr>
                        <p:cNvPr id="45" name="Rounded Rectangle 44">
                          <a:extLst>
                            <a:ext uri="{FF2B5EF4-FFF2-40B4-BE49-F238E27FC236}">
                              <a16:creationId xmlns:a16="http://schemas.microsoft.com/office/drawing/2014/main" id="{FC40EDF8-2306-5A68-1E55-DCF98692EDE1}"/>
                            </a:ext>
                          </a:extLst>
                        </p:cNvPr>
                        <p:cNvSpPr/>
                        <p:nvPr/>
                      </p:nvSpPr>
                      <p:spPr>
                        <a:xfrm rot="5400000">
                          <a:off x="2326907" y="3338004"/>
                          <a:ext cx="2220686" cy="450574"/>
                        </a:xfrm>
                        <a:prstGeom prst="roundRect">
                          <a:avLst/>
                        </a:prstGeom>
                        <a:solidFill>
                          <a:srgbClr val="FAF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6" name="TextBox 45">
                          <a:extLst>
                            <a:ext uri="{FF2B5EF4-FFF2-40B4-BE49-F238E27FC236}">
                              <a16:creationId xmlns:a16="http://schemas.microsoft.com/office/drawing/2014/main" id="{2EB100B1-1D4E-9B9D-9B34-6434AC2B8C85}"/>
                            </a:ext>
                          </a:extLst>
                        </p:cNvPr>
                        <p:cNvSpPr txBox="1"/>
                        <p:nvPr/>
                      </p:nvSpPr>
                      <p:spPr>
                        <a:xfrm rot="5400000">
                          <a:off x="2514484" y="3546868"/>
                          <a:ext cx="2220685" cy="328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500" b="1">
                              <a:solidFill>
                                <a:srgbClr val="0B0046"/>
                              </a:solidFill>
                              <a:latin typeface="Century Gothic" panose="020B0502020202020204" pitchFamily="34" charset="0"/>
                            </a:rPr>
                            <a:t>Field work</a:t>
                          </a:r>
                        </a:p>
                      </p:txBody>
                    </p:sp>
                  </p:grpSp>
                  <p:sp>
                    <p:nvSpPr>
                      <p:cNvPr id="52" name="Rounded Rectangle 51">
                        <a:extLst>
                          <a:ext uri="{FF2B5EF4-FFF2-40B4-BE49-F238E27FC236}">
                            <a16:creationId xmlns:a16="http://schemas.microsoft.com/office/drawing/2014/main" id="{F9577887-BD9E-3B5F-BB45-4CDC07486792}"/>
                          </a:ext>
                        </a:extLst>
                      </p:cNvPr>
                      <p:cNvSpPr/>
                      <p:nvPr/>
                    </p:nvSpPr>
                    <p:spPr>
                      <a:xfrm>
                        <a:off x="5056157" y="4666224"/>
                        <a:ext cx="2894012" cy="1731339"/>
                      </a:xfrm>
                      <a:prstGeom prst="roundRect">
                        <a:avLst>
                          <a:gd name="adj" fmla="val 50000"/>
                        </a:avLst>
                      </a:prstGeom>
                      <a:blipFill dpi="0" rotWithShape="1">
                        <a:blip r:embed="rId3">
                          <a:extLst>
                            <a:ext uri="{28A0092B-C50C-407E-A947-70E740481C1C}">
                              <a14:useLocalDpi xmlns:a14="http://schemas.microsoft.com/office/drawing/2010/main" val="0"/>
                            </a:ext>
                          </a:extLst>
                        </a:blip>
                        <a:srcRect/>
                        <a:stretch>
                          <a:fillRect l="-8516" t="-20869" r="419" b="-5134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64" name="Group 63">
                      <a:extLst>
                        <a:ext uri="{FF2B5EF4-FFF2-40B4-BE49-F238E27FC236}">
                          <a16:creationId xmlns:a16="http://schemas.microsoft.com/office/drawing/2014/main" id="{41DBAB56-5757-49CD-082A-AF126F9F4A01}"/>
                        </a:ext>
                      </a:extLst>
                    </p:cNvPr>
                    <p:cNvGrpSpPr/>
                    <p:nvPr/>
                  </p:nvGrpSpPr>
                  <p:grpSpPr>
                    <a:xfrm>
                      <a:off x="1779719" y="435275"/>
                      <a:ext cx="3086257" cy="5921073"/>
                      <a:chOff x="1779719" y="435276"/>
                      <a:chExt cx="3086257" cy="5921073"/>
                    </a:xfrm>
                  </p:grpSpPr>
                  <p:grpSp>
                    <p:nvGrpSpPr>
                      <p:cNvPr id="58" name="Group 57">
                        <a:extLst>
                          <a:ext uri="{FF2B5EF4-FFF2-40B4-BE49-F238E27FC236}">
                            <a16:creationId xmlns:a16="http://schemas.microsoft.com/office/drawing/2014/main" id="{03B97005-D05A-A766-6A2C-444E575FB8B5}"/>
                          </a:ext>
                        </a:extLst>
                      </p:cNvPr>
                      <p:cNvGrpSpPr/>
                      <p:nvPr/>
                    </p:nvGrpSpPr>
                    <p:grpSpPr>
                      <a:xfrm>
                        <a:off x="1875841" y="435276"/>
                        <a:ext cx="2894013" cy="5921073"/>
                        <a:chOff x="1875842" y="435276"/>
                        <a:chExt cx="2894013" cy="5921073"/>
                      </a:xfrm>
                    </p:grpSpPr>
                    <p:grpSp>
                      <p:nvGrpSpPr>
                        <p:cNvPr id="33" name="Group 32">
                          <a:extLst>
                            <a:ext uri="{FF2B5EF4-FFF2-40B4-BE49-F238E27FC236}">
                              <a16:creationId xmlns:a16="http://schemas.microsoft.com/office/drawing/2014/main" id="{F7E35C8E-DCBA-C7B2-6534-1E176EC84A1E}"/>
                            </a:ext>
                          </a:extLst>
                        </p:cNvPr>
                        <p:cNvGrpSpPr/>
                        <p:nvPr/>
                      </p:nvGrpSpPr>
                      <p:grpSpPr>
                        <a:xfrm rot="16200000">
                          <a:off x="578625" y="1732493"/>
                          <a:ext cx="5488447" cy="2894013"/>
                          <a:chOff x="3211963" y="2452948"/>
                          <a:chExt cx="450574" cy="2220687"/>
                        </a:xfrm>
                      </p:grpSpPr>
                      <p:sp>
                        <p:nvSpPr>
                          <p:cNvPr id="30" name="Rounded Rectangle 29">
                            <a:extLst>
                              <a:ext uri="{FF2B5EF4-FFF2-40B4-BE49-F238E27FC236}">
                                <a16:creationId xmlns:a16="http://schemas.microsoft.com/office/drawing/2014/main" id="{F9E6D2A9-74E0-5FA9-5C25-0B40D8C1AEEA}"/>
                              </a:ext>
                            </a:extLst>
                          </p:cNvPr>
                          <p:cNvSpPr/>
                          <p:nvPr/>
                        </p:nvSpPr>
                        <p:spPr>
                          <a:xfrm rot="5400000">
                            <a:off x="2326907" y="3338004"/>
                            <a:ext cx="2220686" cy="450574"/>
                          </a:xfrm>
                          <a:prstGeom prst="roundRect">
                            <a:avLst/>
                          </a:prstGeom>
                          <a:solidFill>
                            <a:srgbClr val="FAF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 name="TextBox 2">
                            <a:extLst>
                              <a:ext uri="{FF2B5EF4-FFF2-40B4-BE49-F238E27FC236}">
                                <a16:creationId xmlns:a16="http://schemas.microsoft.com/office/drawing/2014/main" id="{5BF8A258-D788-ED0D-7DD0-BD10D7D148F9}"/>
                              </a:ext>
                            </a:extLst>
                          </p:cNvPr>
                          <p:cNvSpPr txBox="1"/>
                          <p:nvPr/>
                        </p:nvSpPr>
                        <p:spPr>
                          <a:xfrm rot="5400000">
                            <a:off x="2514484" y="3546869"/>
                            <a:ext cx="2220685" cy="328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500" b="1">
                                <a:solidFill>
                                  <a:srgbClr val="0B0046"/>
                                </a:solidFill>
                                <a:latin typeface="Century Gothic"/>
                              </a:rPr>
                              <a:t>Foundation work</a:t>
                            </a:r>
                          </a:p>
                        </p:txBody>
                      </p:sp>
                    </p:grpSp>
                    <p:sp>
                      <p:nvSpPr>
                        <p:cNvPr id="38" name="Rounded Rectangle 37">
                          <a:extLst>
                            <a:ext uri="{FF2B5EF4-FFF2-40B4-BE49-F238E27FC236}">
                              <a16:creationId xmlns:a16="http://schemas.microsoft.com/office/drawing/2014/main" id="{6F77A471-CEC1-E4F6-7772-5E54262D2310}"/>
                            </a:ext>
                          </a:extLst>
                        </p:cNvPr>
                        <p:cNvSpPr/>
                        <p:nvPr/>
                      </p:nvSpPr>
                      <p:spPr>
                        <a:xfrm>
                          <a:off x="1875842" y="4625010"/>
                          <a:ext cx="2894012" cy="1731339"/>
                        </a:xfrm>
                        <a:prstGeom prst="roundRect">
                          <a:avLst>
                            <a:gd name="adj" fmla="val 50000"/>
                          </a:avLst>
                        </a:prstGeom>
                        <a:blipFill dpi="0" rotWithShape="1">
                          <a:blip r:embed="rId4">
                            <a:extLst>
                              <a:ext uri="{BEBA8EAE-BF5A-486C-A8C5-ECC9F3942E4B}">
                                <a14:imgProps xmlns:a14="http://schemas.microsoft.com/office/drawing/2010/main">
                                  <a14:imgLayer r:embed="rId5">
                                    <a14:imgEffect>
                                      <a14:sharpenSoften amount="1000"/>
                                    </a14:imgEffect>
                                    <a14:imgEffect>
                                      <a14:brightnessContrast bright="2000"/>
                                    </a14:imgEffect>
                                  </a14:imgLayer>
                                </a14:imgProps>
                              </a:ext>
                              <a:ext uri="{28A0092B-C50C-407E-A947-70E740481C1C}">
                                <a14:useLocalDpi xmlns:a14="http://schemas.microsoft.com/office/drawing/2010/main" val="0"/>
                              </a:ext>
                            </a:extLst>
                          </a:blip>
                          <a:srcRect/>
                          <a:stretch>
                            <a:fillRect l="-25257" t="-24296" r="-4163" b="-105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8" name="TextBox 7">
                        <a:extLst>
                          <a:ext uri="{FF2B5EF4-FFF2-40B4-BE49-F238E27FC236}">
                            <a16:creationId xmlns:a16="http://schemas.microsoft.com/office/drawing/2014/main" id="{4EAC8B17-A3D0-4C10-9E10-2E89D22242AA}"/>
                          </a:ext>
                        </a:extLst>
                      </p:cNvPr>
                      <p:cNvSpPr txBox="1"/>
                      <p:nvPr/>
                    </p:nvSpPr>
                    <p:spPr>
                      <a:xfrm>
                        <a:off x="1779719" y="3443205"/>
                        <a:ext cx="3086257" cy="30777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050" b="1">
                            <a:solidFill>
                              <a:srgbClr val="310E6F"/>
                            </a:solidFill>
                          </a:rPr>
                          <a:t>Round-table discussion</a:t>
                        </a:r>
                      </a:p>
                    </p:txBody>
                  </p:sp>
                  <p:sp>
                    <p:nvSpPr>
                      <p:cNvPr id="9" name="TextBox 2">
                        <a:extLst>
                          <a:ext uri="{FF2B5EF4-FFF2-40B4-BE49-F238E27FC236}">
                            <a16:creationId xmlns:a16="http://schemas.microsoft.com/office/drawing/2014/main" id="{5BF8A258-D788-ED0D-7DD0-BD10D7D148F9}"/>
                          </a:ext>
                        </a:extLst>
                      </p:cNvPr>
                      <p:cNvSpPr txBox="1"/>
                      <p:nvPr/>
                    </p:nvSpPr>
                    <p:spPr>
                      <a:xfrm>
                        <a:off x="2212506" y="1166640"/>
                        <a:ext cx="2220685" cy="33855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rgbClr val="310E6F"/>
                            </a:solidFill>
                            <a:latin typeface="Arial"/>
                            <a:cs typeface="Arial"/>
                          </a:rPr>
                          <a:t>Desk research</a:t>
                        </a:r>
                      </a:p>
                    </p:txBody>
                  </p:sp>
                </p:grpSp>
                <p:grpSp>
                  <p:nvGrpSpPr>
                    <p:cNvPr id="63" name="Group 62">
                      <a:extLst>
                        <a:ext uri="{FF2B5EF4-FFF2-40B4-BE49-F238E27FC236}">
                          <a16:creationId xmlns:a16="http://schemas.microsoft.com/office/drawing/2014/main" id="{14A2850C-9C6D-A9EA-CB87-D2CB927F4F5A}"/>
                        </a:ext>
                      </a:extLst>
                    </p:cNvPr>
                    <p:cNvGrpSpPr/>
                    <p:nvPr/>
                  </p:nvGrpSpPr>
                  <p:grpSpPr>
                    <a:xfrm>
                      <a:off x="8718471" y="435275"/>
                      <a:ext cx="3086257" cy="5921073"/>
                      <a:chOff x="8045320" y="435275"/>
                      <a:chExt cx="3086257" cy="5921073"/>
                    </a:xfrm>
                  </p:grpSpPr>
                  <p:grpSp>
                    <p:nvGrpSpPr>
                      <p:cNvPr id="62" name="Group 61">
                        <a:extLst>
                          <a:ext uri="{FF2B5EF4-FFF2-40B4-BE49-F238E27FC236}">
                            <a16:creationId xmlns:a16="http://schemas.microsoft.com/office/drawing/2014/main" id="{F1C52C52-4BC1-D63B-6BBD-9A40B4D4674C}"/>
                          </a:ext>
                        </a:extLst>
                      </p:cNvPr>
                      <p:cNvGrpSpPr/>
                      <p:nvPr/>
                    </p:nvGrpSpPr>
                    <p:grpSpPr>
                      <a:xfrm>
                        <a:off x="8141442" y="435275"/>
                        <a:ext cx="2894013" cy="5921073"/>
                        <a:chOff x="8217350" y="435275"/>
                        <a:chExt cx="2894013" cy="5921073"/>
                      </a:xfrm>
                    </p:grpSpPr>
                    <p:grpSp>
                      <p:nvGrpSpPr>
                        <p:cNvPr id="53" name="Group 52">
                          <a:extLst>
                            <a:ext uri="{FF2B5EF4-FFF2-40B4-BE49-F238E27FC236}">
                              <a16:creationId xmlns:a16="http://schemas.microsoft.com/office/drawing/2014/main" id="{D24DBEC7-C5CA-4BE0-D92E-DAFE30D6EB9D}"/>
                            </a:ext>
                          </a:extLst>
                        </p:cNvPr>
                        <p:cNvGrpSpPr/>
                        <p:nvPr/>
                      </p:nvGrpSpPr>
                      <p:grpSpPr>
                        <a:xfrm rot="16200000">
                          <a:off x="6920133" y="1732492"/>
                          <a:ext cx="5488447" cy="2894013"/>
                          <a:chOff x="3211963" y="2452948"/>
                          <a:chExt cx="450574" cy="2220687"/>
                        </a:xfrm>
                      </p:grpSpPr>
                      <p:sp>
                        <p:nvSpPr>
                          <p:cNvPr id="54" name="Rounded Rectangle 53">
                            <a:extLst>
                              <a:ext uri="{FF2B5EF4-FFF2-40B4-BE49-F238E27FC236}">
                                <a16:creationId xmlns:a16="http://schemas.microsoft.com/office/drawing/2014/main" id="{FCD07A97-4EB9-CC80-FB07-D80287145726}"/>
                              </a:ext>
                            </a:extLst>
                          </p:cNvPr>
                          <p:cNvSpPr/>
                          <p:nvPr/>
                        </p:nvSpPr>
                        <p:spPr>
                          <a:xfrm rot="5400000">
                            <a:off x="2326907" y="3338004"/>
                            <a:ext cx="2220686" cy="450574"/>
                          </a:xfrm>
                          <a:prstGeom prst="roundRect">
                            <a:avLst/>
                          </a:prstGeom>
                          <a:solidFill>
                            <a:srgbClr val="FAF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5" name="TextBox 54">
                            <a:extLst>
                              <a:ext uri="{FF2B5EF4-FFF2-40B4-BE49-F238E27FC236}">
                                <a16:creationId xmlns:a16="http://schemas.microsoft.com/office/drawing/2014/main" id="{01C0910F-6342-CF53-079B-7148DA4B6905}"/>
                              </a:ext>
                            </a:extLst>
                          </p:cNvPr>
                          <p:cNvSpPr txBox="1"/>
                          <p:nvPr/>
                        </p:nvSpPr>
                        <p:spPr>
                          <a:xfrm rot="5400000">
                            <a:off x="2514484" y="3546869"/>
                            <a:ext cx="2220685" cy="328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500" b="1">
                                <a:solidFill>
                                  <a:srgbClr val="0B0046"/>
                                </a:solidFill>
                                <a:latin typeface="Century Gothic" panose="020B0502020202020204" pitchFamily="34" charset="0"/>
                              </a:rPr>
                              <a:t>Ideation</a:t>
                            </a:r>
                          </a:p>
                        </p:txBody>
                      </p:sp>
                    </p:grpSp>
                    <p:sp>
                      <p:nvSpPr>
                        <p:cNvPr id="56" name="Rounded Rectangle 55">
                          <a:extLst>
                            <a:ext uri="{FF2B5EF4-FFF2-40B4-BE49-F238E27FC236}">
                              <a16:creationId xmlns:a16="http://schemas.microsoft.com/office/drawing/2014/main" id="{353A1E72-8313-5A92-6A13-479332249BE3}"/>
                            </a:ext>
                          </a:extLst>
                        </p:cNvPr>
                        <p:cNvSpPr/>
                        <p:nvPr/>
                      </p:nvSpPr>
                      <p:spPr>
                        <a:xfrm>
                          <a:off x="8217350" y="4625009"/>
                          <a:ext cx="2894012" cy="1731339"/>
                        </a:xfrm>
                        <a:prstGeom prst="roundRect">
                          <a:avLst>
                            <a:gd name="adj" fmla="val 50000"/>
                          </a:avLst>
                        </a:prstGeom>
                        <a:blipFill dpi="0" rotWithShape="1">
                          <a:blip r:embed="rId6">
                            <a:extLst>
                              <a:ext uri="{28A0092B-C50C-407E-A947-70E740481C1C}">
                                <a14:useLocalDpi xmlns:a14="http://schemas.microsoft.com/office/drawing/2010/main" val="0"/>
                              </a:ext>
                            </a:extLst>
                          </a:blip>
                          <a:srcRect/>
                          <a:stretch>
                            <a:fillRect l="-15355" t="-1" r="-8378" b="-3133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59" name="TextBox 58">
                        <a:extLst>
                          <a:ext uri="{FF2B5EF4-FFF2-40B4-BE49-F238E27FC236}">
                            <a16:creationId xmlns:a16="http://schemas.microsoft.com/office/drawing/2014/main" id="{7249DEE9-970E-7956-E1E4-D4DE7A0E28A3}"/>
                          </a:ext>
                        </a:extLst>
                      </p:cNvPr>
                      <p:cNvSpPr txBox="1"/>
                      <p:nvPr/>
                    </p:nvSpPr>
                    <p:spPr>
                      <a:xfrm>
                        <a:off x="8045320" y="3443204"/>
                        <a:ext cx="3086257" cy="33855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200" b="1">
                            <a:solidFill>
                              <a:srgbClr val="310E6F"/>
                            </a:solidFill>
                          </a:rPr>
                          <a:t>Partner discussion</a:t>
                        </a:r>
                      </a:p>
                    </p:txBody>
                  </p:sp>
                  <p:sp>
                    <p:nvSpPr>
                      <p:cNvPr id="60" name="TextBox 59">
                        <a:extLst>
                          <a:ext uri="{FF2B5EF4-FFF2-40B4-BE49-F238E27FC236}">
                            <a16:creationId xmlns:a16="http://schemas.microsoft.com/office/drawing/2014/main" id="{BBB296C2-DD7D-376B-DDF7-4A9222B3DD6B}"/>
                          </a:ext>
                        </a:extLst>
                      </p:cNvPr>
                      <p:cNvSpPr txBox="1"/>
                      <p:nvPr/>
                    </p:nvSpPr>
                    <p:spPr>
                      <a:xfrm>
                        <a:off x="8319047" y="1160840"/>
                        <a:ext cx="2575790" cy="58477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200" b="1">
                            <a:solidFill>
                              <a:srgbClr val="310E6F"/>
                            </a:solidFill>
                          </a:rPr>
                          <a:t>Bringing all insights together </a:t>
                        </a:r>
                      </a:p>
                    </p:txBody>
                  </p:sp>
                </p:grpSp>
              </p:grpSp>
              <p:sp>
                <p:nvSpPr>
                  <p:cNvPr id="47" name="TextBox 2">
                    <a:extLst>
                      <a:ext uri="{FF2B5EF4-FFF2-40B4-BE49-F238E27FC236}">
                        <a16:creationId xmlns:a16="http://schemas.microsoft.com/office/drawing/2014/main" id="{3840C7A3-7E55-91F3-6624-AD5E0D6724FA}"/>
                      </a:ext>
                    </a:extLst>
                  </p:cNvPr>
                  <p:cNvSpPr txBox="1"/>
                  <p:nvPr/>
                </p:nvSpPr>
                <p:spPr>
                  <a:xfrm>
                    <a:off x="2928470" y="4593525"/>
                    <a:ext cx="2220685" cy="33855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rgbClr val="310E6F"/>
                        </a:solidFill>
                        <a:latin typeface="Arial"/>
                        <a:cs typeface="Arial"/>
                      </a:rPr>
                      <a:t>Interviews from</a:t>
                    </a:r>
                  </a:p>
                </p:txBody>
              </p:sp>
            </p:grpSp>
            <p:sp>
              <p:nvSpPr>
                <p:cNvPr id="48" name="TextBox 47">
                  <a:extLst>
                    <a:ext uri="{FF2B5EF4-FFF2-40B4-BE49-F238E27FC236}">
                      <a16:creationId xmlns:a16="http://schemas.microsoft.com/office/drawing/2014/main" id="{FBC4BBC4-1526-E176-3706-75E094C708F3}"/>
                    </a:ext>
                  </a:extLst>
                </p:cNvPr>
                <p:cNvSpPr txBox="1"/>
                <p:nvPr/>
              </p:nvSpPr>
              <p:spPr>
                <a:xfrm>
                  <a:off x="4862472" y="3655144"/>
                  <a:ext cx="3086257" cy="33855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200" b="1">
                      <a:solidFill>
                        <a:srgbClr val="310E6F"/>
                      </a:solidFill>
                    </a:rPr>
                    <a:t>Focus group</a:t>
                  </a:r>
                </a:p>
              </p:txBody>
            </p:sp>
          </p:grpSp>
          <p:sp>
            <p:nvSpPr>
              <p:cNvPr id="80" name="TextBox 2">
                <a:extLst>
                  <a:ext uri="{FF2B5EF4-FFF2-40B4-BE49-F238E27FC236}">
                    <a16:creationId xmlns:a16="http://schemas.microsoft.com/office/drawing/2014/main" id="{2359E3DB-9B4F-8758-4D89-BE94AD1C4B1A}"/>
                  </a:ext>
                </a:extLst>
              </p:cNvPr>
              <p:cNvSpPr txBox="1"/>
              <p:nvPr/>
            </p:nvSpPr>
            <p:spPr>
              <a:xfrm>
                <a:off x="5108762" y="1563241"/>
                <a:ext cx="2431319" cy="203132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50">
                    <a:solidFill>
                      <a:srgbClr val="0B0046"/>
                    </a:solidFill>
                    <a:latin typeface="CordiaUPC" panose="020B0304020202020204" pitchFamily="34" charset="-34"/>
                    <a:cs typeface="CordiaUPC" panose="020B0304020202020204" pitchFamily="34" charset="-34"/>
                  </a:rPr>
                  <a:t>HUS</a:t>
                </a:r>
              </a:p>
              <a:p>
                <a:pPr algn="ctr"/>
                <a:r>
                  <a:rPr lang="en-GB" sz="1050" err="1">
                    <a:solidFill>
                      <a:srgbClr val="0B0046"/>
                    </a:solidFill>
                    <a:latin typeface="CordiaUPC"/>
                    <a:cs typeface="CordiaUPC"/>
                  </a:rPr>
                  <a:t>Länsi-Uudenmaan</a:t>
                </a:r>
                <a:r>
                  <a:rPr lang="en-GB" sz="1050">
                    <a:solidFill>
                      <a:srgbClr val="0B0046"/>
                    </a:solidFill>
                    <a:latin typeface="CordiaUPC"/>
                    <a:cs typeface="CordiaUPC"/>
                  </a:rPr>
                  <a:t> </a:t>
                </a:r>
                <a:r>
                  <a:rPr lang="en-GB" sz="1050" err="1">
                    <a:solidFill>
                      <a:srgbClr val="0B0046"/>
                    </a:solidFill>
                    <a:latin typeface="CordiaUPC"/>
                    <a:cs typeface="CordiaUPC"/>
                  </a:rPr>
                  <a:t>hyinvointialue</a:t>
                </a:r>
                <a:r>
                  <a:rPr lang="en-GB" sz="1050">
                    <a:solidFill>
                      <a:srgbClr val="0B0046"/>
                    </a:solidFill>
                    <a:latin typeface="CordiaUPC"/>
                    <a:cs typeface="CordiaUPC"/>
                  </a:rPr>
                  <a:t> </a:t>
                </a:r>
                <a:r>
                  <a:rPr lang="en-GB" sz="1350">
                    <a:solidFill>
                      <a:srgbClr val="0B0046"/>
                    </a:solidFill>
                    <a:latin typeface="CordiaUPC"/>
                    <a:cs typeface="CordiaUPC"/>
                  </a:rPr>
                  <a:t>(LUVN)</a:t>
                </a:r>
                <a:endParaRPr lang="en-GB" sz="1350">
                  <a:solidFill>
                    <a:srgbClr val="0B0046"/>
                  </a:solidFill>
                  <a:latin typeface="CordiaUPC" panose="020B0304020202020204" pitchFamily="34" charset="-34"/>
                  <a:cs typeface="CordiaUPC" panose="020B0304020202020204" pitchFamily="34" charset="-34"/>
                </a:endParaRPr>
              </a:p>
              <a:p>
                <a:pPr algn="ctr"/>
                <a:r>
                  <a:rPr lang="en-GB" sz="1050" err="1">
                    <a:solidFill>
                      <a:srgbClr val="0B0046"/>
                    </a:solidFill>
                    <a:latin typeface="CordiaUPC"/>
                    <a:cs typeface="CordiaUPC"/>
                  </a:rPr>
                  <a:t>Itä-Uudenmaan</a:t>
                </a:r>
                <a:r>
                  <a:rPr lang="en-GB" sz="1050">
                    <a:solidFill>
                      <a:srgbClr val="0B0046"/>
                    </a:solidFill>
                    <a:latin typeface="CordiaUPC"/>
                    <a:cs typeface="CordiaUPC"/>
                  </a:rPr>
                  <a:t> </a:t>
                </a:r>
                <a:r>
                  <a:rPr lang="en-GB" sz="1050" err="1">
                    <a:solidFill>
                      <a:srgbClr val="0B0046"/>
                    </a:solidFill>
                    <a:latin typeface="CordiaUPC"/>
                    <a:cs typeface="CordiaUPC"/>
                  </a:rPr>
                  <a:t>hyvinvointialue</a:t>
                </a:r>
                <a:r>
                  <a:rPr lang="en-GB" sz="1350">
                    <a:solidFill>
                      <a:srgbClr val="0B0046"/>
                    </a:solidFill>
                    <a:latin typeface="CordiaUPC"/>
                    <a:cs typeface="CordiaUPC"/>
                  </a:rPr>
                  <a:t> (IU)</a:t>
                </a:r>
              </a:p>
              <a:p>
                <a:pPr algn="ctr"/>
                <a:r>
                  <a:rPr lang="en-GB" sz="1350">
                    <a:solidFill>
                      <a:srgbClr val="0B0046"/>
                    </a:solidFill>
                    <a:latin typeface="CordiaUPC" panose="020B0304020202020204" pitchFamily="34" charset="-34"/>
                    <a:cs typeface="CordiaUPC" panose="020B0304020202020204" pitchFamily="34" charset="-34"/>
                  </a:rPr>
                  <a:t>Kela</a:t>
                </a:r>
              </a:p>
              <a:p>
                <a:pPr algn="ctr"/>
                <a:r>
                  <a:rPr lang="en-GB" sz="1350">
                    <a:solidFill>
                      <a:srgbClr val="0B0046"/>
                    </a:solidFill>
                    <a:latin typeface="CordiaUPC"/>
                    <a:cs typeface="CordiaUPC"/>
                  </a:rPr>
                  <a:t>3</a:t>
                </a:r>
                <a:r>
                  <a:rPr lang="en-GB" sz="1350" baseline="30000">
                    <a:solidFill>
                      <a:srgbClr val="0B0046"/>
                    </a:solidFill>
                    <a:latin typeface="CordiaUPC"/>
                    <a:cs typeface="CordiaUPC"/>
                  </a:rPr>
                  <a:t>rd</a:t>
                </a:r>
                <a:r>
                  <a:rPr lang="en-GB" sz="1350">
                    <a:solidFill>
                      <a:srgbClr val="0B0046"/>
                    </a:solidFill>
                    <a:latin typeface="CordiaUPC"/>
                    <a:cs typeface="CordiaUPC"/>
                  </a:rPr>
                  <a:t> sector support groups</a:t>
                </a:r>
                <a:endParaRPr lang="en-GB" sz="1350">
                  <a:solidFill>
                    <a:srgbClr val="0B0046"/>
                  </a:solidFill>
                  <a:latin typeface="CordiaUPC" panose="020B0304020202020204" pitchFamily="34" charset="-34"/>
                  <a:cs typeface="CordiaUPC" panose="020B0304020202020204" pitchFamily="34" charset="-34"/>
                </a:endParaRPr>
              </a:p>
              <a:p>
                <a:pPr algn="ctr"/>
                <a:r>
                  <a:rPr lang="en-GB" sz="1350" err="1">
                    <a:solidFill>
                      <a:srgbClr val="0B0046"/>
                    </a:solidFill>
                    <a:latin typeface="CordiaUPC"/>
                    <a:cs typeface="CordiaUPC"/>
                  </a:rPr>
                  <a:t>Erätauko</a:t>
                </a:r>
                <a:endParaRPr lang="en-GB" sz="1350">
                  <a:solidFill>
                    <a:srgbClr val="0B0046"/>
                  </a:solidFill>
                  <a:latin typeface="CordiaUPC"/>
                  <a:cs typeface="CordiaUPC"/>
                </a:endParaRPr>
              </a:p>
              <a:p>
                <a:pPr algn="ctr"/>
                <a:endParaRPr lang="en-GB" sz="1350">
                  <a:solidFill>
                    <a:srgbClr val="0B0046"/>
                  </a:solidFill>
                  <a:latin typeface="CordiaUPC"/>
                  <a:cs typeface="CordiaUPC"/>
                </a:endParaRPr>
              </a:p>
            </p:txBody>
          </p:sp>
          <p:sp>
            <p:nvSpPr>
              <p:cNvPr id="83" name="TextBox 2">
                <a:extLst>
                  <a:ext uri="{FF2B5EF4-FFF2-40B4-BE49-F238E27FC236}">
                    <a16:creationId xmlns:a16="http://schemas.microsoft.com/office/drawing/2014/main" id="{206ACA36-49F0-FBA1-848A-64E1326914E3}"/>
                  </a:ext>
                </a:extLst>
              </p:cNvPr>
              <p:cNvSpPr txBox="1"/>
              <p:nvPr/>
            </p:nvSpPr>
            <p:spPr>
              <a:xfrm>
                <a:off x="1553644" y="3811290"/>
                <a:ext cx="2636547" cy="64633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50">
                    <a:solidFill>
                      <a:srgbClr val="0B0046"/>
                    </a:solidFill>
                    <a:latin typeface="CordiaUPC"/>
                    <a:cs typeface="CordiaUPC"/>
                  </a:rPr>
                  <a:t>Collaborative meeting with partners for sharing perspectives</a:t>
                </a:r>
              </a:p>
            </p:txBody>
          </p:sp>
          <p:sp>
            <p:nvSpPr>
              <p:cNvPr id="84" name="TextBox 2">
                <a:extLst>
                  <a:ext uri="{FF2B5EF4-FFF2-40B4-BE49-F238E27FC236}">
                    <a16:creationId xmlns:a16="http://schemas.microsoft.com/office/drawing/2014/main" id="{E00265EA-D1D3-93C4-F857-03609BA9763E}"/>
                  </a:ext>
                </a:extLst>
              </p:cNvPr>
              <p:cNvSpPr txBox="1"/>
              <p:nvPr/>
            </p:nvSpPr>
            <p:spPr>
              <a:xfrm>
                <a:off x="5187701" y="3811290"/>
                <a:ext cx="2309463" cy="64633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a:solidFill>
                      <a:srgbClr val="0B0046"/>
                    </a:solidFill>
                    <a:latin typeface="CordiaUPC" panose="020B0304020202020204" pitchFamily="34" charset="-34"/>
                    <a:cs typeface="CordiaUPC" panose="020B0304020202020204" pitchFamily="34" charset="-34"/>
                  </a:rPr>
                  <a:t>X4 Service user participants </a:t>
                </a:r>
              </a:p>
              <a:p>
                <a:pPr algn="ctr"/>
                <a:r>
                  <a:rPr lang="en-GB" sz="1350">
                    <a:solidFill>
                      <a:srgbClr val="0B0046"/>
                    </a:solidFill>
                    <a:latin typeface="CordiaUPC"/>
                    <a:cs typeface="CordiaUPC"/>
                  </a:rPr>
                  <a:t>X1 3</a:t>
                </a:r>
                <a:r>
                  <a:rPr lang="en-GB" sz="1350" baseline="30000">
                    <a:solidFill>
                      <a:srgbClr val="0B0046"/>
                    </a:solidFill>
                    <a:latin typeface="CordiaUPC"/>
                    <a:cs typeface="CordiaUPC"/>
                  </a:rPr>
                  <a:t>rd</a:t>
                </a:r>
                <a:r>
                  <a:rPr lang="en-GB" sz="1350">
                    <a:solidFill>
                      <a:srgbClr val="0B0046"/>
                    </a:solidFill>
                    <a:latin typeface="CordiaUPC"/>
                    <a:cs typeface="CordiaUPC"/>
                  </a:rPr>
                  <a:t> sector o</a:t>
                </a:r>
                <a:r>
                  <a:rPr lang="en-GB" sz="1350" err="1">
                    <a:solidFill>
                      <a:srgbClr val="0B0046"/>
                    </a:solidFill>
                    <a:latin typeface="CordiaUPC"/>
                    <a:cs typeface="CordiaUPC"/>
                  </a:rPr>
                  <a:t>rganiser</a:t>
                </a:r>
                <a:endParaRPr lang="en-GB" sz="1350">
                  <a:solidFill>
                    <a:srgbClr val="0B0046"/>
                  </a:solidFill>
                  <a:latin typeface="CordiaUPC"/>
                  <a:cs typeface="CordiaUPC"/>
                </a:endParaRPr>
              </a:p>
            </p:txBody>
          </p:sp>
          <p:sp>
            <p:nvSpPr>
              <p:cNvPr id="86" name="TextBox 2">
                <a:extLst>
                  <a:ext uri="{FF2B5EF4-FFF2-40B4-BE49-F238E27FC236}">
                    <a16:creationId xmlns:a16="http://schemas.microsoft.com/office/drawing/2014/main" id="{55577D22-4C95-6FF2-2DFD-4D4AD709740E}"/>
                  </a:ext>
                </a:extLst>
              </p:cNvPr>
              <p:cNvSpPr txBox="1"/>
              <p:nvPr/>
            </p:nvSpPr>
            <p:spPr>
              <a:xfrm>
                <a:off x="8644567" y="3826529"/>
                <a:ext cx="2332203" cy="64633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50">
                    <a:solidFill>
                      <a:srgbClr val="0B0046"/>
                    </a:solidFill>
                    <a:latin typeface="CordiaUPC" panose="020B0304020202020204" pitchFamily="34" charset="-34"/>
                    <a:cs typeface="CordiaUPC" panose="020B0304020202020204" pitchFamily="34" charset="-34"/>
                  </a:rPr>
                  <a:t>Collaborative meeting with partners for sharing ideas</a:t>
                </a:r>
              </a:p>
            </p:txBody>
          </p:sp>
          <p:sp>
            <p:nvSpPr>
              <p:cNvPr id="88" name="TextBox 2">
                <a:extLst>
                  <a:ext uri="{FF2B5EF4-FFF2-40B4-BE49-F238E27FC236}">
                    <a16:creationId xmlns:a16="http://schemas.microsoft.com/office/drawing/2014/main" id="{EB659CB1-49EB-D82D-7A24-D8AEC5307B55}"/>
                  </a:ext>
                </a:extLst>
              </p:cNvPr>
              <p:cNvSpPr txBox="1"/>
              <p:nvPr/>
            </p:nvSpPr>
            <p:spPr>
              <a:xfrm>
                <a:off x="1637801" y="2081292"/>
                <a:ext cx="2463612" cy="120032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50">
                    <a:solidFill>
                      <a:srgbClr val="0B0046"/>
                    </a:solidFill>
                    <a:latin typeface="CordiaUPC"/>
                    <a:cs typeface="CordiaUPC"/>
                  </a:rPr>
                  <a:t>Discussions with a variety of organizations and sectors to better understand the target group and the current system</a:t>
                </a:r>
              </a:p>
            </p:txBody>
          </p:sp>
        </p:grpSp>
        <p:sp>
          <p:nvSpPr>
            <p:cNvPr id="87" name="TextBox 2">
              <a:extLst>
                <a:ext uri="{FF2B5EF4-FFF2-40B4-BE49-F238E27FC236}">
                  <a16:creationId xmlns:a16="http://schemas.microsoft.com/office/drawing/2014/main" id="{F865DEC8-5A53-A4DC-8A0F-EF47635430A4}"/>
                </a:ext>
              </a:extLst>
            </p:cNvPr>
            <p:cNvSpPr txBox="1"/>
            <p:nvPr/>
          </p:nvSpPr>
          <p:spPr>
            <a:xfrm>
              <a:off x="1761576" y="1705107"/>
              <a:ext cx="2220685" cy="30777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50" b="1">
                  <a:solidFill>
                    <a:srgbClr val="310E6F"/>
                  </a:solidFill>
                  <a:latin typeface="Arial"/>
                  <a:cs typeface="Arial"/>
                </a:rPr>
                <a:t>Meetings</a:t>
              </a:r>
            </a:p>
          </p:txBody>
        </p:sp>
      </p:grpSp>
      <p:sp>
        <p:nvSpPr>
          <p:cNvPr id="92" name="Stored Data 91">
            <a:extLst>
              <a:ext uri="{FF2B5EF4-FFF2-40B4-BE49-F238E27FC236}">
                <a16:creationId xmlns:a16="http://schemas.microsoft.com/office/drawing/2014/main" id="{67CB36A5-B6B3-94F4-DD61-D7AECF5C9999}"/>
              </a:ext>
            </a:extLst>
          </p:cNvPr>
          <p:cNvSpPr/>
          <p:nvPr/>
        </p:nvSpPr>
        <p:spPr>
          <a:xfrm rot="10800000">
            <a:off x="3754482" y="2398349"/>
            <a:ext cx="212126" cy="164356"/>
          </a:xfrm>
          <a:prstGeom prst="flowChartOnlineStorage">
            <a:avLst/>
          </a:prstGeom>
          <a:solidFill>
            <a:srgbClr val="FAF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3" name="Stored Data 92">
            <a:extLst>
              <a:ext uri="{FF2B5EF4-FFF2-40B4-BE49-F238E27FC236}">
                <a16:creationId xmlns:a16="http://schemas.microsoft.com/office/drawing/2014/main" id="{B674843E-3199-5786-B27F-B4B01216F487}"/>
              </a:ext>
            </a:extLst>
          </p:cNvPr>
          <p:cNvSpPr/>
          <p:nvPr/>
        </p:nvSpPr>
        <p:spPr>
          <a:xfrm rot="10800000">
            <a:off x="6371738" y="2398349"/>
            <a:ext cx="212126" cy="164356"/>
          </a:xfrm>
          <a:prstGeom prst="flowChartOnlineStorage">
            <a:avLst/>
          </a:prstGeom>
          <a:solidFill>
            <a:srgbClr val="FAF1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7" name="TextBox 2">
            <a:extLst>
              <a:ext uri="{FF2B5EF4-FFF2-40B4-BE49-F238E27FC236}">
                <a16:creationId xmlns:a16="http://schemas.microsoft.com/office/drawing/2014/main" id="{CFE3AC5F-0410-4861-F297-27642EBA7E40}"/>
              </a:ext>
            </a:extLst>
          </p:cNvPr>
          <p:cNvSpPr txBox="1"/>
          <p:nvPr/>
        </p:nvSpPr>
        <p:spPr>
          <a:xfrm>
            <a:off x="6993735" y="1388760"/>
            <a:ext cx="1606379" cy="110799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50">
                <a:solidFill>
                  <a:srgbClr val="0B0046"/>
                </a:solidFill>
                <a:latin typeface="CordiaUPC"/>
                <a:cs typeface="CordiaUPC"/>
              </a:rPr>
              <a:t>Mapping discoveries from our research to suggest entry points — the first simple, yet concrete, point of engagement </a:t>
            </a:r>
            <a:r>
              <a:rPr lang="en-GB" sz="1050">
                <a:solidFill>
                  <a:srgbClr val="0B0046"/>
                </a:solidFill>
                <a:latin typeface="CordiaUPC"/>
                <a:cs typeface="CordiaUPC"/>
              </a:rPr>
              <a:t>(Steinberg, 2026)</a:t>
            </a:r>
            <a:endParaRPr lang="en-GB" sz="1350">
              <a:solidFill>
                <a:srgbClr val="FF0000"/>
              </a:solidFill>
              <a:latin typeface="CordiaUPC"/>
              <a:cs typeface="CordiaUPC"/>
            </a:endParaRPr>
          </a:p>
        </p:txBody>
      </p:sp>
      <p:sp>
        <p:nvSpPr>
          <p:cNvPr id="98" name="TextBox 97">
            <a:extLst>
              <a:ext uri="{FF2B5EF4-FFF2-40B4-BE49-F238E27FC236}">
                <a16:creationId xmlns:a16="http://schemas.microsoft.com/office/drawing/2014/main" id="{211E721C-73D9-2FAE-AA23-7CC19E575C50}"/>
              </a:ext>
            </a:extLst>
          </p:cNvPr>
          <p:cNvSpPr txBox="1"/>
          <p:nvPr/>
        </p:nvSpPr>
        <p:spPr>
          <a:xfrm>
            <a:off x="126609" y="102394"/>
            <a:ext cx="1941342" cy="230832"/>
          </a:xfrm>
          <a:prstGeom prst="rect">
            <a:avLst/>
          </a:prstGeom>
          <a:noFill/>
        </p:spPr>
        <p:txBody>
          <a:bodyPr wrap="square" rtlCol="0">
            <a:spAutoFit/>
          </a:bodyPr>
          <a:lstStyle/>
          <a:p>
            <a:r>
              <a:rPr lang="en-FI" sz="900" b="1">
                <a:solidFill>
                  <a:srgbClr val="FAF1DC"/>
                </a:solidFill>
              </a:rPr>
              <a:t>INTRODUCTION | </a:t>
            </a:r>
            <a:r>
              <a:rPr lang="en-FI" sz="900">
                <a:solidFill>
                  <a:srgbClr val="FAF1DC"/>
                </a:solidFill>
              </a:rPr>
              <a:t>research</a:t>
            </a:r>
            <a:endParaRPr lang="en-FI" sz="900" b="1">
              <a:solidFill>
                <a:srgbClr val="FAF1DC"/>
              </a:solidFill>
            </a:endParaRPr>
          </a:p>
        </p:txBody>
      </p:sp>
      <p:grpSp>
        <p:nvGrpSpPr>
          <p:cNvPr id="99" name="Group 98">
            <a:extLst>
              <a:ext uri="{FF2B5EF4-FFF2-40B4-BE49-F238E27FC236}">
                <a16:creationId xmlns:a16="http://schemas.microsoft.com/office/drawing/2014/main" id="{3A090A9B-396D-4168-3A7B-6AF85E62A6A6}"/>
              </a:ext>
            </a:extLst>
          </p:cNvPr>
          <p:cNvGrpSpPr/>
          <p:nvPr/>
        </p:nvGrpSpPr>
        <p:grpSpPr>
          <a:xfrm>
            <a:off x="8510829" y="177022"/>
            <a:ext cx="506562" cy="58493"/>
            <a:chOff x="9256904" y="718324"/>
            <a:chExt cx="974635" cy="112541"/>
          </a:xfrm>
        </p:grpSpPr>
        <p:sp>
          <p:nvSpPr>
            <p:cNvPr id="100" name="Oval 99">
              <a:extLst>
                <a:ext uri="{FF2B5EF4-FFF2-40B4-BE49-F238E27FC236}">
                  <a16:creationId xmlns:a16="http://schemas.microsoft.com/office/drawing/2014/main" id="{BDDD2914-291E-52F9-4BA3-460903374096}"/>
                </a:ext>
              </a:extLst>
            </p:cNvPr>
            <p:cNvSpPr/>
            <p:nvPr/>
          </p:nvSpPr>
          <p:spPr>
            <a:xfrm rot="18882202">
              <a:off x="9256904" y="718324"/>
              <a:ext cx="112541" cy="112541"/>
            </a:xfrm>
            <a:prstGeom prst="ellipse">
              <a:avLst/>
            </a:prstGeom>
            <a:solidFill>
              <a:srgbClr val="FAF1DC"/>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1" name="Oval 100">
              <a:extLst>
                <a:ext uri="{FF2B5EF4-FFF2-40B4-BE49-F238E27FC236}">
                  <a16:creationId xmlns:a16="http://schemas.microsoft.com/office/drawing/2014/main" id="{CD47AABC-12FC-BE8A-E329-5406A2D524CE}"/>
                </a:ext>
              </a:extLst>
            </p:cNvPr>
            <p:cNvSpPr/>
            <p:nvPr/>
          </p:nvSpPr>
          <p:spPr>
            <a:xfrm rot="18882202">
              <a:off x="9472428"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2" name="Oval 101">
              <a:extLst>
                <a:ext uri="{FF2B5EF4-FFF2-40B4-BE49-F238E27FC236}">
                  <a16:creationId xmlns:a16="http://schemas.microsoft.com/office/drawing/2014/main" id="{5BC566BA-EC33-CE9B-6413-DB9F021A9F5E}"/>
                </a:ext>
              </a:extLst>
            </p:cNvPr>
            <p:cNvSpPr/>
            <p:nvPr/>
          </p:nvSpPr>
          <p:spPr>
            <a:xfrm rot="18882202">
              <a:off x="9687952"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3" name="Oval 102">
              <a:extLst>
                <a:ext uri="{FF2B5EF4-FFF2-40B4-BE49-F238E27FC236}">
                  <a16:creationId xmlns:a16="http://schemas.microsoft.com/office/drawing/2014/main" id="{27FE1E02-ECF9-8343-E8FC-DA3C2A7DE83D}"/>
                </a:ext>
              </a:extLst>
            </p:cNvPr>
            <p:cNvSpPr/>
            <p:nvPr/>
          </p:nvSpPr>
          <p:spPr>
            <a:xfrm rot="18882202">
              <a:off x="9903476"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sp>
          <p:nvSpPr>
            <p:cNvPr id="104" name="Oval 103">
              <a:extLst>
                <a:ext uri="{FF2B5EF4-FFF2-40B4-BE49-F238E27FC236}">
                  <a16:creationId xmlns:a16="http://schemas.microsoft.com/office/drawing/2014/main" id="{4A4A42C0-1CB9-A0A8-07ED-F59C432B836C}"/>
                </a:ext>
              </a:extLst>
            </p:cNvPr>
            <p:cNvSpPr/>
            <p:nvPr/>
          </p:nvSpPr>
          <p:spPr>
            <a:xfrm rot="18882202">
              <a:off x="10118998" y="718324"/>
              <a:ext cx="112541" cy="112541"/>
            </a:xfrm>
            <a:prstGeom prst="ellipse">
              <a:avLst/>
            </a:prstGeom>
            <a:solidFill>
              <a:srgbClr val="0B0046"/>
            </a:solidFill>
            <a:ln>
              <a:solidFill>
                <a:srgbClr val="FAF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sz="1050"/>
            </a:p>
          </p:txBody>
        </p:sp>
      </p:grpSp>
      <p:sp>
        <p:nvSpPr>
          <p:cNvPr id="2" name="Footer Placeholder 4">
            <a:extLst>
              <a:ext uri="{FF2B5EF4-FFF2-40B4-BE49-F238E27FC236}">
                <a16:creationId xmlns:a16="http://schemas.microsoft.com/office/drawing/2014/main" id="{A877AC65-80EF-CCD9-7A4C-792CF9AEA8FB}"/>
              </a:ext>
            </a:extLst>
          </p:cNvPr>
          <p:cNvSpPr txBox="1">
            <a:spLocks/>
          </p:cNvSpPr>
          <p:nvPr/>
        </p:nvSpPr>
        <p:spPr>
          <a:xfrm>
            <a:off x="0" y="4853109"/>
            <a:ext cx="9144000" cy="22860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82000"/>
                  </a:schemeClr>
                </a:solidFill>
                <a:latin typeface="CordiaUPC" panose="020B0304020202020204" pitchFamily="34" charset="-34"/>
                <a:ea typeface="Arial"/>
                <a:cs typeface="CordiaUPC" panose="020B0304020202020204" pitchFamily="34" charset="-34"/>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Creative Commons CC BY 4.0 2026 Jasmin Joshi, Vivian Katajainen, Otso Koiso-Kanttila, Caroline Sjöström, and Design for Government course at Aalto University </a:t>
            </a:r>
          </a:p>
        </p:txBody>
      </p:sp>
    </p:spTree>
    <p:extLst>
      <p:ext uri="{BB962C8B-B14F-4D97-AF65-F5344CB8AC3E}">
        <p14:creationId xmlns:p14="http://schemas.microsoft.com/office/powerpoint/2010/main" val="193397598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E4E3DE50F6304B997D9AF2D8146904" ma:contentTypeVersion="22" ma:contentTypeDescription="Create a new document." ma:contentTypeScope="" ma:versionID="c90ee1de155253238d403a31f74a7fc8">
  <xsd:schema xmlns:xsd="http://www.w3.org/2001/XMLSchema" xmlns:xs="http://www.w3.org/2001/XMLSchema" xmlns:p="http://schemas.microsoft.com/office/2006/metadata/properties" xmlns:ns2="40826b53-9a7a-4372-8485-202665ae53c0" xmlns:ns3="cd0d49b0-fe7b-4407-a951-9da3f53cf9ba" targetNamespace="http://schemas.microsoft.com/office/2006/metadata/properties" ma:root="true" ma:fieldsID="792e4697c8e7f41659bc0c2ca978cc8e" ns2:_="" ns3:_="">
    <xsd:import namespace="40826b53-9a7a-4372-8485-202665ae53c0"/>
    <xsd:import namespace="cd0d49b0-fe7b-4407-a951-9da3f53cf9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26b53-9a7a-4372-8485-202665ae5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d61bb93-c830-477f-800c-34a01ab1e7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d49b0-fe7b-4407-a951-9da3f53cf9b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6859f7f-185b-44be-bad4-01bb6e8a0675}" ma:internalName="TaxCatchAll" ma:showField="CatchAllData" ma:web="cd0d49b0-fe7b-4407-a951-9da3f53cf9ba">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d0d49b0-fe7b-4407-a951-9da3f53cf9ba" xsi:nil="true"/>
    <lcf76f155ced4ddcb4097134ff3c332f xmlns="40826b53-9a7a-4372-8485-202665ae53c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AFB3B7-964C-4CCD-8325-AE737756F142}">
  <ds:schemaRefs>
    <ds:schemaRef ds:uri="http://schemas.microsoft.com/sharepoint/v3/contenttype/forms"/>
  </ds:schemaRefs>
</ds:datastoreItem>
</file>

<file path=customXml/itemProps2.xml><?xml version="1.0" encoding="utf-8"?>
<ds:datastoreItem xmlns:ds="http://schemas.openxmlformats.org/officeDocument/2006/customXml" ds:itemID="{9C72B644-A836-48E4-B409-3AF23C3008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26b53-9a7a-4372-8485-202665ae53c0"/>
    <ds:schemaRef ds:uri="cd0d49b0-fe7b-4407-a951-9da3f53cf9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8E1D04-D6E5-462F-8F83-E112691EECA5}">
  <ds:schemaRefs>
    <ds:schemaRef ds:uri="40826b53-9a7a-4372-8485-202665ae53c0"/>
    <ds:schemaRef ds:uri="http://www.w3.org/XML/1998/namespace"/>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cd0d49b0-fe7b-4407-a951-9da3f53cf9b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TotalTime>
  <Words>5625</Words>
  <Application>Microsoft Office PowerPoint</Application>
  <PresentationFormat>On-screen Show (16:9)</PresentationFormat>
  <Paragraphs>500</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Simple Light</vt:lpstr>
      <vt:lpstr>PowerPoint Presentation</vt:lpstr>
      <vt:lpstr>Care 2 Team</vt:lpstr>
      <vt:lpstr>PowerPoint Presentation</vt:lpstr>
      <vt:lpstr>PowerPoint Presentation</vt:lpstr>
      <vt:lpstr>Help exists, but all problems do not fit under one service </vt:lpstr>
      <vt:lpstr>PowerPoint Presentation</vt:lpstr>
      <vt:lpstr>Navigating and advocating for oneself is hard especially for vulnerable groups</vt:lpstr>
      <vt:lpstr>These are snapshots of the challenges a vulnerable person might face in their care pathway</vt:lpstr>
      <vt:lpstr>PowerPoint Presentation</vt:lpstr>
      <vt:lpstr>Key findings</vt:lpstr>
      <vt:lpstr>PowerPoint Presentation</vt:lpstr>
      <vt:lpstr>PowerPoint Presentation</vt:lpstr>
      <vt:lpstr>PowerPoint Presentation</vt:lpstr>
      <vt:lpstr>“We don't really cooperate so well. My wish is that we would. … They often send patients back and say: did you try this?”</vt:lpstr>
      <vt:lpstr>It is during these transitions that understanding can break down   </vt:lpstr>
      <vt:lpstr>PowerPoint Presentation</vt:lpstr>
      <vt:lpstr>Why act now?</vt:lpstr>
      <vt:lpstr>Trust in the Finnish care system is declining</vt:lpstr>
      <vt:lpstr>The Finnish public sector is facing cost pressures</vt:lpstr>
      <vt:lpstr>PowerPoint Presentation</vt:lpstr>
      <vt:lpstr>PowerPoint Presentation</vt:lpstr>
      <vt:lpstr>PowerPoint Presentation</vt:lpstr>
      <vt:lpstr>Where to start?</vt:lpstr>
      <vt:lpstr>Simplifying care by bringing broad expertise and care paths under one roof</vt:lpstr>
      <vt:lpstr>What does this mean</vt:lpstr>
      <vt:lpstr>Where it could help</vt:lpstr>
      <vt:lpstr>“Trust our professionals more. The system is the one with gaps, but professionals know.”</vt:lpstr>
      <vt:lpstr>Making diagnostic &amp; application criteria more transparent between providers</vt:lpstr>
      <vt:lpstr>What it could mean</vt:lpstr>
      <vt:lpstr>Where it could help</vt:lpstr>
      <vt:lpstr>“There needs to be a checklist for making sure everyone receives equal service.”</vt:lpstr>
      <vt:lpstr>Improving awareness and accessibility of existing bilingual speaking services by mapping them</vt:lpstr>
      <vt:lpstr>What it could mean</vt:lpstr>
      <vt:lpstr>Where it could help</vt:lpstr>
      <vt:lpstr>“I feel I have been stamped as a Finnish speaker in the care pathway and rarely get Swedish service.”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Grandchamp Paul</cp:lastModifiedBy>
  <cp:revision>2</cp:revision>
  <dcterms:modified xsi:type="dcterms:W3CDTF">2026-06-06T13:22:23Z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0x0101007CE4E3DE50F6304B997D9AF2D8146904</vt:lpwstr>
  </property>
  <property fmtid="{D5CDD505-2E9C-101B-9397-08002B2CF9AE}" pid="3" name="MediaServiceImageTags">
    <vt:lpwstr/>
  </property>
</Properties>
</file>