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1.xml" ContentType="application/inkml+xml"/>
  <Override PartName="/ppt/ink/ink2.xml" ContentType="application/inkml+xml"/>
  <Override PartName="/ppt/notesSlides/notesSlide9.xml" ContentType="application/vnd.openxmlformats-officedocument.presentationml.notesSlide+xml"/>
  <Override PartName="/ppt/notesSlides/notesSlide10.xml" ContentType="application/vnd.openxmlformats-officedocument.presentationml.notesSlide+xml"/>
  <Override PartName="/ppt/ink/ink3.xml" ContentType="application/inkml+xml"/>
  <Override PartName="/ppt/ink/ink4.xml" ContentType="application/inkml+xml"/>
  <Override PartName="/ppt/ink/ink5.xml" ContentType="application/inkml+xml"/>
  <Override PartName="/ppt/ink/ink6.xml" ContentType="application/inkml+xml"/>
  <Override PartName="/ppt/notesSlides/notesSlide11.xml" ContentType="application/vnd.openxmlformats-officedocument.presentationml.notesSlide+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notesSlides/notesSlide12.xml" ContentType="application/vnd.openxmlformats-officedocument.presentationml.notesSlide+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omments/modernComment_312_281584C9.xml" ContentType="application/vnd.ms-powerpoint.comments+xml"/>
  <Override PartName="/ppt/notesSlides/notesSlide20.xml" ContentType="application/vnd.openxmlformats-officedocument.presentationml.notesSlide+xml"/>
  <Override PartName="/ppt/comments/modernComment_181_A88EC903.xml" ContentType="application/vnd.ms-powerpoint.comments+xml"/>
  <Override PartName="/ppt/notesSlides/notesSlide21.xml" ContentType="application/vnd.openxmlformats-officedocument.presentationml.notesSlide+xml"/>
  <Override PartName="/ppt/ink/ink23.xml" ContentType="application/inkml+xml"/>
  <Override PartName="/ppt/ink/ink24.xml" ContentType="application/inkml+xml"/>
  <Override PartName="/ppt/ink/ink25.xml" ContentType="application/inkml+xml"/>
  <Override PartName="/ppt/ink/ink26.xml" ContentType="application/inkml+xml"/>
  <Override PartName="/ppt/notesSlides/notesSlide22.xml" ContentType="application/vnd.openxmlformats-officedocument.presentationml.notesSlide+xml"/>
  <Override PartName="/ppt/comments/modernComment_313_6A48E0D6.xml" ContentType="application/vnd.ms-powerpoint.comment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notesSlides/notesSlide3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3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3.xml" ContentType="application/vnd.openxmlformats-officedocument.drawingml.chartshape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ink/ink39.xml" ContentType="application/inkml+xml"/>
  <Override PartName="/ppt/ink/ink40.xml" ContentType="application/inkml+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37" r:id="rId4"/>
  </p:sldMasterIdLst>
  <p:notesMasterIdLst>
    <p:notesMasterId r:id="rId51"/>
  </p:notesMasterIdLst>
  <p:sldIdLst>
    <p:sldId id="782" r:id="rId5"/>
    <p:sldId id="360" r:id="rId6"/>
    <p:sldId id="783" r:id="rId7"/>
    <p:sldId id="784" r:id="rId8"/>
    <p:sldId id="336" r:id="rId9"/>
    <p:sldId id="344" r:id="rId10"/>
    <p:sldId id="388" r:id="rId11"/>
    <p:sldId id="785" r:id="rId12"/>
    <p:sldId id="398" r:id="rId13"/>
    <p:sldId id="402" r:id="rId14"/>
    <p:sldId id="430" r:id="rId15"/>
    <p:sldId id="420" r:id="rId16"/>
    <p:sldId id="423" r:id="rId17"/>
    <p:sldId id="425" r:id="rId18"/>
    <p:sldId id="426" r:id="rId19"/>
    <p:sldId id="400" r:id="rId20"/>
    <p:sldId id="406" r:id="rId21"/>
    <p:sldId id="797" r:id="rId22"/>
    <p:sldId id="796" r:id="rId23"/>
    <p:sldId id="795" r:id="rId24"/>
    <p:sldId id="798" r:id="rId25"/>
    <p:sldId id="794" r:id="rId26"/>
    <p:sldId id="265" r:id="rId27"/>
    <p:sldId id="786" r:id="rId28"/>
    <p:sldId id="385" r:id="rId29"/>
    <p:sldId id="403" r:id="rId30"/>
    <p:sldId id="787" r:id="rId31"/>
    <p:sldId id="788" r:id="rId32"/>
    <p:sldId id="789" r:id="rId33"/>
    <p:sldId id="372" r:id="rId34"/>
    <p:sldId id="428" r:id="rId35"/>
    <p:sldId id="427" r:id="rId36"/>
    <p:sldId id="352" r:id="rId37"/>
    <p:sldId id="378" r:id="rId38"/>
    <p:sldId id="790" r:id="rId39"/>
    <p:sldId id="390" r:id="rId40"/>
    <p:sldId id="392" r:id="rId41"/>
    <p:sldId id="395" r:id="rId42"/>
    <p:sldId id="429" r:id="rId43"/>
    <p:sldId id="368" r:id="rId44"/>
    <p:sldId id="791" r:id="rId45"/>
    <p:sldId id="431" r:id="rId46"/>
    <p:sldId id="792" r:id="rId47"/>
    <p:sldId id="292" r:id="rId48"/>
    <p:sldId id="389" r:id="rId49"/>
    <p:sldId id="391" r:id="rId50"/>
  </p:sldIdLst>
  <p:sldSz cx="9144000" cy="5143500" type="screen16x9"/>
  <p:notesSz cx="6858000" cy="9144000"/>
  <p:embeddedFontLst>
    <p:embeddedFont>
      <p:font typeface="Garamond" panose="02020404030301010803" pitchFamily="18" charset="0"/>
      <p:regular r:id="rId52"/>
      <p:bold r:id="rId53"/>
      <p:italic r:id="rId54"/>
      <p:boldItalic r:id="rId55"/>
    </p:embeddedFont>
    <p:embeddedFont>
      <p:font typeface="Helvetica Neue" panose="020B0604020202020204" charset="0"/>
      <p:regular r:id="rId56"/>
      <p:bold r:id="rId57"/>
      <p:italic r:id="rId58"/>
      <p:boldItalic r:id="rId59"/>
    </p:embeddedFont>
    <p:embeddedFont>
      <p:font typeface="Neue Haas Grotesk Text Pro" panose="020B0504020202020204" pitchFamily="34" charset="0"/>
      <p:regular r:id="rId60"/>
      <p:bold r:id="rId61"/>
      <p:italic r:id="rId62"/>
      <p:boldItalic r:id="rId6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144" userDrawn="1">
          <p15:clr>
            <a:srgbClr val="747775"/>
          </p15:clr>
        </p15:guide>
        <p15:guide id="2" pos="2880">
          <p15:clr>
            <a:srgbClr val="747775"/>
          </p15:clr>
        </p15:guide>
        <p15:guide id="3" pos="1769" userDrawn="1">
          <p15:clr>
            <a:srgbClr val="747775"/>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07E8313-8B8D-9F19-C041-5835C1321840}" name="Ligaj Marta" initials="LM" userId="S::marta.ligaj@aalto.fi::33e36c1b-1d19-4264-986d-28f54024c4c2" providerId="AD"/>
  <p188:author id="{3783B81F-63DC-5660-17BD-55F7F8B1A6E8}" name="Jalali Hesamoddin" initials="JH" userId="S::hesamoddin.jalali@aalto.fi::7b57cc2b-b078-44db-b7cb-c99c383311ea" providerId="AD"/>
  <p188:author id="{D3408228-BCB2-8E8B-D06C-F18BA8A20B28}" name="Mohamed Warda" initials="MW" userId="S::warda.mohamed@aalto.fi::8b5bbfa6-85af-4910-a35e-816b36714fc2" providerId="AD"/>
  <p188:author id="{46DCCE2A-10B0-1A36-34CD-FD8E4D5F21F4}" name="Maukonen Sara" initials="MS" userId="S::sara.maukonen@aalto.fi::c6d20d9e-4325-48fe-bd53-bbb8a5b14753" providerId="AD"/>
  <p188:author id="{4889D52A-176D-82FB-F958-C1408A17939F}" name="Pihlamo Jutta" initials="PJ" userId="S::jutta.pihlamo@aalto.fi::01631254-20c2-400b-b7da-689d436b7be3" providerId="AD"/>
  <p188:author id="{8A0BDE30-F3C7-8371-F05C-908F04C0440A}" name="Solsona Caba Nuria" initials="SCN" userId="S::nuria.solsona@aalto.fi::258ab1fe-ac5c-4b92-acf3-9f585c514fd2" providerId="AD"/>
  <p188:author id="{D362743F-C6A7-D5C8-2D72-878D15D9959A}" name="Lehmussaari Tessa" initials="LT" userId="S::tessa.lehmussaari@aalto.fi::91e586a5-0676-4991-b5c4-f932024a8fbe" providerId="AD"/>
  <p188:author id="{26374B54-618E-E959-EC5A-63974613236F}" name="Paolillo Chiara" initials="PC" userId="S::chiara.paolillo@aalto.fi::0e418bd8-b5f7-4dc9-846a-acbbd97885ee" providerId="AD"/>
  <p188:author id="{57045B5C-B133-9910-0CAC-68E83D556362}" name="Huang Xuan" initials="HX" userId="S::xuan.huang@aalto.fi::937a4dc9-3712-4494-a969-934311075900" providerId="AD"/>
  <p188:author id="{35306587-BBCB-6F8E-09E5-7DD8FB6C913D}" name="Hakola Anna" initials="HA" userId="S::anna.hakola@aalto.fi::e9e34b37-35bb-4ecb-97f1-93e0b6dedd14" providerId="AD"/>
  <p188:author id="{A5B2399F-D258-1334-C92D-544F448EC10F}" name="Wahrenberg Clara" initials="WC" userId="S::clara.wahrenberg@aalto.fi::55919f44-d3f2-426a-a4a1-fc65aece5ec0" providerId="AD"/>
  <p188:author id="{712F06A6-FDA1-1A3E-AF54-1FACF60BB74C}" name="Nova Cazares Valeria" initials="NV" userId="S::valeria.novacazares@aalto.fi::7d82b06d-f439-4396-919a-7cf4679ac9a0" providerId="AD"/>
  <p188:author id="{1FAC20B3-0271-FD92-4D29-02CE9910B8DD}" name="Charlu Sushmita" initials="CS" userId="S::sushmita.charlu@aalto.fi::395a1a7a-e483-4e07-98c7-eecbc38987c3" providerId="AD"/>
  <p188:author id="{9055ABB8-F4F0-B90E-9DD7-BF5C1BA18E9E}" name="Punjabi Sanjana" initials="" userId="S::sanjana.punjabi@aalto.fi::45396026-a0f8-417d-9dce-bf1042a94770" providerId="AD"/>
  <p188:author id="{CC6C10C0-AB46-2F91-5728-47C29A0B08D7}" name="Kyrö Henna" initials="HK" userId="S::henna.kyro@aalto.fi::13b93c64-67fe-487f-b4bd-4565994090ca" providerId="AD"/>
  <p188:author id="{8AAC87C3-E4EC-5011-D612-27BA486C1B18}" name="Chu Duc" initials="CD" userId="S::duc.chu@aalto.fi::383a58e3-bd38-49ce-809f-c803b2eb2dc8" providerId="AD"/>
  <p188:author id="{3E7D4AC8-EC9B-A4CD-8184-3BF09C01513E}" name="Hämäläinen Emma" initials="HE" userId="S::emma.hamalainen@aalto.fi::25ab20c6-325c-460a-bdf3-af43bac1ccd0" providerId="AD"/>
  <p188:author id="{D81FDFCE-0935-04BE-1897-F71460D622C9}" name="Ordorica Bechelany Fernanda" initials="OBF" userId="S::fernanda.ordoricabechelany@aalto.fi::ae0ec9be-bc88-42b0-93e0-b0cc7d9b1606" providerId="AD"/>
  <p188:author id="{C6E50CE1-CE57-FF71-7BE1-1D6F9F6A8F6A}" name="Safka Kaitlin" initials="SK" userId="S::kaitlin.safka@aalto.fi::3b692ab2-997a-4e74-8684-e0796334245d" providerId="AD"/>
  <p188:author id="{D53562E1-89BD-3686-2A8E-CAAA694B7194}" name="Parkkinen Kerttu" initials="PK" userId="S::kerttu.parkkinen@aalto.fi::bb8894dc-78fe-4bbf-bb7e-0eb258fcb25f" providerId="AD"/>
  <p188:author id="{8EF128E2-0E14-E2BD-3A4C-2D9E9168F99C}" name="Villaman Natalia" initials="VN" userId="S::natalia.villaman@aalto.fi::1f3e183a-38ff-4061-b2ae-2063398eff50" providerId="AD"/>
  <p188:author id="{A4AFF2E4-EB6C-7607-9D2C-A3E9A43F9524}" name="Grandchamp Paul" initials="GP" userId="S::paul.grandchamp@aalto.fi::bd3b989a-9e9e-4a47-9d06-ecd4d15d9063" providerId="AD"/>
  <p188:author id="{977B26E9-0460-E87C-6E5F-A31E6AF8EFB6}" name="Karvonen Jenna" initials="KJ" userId="S::jenna.karvonen@aalto.fi::5d79dbec-269a-4182-8495-984c50cc3932" providerId="AD"/>
  <p188:author id="{0BE94DF5-28FD-C7A0-5F9A-A5013145A182}" name="Zelißen Thalia" initials="TZ" userId="S::thalia.zelissen@aalto.fi::d5566d30-98f2-449f-8aa1-9df33ea01524" providerId="AD"/>
  <p188:author id="{F753B4FD-8583-0044-CF4D-ACC270287E47}" name="Bianchi Schlotfeld Daniela" initials="BD" userId="S::daniela.bianchischlotfeld@aalto.fi::9de0efb6-a5d3-49fc-b5ba-b1b02718f731"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10E6F"/>
    <a:srgbClr val="DEDFE2"/>
    <a:srgbClr val="F5A4C8"/>
    <a:srgbClr val="EA7131"/>
    <a:srgbClr val="F6F0E4"/>
    <a:srgbClr val="7D0138"/>
    <a:srgbClr val="B4E5A2"/>
    <a:srgbClr val="E1DAF6"/>
    <a:srgbClr val="E1D9F5"/>
    <a:srgbClr val="027D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1" autoAdjust="0"/>
    <p:restoredTop sz="94673"/>
  </p:normalViewPr>
  <p:slideViewPr>
    <p:cSldViewPr snapToGrid="0">
      <p:cViewPr varScale="1">
        <p:scale>
          <a:sx n="145" d="100"/>
          <a:sy n="145" d="100"/>
        </p:scale>
        <p:origin x="228" y="114"/>
      </p:cViewPr>
      <p:guideLst>
        <p:guide orient="horz" pos="1144"/>
        <p:guide pos="2880"/>
        <p:guide pos="176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font" Target="fonts/font12.fntdata"/><Relationship Id="rId68"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font" Target="fonts/font2.fntdata"/><Relationship Id="rId58" Type="http://schemas.openxmlformats.org/officeDocument/2006/relationships/font" Target="fonts/font7.fntdata"/><Relationship Id="rId66"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font" Target="fonts/font10.fntdata"/><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font" Target="fonts/font5.fntdata"/><Relationship Id="rId64" Type="http://schemas.openxmlformats.org/officeDocument/2006/relationships/presProps" Target="presProps.xml"/><Relationship Id="rId69" Type="http://schemas.microsoft.com/office/2018/10/relationships/authors" Target="authors.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font" Target="fonts/font8.fntdata"/><Relationship Id="rId67"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3.fntdata"/><Relationship Id="rId62" Type="http://schemas.openxmlformats.org/officeDocument/2006/relationships/font" Target="fonts/font11.fntdata"/><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font" Target="fonts/font6.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font" Target="fonts/font1.fntdata"/><Relationship Id="rId60" Type="http://schemas.openxmlformats.org/officeDocument/2006/relationships/font" Target="fonts/font9.fntdata"/><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font" Target="fonts/font4.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andchamp Paul" userId="bd3b989a-9e9e-4a47-9d06-ecd4d15d9063" providerId="ADAL" clId="{BB4DB02E-F22B-4A9E-9A4D-4DC30B5B4B6D}"/>
    <pc:docChg chg="delSld delMainMaster">
      <pc:chgData name="Grandchamp Paul" userId="bd3b989a-9e9e-4a47-9d06-ecd4d15d9063" providerId="ADAL" clId="{BB4DB02E-F22B-4A9E-9A4D-4DC30B5B4B6D}" dt="2026-06-06T13:10:03.926" v="2" actId="47"/>
      <pc:docMkLst>
        <pc:docMk/>
      </pc:docMkLst>
      <pc:sldChg chg="del">
        <pc:chgData name="Grandchamp Paul" userId="bd3b989a-9e9e-4a47-9d06-ecd4d15d9063" providerId="ADAL" clId="{BB4DB02E-F22B-4A9E-9A4D-4DC30B5B4B6D}" dt="2026-06-06T13:09:53.519" v="0" actId="47"/>
        <pc:sldMkLst>
          <pc:docMk/>
          <pc:sldMk cId="0" sldId="256"/>
        </pc:sldMkLst>
      </pc:sldChg>
      <pc:sldChg chg="del">
        <pc:chgData name="Grandchamp Paul" userId="bd3b989a-9e9e-4a47-9d06-ecd4d15d9063" providerId="ADAL" clId="{BB4DB02E-F22B-4A9E-9A4D-4DC30B5B4B6D}" dt="2026-06-06T13:09:53.519" v="0" actId="47"/>
        <pc:sldMkLst>
          <pc:docMk/>
          <pc:sldMk cId="2784965854" sldId="257"/>
        </pc:sldMkLst>
      </pc:sldChg>
      <pc:sldChg chg="del">
        <pc:chgData name="Grandchamp Paul" userId="bd3b989a-9e9e-4a47-9d06-ecd4d15d9063" providerId="ADAL" clId="{BB4DB02E-F22B-4A9E-9A4D-4DC30B5B4B6D}" dt="2026-06-06T13:09:53.519" v="0" actId="47"/>
        <pc:sldMkLst>
          <pc:docMk/>
          <pc:sldMk cId="0" sldId="258"/>
        </pc:sldMkLst>
      </pc:sldChg>
      <pc:sldChg chg="del">
        <pc:chgData name="Grandchamp Paul" userId="bd3b989a-9e9e-4a47-9d06-ecd4d15d9063" providerId="ADAL" clId="{BB4DB02E-F22B-4A9E-9A4D-4DC30B5B4B6D}" dt="2026-06-06T13:09:53.519" v="0" actId="47"/>
        <pc:sldMkLst>
          <pc:docMk/>
          <pc:sldMk cId="3790167189" sldId="259"/>
        </pc:sldMkLst>
      </pc:sldChg>
      <pc:sldChg chg="del">
        <pc:chgData name="Grandchamp Paul" userId="bd3b989a-9e9e-4a47-9d06-ecd4d15d9063" providerId="ADAL" clId="{BB4DB02E-F22B-4A9E-9A4D-4DC30B5B4B6D}" dt="2026-06-06T13:09:53.519" v="0" actId="47"/>
        <pc:sldMkLst>
          <pc:docMk/>
          <pc:sldMk cId="650750070" sldId="260"/>
        </pc:sldMkLst>
      </pc:sldChg>
      <pc:sldChg chg="del">
        <pc:chgData name="Grandchamp Paul" userId="bd3b989a-9e9e-4a47-9d06-ecd4d15d9063" providerId="ADAL" clId="{BB4DB02E-F22B-4A9E-9A4D-4DC30B5B4B6D}" dt="2026-06-06T13:09:53.519" v="0" actId="47"/>
        <pc:sldMkLst>
          <pc:docMk/>
          <pc:sldMk cId="2383666826" sldId="266"/>
        </pc:sldMkLst>
      </pc:sldChg>
      <pc:sldChg chg="del">
        <pc:chgData name="Grandchamp Paul" userId="bd3b989a-9e9e-4a47-9d06-ecd4d15d9063" providerId="ADAL" clId="{BB4DB02E-F22B-4A9E-9A4D-4DC30B5B4B6D}" dt="2026-06-06T13:09:53.519" v="0" actId="47"/>
        <pc:sldMkLst>
          <pc:docMk/>
          <pc:sldMk cId="2111199034" sldId="267"/>
        </pc:sldMkLst>
      </pc:sldChg>
      <pc:sldChg chg="del">
        <pc:chgData name="Grandchamp Paul" userId="bd3b989a-9e9e-4a47-9d06-ecd4d15d9063" providerId="ADAL" clId="{BB4DB02E-F22B-4A9E-9A4D-4DC30B5B4B6D}" dt="2026-06-06T13:09:53.519" v="0" actId="47"/>
        <pc:sldMkLst>
          <pc:docMk/>
          <pc:sldMk cId="912087542" sldId="268"/>
        </pc:sldMkLst>
      </pc:sldChg>
      <pc:sldChg chg="del">
        <pc:chgData name="Grandchamp Paul" userId="bd3b989a-9e9e-4a47-9d06-ecd4d15d9063" providerId="ADAL" clId="{BB4DB02E-F22B-4A9E-9A4D-4DC30B5B4B6D}" dt="2026-06-06T13:09:53.519" v="0" actId="47"/>
        <pc:sldMkLst>
          <pc:docMk/>
          <pc:sldMk cId="3676914806" sldId="269"/>
        </pc:sldMkLst>
      </pc:sldChg>
      <pc:sldChg chg="del">
        <pc:chgData name="Grandchamp Paul" userId="bd3b989a-9e9e-4a47-9d06-ecd4d15d9063" providerId="ADAL" clId="{BB4DB02E-F22B-4A9E-9A4D-4DC30B5B4B6D}" dt="2026-06-06T13:09:53.519" v="0" actId="47"/>
        <pc:sldMkLst>
          <pc:docMk/>
          <pc:sldMk cId="750847938" sldId="270"/>
        </pc:sldMkLst>
      </pc:sldChg>
      <pc:sldChg chg="del">
        <pc:chgData name="Grandchamp Paul" userId="bd3b989a-9e9e-4a47-9d06-ecd4d15d9063" providerId="ADAL" clId="{BB4DB02E-F22B-4A9E-9A4D-4DC30B5B4B6D}" dt="2026-06-06T13:09:53.519" v="0" actId="47"/>
        <pc:sldMkLst>
          <pc:docMk/>
          <pc:sldMk cId="0" sldId="271"/>
        </pc:sldMkLst>
      </pc:sldChg>
      <pc:sldChg chg="del">
        <pc:chgData name="Grandchamp Paul" userId="bd3b989a-9e9e-4a47-9d06-ecd4d15d9063" providerId="ADAL" clId="{BB4DB02E-F22B-4A9E-9A4D-4DC30B5B4B6D}" dt="2026-06-06T13:09:53.519" v="0" actId="47"/>
        <pc:sldMkLst>
          <pc:docMk/>
          <pc:sldMk cId="2568641332" sldId="273"/>
        </pc:sldMkLst>
      </pc:sldChg>
      <pc:sldChg chg="del">
        <pc:chgData name="Grandchamp Paul" userId="bd3b989a-9e9e-4a47-9d06-ecd4d15d9063" providerId="ADAL" clId="{BB4DB02E-F22B-4A9E-9A4D-4DC30B5B4B6D}" dt="2026-06-06T13:09:53.519" v="0" actId="47"/>
        <pc:sldMkLst>
          <pc:docMk/>
          <pc:sldMk cId="4186964068" sldId="274"/>
        </pc:sldMkLst>
      </pc:sldChg>
      <pc:sldChg chg="del">
        <pc:chgData name="Grandchamp Paul" userId="bd3b989a-9e9e-4a47-9d06-ecd4d15d9063" providerId="ADAL" clId="{BB4DB02E-F22B-4A9E-9A4D-4DC30B5B4B6D}" dt="2026-06-06T13:09:53.519" v="0" actId="47"/>
        <pc:sldMkLst>
          <pc:docMk/>
          <pc:sldMk cId="3764308532" sldId="275"/>
        </pc:sldMkLst>
      </pc:sldChg>
      <pc:sldChg chg="del">
        <pc:chgData name="Grandchamp Paul" userId="bd3b989a-9e9e-4a47-9d06-ecd4d15d9063" providerId="ADAL" clId="{BB4DB02E-F22B-4A9E-9A4D-4DC30B5B4B6D}" dt="2026-06-06T13:09:53.519" v="0" actId="47"/>
        <pc:sldMkLst>
          <pc:docMk/>
          <pc:sldMk cId="150692081" sldId="276"/>
        </pc:sldMkLst>
      </pc:sldChg>
      <pc:sldChg chg="del">
        <pc:chgData name="Grandchamp Paul" userId="bd3b989a-9e9e-4a47-9d06-ecd4d15d9063" providerId="ADAL" clId="{BB4DB02E-F22B-4A9E-9A4D-4DC30B5B4B6D}" dt="2026-06-06T13:09:53.519" v="0" actId="47"/>
        <pc:sldMkLst>
          <pc:docMk/>
          <pc:sldMk cId="1922788694" sldId="277"/>
        </pc:sldMkLst>
      </pc:sldChg>
      <pc:sldChg chg="del">
        <pc:chgData name="Grandchamp Paul" userId="bd3b989a-9e9e-4a47-9d06-ecd4d15d9063" providerId="ADAL" clId="{BB4DB02E-F22B-4A9E-9A4D-4DC30B5B4B6D}" dt="2026-06-06T13:09:53.519" v="0" actId="47"/>
        <pc:sldMkLst>
          <pc:docMk/>
          <pc:sldMk cId="2784034261" sldId="280"/>
        </pc:sldMkLst>
      </pc:sldChg>
      <pc:sldChg chg="del">
        <pc:chgData name="Grandchamp Paul" userId="bd3b989a-9e9e-4a47-9d06-ecd4d15d9063" providerId="ADAL" clId="{BB4DB02E-F22B-4A9E-9A4D-4DC30B5B4B6D}" dt="2026-06-06T13:09:53.519" v="0" actId="47"/>
        <pc:sldMkLst>
          <pc:docMk/>
          <pc:sldMk cId="3986948967" sldId="281"/>
        </pc:sldMkLst>
      </pc:sldChg>
      <pc:sldChg chg="del">
        <pc:chgData name="Grandchamp Paul" userId="bd3b989a-9e9e-4a47-9d06-ecd4d15d9063" providerId="ADAL" clId="{BB4DB02E-F22B-4A9E-9A4D-4DC30B5B4B6D}" dt="2026-06-06T13:09:53.519" v="0" actId="47"/>
        <pc:sldMkLst>
          <pc:docMk/>
          <pc:sldMk cId="1289069257" sldId="285"/>
        </pc:sldMkLst>
      </pc:sldChg>
      <pc:sldChg chg="del">
        <pc:chgData name="Grandchamp Paul" userId="bd3b989a-9e9e-4a47-9d06-ecd4d15d9063" providerId="ADAL" clId="{BB4DB02E-F22B-4A9E-9A4D-4DC30B5B4B6D}" dt="2026-06-06T13:09:53.519" v="0" actId="47"/>
        <pc:sldMkLst>
          <pc:docMk/>
          <pc:sldMk cId="1201495930" sldId="286"/>
        </pc:sldMkLst>
      </pc:sldChg>
      <pc:sldChg chg="del">
        <pc:chgData name="Grandchamp Paul" userId="bd3b989a-9e9e-4a47-9d06-ecd4d15d9063" providerId="ADAL" clId="{BB4DB02E-F22B-4A9E-9A4D-4DC30B5B4B6D}" dt="2026-06-06T13:09:53.519" v="0" actId="47"/>
        <pc:sldMkLst>
          <pc:docMk/>
          <pc:sldMk cId="1922857990" sldId="287"/>
        </pc:sldMkLst>
      </pc:sldChg>
      <pc:sldChg chg="del">
        <pc:chgData name="Grandchamp Paul" userId="bd3b989a-9e9e-4a47-9d06-ecd4d15d9063" providerId="ADAL" clId="{BB4DB02E-F22B-4A9E-9A4D-4DC30B5B4B6D}" dt="2026-06-06T13:09:53.519" v="0" actId="47"/>
        <pc:sldMkLst>
          <pc:docMk/>
          <pc:sldMk cId="795674322" sldId="289"/>
        </pc:sldMkLst>
      </pc:sldChg>
      <pc:sldChg chg="del">
        <pc:chgData name="Grandchamp Paul" userId="bd3b989a-9e9e-4a47-9d06-ecd4d15d9063" providerId="ADAL" clId="{BB4DB02E-F22B-4A9E-9A4D-4DC30B5B4B6D}" dt="2026-06-06T13:09:53.519" v="0" actId="47"/>
        <pc:sldMkLst>
          <pc:docMk/>
          <pc:sldMk cId="2548775519" sldId="290"/>
        </pc:sldMkLst>
      </pc:sldChg>
      <pc:sldChg chg="del">
        <pc:chgData name="Grandchamp Paul" userId="bd3b989a-9e9e-4a47-9d06-ecd4d15d9063" providerId="ADAL" clId="{BB4DB02E-F22B-4A9E-9A4D-4DC30B5B4B6D}" dt="2026-06-06T13:09:53.519" v="0" actId="47"/>
        <pc:sldMkLst>
          <pc:docMk/>
          <pc:sldMk cId="1242855162" sldId="291"/>
        </pc:sldMkLst>
      </pc:sldChg>
      <pc:sldChg chg="del">
        <pc:chgData name="Grandchamp Paul" userId="bd3b989a-9e9e-4a47-9d06-ecd4d15d9063" providerId="ADAL" clId="{BB4DB02E-F22B-4A9E-9A4D-4DC30B5B4B6D}" dt="2026-06-06T13:09:53.519" v="0" actId="47"/>
        <pc:sldMkLst>
          <pc:docMk/>
          <pc:sldMk cId="3311478347" sldId="295"/>
        </pc:sldMkLst>
      </pc:sldChg>
      <pc:sldChg chg="del">
        <pc:chgData name="Grandchamp Paul" userId="bd3b989a-9e9e-4a47-9d06-ecd4d15d9063" providerId="ADAL" clId="{BB4DB02E-F22B-4A9E-9A4D-4DC30B5B4B6D}" dt="2026-06-06T13:09:53.519" v="0" actId="47"/>
        <pc:sldMkLst>
          <pc:docMk/>
          <pc:sldMk cId="4064884648" sldId="296"/>
        </pc:sldMkLst>
      </pc:sldChg>
      <pc:sldChg chg="del">
        <pc:chgData name="Grandchamp Paul" userId="bd3b989a-9e9e-4a47-9d06-ecd4d15d9063" providerId="ADAL" clId="{BB4DB02E-F22B-4A9E-9A4D-4DC30B5B4B6D}" dt="2026-06-06T13:09:53.519" v="0" actId="47"/>
        <pc:sldMkLst>
          <pc:docMk/>
          <pc:sldMk cId="3240172006" sldId="297"/>
        </pc:sldMkLst>
      </pc:sldChg>
      <pc:sldChg chg="del">
        <pc:chgData name="Grandchamp Paul" userId="bd3b989a-9e9e-4a47-9d06-ecd4d15d9063" providerId="ADAL" clId="{BB4DB02E-F22B-4A9E-9A4D-4DC30B5B4B6D}" dt="2026-06-06T13:09:53.519" v="0" actId="47"/>
        <pc:sldMkLst>
          <pc:docMk/>
          <pc:sldMk cId="3446224158" sldId="298"/>
        </pc:sldMkLst>
      </pc:sldChg>
      <pc:sldChg chg="del">
        <pc:chgData name="Grandchamp Paul" userId="bd3b989a-9e9e-4a47-9d06-ecd4d15d9063" providerId="ADAL" clId="{BB4DB02E-F22B-4A9E-9A4D-4DC30B5B4B6D}" dt="2026-06-06T13:09:53.519" v="0" actId="47"/>
        <pc:sldMkLst>
          <pc:docMk/>
          <pc:sldMk cId="1572632920" sldId="300"/>
        </pc:sldMkLst>
      </pc:sldChg>
      <pc:sldChg chg="del">
        <pc:chgData name="Grandchamp Paul" userId="bd3b989a-9e9e-4a47-9d06-ecd4d15d9063" providerId="ADAL" clId="{BB4DB02E-F22B-4A9E-9A4D-4DC30B5B4B6D}" dt="2026-06-06T13:09:53.519" v="0" actId="47"/>
        <pc:sldMkLst>
          <pc:docMk/>
          <pc:sldMk cId="1486632605" sldId="301"/>
        </pc:sldMkLst>
      </pc:sldChg>
      <pc:sldChg chg="del">
        <pc:chgData name="Grandchamp Paul" userId="bd3b989a-9e9e-4a47-9d06-ecd4d15d9063" providerId="ADAL" clId="{BB4DB02E-F22B-4A9E-9A4D-4DC30B5B4B6D}" dt="2026-06-06T13:09:53.519" v="0" actId="47"/>
        <pc:sldMkLst>
          <pc:docMk/>
          <pc:sldMk cId="3016871771" sldId="302"/>
        </pc:sldMkLst>
      </pc:sldChg>
      <pc:sldChg chg="del">
        <pc:chgData name="Grandchamp Paul" userId="bd3b989a-9e9e-4a47-9d06-ecd4d15d9063" providerId="ADAL" clId="{BB4DB02E-F22B-4A9E-9A4D-4DC30B5B4B6D}" dt="2026-06-06T13:09:53.519" v="0" actId="47"/>
        <pc:sldMkLst>
          <pc:docMk/>
          <pc:sldMk cId="4257005281" sldId="303"/>
        </pc:sldMkLst>
      </pc:sldChg>
      <pc:sldChg chg="del">
        <pc:chgData name="Grandchamp Paul" userId="bd3b989a-9e9e-4a47-9d06-ecd4d15d9063" providerId="ADAL" clId="{BB4DB02E-F22B-4A9E-9A4D-4DC30B5B4B6D}" dt="2026-06-06T13:09:53.519" v="0" actId="47"/>
        <pc:sldMkLst>
          <pc:docMk/>
          <pc:sldMk cId="1442478022" sldId="304"/>
        </pc:sldMkLst>
      </pc:sldChg>
      <pc:sldChg chg="del">
        <pc:chgData name="Grandchamp Paul" userId="bd3b989a-9e9e-4a47-9d06-ecd4d15d9063" providerId="ADAL" clId="{BB4DB02E-F22B-4A9E-9A4D-4DC30B5B4B6D}" dt="2026-06-06T13:09:53.519" v="0" actId="47"/>
        <pc:sldMkLst>
          <pc:docMk/>
          <pc:sldMk cId="4143692849" sldId="305"/>
        </pc:sldMkLst>
      </pc:sldChg>
      <pc:sldChg chg="del">
        <pc:chgData name="Grandchamp Paul" userId="bd3b989a-9e9e-4a47-9d06-ecd4d15d9063" providerId="ADAL" clId="{BB4DB02E-F22B-4A9E-9A4D-4DC30B5B4B6D}" dt="2026-06-06T13:09:53.519" v="0" actId="47"/>
        <pc:sldMkLst>
          <pc:docMk/>
          <pc:sldMk cId="3971904940" sldId="306"/>
        </pc:sldMkLst>
      </pc:sldChg>
      <pc:sldChg chg="del">
        <pc:chgData name="Grandchamp Paul" userId="bd3b989a-9e9e-4a47-9d06-ecd4d15d9063" providerId="ADAL" clId="{BB4DB02E-F22B-4A9E-9A4D-4DC30B5B4B6D}" dt="2026-06-06T13:09:53.519" v="0" actId="47"/>
        <pc:sldMkLst>
          <pc:docMk/>
          <pc:sldMk cId="2099722427" sldId="307"/>
        </pc:sldMkLst>
      </pc:sldChg>
      <pc:sldChg chg="del">
        <pc:chgData name="Grandchamp Paul" userId="bd3b989a-9e9e-4a47-9d06-ecd4d15d9063" providerId="ADAL" clId="{BB4DB02E-F22B-4A9E-9A4D-4DC30B5B4B6D}" dt="2026-06-06T13:09:53.519" v="0" actId="47"/>
        <pc:sldMkLst>
          <pc:docMk/>
          <pc:sldMk cId="2402116082" sldId="308"/>
        </pc:sldMkLst>
      </pc:sldChg>
      <pc:sldChg chg="del">
        <pc:chgData name="Grandchamp Paul" userId="bd3b989a-9e9e-4a47-9d06-ecd4d15d9063" providerId="ADAL" clId="{BB4DB02E-F22B-4A9E-9A4D-4DC30B5B4B6D}" dt="2026-06-06T13:09:53.519" v="0" actId="47"/>
        <pc:sldMkLst>
          <pc:docMk/>
          <pc:sldMk cId="3319278331" sldId="309"/>
        </pc:sldMkLst>
      </pc:sldChg>
      <pc:sldChg chg="del">
        <pc:chgData name="Grandchamp Paul" userId="bd3b989a-9e9e-4a47-9d06-ecd4d15d9063" providerId="ADAL" clId="{BB4DB02E-F22B-4A9E-9A4D-4DC30B5B4B6D}" dt="2026-06-06T13:09:53.519" v="0" actId="47"/>
        <pc:sldMkLst>
          <pc:docMk/>
          <pc:sldMk cId="0" sldId="311"/>
        </pc:sldMkLst>
      </pc:sldChg>
      <pc:sldChg chg="del">
        <pc:chgData name="Grandchamp Paul" userId="bd3b989a-9e9e-4a47-9d06-ecd4d15d9063" providerId="ADAL" clId="{BB4DB02E-F22B-4A9E-9A4D-4DC30B5B4B6D}" dt="2026-06-06T13:09:53.519" v="0" actId="47"/>
        <pc:sldMkLst>
          <pc:docMk/>
          <pc:sldMk cId="0" sldId="313"/>
        </pc:sldMkLst>
      </pc:sldChg>
      <pc:sldChg chg="del">
        <pc:chgData name="Grandchamp Paul" userId="bd3b989a-9e9e-4a47-9d06-ecd4d15d9063" providerId="ADAL" clId="{BB4DB02E-F22B-4A9E-9A4D-4DC30B5B4B6D}" dt="2026-06-06T13:09:53.519" v="0" actId="47"/>
        <pc:sldMkLst>
          <pc:docMk/>
          <pc:sldMk cId="0" sldId="314"/>
        </pc:sldMkLst>
      </pc:sldChg>
      <pc:sldChg chg="del">
        <pc:chgData name="Grandchamp Paul" userId="bd3b989a-9e9e-4a47-9d06-ecd4d15d9063" providerId="ADAL" clId="{BB4DB02E-F22B-4A9E-9A4D-4DC30B5B4B6D}" dt="2026-06-06T13:09:53.519" v="0" actId="47"/>
        <pc:sldMkLst>
          <pc:docMk/>
          <pc:sldMk cId="0" sldId="315"/>
        </pc:sldMkLst>
      </pc:sldChg>
      <pc:sldChg chg="del">
        <pc:chgData name="Grandchamp Paul" userId="bd3b989a-9e9e-4a47-9d06-ecd4d15d9063" providerId="ADAL" clId="{BB4DB02E-F22B-4A9E-9A4D-4DC30B5B4B6D}" dt="2026-06-06T13:09:53.519" v="0" actId="47"/>
        <pc:sldMkLst>
          <pc:docMk/>
          <pc:sldMk cId="0" sldId="316"/>
        </pc:sldMkLst>
      </pc:sldChg>
      <pc:sldChg chg="del">
        <pc:chgData name="Grandchamp Paul" userId="bd3b989a-9e9e-4a47-9d06-ecd4d15d9063" providerId="ADAL" clId="{BB4DB02E-F22B-4A9E-9A4D-4DC30B5B4B6D}" dt="2026-06-06T13:09:53.519" v="0" actId="47"/>
        <pc:sldMkLst>
          <pc:docMk/>
          <pc:sldMk cId="2947879849" sldId="317"/>
        </pc:sldMkLst>
      </pc:sldChg>
      <pc:sldChg chg="del">
        <pc:chgData name="Grandchamp Paul" userId="bd3b989a-9e9e-4a47-9d06-ecd4d15d9063" providerId="ADAL" clId="{BB4DB02E-F22B-4A9E-9A4D-4DC30B5B4B6D}" dt="2026-06-06T13:09:53.519" v="0" actId="47"/>
        <pc:sldMkLst>
          <pc:docMk/>
          <pc:sldMk cId="594003496" sldId="318"/>
        </pc:sldMkLst>
      </pc:sldChg>
      <pc:sldChg chg="del">
        <pc:chgData name="Grandchamp Paul" userId="bd3b989a-9e9e-4a47-9d06-ecd4d15d9063" providerId="ADAL" clId="{BB4DB02E-F22B-4A9E-9A4D-4DC30B5B4B6D}" dt="2026-06-06T13:09:53.519" v="0" actId="47"/>
        <pc:sldMkLst>
          <pc:docMk/>
          <pc:sldMk cId="3541266035" sldId="319"/>
        </pc:sldMkLst>
      </pc:sldChg>
      <pc:sldChg chg="del">
        <pc:chgData name="Grandchamp Paul" userId="bd3b989a-9e9e-4a47-9d06-ecd4d15d9063" providerId="ADAL" clId="{BB4DB02E-F22B-4A9E-9A4D-4DC30B5B4B6D}" dt="2026-06-06T13:09:53.519" v="0" actId="47"/>
        <pc:sldMkLst>
          <pc:docMk/>
          <pc:sldMk cId="3323182065" sldId="320"/>
        </pc:sldMkLst>
      </pc:sldChg>
      <pc:sldChg chg="del">
        <pc:chgData name="Grandchamp Paul" userId="bd3b989a-9e9e-4a47-9d06-ecd4d15d9063" providerId="ADAL" clId="{BB4DB02E-F22B-4A9E-9A4D-4DC30B5B4B6D}" dt="2026-06-06T13:09:53.519" v="0" actId="47"/>
        <pc:sldMkLst>
          <pc:docMk/>
          <pc:sldMk cId="2311433794" sldId="321"/>
        </pc:sldMkLst>
      </pc:sldChg>
      <pc:sldChg chg="del">
        <pc:chgData name="Grandchamp Paul" userId="bd3b989a-9e9e-4a47-9d06-ecd4d15d9063" providerId="ADAL" clId="{BB4DB02E-F22B-4A9E-9A4D-4DC30B5B4B6D}" dt="2026-06-06T13:09:53.519" v="0" actId="47"/>
        <pc:sldMkLst>
          <pc:docMk/>
          <pc:sldMk cId="3718079177" sldId="322"/>
        </pc:sldMkLst>
      </pc:sldChg>
      <pc:sldChg chg="del">
        <pc:chgData name="Grandchamp Paul" userId="bd3b989a-9e9e-4a47-9d06-ecd4d15d9063" providerId="ADAL" clId="{BB4DB02E-F22B-4A9E-9A4D-4DC30B5B4B6D}" dt="2026-06-06T13:09:53.519" v="0" actId="47"/>
        <pc:sldMkLst>
          <pc:docMk/>
          <pc:sldMk cId="1864861340" sldId="323"/>
        </pc:sldMkLst>
      </pc:sldChg>
      <pc:sldChg chg="del">
        <pc:chgData name="Grandchamp Paul" userId="bd3b989a-9e9e-4a47-9d06-ecd4d15d9063" providerId="ADAL" clId="{BB4DB02E-F22B-4A9E-9A4D-4DC30B5B4B6D}" dt="2026-06-06T13:09:53.519" v="0" actId="47"/>
        <pc:sldMkLst>
          <pc:docMk/>
          <pc:sldMk cId="1453418349" sldId="324"/>
        </pc:sldMkLst>
      </pc:sldChg>
      <pc:sldChg chg="del">
        <pc:chgData name="Grandchamp Paul" userId="bd3b989a-9e9e-4a47-9d06-ecd4d15d9063" providerId="ADAL" clId="{BB4DB02E-F22B-4A9E-9A4D-4DC30B5B4B6D}" dt="2026-06-06T13:09:53.519" v="0" actId="47"/>
        <pc:sldMkLst>
          <pc:docMk/>
          <pc:sldMk cId="2015857125" sldId="325"/>
        </pc:sldMkLst>
      </pc:sldChg>
      <pc:sldChg chg="del">
        <pc:chgData name="Grandchamp Paul" userId="bd3b989a-9e9e-4a47-9d06-ecd4d15d9063" providerId="ADAL" clId="{BB4DB02E-F22B-4A9E-9A4D-4DC30B5B4B6D}" dt="2026-06-06T13:09:53.519" v="0" actId="47"/>
        <pc:sldMkLst>
          <pc:docMk/>
          <pc:sldMk cId="1324484460" sldId="327"/>
        </pc:sldMkLst>
      </pc:sldChg>
      <pc:sldChg chg="del">
        <pc:chgData name="Grandchamp Paul" userId="bd3b989a-9e9e-4a47-9d06-ecd4d15d9063" providerId="ADAL" clId="{BB4DB02E-F22B-4A9E-9A4D-4DC30B5B4B6D}" dt="2026-06-06T13:09:53.519" v="0" actId="47"/>
        <pc:sldMkLst>
          <pc:docMk/>
          <pc:sldMk cId="2381990971" sldId="328"/>
        </pc:sldMkLst>
      </pc:sldChg>
      <pc:sldChg chg="del">
        <pc:chgData name="Grandchamp Paul" userId="bd3b989a-9e9e-4a47-9d06-ecd4d15d9063" providerId="ADAL" clId="{BB4DB02E-F22B-4A9E-9A4D-4DC30B5B4B6D}" dt="2026-06-06T13:09:53.519" v="0" actId="47"/>
        <pc:sldMkLst>
          <pc:docMk/>
          <pc:sldMk cId="1314987008" sldId="329"/>
        </pc:sldMkLst>
      </pc:sldChg>
      <pc:sldChg chg="del">
        <pc:chgData name="Grandchamp Paul" userId="bd3b989a-9e9e-4a47-9d06-ecd4d15d9063" providerId="ADAL" clId="{BB4DB02E-F22B-4A9E-9A4D-4DC30B5B4B6D}" dt="2026-06-06T13:09:53.519" v="0" actId="47"/>
        <pc:sldMkLst>
          <pc:docMk/>
          <pc:sldMk cId="1885491803" sldId="330"/>
        </pc:sldMkLst>
      </pc:sldChg>
      <pc:sldChg chg="del">
        <pc:chgData name="Grandchamp Paul" userId="bd3b989a-9e9e-4a47-9d06-ecd4d15d9063" providerId="ADAL" clId="{BB4DB02E-F22B-4A9E-9A4D-4DC30B5B4B6D}" dt="2026-06-06T13:09:53.519" v="0" actId="47"/>
        <pc:sldMkLst>
          <pc:docMk/>
          <pc:sldMk cId="1661274649" sldId="331"/>
        </pc:sldMkLst>
      </pc:sldChg>
      <pc:sldChg chg="del">
        <pc:chgData name="Grandchamp Paul" userId="bd3b989a-9e9e-4a47-9d06-ecd4d15d9063" providerId="ADAL" clId="{BB4DB02E-F22B-4A9E-9A4D-4DC30B5B4B6D}" dt="2026-06-06T13:09:53.519" v="0" actId="47"/>
        <pc:sldMkLst>
          <pc:docMk/>
          <pc:sldMk cId="3723921447" sldId="332"/>
        </pc:sldMkLst>
      </pc:sldChg>
      <pc:sldChg chg="del">
        <pc:chgData name="Grandchamp Paul" userId="bd3b989a-9e9e-4a47-9d06-ecd4d15d9063" providerId="ADAL" clId="{BB4DB02E-F22B-4A9E-9A4D-4DC30B5B4B6D}" dt="2026-06-06T13:09:53.519" v="0" actId="47"/>
        <pc:sldMkLst>
          <pc:docMk/>
          <pc:sldMk cId="2465044955" sldId="333"/>
        </pc:sldMkLst>
      </pc:sldChg>
      <pc:sldChg chg="del">
        <pc:chgData name="Grandchamp Paul" userId="bd3b989a-9e9e-4a47-9d06-ecd4d15d9063" providerId="ADAL" clId="{BB4DB02E-F22B-4A9E-9A4D-4DC30B5B4B6D}" dt="2026-06-06T13:09:53.519" v="0" actId="47"/>
        <pc:sldMkLst>
          <pc:docMk/>
          <pc:sldMk cId="4111505090" sldId="334"/>
        </pc:sldMkLst>
      </pc:sldChg>
      <pc:sldChg chg="del">
        <pc:chgData name="Grandchamp Paul" userId="bd3b989a-9e9e-4a47-9d06-ecd4d15d9063" providerId="ADAL" clId="{BB4DB02E-F22B-4A9E-9A4D-4DC30B5B4B6D}" dt="2026-06-06T13:09:53.519" v="0" actId="47"/>
        <pc:sldMkLst>
          <pc:docMk/>
          <pc:sldMk cId="3718252579" sldId="335"/>
        </pc:sldMkLst>
      </pc:sldChg>
      <pc:sldChg chg="del">
        <pc:chgData name="Grandchamp Paul" userId="bd3b989a-9e9e-4a47-9d06-ecd4d15d9063" providerId="ADAL" clId="{BB4DB02E-F22B-4A9E-9A4D-4DC30B5B4B6D}" dt="2026-06-06T13:09:53.519" v="0" actId="47"/>
        <pc:sldMkLst>
          <pc:docMk/>
          <pc:sldMk cId="284459839" sldId="337"/>
        </pc:sldMkLst>
      </pc:sldChg>
      <pc:sldChg chg="del">
        <pc:chgData name="Grandchamp Paul" userId="bd3b989a-9e9e-4a47-9d06-ecd4d15d9063" providerId="ADAL" clId="{BB4DB02E-F22B-4A9E-9A4D-4DC30B5B4B6D}" dt="2026-06-06T13:09:53.519" v="0" actId="47"/>
        <pc:sldMkLst>
          <pc:docMk/>
          <pc:sldMk cId="640595389" sldId="338"/>
        </pc:sldMkLst>
      </pc:sldChg>
      <pc:sldChg chg="del">
        <pc:chgData name="Grandchamp Paul" userId="bd3b989a-9e9e-4a47-9d06-ecd4d15d9063" providerId="ADAL" clId="{BB4DB02E-F22B-4A9E-9A4D-4DC30B5B4B6D}" dt="2026-06-06T13:09:53.519" v="0" actId="47"/>
        <pc:sldMkLst>
          <pc:docMk/>
          <pc:sldMk cId="478799247" sldId="339"/>
        </pc:sldMkLst>
      </pc:sldChg>
      <pc:sldChg chg="del">
        <pc:chgData name="Grandchamp Paul" userId="bd3b989a-9e9e-4a47-9d06-ecd4d15d9063" providerId="ADAL" clId="{BB4DB02E-F22B-4A9E-9A4D-4DC30B5B4B6D}" dt="2026-06-06T13:09:53.519" v="0" actId="47"/>
        <pc:sldMkLst>
          <pc:docMk/>
          <pc:sldMk cId="2056175503" sldId="340"/>
        </pc:sldMkLst>
      </pc:sldChg>
      <pc:sldChg chg="del">
        <pc:chgData name="Grandchamp Paul" userId="bd3b989a-9e9e-4a47-9d06-ecd4d15d9063" providerId="ADAL" clId="{BB4DB02E-F22B-4A9E-9A4D-4DC30B5B4B6D}" dt="2026-06-06T13:09:53.519" v="0" actId="47"/>
        <pc:sldMkLst>
          <pc:docMk/>
          <pc:sldMk cId="3967401932" sldId="341"/>
        </pc:sldMkLst>
      </pc:sldChg>
      <pc:sldChg chg="del">
        <pc:chgData name="Grandchamp Paul" userId="bd3b989a-9e9e-4a47-9d06-ecd4d15d9063" providerId="ADAL" clId="{BB4DB02E-F22B-4A9E-9A4D-4DC30B5B4B6D}" dt="2026-06-06T13:09:53.519" v="0" actId="47"/>
        <pc:sldMkLst>
          <pc:docMk/>
          <pc:sldMk cId="2740578608" sldId="342"/>
        </pc:sldMkLst>
      </pc:sldChg>
      <pc:sldChg chg="del">
        <pc:chgData name="Grandchamp Paul" userId="bd3b989a-9e9e-4a47-9d06-ecd4d15d9063" providerId="ADAL" clId="{BB4DB02E-F22B-4A9E-9A4D-4DC30B5B4B6D}" dt="2026-06-06T13:09:53.519" v="0" actId="47"/>
        <pc:sldMkLst>
          <pc:docMk/>
          <pc:sldMk cId="2275073775" sldId="343"/>
        </pc:sldMkLst>
      </pc:sldChg>
      <pc:sldChg chg="del">
        <pc:chgData name="Grandchamp Paul" userId="bd3b989a-9e9e-4a47-9d06-ecd4d15d9063" providerId="ADAL" clId="{BB4DB02E-F22B-4A9E-9A4D-4DC30B5B4B6D}" dt="2026-06-06T13:09:53.519" v="0" actId="47"/>
        <pc:sldMkLst>
          <pc:docMk/>
          <pc:sldMk cId="3032401787" sldId="346"/>
        </pc:sldMkLst>
      </pc:sldChg>
      <pc:sldChg chg="del">
        <pc:chgData name="Grandchamp Paul" userId="bd3b989a-9e9e-4a47-9d06-ecd4d15d9063" providerId="ADAL" clId="{BB4DB02E-F22B-4A9E-9A4D-4DC30B5B4B6D}" dt="2026-06-06T13:09:53.519" v="0" actId="47"/>
        <pc:sldMkLst>
          <pc:docMk/>
          <pc:sldMk cId="908797205" sldId="347"/>
        </pc:sldMkLst>
      </pc:sldChg>
      <pc:sldChg chg="del">
        <pc:chgData name="Grandchamp Paul" userId="bd3b989a-9e9e-4a47-9d06-ecd4d15d9063" providerId="ADAL" clId="{BB4DB02E-F22B-4A9E-9A4D-4DC30B5B4B6D}" dt="2026-06-06T13:09:53.519" v="0" actId="47"/>
        <pc:sldMkLst>
          <pc:docMk/>
          <pc:sldMk cId="164535637" sldId="348"/>
        </pc:sldMkLst>
      </pc:sldChg>
      <pc:sldChg chg="del">
        <pc:chgData name="Grandchamp Paul" userId="bd3b989a-9e9e-4a47-9d06-ecd4d15d9063" providerId="ADAL" clId="{BB4DB02E-F22B-4A9E-9A4D-4DC30B5B4B6D}" dt="2026-06-06T13:09:53.519" v="0" actId="47"/>
        <pc:sldMkLst>
          <pc:docMk/>
          <pc:sldMk cId="1044663496" sldId="349"/>
        </pc:sldMkLst>
      </pc:sldChg>
      <pc:sldChg chg="del">
        <pc:chgData name="Grandchamp Paul" userId="bd3b989a-9e9e-4a47-9d06-ecd4d15d9063" providerId="ADAL" clId="{BB4DB02E-F22B-4A9E-9A4D-4DC30B5B4B6D}" dt="2026-06-06T13:09:53.519" v="0" actId="47"/>
        <pc:sldMkLst>
          <pc:docMk/>
          <pc:sldMk cId="3074653469" sldId="350"/>
        </pc:sldMkLst>
      </pc:sldChg>
      <pc:sldChg chg="del">
        <pc:chgData name="Grandchamp Paul" userId="bd3b989a-9e9e-4a47-9d06-ecd4d15d9063" providerId="ADAL" clId="{BB4DB02E-F22B-4A9E-9A4D-4DC30B5B4B6D}" dt="2026-06-06T13:09:53.519" v="0" actId="47"/>
        <pc:sldMkLst>
          <pc:docMk/>
          <pc:sldMk cId="1321519281" sldId="351"/>
        </pc:sldMkLst>
      </pc:sldChg>
      <pc:sldChg chg="del">
        <pc:chgData name="Grandchamp Paul" userId="bd3b989a-9e9e-4a47-9d06-ecd4d15d9063" providerId="ADAL" clId="{BB4DB02E-F22B-4A9E-9A4D-4DC30B5B4B6D}" dt="2026-06-06T13:09:53.519" v="0" actId="47"/>
        <pc:sldMkLst>
          <pc:docMk/>
          <pc:sldMk cId="1886940026" sldId="354"/>
        </pc:sldMkLst>
      </pc:sldChg>
      <pc:sldChg chg="del">
        <pc:chgData name="Grandchamp Paul" userId="bd3b989a-9e9e-4a47-9d06-ecd4d15d9063" providerId="ADAL" clId="{BB4DB02E-F22B-4A9E-9A4D-4DC30B5B4B6D}" dt="2026-06-06T13:09:53.519" v="0" actId="47"/>
        <pc:sldMkLst>
          <pc:docMk/>
          <pc:sldMk cId="3779537808" sldId="355"/>
        </pc:sldMkLst>
      </pc:sldChg>
      <pc:sldChg chg="del">
        <pc:chgData name="Grandchamp Paul" userId="bd3b989a-9e9e-4a47-9d06-ecd4d15d9063" providerId="ADAL" clId="{BB4DB02E-F22B-4A9E-9A4D-4DC30B5B4B6D}" dt="2026-06-06T13:09:53.519" v="0" actId="47"/>
        <pc:sldMkLst>
          <pc:docMk/>
          <pc:sldMk cId="3168677814" sldId="356"/>
        </pc:sldMkLst>
      </pc:sldChg>
      <pc:sldChg chg="del">
        <pc:chgData name="Grandchamp Paul" userId="bd3b989a-9e9e-4a47-9d06-ecd4d15d9063" providerId="ADAL" clId="{BB4DB02E-F22B-4A9E-9A4D-4DC30B5B4B6D}" dt="2026-06-06T13:09:53.519" v="0" actId="47"/>
        <pc:sldMkLst>
          <pc:docMk/>
          <pc:sldMk cId="3131285423" sldId="359"/>
        </pc:sldMkLst>
      </pc:sldChg>
      <pc:sldChg chg="del">
        <pc:chgData name="Grandchamp Paul" userId="bd3b989a-9e9e-4a47-9d06-ecd4d15d9063" providerId="ADAL" clId="{BB4DB02E-F22B-4A9E-9A4D-4DC30B5B4B6D}" dt="2026-06-06T13:09:53.519" v="0" actId="47"/>
        <pc:sldMkLst>
          <pc:docMk/>
          <pc:sldMk cId="2140501373" sldId="361"/>
        </pc:sldMkLst>
      </pc:sldChg>
      <pc:sldChg chg="del">
        <pc:chgData name="Grandchamp Paul" userId="bd3b989a-9e9e-4a47-9d06-ecd4d15d9063" providerId="ADAL" clId="{BB4DB02E-F22B-4A9E-9A4D-4DC30B5B4B6D}" dt="2026-06-06T13:09:53.519" v="0" actId="47"/>
        <pc:sldMkLst>
          <pc:docMk/>
          <pc:sldMk cId="1068777801" sldId="362"/>
        </pc:sldMkLst>
      </pc:sldChg>
      <pc:sldChg chg="del">
        <pc:chgData name="Grandchamp Paul" userId="bd3b989a-9e9e-4a47-9d06-ecd4d15d9063" providerId="ADAL" clId="{BB4DB02E-F22B-4A9E-9A4D-4DC30B5B4B6D}" dt="2026-06-06T13:09:53.519" v="0" actId="47"/>
        <pc:sldMkLst>
          <pc:docMk/>
          <pc:sldMk cId="1769583031" sldId="363"/>
        </pc:sldMkLst>
      </pc:sldChg>
      <pc:sldChg chg="del">
        <pc:chgData name="Grandchamp Paul" userId="bd3b989a-9e9e-4a47-9d06-ecd4d15d9063" providerId="ADAL" clId="{BB4DB02E-F22B-4A9E-9A4D-4DC30B5B4B6D}" dt="2026-06-06T13:09:53.519" v="0" actId="47"/>
        <pc:sldMkLst>
          <pc:docMk/>
          <pc:sldMk cId="4238002429" sldId="364"/>
        </pc:sldMkLst>
      </pc:sldChg>
      <pc:sldChg chg="del">
        <pc:chgData name="Grandchamp Paul" userId="bd3b989a-9e9e-4a47-9d06-ecd4d15d9063" providerId="ADAL" clId="{BB4DB02E-F22B-4A9E-9A4D-4DC30B5B4B6D}" dt="2026-06-06T13:09:53.519" v="0" actId="47"/>
        <pc:sldMkLst>
          <pc:docMk/>
          <pc:sldMk cId="1601057638" sldId="371"/>
        </pc:sldMkLst>
      </pc:sldChg>
      <pc:sldChg chg="del">
        <pc:chgData name="Grandchamp Paul" userId="bd3b989a-9e9e-4a47-9d06-ecd4d15d9063" providerId="ADAL" clId="{BB4DB02E-F22B-4A9E-9A4D-4DC30B5B4B6D}" dt="2026-06-06T13:09:53.519" v="0" actId="47"/>
        <pc:sldMkLst>
          <pc:docMk/>
          <pc:sldMk cId="718815416" sldId="373"/>
        </pc:sldMkLst>
      </pc:sldChg>
      <pc:sldChg chg="del">
        <pc:chgData name="Grandchamp Paul" userId="bd3b989a-9e9e-4a47-9d06-ecd4d15d9063" providerId="ADAL" clId="{BB4DB02E-F22B-4A9E-9A4D-4DC30B5B4B6D}" dt="2026-06-06T13:09:53.519" v="0" actId="47"/>
        <pc:sldMkLst>
          <pc:docMk/>
          <pc:sldMk cId="2176215210" sldId="376"/>
        </pc:sldMkLst>
      </pc:sldChg>
      <pc:sldChg chg="del">
        <pc:chgData name="Grandchamp Paul" userId="bd3b989a-9e9e-4a47-9d06-ecd4d15d9063" providerId="ADAL" clId="{BB4DB02E-F22B-4A9E-9A4D-4DC30B5B4B6D}" dt="2026-06-06T13:09:53.519" v="0" actId="47"/>
        <pc:sldMkLst>
          <pc:docMk/>
          <pc:sldMk cId="3384930643" sldId="380"/>
        </pc:sldMkLst>
      </pc:sldChg>
      <pc:sldChg chg="del">
        <pc:chgData name="Grandchamp Paul" userId="bd3b989a-9e9e-4a47-9d06-ecd4d15d9063" providerId="ADAL" clId="{BB4DB02E-F22B-4A9E-9A4D-4DC30B5B4B6D}" dt="2026-06-06T13:09:53.519" v="0" actId="47"/>
        <pc:sldMkLst>
          <pc:docMk/>
          <pc:sldMk cId="272544002" sldId="383"/>
        </pc:sldMkLst>
      </pc:sldChg>
      <pc:sldChg chg="del">
        <pc:chgData name="Grandchamp Paul" userId="bd3b989a-9e9e-4a47-9d06-ecd4d15d9063" providerId="ADAL" clId="{BB4DB02E-F22B-4A9E-9A4D-4DC30B5B4B6D}" dt="2026-06-06T13:09:53.519" v="0" actId="47"/>
        <pc:sldMkLst>
          <pc:docMk/>
          <pc:sldMk cId="668334821" sldId="384"/>
        </pc:sldMkLst>
      </pc:sldChg>
      <pc:sldChg chg="del">
        <pc:chgData name="Grandchamp Paul" userId="bd3b989a-9e9e-4a47-9d06-ecd4d15d9063" providerId="ADAL" clId="{BB4DB02E-F22B-4A9E-9A4D-4DC30B5B4B6D}" dt="2026-06-06T13:09:53.519" v="0" actId="47"/>
        <pc:sldMkLst>
          <pc:docMk/>
          <pc:sldMk cId="714892893" sldId="386"/>
        </pc:sldMkLst>
      </pc:sldChg>
      <pc:sldChg chg="del">
        <pc:chgData name="Grandchamp Paul" userId="bd3b989a-9e9e-4a47-9d06-ecd4d15d9063" providerId="ADAL" clId="{BB4DB02E-F22B-4A9E-9A4D-4DC30B5B4B6D}" dt="2026-06-06T13:09:53.519" v="0" actId="47"/>
        <pc:sldMkLst>
          <pc:docMk/>
          <pc:sldMk cId="1178458572" sldId="387"/>
        </pc:sldMkLst>
      </pc:sldChg>
      <pc:sldChg chg="del">
        <pc:chgData name="Grandchamp Paul" userId="bd3b989a-9e9e-4a47-9d06-ecd4d15d9063" providerId="ADAL" clId="{BB4DB02E-F22B-4A9E-9A4D-4DC30B5B4B6D}" dt="2026-06-06T13:09:53.519" v="0" actId="47"/>
        <pc:sldMkLst>
          <pc:docMk/>
          <pc:sldMk cId="1598029891" sldId="396"/>
        </pc:sldMkLst>
      </pc:sldChg>
      <pc:sldChg chg="del">
        <pc:chgData name="Grandchamp Paul" userId="bd3b989a-9e9e-4a47-9d06-ecd4d15d9063" providerId="ADAL" clId="{BB4DB02E-F22B-4A9E-9A4D-4DC30B5B4B6D}" dt="2026-06-06T13:09:53.519" v="0" actId="47"/>
        <pc:sldMkLst>
          <pc:docMk/>
          <pc:sldMk cId="3133046987" sldId="397"/>
        </pc:sldMkLst>
      </pc:sldChg>
      <pc:sldChg chg="del">
        <pc:chgData name="Grandchamp Paul" userId="bd3b989a-9e9e-4a47-9d06-ecd4d15d9063" providerId="ADAL" clId="{BB4DB02E-F22B-4A9E-9A4D-4DC30B5B4B6D}" dt="2026-06-06T13:09:53.519" v="0" actId="47"/>
        <pc:sldMkLst>
          <pc:docMk/>
          <pc:sldMk cId="2134260943" sldId="401"/>
        </pc:sldMkLst>
      </pc:sldChg>
      <pc:sldChg chg="del">
        <pc:chgData name="Grandchamp Paul" userId="bd3b989a-9e9e-4a47-9d06-ecd4d15d9063" providerId="ADAL" clId="{BB4DB02E-F22B-4A9E-9A4D-4DC30B5B4B6D}" dt="2026-06-06T13:09:53.519" v="0" actId="47"/>
        <pc:sldMkLst>
          <pc:docMk/>
          <pc:sldMk cId="1829263894" sldId="404"/>
        </pc:sldMkLst>
      </pc:sldChg>
      <pc:sldChg chg="del">
        <pc:chgData name="Grandchamp Paul" userId="bd3b989a-9e9e-4a47-9d06-ecd4d15d9063" providerId="ADAL" clId="{BB4DB02E-F22B-4A9E-9A4D-4DC30B5B4B6D}" dt="2026-06-06T13:09:53.519" v="0" actId="47"/>
        <pc:sldMkLst>
          <pc:docMk/>
          <pc:sldMk cId="2960752354" sldId="405"/>
        </pc:sldMkLst>
      </pc:sldChg>
      <pc:sldChg chg="del">
        <pc:chgData name="Grandchamp Paul" userId="bd3b989a-9e9e-4a47-9d06-ecd4d15d9063" providerId="ADAL" clId="{BB4DB02E-F22B-4A9E-9A4D-4DC30B5B4B6D}" dt="2026-06-06T13:09:53.519" v="0" actId="47"/>
        <pc:sldMkLst>
          <pc:docMk/>
          <pc:sldMk cId="826640117" sldId="407"/>
        </pc:sldMkLst>
      </pc:sldChg>
      <pc:sldChg chg="del">
        <pc:chgData name="Grandchamp Paul" userId="bd3b989a-9e9e-4a47-9d06-ecd4d15d9063" providerId="ADAL" clId="{BB4DB02E-F22B-4A9E-9A4D-4DC30B5B4B6D}" dt="2026-06-06T13:09:53.519" v="0" actId="47"/>
        <pc:sldMkLst>
          <pc:docMk/>
          <pc:sldMk cId="3659571714" sldId="408"/>
        </pc:sldMkLst>
      </pc:sldChg>
      <pc:sldChg chg="del">
        <pc:chgData name="Grandchamp Paul" userId="bd3b989a-9e9e-4a47-9d06-ecd4d15d9063" providerId="ADAL" clId="{BB4DB02E-F22B-4A9E-9A4D-4DC30B5B4B6D}" dt="2026-06-06T13:09:53.519" v="0" actId="47"/>
        <pc:sldMkLst>
          <pc:docMk/>
          <pc:sldMk cId="1481982425" sldId="668"/>
        </pc:sldMkLst>
      </pc:sldChg>
      <pc:sldChg chg="del">
        <pc:chgData name="Grandchamp Paul" userId="bd3b989a-9e9e-4a47-9d06-ecd4d15d9063" providerId="ADAL" clId="{BB4DB02E-F22B-4A9E-9A4D-4DC30B5B4B6D}" dt="2026-06-06T13:09:53.519" v="0" actId="47"/>
        <pc:sldMkLst>
          <pc:docMk/>
          <pc:sldMk cId="446436246" sldId="673"/>
        </pc:sldMkLst>
      </pc:sldChg>
      <pc:sldChg chg="del">
        <pc:chgData name="Grandchamp Paul" userId="bd3b989a-9e9e-4a47-9d06-ecd4d15d9063" providerId="ADAL" clId="{BB4DB02E-F22B-4A9E-9A4D-4DC30B5B4B6D}" dt="2026-06-06T13:09:53.519" v="0" actId="47"/>
        <pc:sldMkLst>
          <pc:docMk/>
          <pc:sldMk cId="0" sldId="675"/>
        </pc:sldMkLst>
      </pc:sldChg>
      <pc:sldChg chg="del">
        <pc:chgData name="Grandchamp Paul" userId="bd3b989a-9e9e-4a47-9d06-ecd4d15d9063" providerId="ADAL" clId="{BB4DB02E-F22B-4A9E-9A4D-4DC30B5B4B6D}" dt="2026-06-06T13:09:53.519" v="0" actId="47"/>
        <pc:sldMkLst>
          <pc:docMk/>
          <pc:sldMk cId="3914973066" sldId="677"/>
        </pc:sldMkLst>
      </pc:sldChg>
      <pc:sldChg chg="del">
        <pc:chgData name="Grandchamp Paul" userId="bd3b989a-9e9e-4a47-9d06-ecd4d15d9063" providerId="ADAL" clId="{BB4DB02E-F22B-4A9E-9A4D-4DC30B5B4B6D}" dt="2026-06-06T13:09:53.519" v="0" actId="47"/>
        <pc:sldMkLst>
          <pc:docMk/>
          <pc:sldMk cId="1247069635" sldId="680"/>
        </pc:sldMkLst>
      </pc:sldChg>
      <pc:sldChg chg="del">
        <pc:chgData name="Grandchamp Paul" userId="bd3b989a-9e9e-4a47-9d06-ecd4d15d9063" providerId="ADAL" clId="{BB4DB02E-F22B-4A9E-9A4D-4DC30B5B4B6D}" dt="2026-06-06T13:09:53.519" v="0" actId="47"/>
        <pc:sldMkLst>
          <pc:docMk/>
          <pc:sldMk cId="506283101" sldId="730"/>
        </pc:sldMkLst>
      </pc:sldChg>
      <pc:sldChg chg="del">
        <pc:chgData name="Grandchamp Paul" userId="bd3b989a-9e9e-4a47-9d06-ecd4d15d9063" providerId="ADAL" clId="{BB4DB02E-F22B-4A9E-9A4D-4DC30B5B4B6D}" dt="2026-06-06T13:09:53.519" v="0" actId="47"/>
        <pc:sldMkLst>
          <pc:docMk/>
          <pc:sldMk cId="3093709103" sldId="736"/>
        </pc:sldMkLst>
      </pc:sldChg>
      <pc:sldChg chg="del">
        <pc:chgData name="Grandchamp Paul" userId="bd3b989a-9e9e-4a47-9d06-ecd4d15d9063" providerId="ADAL" clId="{BB4DB02E-F22B-4A9E-9A4D-4DC30B5B4B6D}" dt="2026-06-06T13:09:53.519" v="0" actId="47"/>
        <pc:sldMkLst>
          <pc:docMk/>
          <pc:sldMk cId="2836601007" sldId="741"/>
        </pc:sldMkLst>
      </pc:sldChg>
      <pc:sldChg chg="del">
        <pc:chgData name="Grandchamp Paul" userId="bd3b989a-9e9e-4a47-9d06-ecd4d15d9063" providerId="ADAL" clId="{BB4DB02E-F22B-4A9E-9A4D-4DC30B5B4B6D}" dt="2026-06-06T13:09:53.519" v="0" actId="47"/>
        <pc:sldMkLst>
          <pc:docMk/>
          <pc:sldMk cId="1650300096" sldId="742"/>
        </pc:sldMkLst>
      </pc:sldChg>
      <pc:sldChg chg="del">
        <pc:chgData name="Grandchamp Paul" userId="bd3b989a-9e9e-4a47-9d06-ecd4d15d9063" providerId="ADAL" clId="{BB4DB02E-F22B-4A9E-9A4D-4DC30B5B4B6D}" dt="2026-06-06T13:09:53.519" v="0" actId="47"/>
        <pc:sldMkLst>
          <pc:docMk/>
          <pc:sldMk cId="1568792476" sldId="743"/>
        </pc:sldMkLst>
      </pc:sldChg>
      <pc:sldChg chg="del">
        <pc:chgData name="Grandchamp Paul" userId="bd3b989a-9e9e-4a47-9d06-ecd4d15d9063" providerId="ADAL" clId="{BB4DB02E-F22B-4A9E-9A4D-4DC30B5B4B6D}" dt="2026-06-06T13:09:53.519" v="0" actId="47"/>
        <pc:sldMkLst>
          <pc:docMk/>
          <pc:sldMk cId="2322403759" sldId="744"/>
        </pc:sldMkLst>
      </pc:sldChg>
      <pc:sldChg chg="del">
        <pc:chgData name="Grandchamp Paul" userId="bd3b989a-9e9e-4a47-9d06-ecd4d15d9063" providerId="ADAL" clId="{BB4DB02E-F22B-4A9E-9A4D-4DC30B5B4B6D}" dt="2026-06-06T13:09:53.519" v="0" actId="47"/>
        <pc:sldMkLst>
          <pc:docMk/>
          <pc:sldMk cId="1320367072" sldId="745"/>
        </pc:sldMkLst>
      </pc:sldChg>
      <pc:sldChg chg="del">
        <pc:chgData name="Grandchamp Paul" userId="bd3b989a-9e9e-4a47-9d06-ecd4d15d9063" providerId="ADAL" clId="{BB4DB02E-F22B-4A9E-9A4D-4DC30B5B4B6D}" dt="2026-06-06T13:10:02.190" v="1" actId="47"/>
        <pc:sldMkLst>
          <pc:docMk/>
          <pc:sldMk cId="337693561" sldId="746"/>
        </pc:sldMkLst>
      </pc:sldChg>
      <pc:sldChg chg="del">
        <pc:chgData name="Grandchamp Paul" userId="bd3b989a-9e9e-4a47-9d06-ecd4d15d9063" providerId="ADAL" clId="{BB4DB02E-F22B-4A9E-9A4D-4DC30B5B4B6D}" dt="2026-06-06T13:09:53.519" v="0" actId="47"/>
        <pc:sldMkLst>
          <pc:docMk/>
          <pc:sldMk cId="3843316399" sldId="747"/>
        </pc:sldMkLst>
      </pc:sldChg>
      <pc:sldChg chg="del">
        <pc:chgData name="Grandchamp Paul" userId="bd3b989a-9e9e-4a47-9d06-ecd4d15d9063" providerId="ADAL" clId="{BB4DB02E-F22B-4A9E-9A4D-4DC30B5B4B6D}" dt="2026-06-06T13:09:53.519" v="0" actId="47"/>
        <pc:sldMkLst>
          <pc:docMk/>
          <pc:sldMk cId="1701130520" sldId="748"/>
        </pc:sldMkLst>
      </pc:sldChg>
      <pc:sldChg chg="del">
        <pc:chgData name="Grandchamp Paul" userId="bd3b989a-9e9e-4a47-9d06-ecd4d15d9063" providerId="ADAL" clId="{BB4DB02E-F22B-4A9E-9A4D-4DC30B5B4B6D}" dt="2026-06-06T13:09:53.519" v="0" actId="47"/>
        <pc:sldMkLst>
          <pc:docMk/>
          <pc:sldMk cId="879405972" sldId="749"/>
        </pc:sldMkLst>
      </pc:sldChg>
      <pc:sldChg chg="del">
        <pc:chgData name="Grandchamp Paul" userId="bd3b989a-9e9e-4a47-9d06-ecd4d15d9063" providerId="ADAL" clId="{BB4DB02E-F22B-4A9E-9A4D-4DC30B5B4B6D}" dt="2026-06-06T13:10:03.926" v="2" actId="47"/>
        <pc:sldMkLst>
          <pc:docMk/>
          <pc:sldMk cId="1406261109" sldId="750"/>
        </pc:sldMkLst>
      </pc:sldChg>
      <pc:sldChg chg="del">
        <pc:chgData name="Grandchamp Paul" userId="bd3b989a-9e9e-4a47-9d06-ecd4d15d9063" providerId="ADAL" clId="{BB4DB02E-F22B-4A9E-9A4D-4DC30B5B4B6D}" dt="2026-06-06T13:10:02.190" v="1" actId="47"/>
        <pc:sldMkLst>
          <pc:docMk/>
          <pc:sldMk cId="1623428230" sldId="751"/>
        </pc:sldMkLst>
      </pc:sldChg>
      <pc:sldChg chg="del">
        <pc:chgData name="Grandchamp Paul" userId="bd3b989a-9e9e-4a47-9d06-ecd4d15d9063" providerId="ADAL" clId="{BB4DB02E-F22B-4A9E-9A4D-4DC30B5B4B6D}" dt="2026-06-06T13:10:02.190" v="1" actId="47"/>
        <pc:sldMkLst>
          <pc:docMk/>
          <pc:sldMk cId="926456863" sldId="752"/>
        </pc:sldMkLst>
      </pc:sldChg>
      <pc:sldChg chg="del">
        <pc:chgData name="Grandchamp Paul" userId="bd3b989a-9e9e-4a47-9d06-ecd4d15d9063" providerId="ADAL" clId="{BB4DB02E-F22B-4A9E-9A4D-4DC30B5B4B6D}" dt="2026-06-06T13:10:02.190" v="1" actId="47"/>
        <pc:sldMkLst>
          <pc:docMk/>
          <pc:sldMk cId="3698259632" sldId="753"/>
        </pc:sldMkLst>
      </pc:sldChg>
      <pc:sldChg chg="del">
        <pc:chgData name="Grandchamp Paul" userId="bd3b989a-9e9e-4a47-9d06-ecd4d15d9063" providerId="ADAL" clId="{BB4DB02E-F22B-4A9E-9A4D-4DC30B5B4B6D}" dt="2026-06-06T13:10:02.190" v="1" actId="47"/>
        <pc:sldMkLst>
          <pc:docMk/>
          <pc:sldMk cId="2468538274" sldId="755"/>
        </pc:sldMkLst>
      </pc:sldChg>
      <pc:sldChg chg="del">
        <pc:chgData name="Grandchamp Paul" userId="bd3b989a-9e9e-4a47-9d06-ecd4d15d9063" providerId="ADAL" clId="{BB4DB02E-F22B-4A9E-9A4D-4DC30B5B4B6D}" dt="2026-06-06T13:10:02.190" v="1" actId="47"/>
        <pc:sldMkLst>
          <pc:docMk/>
          <pc:sldMk cId="772174062" sldId="756"/>
        </pc:sldMkLst>
      </pc:sldChg>
      <pc:sldChg chg="del">
        <pc:chgData name="Grandchamp Paul" userId="bd3b989a-9e9e-4a47-9d06-ecd4d15d9063" providerId="ADAL" clId="{BB4DB02E-F22B-4A9E-9A4D-4DC30B5B4B6D}" dt="2026-06-06T13:10:02.190" v="1" actId="47"/>
        <pc:sldMkLst>
          <pc:docMk/>
          <pc:sldMk cId="3914711142" sldId="757"/>
        </pc:sldMkLst>
      </pc:sldChg>
      <pc:sldChg chg="del">
        <pc:chgData name="Grandchamp Paul" userId="bd3b989a-9e9e-4a47-9d06-ecd4d15d9063" providerId="ADAL" clId="{BB4DB02E-F22B-4A9E-9A4D-4DC30B5B4B6D}" dt="2026-06-06T13:10:02.190" v="1" actId="47"/>
        <pc:sldMkLst>
          <pc:docMk/>
          <pc:sldMk cId="2534066617" sldId="758"/>
        </pc:sldMkLst>
      </pc:sldChg>
      <pc:sldChg chg="del">
        <pc:chgData name="Grandchamp Paul" userId="bd3b989a-9e9e-4a47-9d06-ecd4d15d9063" providerId="ADAL" clId="{BB4DB02E-F22B-4A9E-9A4D-4DC30B5B4B6D}" dt="2026-06-06T13:10:02.190" v="1" actId="47"/>
        <pc:sldMkLst>
          <pc:docMk/>
          <pc:sldMk cId="1493308647" sldId="759"/>
        </pc:sldMkLst>
      </pc:sldChg>
      <pc:sldChg chg="del">
        <pc:chgData name="Grandchamp Paul" userId="bd3b989a-9e9e-4a47-9d06-ecd4d15d9063" providerId="ADAL" clId="{BB4DB02E-F22B-4A9E-9A4D-4DC30B5B4B6D}" dt="2026-06-06T13:09:53.519" v="0" actId="47"/>
        <pc:sldMkLst>
          <pc:docMk/>
          <pc:sldMk cId="1789327123" sldId="760"/>
        </pc:sldMkLst>
      </pc:sldChg>
      <pc:sldChg chg="del">
        <pc:chgData name="Grandchamp Paul" userId="bd3b989a-9e9e-4a47-9d06-ecd4d15d9063" providerId="ADAL" clId="{BB4DB02E-F22B-4A9E-9A4D-4DC30B5B4B6D}" dt="2026-06-06T13:09:53.519" v="0" actId="47"/>
        <pc:sldMkLst>
          <pc:docMk/>
          <pc:sldMk cId="1448272942" sldId="761"/>
        </pc:sldMkLst>
      </pc:sldChg>
      <pc:sldChg chg="del">
        <pc:chgData name="Grandchamp Paul" userId="bd3b989a-9e9e-4a47-9d06-ecd4d15d9063" providerId="ADAL" clId="{BB4DB02E-F22B-4A9E-9A4D-4DC30B5B4B6D}" dt="2026-06-06T13:09:53.519" v="0" actId="47"/>
        <pc:sldMkLst>
          <pc:docMk/>
          <pc:sldMk cId="2130622730" sldId="762"/>
        </pc:sldMkLst>
      </pc:sldChg>
      <pc:sldChg chg="del">
        <pc:chgData name="Grandchamp Paul" userId="bd3b989a-9e9e-4a47-9d06-ecd4d15d9063" providerId="ADAL" clId="{BB4DB02E-F22B-4A9E-9A4D-4DC30B5B4B6D}" dt="2026-06-06T13:09:53.519" v="0" actId="47"/>
        <pc:sldMkLst>
          <pc:docMk/>
          <pc:sldMk cId="2935189942" sldId="763"/>
        </pc:sldMkLst>
      </pc:sldChg>
      <pc:sldChg chg="del">
        <pc:chgData name="Grandchamp Paul" userId="bd3b989a-9e9e-4a47-9d06-ecd4d15d9063" providerId="ADAL" clId="{BB4DB02E-F22B-4A9E-9A4D-4DC30B5B4B6D}" dt="2026-06-06T13:09:53.519" v="0" actId="47"/>
        <pc:sldMkLst>
          <pc:docMk/>
          <pc:sldMk cId="856438133" sldId="764"/>
        </pc:sldMkLst>
      </pc:sldChg>
      <pc:sldChg chg="del">
        <pc:chgData name="Grandchamp Paul" userId="bd3b989a-9e9e-4a47-9d06-ecd4d15d9063" providerId="ADAL" clId="{BB4DB02E-F22B-4A9E-9A4D-4DC30B5B4B6D}" dt="2026-06-06T13:09:53.519" v="0" actId="47"/>
        <pc:sldMkLst>
          <pc:docMk/>
          <pc:sldMk cId="2992015750" sldId="765"/>
        </pc:sldMkLst>
      </pc:sldChg>
      <pc:sldChg chg="del">
        <pc:chgData name="Grandchamp Paul" userId="bd3b989a-9e9e-4a47-9d06-ecd4d15d9063" providerId="ADAL" clId="{BB4DB02E-F22B-4A9E-9A4D-4DC30B5B4B6D}" dt="2026-06-06T13:09:53.519" v="0" actId="47"/>
        <pc:sldMkLst>
          <pc:docMk/>
          <pc:sldMk cId="4269330482" sldId="766"/>
        </pc:sldMkLst>
      </pc:sldChg>
      <pc:sldChg chg="del">
        <pc:chgData name="Grandchamp Paul" userId="bd3b989a-9e9e-4a47-9d06-ecd4d15d9063" providerId="ADAL" clId="{BB4DB02E-F22B-4A9E-9A4D-4DC30B5B4B6D}" dt="2026-06-06T13:09:53.519" v="0" actId="47"/>
        <pc:sldMkLst>
          <pc:docMk/>
          <pc:sldMk cId="2971345255" sldId="767"/>
        </pc:sldMkLst>
      </pc:sldChg>
      <pc:sldChg chg="del">
        <pc:chgData name="Grandchamp Paul" userId="bd3b989a-9e9e-4a47-9d06-ecd4d15d9063" providerId="ADAL" clId="{BB4DB02E-F22B-4A9E-9A4D-4DC30B5B4B6D}" dt="2026-06-06T13:09:53.519" v="0" actId="47"/>
        <pc:sldMkLst>
          <pc:docMk/>
          <pc:sldMk cId="2131759675" sldId="768"/>
        </pc:sldMkLst>
      </pc:sldChg>
      <pc:sldChg chg="del">
        <pc:chgData name="Grandchamp Paul" userId="bd3b989a-9e9e-4a47-9d06-ecd4d15d9063" providerId="ADAL" clId="{BB4DB02E-F22B-4A9E-9A4D-4DC30B5B4B6D}" dt="2026-06-06T13:09:53.519" v="0" actId="47"/>
        <pc:sldMkLst>
          <pc:docMk/>
          <pc:sldMk cId="4117953993" sldId="769"/>
        </pc:sldMkLst>
      </pc:sldChg>
      <pc:sldChg chg="del">
        <pc:chgData name="Grandchamp Paul" userId="bd3b989a-9e9e-4a47-9d06-ecd4d15d9063" providerId="ADAL" clId="{BB4DB02E-F22B-4A9E-9A4D-4DC30B5B4B6D}" dt="2026-06-06T13:09:53.519" v="0" actId="47"/>
        <pc:sldMkLst>
          <pc:docMk/>
          <pc:sldMk cId="1372592306" sldId="770"/>
        </pc:sldMkLst>
      </pc:sldChg>
      <pc:sldChg chg="del">
        <pc:chgData name="Grandchamp Paul" userId="bd3b989a-9e9e-4a47-9d06-ecd4d15d9063" providerId="ADAL" clId="{BB4DB02E-F22B-4A9E-9A4D-4DC30B5B4B6D}" dt="2026-06-06T13:09:53.519" v="0" actId="47"/>
        <pc:sldMkLst>
          <pc:docMk/>
          <pc:sldMk cId="4288739841" sldId="771"/>
        </pc:sldMkLst>
      </pc:sldChg>
      <pc:sldChg chg="del">
        <pc:chgData name="Grandchamp Paul" userId="bd3b989a-9e9e-4a47-9d06-ecd4d15d9063" providerId="ADAL" clId="{BB4DB02E-F22B-4A9E-9A4D-4DC30B5B4B6D}" dt="2026-06-06T13:09:53.519" v="0" actId="47"/>
        <pc:sldMkLst>
          <pc:docMk/>
          <pc:sldMk cId="3262997168" sldId="772"/>
        </pc:sldMkLst>
      </pc:sldChg>
      <pc:sldChg chg="del">
        <pc:chgData name="Grandchamp Paul" userId="bd3b989a-9e9e-4a47-9d06-ecd4d15d9063" providerId="ADAL" clId="{BB4DB02E-F22B-4A9E-9A4D-4DC30B5B4B6D}" dt="2026-06-06T13:09:53.519" v="0" actId="47"/>
        <pc:sldMkLst>
          <pc:docMk/>
          <pc:sldMk cId="4280087961" sldId="773"/>
        </pc:sldMkLst>
      </pc:sldChg>
      <pc:sldChg chg="del">
        <pc:chgData name="Grandchamp Paul" userId="bd3b989a-9e9e-4a47-9d06-ecd4d15d9063" providerId="ADAL" clId="{BB4DB02E-F22B-4A9E-9A4D-4DC30B5B4B6D}" dt="2026-06-06T13:09:53.519" v="0" actId="47"/>
        <pc:sldMkLst>
          <pc:docMk/>
          <pc:sldMk cId="0" sldId="774"/>
        </pc:sldMkLst>
      </pc:sldChg>
      <pc:sldChg chg="del">
        <pc:chgData name="Grandchamp Paul" userId="bd3b989a-9e9e-4a47-9d06-ecd4d15d9063" providerId="ADAL" clId="{BB4DB02E-F22B-4A9E-9A4D-4DC30B5B4B6D}" dt="2026-06-06T13:09:53.519" v="0" actId="47"/>
        <pc:sldMkLst>
          <pc:docMk/>
          <pc:sldMk cId="3501531653" sldId="775"/>
        </pc:sldMkLst>
      </pc:sldChg>
      <pc:sldChg chg="del">
        <pc:chgData name="Grandchamp Paul" userId="bd3b989a-9e9e-4a47-9d06-ecd4d15d9063" providerId="ADAL" clId="{BB4DB02E-F22B-4A9E-9A4D-4DC30B5B4B6D}" dt="2026-06-06T13:09:53.519" v="0" actId="47"/>
        <pc:sldMkLst>
          <pc:docMk/>
          <pc:sldMk cId="2859627791" sldId="776"/>
        </pc:sldMkLst>
      </pc:sldChg>
      <pc:sldChg chg="del">
        <pc:chgData name="Grandchamp Paul" userId="bd3b989a-9e9e-4a47-9d06-ecd4d15d9063" providerId="ADAL" clId="{BB4DB02E-F22B-4A9E-9A4D-4DC30B5B4B6D}" dt="2026-06-06T13:09:53.519" v="0" actId="47"/>
        <pc:sldMkLst>
          <pc:docMk/>
          <pc:sldMk cId="0" sldId="777"/>
        </pc:sldMkLst>
      </pc:sldChg>
      <pc:sldChg chg="del">
        <pc:chgData name="Grandchamp Paul" userId="bd3b989a-9e9e-4a47-9d06-ecd4d15d9063" providerId="ADAL" clId="{BB4DB02E-F22B-4A9E-9A4D-4DC30B5B4B6D}" dt="2026-06-06T13:09:53.519" v="0" actId="47"/>
        <pc:sldMkLst>
          <pc:docMk/>
          <pc:sldMk cId="3507222958" sldId="779"/>
        </pc:sldMkLst>
      </pc:sldChg>
      <pc:sldChg chg="del">
        <pc:chgData name="Grandchamp Paul" userId="bd3b989a-9e9e-4a47-9d06-ecd4d15d9063" providerId="ADAL" clId="{BB4DB02E-F22B-4A9E-9A4D-4DC30B5B4B6D}" dt="2026-06-06T13:09:53.519" v="0" actId="47"/>
        <pc:sldMkLst>
          <pc:docMk/>
          <pc:sldMk cId="3147218695" sldId="780"/>
        </pc:sldMkLst>
      </pc:sldChg>
      <pc:sldChg chg="del">
        <pc:chgData name="Grandchamp Paul" userId="bd3b989a-9e9e-4a47-9d06-ecd4d15d9063" providerId="ADAL" clId="{BB4DB02E-F22B-4A9E-9A4D-4DC30B5B4B6D}" dt="2026-06-06T13:09:53.519" v="0" actId="47"/>
        <pc:sldMkLst>
          <pc:docMk/>
          <pc:sldMk cId="2909997878" sldId="781"/>
        </pc:sldMkLst>
      </pc:sldChg>
      <pc:sldChg chg="del">
        <pc:chgData name="Grandchamp Paul" userId="bd3b989a-9e9e-4a47-9d06-ecd4d15d9063" providerId="ADAL" clId="{BB4DB02E-F22B-4A9E-9A4D-4DC30B5B4B6D}" dt="2026-06-06T13:09:53.519" v="0" actId="47"/>
        <pc:sldMkLst>
          <pc:docMk/>
          <pc:sldMk cId="57331771" sldId="799"/>
        </pc:sldMkLst>
      </pc:sldChg>
      <pc:sldChg chg="del">
        <pc:chgData name="Grandchamp Paul" userId="bd3b989a-9e9e-4a47-9d06-ecd4d15d9063" providerId="ADAL" clId="{BB4DB02E-F22B-4A9E-9A4D-4DC30B5B4B6D}" dt="2026-06-06T13:09:53.519" v="0" actId="47"/>
        <pc:sldMkLst>
          <pc:docMk/>
          <pc:sldMk cId="1933975987" sldId="800"/>
        </pc:sldMkLst>
      </pc:sldChg>
      <pc:sldChg chg="del">
        <pc:chgData name="Grandchamp Paul" userId="bd3b989a-9e9e-4a47-9d06-ecd4d15d9063" providerId="ADAL" clId="{BB4DB02E-F22B-4A9E-9A4D-4DC30B5B4B6D}" dt="2026-06-06T13:09:53.519" v="0" actId="47"/>
        <pc:sldMkLst>
          <pc:docMk/>
          <pc:sldMk cId="3523944" sldId="801"/>
        </pc:sldMkLst>
      </pc:sldChg>
      <pc:sldChg chg="del">
        <pc:chgData name="Grandchamp Paul" userId="bd3b989a-9e9e-4a47-9d06-ecd4d15d9063" providerId="ADAL" clId="{BB4DB02E-F22B-4A9E-9A4D-4DC30B5B4B6D}" dt="2026-06-06T13:09:53.519" v="0" actId="47"/>
        <pc:sldMkLst>
          <pc:docMk/>
          <pc:sldMk cId="44900653" sldId="802"/>
        </pc:sldMkLst>
      </pc:sldChg>
      <pc:sldChg chg="del">
        <pc:chgData name="Grandchamp Paul" userId="bd3b989a-9e9e-4a47-9d06-ecd4d15d9063" providerId="ADAL" clId="{BB4DB02E-F22B-4A9E-9A4D-4DC30B5B4B6D}" dt="2026-06-06T13:09:53.519" v="0" actId="47"/>
        <pc:sldMkLst>
          <pc:docMk/>
          <pc:sldMk cId="292990443" sldId="803"/>
        </pc:sldMkLst>
      </pc:sldChg>
      <pc:sldChg chg="del">
        <pc:chgData name="Grandchamp Paul" userId="bd3b989a-9e9e-4a47-9d06-ecd4d15d9063" providerId="ADAL" clId="{BB4DB02E-F22B-4A9E-9A4D-4DC30B5B4B6D}" dt="2026-06-06T13:09:53.519" v="0" actId="47"/>
        <pc:sldMkLst>
          <pc:docMk/>
          <pc:sldMk cId="1319182830" sldId="804"/>
        </pc:sldMkLst>
      </pc:sldChg>
      <pc:sldChg chg="del">
        <pc:chgData name="Grandchamp Paul" userId="bd3b989a-9e9e-4a47-9d06-ecd4d15d9063" providerId="ADAL" clId="{BB4DB02E-F22B-4A9E-9A4D-4DC30B5B4B6D}" dt="2026-06-06T13:09:53.519" v="0" actId="47"/>
        <pc:sldMkLst>
          <pc:docMk/>
          <pc:sldMk cId="2319142877" sldId="805"/>
        </pc:sldMkLst>
      </pc:sldChg>
      <pc:sldChg chg="del">
        <pc:chgData name="Grandchamp Paul" userId="bd3b989a-9e9e-4a47-9d06-ecd4d15d9063" providerId="ADAL" clId="{BB4DB02E-F22B-4A9E-9A4D-4DC30B5B4B6D}" dt="2026-06-06T13:09:53.519" v="0" actId="47"/>
        <pc:sldMkLst>
          <pc:docMk/>
          <pc:sldMk cId="1972011649" sldId="806"/>
        </pc:sldMkLst>
      </pc:sldChg>
      <pc:sldChg chg="del">
        <pc:chgData name="Grandchamp Paul" userId="bd3b989a-9e9e-4a47-9d06-ecd4d15d9063" providerId="ADAL" clId="{BB4DB02E-F22B-4A9E-9A4D-4DC30B5B4B6D}" dt="2026-06-06T13:09:53.519" v="0" actId="47"/>
        <pc:sldMkLst>
          <pc:docMk/>
          <pc:sldMk cId="2886951460" sldId="807"/>
        </pc:sldMkLst>
      </pc:sldChg>
      <pc:sldChg chg="del">
        <pc:chgData name="Grandchamp Paul" userId="bd3b989a-9e9e-4a47-9d06-ecd4d15d9063" providerId="ADAL" clId="{BB4DB02E-F22B-4A9E-9A4D-4DC30B5B4B6D}" dt="2026-06-06T13:09:53.519" v="0" actId="47"/>
        <pc:sldMkLst>
          <pc:docMk/>
          <pc:sldMk cId="1283710889" sldId="808"/>
        </pc:sldMkLst>
      </pc:sldChg>
      <pc:sldChg chg="del">
        <pc:chgData name="Grandchamp Paul" userId="bd3b989a-9e9e-4a47-9d06-ecd4d15d9063" providerId="ADAL" clId="{BB4DB02E-F22B-4A9E-9A4D-4DC30B5B4B6D}" dt="2026-06-06T13:09:53.519" v="0" actId="47"/>
        <pc:sldMkLst>
          <pc:docMk/>
          <pc:sldMk cId="1116802857" sldId="809"/>
        </pc:sldMkLst>
      </pc:sldChg>
      <pc:sldChg chg="del">
        <pc:chgData name="Grandchamp Paul" userId="bd3b989a-9e9e-4a47-9d06-ecd4d15d9063" providerId="ADAL" clId="{BB4DB02E-F22B-4A9E-9A4D-4DC30B5B4B6D}" dt="2026-06-06T13:09:53.519" v="0" actId="47"/>
        <pc:sldMkLst>
          <pc:docMk/>
          <pc:sldMk cId="4279054687" sldId="810"/>
        </pc:sldMkLst>
      </pc:sldChg>
      <pc:sldMasterChg chg="delSldLayout">
        <pc:chgData name="Grandchamp Paul" userId="bd3b989a-9e9e-4a47-9d06-ecd4d15d9063" providerId="ADAL" clId="{BB4DB02E-F22B-4A9E-9A4D-4DC30B5B4B6D}" dt="2026-06-06T13:10:03.926" v="2" actId="47"/>
        <pc:sldMasterMkLst>
          <pc:docMk/>
          <pc:sldMasterMk cId="0" sldId="2147483737"/>
        </pc:sldMasterMkLst>
        <pc:sldLayoutChg chg="del">
          <pc:chgData name="Grandchamp Paul" userId="bd3b989a-9e9e-4a47-9d06-ecd4d15d9063" providerId="ADAL" clId="{BB4DB02E-F22B-4A9E-9A4D-4DC30B5B4B6D}" dt="2026-06-06T13:10:03.926" v="2" actId="47"/>
          <pc:sldLayoutMkLst>
            <pc:docMk/>
            <pc:sldMasterMk cId="0" sldId="2147483737"/>
            <pc:sldLayoutMk cId="0" sldId="2147483679"/>
          </pc:sldLayoutMkLst>
        </pc:sldLayoutChg>
        <pc:sldLayoutChg chg="del">
          <pc:chgData name="Grandchamp Paul" userId="bd3b989a-9e9e-4a47-9d06-ecd4d15d9063" providerId="ADAL" clId="{BB4DB02E-F22B-4A9E-9A4D-4DC30B5B4B6D}" dt="2026-06-06T13:09:53.519" v="0" actId="47"/>
          <pc:sldLayoutMkLst>
            <pc:docMk/>
            <pc:sldMasterMk cId="0" sldId="2147483737"/>
            <pc:sldLayoutMk cId="0" sldId="2147483681"/>
          </pc:sldLayoutMkLst>
        </pc:sldLayoutChg>
        <pc:sldLayoutChg chg="del">
          <pc:chgData name="Grandchamp Paul" userId="bd3b989a-9e9e-4a47-9d06-ecd4d15d9063" providerId="ADAL" clId="{BB4DB02E-F22B-4A9E-9A4D-4DC30B5B4B6D}" dt="2026-06-06T13:09:53.519" v="0" actId="47"/>
          <pc:sldLayoutMkLst>
            <pc:docMk/>
            <pc:sldMasterMk cId="0" sldId="2147483737"/>
            <pc:sldLayoutMk cId="3221965835" sldId="2147483739"/>
          </pc:sldLayoutMkLst>
        </pc:sldLayoutChg>
        <pc:sldLayoutChg chg="del">
          <pc:chgData name="Grandchamp Paul" userId="bd3b989a-9e9e-4a47-9d06-ecd4d15d9063" providerId="ADAL" clId="{BB4DB02E-F22B-4A9E-9A4D-4DC30B5B4B6D}" dt="2026-06-06T13:09:53.519" v="0" actId="47"/>
          <pc:sldLayoutMkLst>
            <pc:docMk/>
            <pc:sldMasterMk cId="0" sldId="2147483737"/>
            <pc:sldLayoutMk cId="586179902" sldId="2147483771"/>
          </pc:sldLayoutMkLst>
        </pc:sldLayoutChg>
        <pc:sldLayoutChg chg="del">
          <pc:chgData name="Grandchamp Paul" userId="bd3b989a-9e9e-4a47-9d06-ecd4d15d9063" providerId="ADAL" clId="{BB4DB02E-F22B-4A9E-9A4D-4DC30B5B4B6D}" dt="2026-06-06T13:09:53.519" v="0" actId="47"/>
          <pc:sldLayoutMkLst>
            <pc:docMk/>
            <pc:sldMasterMk cId="0" sldId="2147483737"/>
            <pc:sldLayoutMk cId="2682211838" sldId="2147483772"/>
          </pc:sldLayoutMkLst>
        </pc:sldLayoutChg>
      </pc:sldMasterChg>
      <pc:sldMasterChg chg="del delSldLayout">
        <pc:chgData name="Grandchamp Paul" userId="bd3b989a-9e9e-4a47-9d06-ecd4d15d9063" providerId="ADAL" clId="{BB4DB02E-F22B-4A9E-9A4D-4DC30B5B4B6D}" dt="2026-06-06T13:09:53.519" v="0" actId="47"/>
        <pc:sldMasterMkLst>
          <pc:docMk/>
          <pc:sldMasterMk cId="92704424" sldId="2147483740"/>
        </pc:sldMasterMkLst>
        <pc:sldLayoutChg chg="del">
          <pc:chgData name="Grandchamp Paul" userId="bd3b989a-9e9e-4a47-9d06-ecd4d15d9063" providerId="ADAL" clId="{BB4DB02E-F22B-4A9E-9A4D-4DC30B5B4B6D}" dt="2026-06-06T13:09:53.519" v="0" actId="47"/>
          <pc:sldLayoutMkLst>
            <pc:docMk/>
            <pc:sldMasterMk cId="92704424" sldId="2147483740"/>
            <pc:sldLayoutMk cId="3524138898" sldId="2147483741"/>
          </pc:sldLayoutMkLst>
        </pc:sldLayoutChg>
        <pc:sldLayoutChg chg="del">
          <pc:chgData name="Grandchamp Paul" userId="bd3b989a-9e9e-4a47-9d06-ecd4d15d9063" providerId="ADAL" clId="{BB4DB02E-F22B-4A9E-9A4D-4DC30B5B4B6D}" dt="2026-06-06T13:09:53.519" v="0" actId="47"/>
          <pc:sldLayoutMkLst>
            <pc:docMk/>
            <pc:sldMasterMk cId="92704424" sldId="2147483740"/>
            <pc:sldLayoutMk cId="4192133088" sldId="2147483742"/>
          </pc:sldLayoutMkLst>
        </pc:sldLayoutChg>
        <pc:sldLayoutChg chg="del">
          <pc:chgData name="Grandchamp Paul" userId="bd3b989a-9e9e-4a47-9d06-ecd4d15d9063" providerId="ADAL" clId="{BB4DB02E-F22B-4A9E-9A4D-4DC30B5B4B6D}" dt="2026-06-06T13:09:53.519" v="0" actId="47"/>
          <pc:sldLayoutMkLst>
            <pc:docMk/>
            <pc:sldMasterMk cId="92704424" sldId="2147483740"/>
            <pc:sldLayoutMk cId="1261595175" sldId="2147483743"/>
          </pc:sldLayoutMkLst>
        </pc:sldLayoutChg>
        <pc:sldLayoutChg chg="del">
          <pc:chgData name="Grandchamp Paul" userId="bd3b989a-9e9e-4a47-9d06-ecd4d15d9063" providerId="ADAL" clId="{BB4DB02E-F22B-4A9E-9A4D-4DC30B5B4B6D}" dt="2026-06-06T13:09:53.519" v="0" actId="47"/>
          <pc:sldLayoutMkLst>
            <pc:docMk/>
            <pc:sldMasterMk cId="92704424" sldId="2147483740"/>
            <pc:sldLayoutMk cId="2702730680" sldId="2147483744"/>
          </pc:sldLayoutMkLst>
        </pc:sldLayoutChg>
        <pc:sldLayoutChg chg="del">
          <pc:chgData name="Grandchamp Paul" userId="bd3b989a-9e9e-4a47-9d06-ecd4d15d9063" providerId="ADAL" clId="{BB4DB02E-F22B-4A9E-9A4D-4DC30B5B4B6D}" dt="2026-06-06T13:09:53.519" v="0" actId="47"/>
          <pc:sldLayoutMkLst>
            <pc:docMk/>
            <pc:sldMasterMk cId="92704424" sldId="2147483740"/>
            <pc:sldLayoutMk cId="1430916554" sldId="2147483745"/>
          </pc:sldLayoutMkLst>
        </pc:sldLayoutChg>
        <pc:sldLayoutChg chg="del">
          <pc:chgData name="Grandchamp Paul" userId="bd3b989a-9e9e-4a47-9d06-ecd4d15d9063" providerId="ADAL" clId="{BB4DB02E-F22B-4A9E-9A4D-4DC30B5B4B6D}" dt="2026-06-06T13:09:53.519" v="0" actId="47"/>
          <pc:sldLayoutMkLst>
            <pc:docMk/>
            <pc:sldMasterMk cId="92704424" sldId="2147483740"/>
            <pc:sldLayoutMk cId="3606980715" sldId="2147483746"/>
          </pc:sldLayoutMkLst>
        </pc:sldLayoutChg>
        <pc:sldLayoutChg chg="del">
          <pc:chgData name="Grandchamp Paul" userId="bd3b989a-9e9e-4a47-9d06-ecd4d15d9063" providerId="ADAL" clId="{BB4DB02E-F22B-4A9E-9A4D-4DC30B5B4B6D}" dt="2026-06-06T13:09:53.519" v="0" actId="47"/>
          <pc:sldLayoutMkLst>
            <pc:docMk/>
            <pc:sldMasterMk cId="92704424" sldId="2147483740"/>
            <pc:sldLayoutMk cId="242161019" sldId="2147483747"/>
          </pc:sldLayoutMkLst>
        </pc:sldLayoutChg>
        <pc:sldLayoutChg chg="del">
          <pc:chgData name="Grandchamp Paul" userId="bd3b989a-9e9e-4a47-9d06-ecd4d15d9063" providerId="ADAL" clId="{BB4DB02E-F22B-4A9E-9A4D-4DC30B5B4B6D}" dt="2026-06-06T13:09:53.519" v="0" actId="47"/>
          <pc:sldLayoutMkLst>
            <pc:docMk/>
            <pc:sldMasterMk cId="92704424" sldId="2147483740"/>
            <pc:sldLayoutMk cId="3448612943" sldId="2147483748"/>
          </pc:sldLayoutMkLst>
        </pc:sldLayoutChg>
        <pc:sldLayoutChg chg="del">
          <pc:chgData name="Grandchamp Paul" userId="bd3b989a-9e9e-4a47-9d06-ecd4d15d9063" providerId="ADAL" clId="{BB4DB02E-F22B-4A9E-9A4D-4DC30B5B4B6D}" dt="2026-06-06T13:09:53.519" v="0" actId="47"/>
          <pc:sldLayoutMkLst>
            <pc:docMk/>
            <pc:sldMasterMk cId="92704424" sldId="2147483740"/>
            <pc:sldLayoutMk cId="1145221823" sldId="2147483749"/>
          </pc:sldLayoutMkLst>
        </pc:sldLayoutChg>
        <pc:sldLayoutChg chg="del">
          <pc:chgData name="Grandchamp Paul" userId="bd3b989a-9e9e-4a47-9d06-ecd4d15d9063" providerId="ADAL" clId="{BB4DB02E-F22B-4A9E-9A4D-4DC30B5B4B6D}" dt="2026-06-06T13:09:53.519" v="0" actId="47"/>
          <pc:sldLayoutMkLst>
            <pc:docMk/>
            <pc:sldMasterMk cId="92704424" sldId="2147483740"/>
            <pc:sldLayoutMk cId="1095786822" sldId="2147483750"/>
          </pc:sldLayoutMkLst>
        </pc:sldLayoutChg>
        <pc:sldLayoutChg chg="del">
          <pc:chgData name="Grandchamp Paul" userId="bd3b989a-9e9e-4a47-9d06-ecd4d15d9063" providerId="ADAL" clId="{BB4DB02E-F22B-4A9E-9A4D-4DC30B5B4B6D}" dt="2026-06-06T13:09:53.519" v="0" actId="47"/>
          <pc:sldLayoutMkLst>
            <pc:docMk/>
            <pc:sldMasterMk cId="92704424" sldId="2147483740"/>
            <pc:sldLayoutMk cId="179468154" sldId="2147483751"/>
          </pc:sldLayoutMkLst>
        </pc:sldLayoutChg>
        <pc:sldLayoutChg chg="del">
          <pc:chgData name="Grandchamp Paul" userId="bd3b989a-9e9e-4a47-9d06-ecd4d15d9063" providerId="ADAL" clId="{BB4DB02E-F22B-4A9E-9A4D-4DC30B5B4B6D}" dt="2026-06-06T13:09:53.519" v="0" actId="47"/>
          <pc:sldLayoutMkLst>
            <pc:docMk/>
            <pc:sldMasterMk cId="92704424" sldId="2147483740"/>
            <pc:sldLayoutMk cId="411373490" sldId="2147483752"/>
          </pc:sldLayoutMkLst>
        </pc:sldLayoutChg>
        <pc:sldLayoutChg chg="del">
          <pc:chgData name="Grandchamp Paul" userId="bd3b989a-9e9e-4a47-9d06-ecd4d15d9063" providerId="ADAL" clId="{BB4DB02E-F22B-4A9E-9A4D-4DC30B5B4B6D}" dt="2026-06-06T13:09:53.519" v="0" actId="47"/>
          <pc:sldLayoutMkLst>
            <pc:docMk/>
            <pc:sldMasterMk cId="92704424" sldId="2147483740"/>
            <pc:sldLayoutMk cId="1707572118" sldId="2147483753"/>
          </pc:sldLayoutMkLst>
        </pc:sldLayoutChg>
      </pc:sldMasterChg>
      <pc:sldMasterChg chg="del delSldLayout">
        <pc:chgData name="Grandchamp Paul" userId="bd3b989a-9e9e-4a47-9d06-ecd4d15d9063" providerId="ADAL" clId="{BB4DB02E-F22B-4A9E-9A4D-4DC30B5B4B6D}" dt="2026-06-06T13:09:53.519" v="0" actId="47"/>
        <pc:sldMasterMkLst>
          <pc:docMk/>
          <pc:sldMasterMk cId="1274315287" sldId="2147483754"/>
        </pc:sldMasterMkLst>
        <pc:sldLayoutChg chg="del">
          <pc:chgData name="Grandchamp Paul" userId="bd3b989a-9e9e-4a47-9d06-ecd4d15d9063" providerId="ADAL" clId="{BB4DB02E-F22B-4A9E-9A4D-4DC30B5B4B6D}" dt="2026-06-06T13:09:53.519" v="0" actId="47"/>
          <pc:sldLayoutMkLst>
            <pc:docMk/>
            <pc:sldMasterMk cId="1274315287" sldId="2147483754"/>
            <pc:sldLayoutMk cId="2785248052" sldId="2147483755"/>
          </pc:sldLayoutMkLst>
        </pc:sldLayoutChg>
        <pc:sldLayoutChg chg="del">
          <pc:chgData name="Grandchamp Paul" userId="bd3b989a-9e9e-4a47-9d06-ecd4d15d9063" providerId="ADAL" clId="{BB4DB02E-F22B-4A9E-9A4D-4DC30B5B4B6D}" dt="2026-06-06T13:09:53.519" v="0" actId="47"/>
          <pc:sldLayoutMkLst>
            <pc:docMk/>
            <pc:sldMasterMk cId="1274315287" sldId="2147483754"/>
            <pc:sldLayoutMk cId="2710691092" sldId="2147483756"/>
          </pc:sldLayoutMkLst>
        </pc:sldLayoutChg>
        <pc:sldLayoutChg chg="del">
          <pc:chgData name="Grandchamp Paul" userId="bd3b989a-9e9e-4a47-9d06-ecd4d15d9063" providerId="ADAL" clId="{BB4DB02E-F22B-4A9E-9A4D-4DC30B5B4B6D}" dt="2026-06-06T13:09:53.519" v="0" actId="47"/>
          <pc:sldLayoutMkLst>
            <pc:docMk/>
            <pc:sldMasterMk cId="1274315287" sldId="2147483754"/>
            <pc:sldLayoutMk cId="1249645313" sldId="2147483757"/>
          </pc:sldLayoutMkLst>
        </pc:sldLayoutChg>
        <pc:sldLayoutChg chg="del">
          <pc:chgData name="Grandchamp Paul" userId="bd3b989a-9e9e-4a47-9d06-ecd4d15d9063" providerId="ADAL" clId="{BB4DB02E-F22B-4A9E-9A4D-4DC30B5B4B6D}" dt="2026-06-06T13:09:53.519" v="0" actId="47"/>
          <pc:sldLayoutMkLst>
            <pc:docMk/>
            <pc:sldMasterMk cId="1274315287" sldId="2147483754"/>
            <pc:sldLayoutMk cId="1727947654" sldId="2147483758"/>
          </pc:sldLayoutMkLst>
        </pc:sldLayoutChg>
        <pc:sldLayoutChg chg="del">
          <pc:chgData name="Grandchamp Paul" userId="bd3b989a-9e9e-4a47-9d06-ecd4d15d9063" providerId="ADAL" clId="{BB4DB02E-F22B-4A9E-9A4D-4DC30B5B4B6D}" dt="2026-06-06T13:09:53.519" v="0" actId="47"/>
          <pc:sldLayoutMkLst>
            <pc:docMk/>
            <pc:sldMasterMk cId="1274315287" sldId="2147483754"/>
            <pc:sldLayoutMk cId="3052992544" sldId="2147483759"/>
          </pc:sldLayoutMkLst>
        </pc:sldLayoutChg>
        <pc:sldLayoutChg chg="del">
          <pc:chgData name="Grandchamp Paul" userId="bd3b989a-9e9e-4a47-9d06-ecd4d15d9063" providerId="ADAL" clId="{BB4DB02E-F22B-4A9E-9A4D-4DC30B5B4B6D}" dt="2026-06-06T13:09:53.519" v="0" actId="47"/>
          <pc:sldLayoutMkLst>
            <pc:docMk/>
            <pc:sldMasterMk cId="1274315287" sldId="2147483754"/>
            <pc:sldLayoutMk cId="3521893690" sldId="2147483760"/>
          </pc:sldLayoutMkLst>
        </pc:sldLayoutChg>
        <pc:sldLayoutChg chg="del">
          <pc:chgData name="Grandchamp Paul" userId="bd3b989a-9e9e-4a47-9d06-ecd4d15d9063" providerId="ADAL" clId="{BB4DB02E-F22B-4A9E-9A4D-4DC30B5B4B6D}" dt="2026-06-06T13:09:53.519" v="0" actId="47"/>
          <pc:sldLayoutMkLst>
            <pc:docMk/>
            <pc:sldMasterMk cId="1274315287" sldId="2147483754"/>
            <pc:sldLayoutMk cId="1971498875" sldId="2147483761"/>
          </pc:sldLayoutMkLst>
        </pc:sldLayoutChg>
        <pc:sldLayoutChg chg="del">
          <pc:chgData name="Grandchamp Paul" userId="bd3b989a-9e9e-4a47-9d06-ecd4d15d9063" providerId="ADAL" clId="{BB4DB02E-F22B-4A9E-9A4D-4DC30B5B4B6D}" dt="2026-06-06T13:09:53.519" v="0" actId="47"/>
          <pc:sldLayoutMkLst>
            <pc:docMk/>
            <pc:sldMasterMk cId="1274315287" sldId="2147483754"/>
            <pc:sldLayoutMk cId="2515744558" sldId="2147483762"/>
          </pc:sldLayoutMkLst>
        </pc:sldLayoutChg>
        <pc:sldLayoutChg chg="del">
          <pc:chgData name="Grandchamp Paul" userId="bd3b989a-9e9e-4a47-9d06-ecd4d15d9063" providerId="ADAL" clId="{BB4DB02E-F22B-4A9E-9A4D-4DC30B5B4B6D}" dt="2026-06-06T13:09:53.519" v="0" actId="47"/>
          <pc:sldLayoutMkLst>
            <pc:docMk/>
            <pc:sldMasterMk cId="1274315287" sldId="2147483754"/>
            <pc:sldLayoutMk cId="2377792628" sldId="2147483763"/>
          </pc:sldLayoutMkLst>
        </pc:sldLayoutChg>
        <pc:sldLayoutChg chg="del">
          <pc:chgData name="Grandchamp Paul" userId="bd3b989a-9e9e-4a47-9d06-ecd4d15d9063" providerId="ADAL" clId="{BB4DB02E-F22B-4A9E-9A4D-4DC30B5B4B6D}" dt="2026-06-06T13:09:53.519" v="0" actId="47"/>
          <pc:sldLayoutMkLst>
            <pc:docMk/>
            <pc:sldMasterMk cId="1274315287" sldId="2147483754"/>
            <pc:sldLayoutMk cId="1571890906" sldId="2147483764"/>
          </pc:sldLayoutMkLst>
        </pc:sldLayoutChg>
        <pc:sldLayoutChg chg="del">
          <pc:chgData name="Grandchamp Paul" userId="bd3b989a-9e9e-4a47-9d06-ecd4d15d9063" providerId="ADAL" clId="{BB4DB02E-F22B-4A9E-9A4D-4DC30B5B4B6D}" dt="2026-06-06T13:09:53.519" v="0" actId="47"/>
          <pc:sldLayoutMkLst>
            <pc:docMk/>
            <pc:sldMasterMk cId="1274315287" sldId="2147483754"/>
            <pc:sldLayoutMk cId="1487352253" sldId="2147483765"/>
          </pc:sldLayoutMkLst>
        </pc:sldLayoutChg>
        <pc:sldLayoutChg chg="del">
          <pc:chgData name="Grandchamp Paul" userId="bd3b989a-9e9e-4a47-9d06-ecd4d15d9063" providerId="ADAL" clId="{BB4DB02E-F22B-4A9E-9A4D-4DC30B5B4B6D}" dt="2026-06-06T13:09:53.519" v="0" actId="47"/>
          <pc:sldLayoutMkLst>
            <pc:docMk/>
            <pc:sldMasterMk cId="1274315287" sldId="2147483754"/>
            <pc:sldLayoutMk cId="259937663" sldId="2147483766"/>
          </pc:sldLayoutMkLst>
        </pc:sldLayoutChg>
        <pc:sldLayoutChg chg="del">
          <pc:chgData name="Grandchamp Paul" userId="bd3b989a-9e9e-4a47-9d06-ecd4d15d9063" providerId="ADAL" clId="{BB4DB02E-F22B-4A9E-9A4D-4DC30B5B4B6D}" dt="2026-06-06T13:09:53.519" v="0" actId="47"/>
          <pc:sldLayoutMkLst>
            <pc:docMk/>
            <pc:sldMasterMk cId="1274315287" sldId="2147483754"/>
            <pc:sldLayoutMk cId="3951738669" sldId="2147483767"/>
          </pc:sldLayoutMkLst>
        </pc:sldLayoutChg>
        <pc:sldLayoutChg chg="del">
          <pc:chgData name="Grandchamp Paul" userId="bd3b989a-9e9e-4a47-9d06-ecd4d15d9063" providerId="ADAL" clId="{BB4DB02E-F22B-4A9E-9A4D-4DC30B5B4B6D}" dt="2026-06-06T13:09:53.519" v="0" actId="47"/>
          <pc:sldLayoutMkLst>
            <pc:docMk/>
            <pc:sldMasterMk cId="1274315287" sldId="2147483754"/>
            <pc:sldLayoutMk cId="1215772456" sldId="2147483768"/>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42670234299031"/>
          <c:y val="0.15224756292791053"/>
          <c:w val="0.35714659531401921"/>
          <c:h val="0.56145406237831774"/>
        </c:manualLayout>
      </c:layout>
      <c:pieChart>
        <c:varyColors val="1"/>
        <c:ser>
          <c:idx val="0"/>
          <c:order val="0"/>
          <c:tx>
            <c:strRef>
              <c:f>Taul1!$B$1</c:f>
              <c:strCache>
                <c:ptCount val="1"/>
                <c:pt idx="0">
                  <c:v>(Budget 2025)
 % of total expenditure (estimate)</c:v>
                </c:pt>
              </c:strCache>
            </c:strRef>
          </c:tx>
          <c:dPt>
            <c:idx val="0"/>
            <c:bubble3D val="0"/>
            <c:spPr>
              <a:solidFill>
                <a:schemeClr val="tx1">
                  <a:lumMod val="50000"/>
                  <a:lumOff val="50000"/>
                </a:schemeClr>
              </a:solidFill>
              <a:ln w="19050">
                <a:solidFill>
                  <a:schemeClr val="lt1"/>
                </a:solidFill>
              </a:ln>
              <a:effectLst/>
            </c:spPr>
            <c:extLst>
              <c:ext xmlns:c16="http://schemas.microsoft.com/office/drawing/2014/chart" uri="{C3380CC4-5D6E-409C-BE32-E72D297353CC}">
                <c16:uniqueId val="{00000001-823C-1240-9225-127718917C86}"/>
              </c:ext>
            </c:extLst>
          </c:dPt>
          <c:dPt>
            <c:idx val="1"/>
            <c:bubble3D val="0"/>
            <c:spPr>
              <a:solidFill>
                <a:srgbClr val="F6A3C7"/>
              </a:solidFill>
              <a:ln w="19050">
                <a:solidFill>
                  <a:schemeClr val="lt1"/>
                </a:solidFill>
              </a:ln>
              <a:effectLst/>
            </c:spPr>
            <c:extLst>
              <c:ext xmlns:c16="http://schemas.microsoft.com/office/drawing/2014/chart" uri="{C3380CC4-5D6E-409C-BE32-E72D297353CC}">
                <c16:uniqueId val="{00000003-823C-1240-9225-127718917C86}"/>
              </c:ext>
            </c:extLst>
          </c:dPt>
          <c:dPt>
            <c:idx val="2"/>
            <c:bubble3D val="0"/>
            <c:spPr>
              <a:solidFill>
                <a:srgbClr val="E97132"/>
              </a:solidFill>
              <a:ln w="19050">
                <a:solidFill>
                  <a:schemeClr val="lt1"/>
                </a:solidFill>
              </a:ln>
              <a:effectLst/>
            </c:spPr>
            <c:extLst>
              <c:ext xmlns:c16="http://schemas.microsoft.com/office/drawing/2014/chart" uri="{C3380CC4-5D6E-409C-BE32-E72D297353CC}">
                <c16:uniqueId val="{00000005-823C-1240-9225-127718917C86}"/>
              </c:ext>
            </c:extLst>
          </c:dPt>
          <c:dPt>
            <c:idx val="3"/>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7-823C-1240-9225-127718917C86}"/>
              </c:ext>
            </c:extLst>
          </c:dPt>
          <c:dPt>
            <c:idx val="4"/>
            <c:bubble3D val="0"/>
            <c:spPr>
              <a:solidFill>
                <a:srgbClr val="DEDFE1"/>
              </a:solidFill>
              <a:ln w="19050">
                <a:solidFill>
                  <a:schemeClr val="lt1"/>
                </a:solidFill>
              </a:ln>
              <a:effectLst/>
            </c:spPr>
            <c:extLst>
              <c:ext xmlns:c16="http://schemas.microsoft.com/office/drawing/2014/chart" uri="{C3380CC4-5D6E-409C-BE32-E72D297353CC}">
                <c16:uniqueId val="{00000009-823C-1240-9225-127718917C86}"/>
              </c:ext>
            </c:extLst>
          </c:dPt>
          <c:cat>
            <c:strRef>
              <c:f>Taul1!$A$2:$A$6</c:f>
              <c:strCache>
                <c:ptCount val="5"/>
                <c:pt idx="0">
                  <c:v>Education and children services
 35% (≈ €2.1 bn)</c:v>
                </c:pt>
                <c:pt idx="1">
                  <c:v>Urban infrastructure and development
 28% (≈ €1.6 bn)</c:v>
                </c:pt>
                <c:pt idx="2">
                  <c:v>Social, health and rescue services
 20% (≈ €1.2 bn)</c:v>
                </c:pt>
                <c:pt idx="3">
                  <c:v>Culture and leisure
 10% (≈ €0.6 bn)</c:v>
                </c:pt>
                <c:pt idx="4">
                  <c:v>Other services
 7% (≈ €0.4 bn)</c:v>
                </c:pt>
              </c:strCache>
            </c:strRef>
          </c:cat>
          <c:val>
            <c:numRef>
              <c:f>Taul1!$B$2:$B$6</c:f>
              <c:numCache>
                <c:formatCode>0%</c:formatCode>
                <c:ptCount val="5"/>
                <c:pt idx="0">
                  <c:v>0.35</c:v>
                </c:pt>
                <c:pt idx="1">
                  <c:v>0.28000000000000003</c:v>
                </c:pt>
                <c:pt idx="2">
                  <c:v>0.2</c:v>
                </c:pt>
                <c:pt idx="3">
                  <c:v>0.1</c:v>
                </c:pt>
                <c:pt idx="4">
                  <c:v>7.0000000000000007E-2</c:v>
                </c:pt>
              </c:numCache>
            </c:numRef>
          </c:val>
          <c:extLst>
            <c:ext xmlns:c16="http://schemas.microsoft.com/office/drawing/2014/chart" uri="{C3380CC4-5D6E-409C-BE32-E72D297353CC}">
              <c16:uniqueId val="{0000000A-823C-1240-9225-127718917C8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i-FI"/>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42670234299031"/>
          <c:y val="0.15224756292791053"/>
          <c:w val="0.35714659531401921"/>
          <c:h val="0.56145406237831774"/>
        </c:manualLayout>
      </c:layout>
      <c:pieChart>
        <c:varyColors val="1"/>
        <c:ser>
          <c:idx val="0"/>
          <c:order val="0"/>
          <c:tx>
            <c:strRef>
              <c:f>Taul1!$B$1</c:f>
              <c:strCache>
                <c:ptCount val="1"/>
                <c:pt idx="0">
                  <c:v>(Budget 2025)
 % of total expenditure (estimate)</c:v>
                </c:pt>
              </c:strCache>
            </c:strRef>
          </c:tx>
          <c:dPt>
            <c:idx val="0"/>
            <c:bubble3D val="0"/>
            <c:spPr>
              <a:solidFill>
                <a:schemeClr val="tx1">
                  <a:lumMod val="50000"/>
                  <a:lumOff val="50000"/>
                </a:schemeClr>
              </a:solidFill>
              <a:ln w="19050">
                <a:solidFill>
                  <a:schemeClr val="lt1"/>
                </a:solidFill>
              </a:ln>
              <a:effectLst/>
            </c:spPr>
            <c:extLst>
              <c:ext xmlns:c16="http://schemas.microsoft.com/office/drawing/2014/chart" uri="{C3380CC4-5D6E-409C-BE32-E72D297353CC}">
                <c16:uniqueId val="{00000001-823C-1240-9225-127718917C86}"/>
              </c:ext>
            </c:extLst>
          </c:dPt>
          <c:dPt>
            <c:idx val="1"/>
            <c:bubble3D val="0"/>
            <c:spPr>
              <a:solidFill>
                <a:srgbClr val="F6A3C7"/>
              </a:solidFill>
              <a:ln w="19050">
                <a:solidFill>
                  <a:schemeClr val="lt1"/>
                </a:solidFill>
              </a:ln>
              <a:effectLst/>
            </c:spPr>
            <c:extLst>
              <c:ext xmlns:c16="http://schemas.microsoft.com/office/drawing/2014/chart" uri="{C3380CC4-5D6E-409C-BE32-E72D297353CC}">
                <c16:uniqueId val="{00000003-823C-1240-9225-127718917C86}"/>
              </c:ext>
            </c:extLst>
          </c:dPt>
          <c:dPt>
            <c:idx val="2"/>
            <c:bubble3D val="0"/>
            <c:spPr>
              <a:solidFill>
                <a:srgbClr val="E97132"/>
              </a:solidFill>
              <a:ln w="19050">
                <a:solidFill>
                  <a:schemeClr val="lt1"/>
                </a:solidFill>
              </a:ln>
              <a:effectLst/>
            </c:spPr>
            <c:extLst>
              <c:ext xmlns:c16="http://schemas.microsoft.com/office/drawing/2014/chart" uri="{C3380CC4-5D6E-409C-BE32-E72D297353CC}">
                <c16:uniqueId val="{00000005-823C-1240-9225-127718917C86}"/>
              </c:ext>
            </c:extLst>
          </c:dPt>
          <c:dPt>
            <c:idx val="3"/>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7-823C-1240-9225-127718917C86}"/>
              </c:ext>
            </c:extLst>
          </c:dPt>
          <c:dPt>
            <c:idx val="4"/>
            <c:bubble3D val="0"/>
            <c:spPr>
              <a:solidFill>
                <a:srgbClr val="DEDFE1"/>
              </a:solidFill>
              <a:ln w="19050">
                <a:solidFill>
                  <a:schemeClr val="lt1"/>
                </a:solidFill>
              </a:ln>
              <a:effectLst/>
            </c:spPr>
            <c:extLst>
              <c:ext xmlns:c16="http://schemas.microsoft.com/office/drawing/2014/chart" uri="{C3380CC4-5D6E-409C-BE32-E72D297353CC}">
                <c16:uniqueId val="{00000009-823C-1240-9225-127718917C86}"/>
              </c:ext>
            </c:extLst>
          </c:dPt>
          <c:cat>
            <c:strRef>
              <c:f>Taul1!$A$2:$A$6</c:f>
              <c:strCache>
                <c:ptCount val="5"/>
                <c:pt idx="0">
                  <c:v>Education and children services
 35% (≈ €2.1 bn)</c:v>
                </c:pt>
                <c:pt idx="1">
                  <c:v>Urban infrastructure and development
 28% (≈ €1.6 bn)</c:v>
                </c:pt>
                <c:pt idx="2">
                  <c:v>Social, health and rescue services
 20% (≈ €1.2 bn)</c:v>
                </c:pt>
                <c:pt idx="3">
                  <c:v>Culture and leisure
 10% (≈ €0.6 bn)</c:v>
                </c:pt>
                <c:pt idx="4">
                  <c:v>Other services
 7% (≈ €0.4 bn)</c:v>
                </c:pt>
              </c:strCache>
            </c:strRef>
          </c:cat>
          <c:val>
            <c:numRef>
              <c:f>Taul1!$B$2:$B$6</c:f>
              <c:numCache>
                <c:formatCode>0%</c:formatCode>
                <c:ptCount val="5"/>
                <c:pt idx="0">
                  <c:v>0.35</c:v>
                </c:pt>
                <c:pt idx="1">
                  <c:v>0.28000000000000003</c:v>
                </c:pt>
                <c:pt idx="2">
                  <c:v>0.2</c:v>
                </c:pt>
                <c:pt idx="3">
                  <c:v>0.1</c:v>
                </c:pt>
                <c:pt idx="4">
                  <c:v>7.0000000000000007E-2</c:v>
                </c:pt>
              </c:numCache>
            </c:numRef>
          </c:val>
          <c:extLst>
            <c:ext xmlns:c16="http://schemas.microsoft.com/office/drawing/2014/chart" uri="{C3380CC4-5D6E-409C-BE32-E72D297353CC}">
              <c16:uniqueId val="{0000000A-823C-1240-9225-127718917C8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i-FI"/>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Taul1!$B$1</c:f>
              <c:strCache>
                <c:ptCount val="1"/>
                <c:pt idx="0">
                  <c:v>(Budget 2025)
 % of total expenditure (estimate)</c:v>
                </c:pt>
              </c:strCache>
            </c:strRef>
          </c:tx>
          <c:dPt>
            <c:idx val="0"/>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1-FCEC-7F47-A4D5-CF0779CA0C55}"/>
              </c:ext>
            </c:extLst>
          </c:dPt>
          <c:dPt>
            <c:idx val="1"/>
            <c:bubble3D val="0"/>
            <c:spPr>
              <a:solidFill>
                <a:srgbClr val="F4B190"/>
              </a:solidFill>
              <a:ln w="19050">
                <a:solidFill>
                  <a:schemeClr val="lt1"/>
                </a:solidFill>
              </a:ln>
              <a:effectLst/>
            </c:spPr>
            <c:extLst>
              <c:ext xmlns:c16="http://schemas.microsoft.com/office/drawing/2014/chart" uri="{C3380CC4-5D6E-409C-BE32-E72D297353CC}">
                <c16:uniqueId val="{00000003-0B7E-0D46-98AA-836396100AAE}"/>
              </c:ext>
            </c:extLst>
          </c:dPt>
          <c:dPt>
            <c:idx val="2"/>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5-0B7E-0D46-98AA-836396100AAE}"/>
              </c:ext>
            </c:extLst>
          </c:dPt>
          <c:dPt>
            <c:idx val="3"/>
            <c:bubble3D val="0"/>
            <c:spPr>
              <a:solidFill>
                <a:srgbClr val="DEDFE1"/>
              </a:solidFill>
              <a:ln w="19050">
                <a:solidFill>
                  <a:schemeClr val="lt1"/>
                </a:solidFill>
              </a:ln>
              <a:effectLst/>
            </c:spPr>
            <c:extLst>
              <c:ext xmlns:c16="http://schemas.microsoft.com/office/drawing/2014/chart" uri="{C3380CC4-5D6E-409C-BE32-E72D297353CC}">
                <c16:uniqueId val="{00000007-0B7E-0D46-98AA-836396100AAE}"/>
              </c:ext>
            </c:extLst>
          </c:dPt>
          <c:cat>
            <c:strRef>
              <c:f>Taul1!$A$2:$A$5</c:f>
              <c:strCache>
                <c:ptCount val="4"/>
                <c:pt idx="0">
                  <c:v>Education and children services
 35% (≈ €2.1 bn)</c:v>
                </c:pt>
                <c:pt idx="1">
                  <c:v>Urban infrastructure and development
 28% (≈ €1.6 bn) and Social, health and rescue services
 20% (≈ €1.2 bn)</c:v>
                </c:pt>
                <c:pt idx="2">
                  <c:v>Culture and leisure
 10% (≈ €0.6 bn)</c:v>
                </c:pt>
                <c:pt idx="3">
                  <c:v>Other services 7% (≈ €0.4 bn)</c:v>
                </c:pt>
              </c:strCache>
            </c:strRef>
          </c:cat>
          <c:val>
            <c:numRef>
              <c:f>Taul1!$B$2:$B$5</c:f>
              <c:numCache>
                <c:formatCode>0%</c:formatCode>
                <c:ptCount val="4"/>
                <c:pt idx="0">
                  <c:v>0.35</c:v>
                </c:pt>
                <c:pt idx="1">
                  <c:v>0.48</c:v>
                </c:pt>
                <c:pt idx="2">
                  <c:v>0.1</c:v>
                </c:pt>
                <c:pt idx="3">
                  <c:v>7.0000000000000007E-2</c:v>
                </c:pt>
              </c:numCache>
            </c:numRef>
          </c:val>
          <c:extLst>
            <c:ext xmlns:c16="http://schemas.microsoft.com/office/drawing/2014/chart" uri="{C3380CC4-5D6E-409C-BE32-E72D297353CC}">
              <c16:uniqueId val="{00000000-FCEC-7F47-A4D5-CF0779CA0C5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i-FI"/>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42670234299031"/>
          <c:y val="0.15224756292791053"/>
          <c:w val="0.35714659531401921"/>
          <c:h val="0.56145406237831774"/>
        </c:manualLayout>
      </c:layout>
      <c:pieChart>
        <c:varyColors val="1"/>
        <c:ser>
          <c:idx val="0"/>
          <c:order val="0"/>
          <c:tx>
            <c:strRef>
              <c:f>Taul1!$B$1</c:f>
              <c:strCache>
                <c:ptCount val="1"/>
                <c:pt idx="0">
                  <c:v>(Budget 2025)
 % of total expenditure (estimate)</c:v>
                </c:pt>
              </c:strCache>
            </c:strRef>
          </c:tx>
          <c:dPt>
            <c:idx val="0"/>
            <c:bubble3D val="0"/>
            <c:spPr>
              <a:solidFill>
                <a:schemeClr val="tx1">
                  <a:lumMod val="50000"/>
                  <a:lumOff val="50000"/>
                </a:schemeClr>
              </a:solidFill>
              <a:ln w="19050">
                <a:solidFill>
                  <a:schemeClr val="lt1"/>
                </a:solidFill>
              </a:ln>
              <a:effectLst/>
            </c:spPr>
            <c:extLst>
              <c:ext xmlns:c16="http://schemas.microsoft.com/office/drawing/2014/chart" uri="{C3380CC4-5D6E-409C-BE32-E72D297353CC}">
                <c16:uniqueId val="{00000001-77A0-4805-9979-EFC5B7C3C530}"/>
              </c:ext>
            </c:extLst>
          </c:dPt>
          <c:dPt>
            <c:idx val="1"/>
            <c:bubble3D val="0"/>
            <c:spPr>
              <a:solidFill>
                <a:srgbClr val="F6A3C7"/>
              </a:solidFill>
              <a:ln w="19050">
                <a:solidFill>
                  <a:schemeClr val="lt1"/>
                </a:solidFill>
              </a:ln>
              <a:effectLst/>
            </c:spPr>
            <c:extLst>
              <c:ext xmlns:c16="http://schemas.microsoft.com/office/drawing/2014/chart" uri="{C3380CC4-5D6E-409C-BE32-E72D297353CC}">
                <c16:uniqueId val="{00000003-77A0-4805-9979-EFC5B7C3C530}"/>
              </c:ext>
            </c:extLst>
          </c:dPt>
          <c:dPt>
            <c:idx val="2"/>
            <c:bubble3D val="0"/>
            <c:spPr>
              <a:solidFill>
                <a:srgbClr val="E97132"/>
              </a:solidFill>
              <a:ln w="19050">
                <a:solidFill>
                  <a:schemeClr val="lt1"/>
                </a:solidFill>
              </a:ln>
              <a:effectLst/>
            </c:spPr>
            <c:extLst>
              <c:ext xmlns:c16="http://schemas.microsoft.com/office/drawing/2014/chart" uri="{C3380CC4-5D6E-409C-BE32-E72D297353CC}">
                <c16:uniqueId val="{00000005-77A0-4805-9979-EFC5B7C3C530}"/>
              </c:ext>
            </c:extLst>
          </c:dPt>
          <c:dPt>
            <c:idx val="3"/>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7-77A0-4805-9979-EFC5B7C3C530}"/>
              </c:ext>
            </c:extLst>
          </c:dPt>
          <c:dPt>
            <c:idx val="4"/>
            <c:bubble3D val="0"/>
            <c:spPr>
              <a:solidFill>
                <a:srgbClr val="DEDFE1"/>
              </a:solidFill>
              <a:ln w="19050">
                <a:solidFill>
                  <a:schemeClr val="lt1"/>
                </a:solidFill>
              </a:ln>
              <a:effectLst/>
            </c:spPr>
            <c:extLst>
              <c:ext xmlns:c16="http://schemas.microsoft.com/office/drawing/2014/chart" uri="{C3380CC4-5D6E-409C-BE32-E72D297353CC}">
                <c16:uniqueId val="{00000009-77A0-4805-9979-EFC5B7C3C530}"/>
              </c:ext>
            </c:extLst>
          </c:dPt>
          <c:cat>
            <c:strRef>
              <c:f>Taul1!$A$2:$A$6</c:f>
              <c:strCache>
                <c:ptCount val="5"/>
                <c:pt idx="0">
                  <c:v>Education and children services
 35% (≈ €2.1 bn)</c:v>
                </c:pt>
                <c:pt idx="1">
                  <c:v>Urban infrastructure and development
 28% (≈ €1.6 bn)</c:v>
                </c:pt>
                <c:pt idx="2">
                  <c:v>Social, health and rescue services
 20% (≈ €1.2 bn)</c:v>
                </c:pt>
                <c:pt idx="3">
                  <c:v>Culture and leisure
 10% (≈ €0.6 bn)</c:v>
                </c:pt>
                <c:pt idx="4">
                  <c:v>Other services
 7% (≈ €0.4 bn)</c:v>
                </c:pt>
              </c:strCache>
            </c:strRef>
          </c:cat>
          <c:val>
            <c:numRef>
              <c:f>Taul1!$B$2:$B$6</c:f>
              <c:numCache>
                <c:formatCode>0%</c:formatCode>
                <c:ptCount val="5"/>
                <c:pt idx="0">
                  <c:v>0.35</c:v>
                </c:pt>
                <c:pt idx="1">
                  <c:v>0.28000000000000003</c:v>
                </c:pt>
                <c:pt idx="2">
                  <c:v>0.2</c:v>
                </c:pt>
                <c:pt idx="3">
                  <c:v>0.1</c:v>
                </c:pt>
                <c:pt idx="4">
                  <c:v>7.0000000000000007E-2</c:v>
                </c:pt>
              </c:numCache>
            </c:numRef>
          </c:val>
          <c:extLst>
            <c:ext xmlns:c16="http://schemas.microsoft.com/office/drawing/2014/chart" uri="{C3380CC4-5D6E-409C-BE32-E72D297353CC}">
              <c16:uniqueId val="{0000000A-77A0-4805-9979-EFC5B7C3C530}"/>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i-FI"/>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modernComment_181_A88EC903.xml><?xml version="1.0" encoding="utf-8"?>
<p188:cmLst xmlns:a="http://schemas.openxmlformats.org/drawingml/2006/main" xmlns:r="http://schemas.openxmlformats.org/officeDocument/2006/relationships" xmlns:p188="http://schemas.microsoft.com/office/powerpoint/2018/8/main">
  <p188:cm id="{29AF28B1-0D28-43C9-B90B-2EB50CF5FA1A}" authorId="{977B26E9-0460-E87C-6E5F-A31E6AF8EFB6}" created="2026-05-24T14:14:44.051">
    <pc:sldMkLst xmlns:pc="http://schemas.microsoft.com/office/powerpoint/2013/main/command">
      <pc:docMk/>
      <pc:sldMk cId="2827929859" sldId="385"/>
    </pc:sldMkLst>
    <p188:txBody>
      <a:bodyPr/>
      <a:lstStyle/>
      <a:p>
        <a:r>
          <a:rPr lang="en-US"/>
          <a:t>What we mean by experts and partners? Who are these people? As I count it there was smt like 5-7 experts from Helsinki city and 5-7 experts from different sectors. Which one is Helsinki city and which is others? We need to identify them in the presentation. :)</a:t>
        </a:r>
      </a:p>
    </p188:txBody>
  </p188:cm>
</p188:cmLst>
</file>

<file path=ppt/comments/modernComment_312_281584C9.xml><?xml version="1.0" encoding="utf-8"?>
<p188:cmLst xmlns:a="http://schemas.openxmlformats.org/drawingml/2006/main" xmlns:r="http://schemas.openxmlformats.org/officeDocument/2006/relationships" xmlns:p188="http://schemas.microsoft.com/office/powerpoint/2018/8/main">
  <p188:cm id="{F40C09AA-D3E1-D345-866A-D70F036F9B3B}" authorId="{977B26E9-0460-E87C-6E5F-A31E6AF8EFB6}" created="2026-05-20T13:10:47.452">
    <pc:sldMkLst xmlns:pc="http://schemas.microsoft.com/office/powerpoint/2013/main/command">
      <pc:docMk/>
      <pc:sldMk cId="672498889" sldId="334"/>
    </pc:sldMkLst>
    <p188:replyLst>
      <p188:reply id="{5A6A9650-7FF7-704C-9B35-CD9299F8FEE0}" authorId="{977B26E9-0460-E87C-6E5F-A31E6AF8EFB6}" created="2026-05-20T13:23:24.230">
        <p188:txBody>
          <a:bodyPr/>
          <a:lstStyle/>
          <a:p>
            <a:r>
              <a:rPr lang="fi-FI"/>
              <a:t>https://kuvapankki.kiinteistoliitto.fi/main/thumbnailview/fc=26%3A4</a:t>
            </a:r>
          </a:p>
        </p188:txBody>
      </p188:reply>
      <p188:reply id="{9567A54B-AE8D-8A42-913A-BDB4ED71D86F}" authorId="{977B26E9-0460-E87C-6E5F-A31E6AF8EFB6}" created="2026-05-21T10:36:46.309">
        <p188:txBody>
          <a:bodyPr/>
          <a:lstStyle/>
          <a:p>
            <a:r>
              <a:rPr lang="fi-FI"/>
              <a:t>Take ministry of env. away
</a:t>
            </a:r>
          </a:p>
        </p188:txBody>
      </p188:reply>
      <p188:reply id="{C1022D2C-1C9C-FB46-81D5-903FA841E5B7}" authorId="{977B26E9-0460-E87C-6E5F-A31E6AF8EFB6}" created="2026-05-21T11:00:42.064">
        <p188:txBody>
          <a:bodyPr/>
          <a:lstStyle/>
          <a:p>
            <a:r>
              <a:rPr lang="fi-FI"/>
              <a:t>Add information about 3 workstreams we ad
</a:t>
            </a:r>
          </a:p>
        </p188:txBody>
      </p188:reply>
    </p188:replyLst>
    <p188:txBody>
      <a:bodyPr/>
      <a:lstStyle/>
      <a:p>
        <a:r>
          <a:rPr lang="fi-FI"/>
          <a:t>https://www.hsy.fi/hsy/ajankohtaista/medialle/visuaalinen-ilme/#Logo
https://www.isannointiliitto.fi/yhteystiedot/kuvia-median-kayttoon/
https://helsinki.contenthub.fi/ui/shares/w20086265/38207/fi/workspaces/20121057?page=0&amp;pageSize=50&amp;selectedId=20121002&amp;selectedIndex=1&amp;sortBy=created&amp;tags=</a:t>
        </a:r>
      </a:p>
    </p188:txBody>
  </p188:cm>
</p188:cmLst>
</file>

<file path=ppt/comments/modernComment_313_6A48E0D6.xml><?xml version="1.0" encoding="utf-8"?>
<p188:cmLst xmlns:a="http://schemas.openxmlformats.org/drawingml/2006/main" xmlns:r="http://schemas.openxmlformats.org/officeDocument/2006/relationships" xmlns:p188="http://schemas.microsoft.com/office/powerpoint/2018/8/main">
  <p188:cm id="{377FF8D3-759B-BB40-969F-FE9C4F3B1B02}" authorId="{D53562E1-89BD-3686-2A8E-CAAA694B7194}" created="2026-05-21T13:27:32.783">
    <pc:sldMkLst xmlns:pc="http://schemas.microsoft.com/office/powerpoint/2013/main/command">
      <pc:docMk/>
      <pc:sldMk cId="1783161046" sldId="351"/>
    </pc:sldMkLst>
    <p188:txBody>
      <a:bodyPr/>
      <a:lstStyle/>
      <a:p>
        <a:r>
          <a:rPr lang="en-US"/>
          <a:t>"vektor" drawing made by AI, chatGTP from handmade skecth</a:t>
        </a:r>
      </a:p>
    </p188:txBody>
  </p188:cm>
</p188:cmLst>
</file>

<file path=ppt/drawings/drawing1.xml><?xml version="1.0" encoding="utf-8"?>
<c:userShapes xmlns:c="http://schemas.openxmlformats.org/drawingml/2006/chart">
  <cdr:relSizeAnchor xmlns:cdr="http://schemas.openxmlformats.org/drawingml/2006/chartDrawing">
    <cdr:from>
      <cdr:x>0</cdr:x>
      <cdr:y>0.71599</cdr:y>
    </cdr:from>
    <cdr:to>
      <cdr:x>0.23017</cdr:x>
      <cdr:y>0.74762</cdr:y>
    </cdr:to>
    <cdr:sp macro="" textlink="">
      <cdr:nvSpPr>
        <cdr:cNvPr id="2" name="CasellaDiTesto 5">
          <a:extLst xmlns:a="http://schemas.openxmlformats.org/drawingml/2006/main">
            <a:ext uri="{FF2B5EF4-FFF2-40B4-BE49-F238E27FC236}">
              <a16:creationId xmlns:a16="http://schemas.microsoft.com/office/drawing/2014/main" id="{6D74D4DF-C5DD-644A-F74C-A52804EF1652}"/>
            </a:ext>
          </a:extLst>
        </cdr:cNvPr>
        <cdr:cNvSpPr txBox="1"/>
      </cdr:nvSpPr>
      <cdr:spPr>
        <a:xfrm xmlns:a="http://schemas.openxmlformats.org/drawingml/2006/main">
          <a:off x="0" y="4528371"/>
          <a:ext cx="2012083" cy="200055"/>
        </a:xfrm>
        <a:prstGeom xmlns:a="http://schemas.openxmlformats.org/drawingml/2006/main" prst="rect">
          <a:avLst/>
        </a:prstGeom>
        <a:noFill xmlns:a="http://schemas.openxmlformats.org/drawingml/2006/main"/>
      </cdr:spPr>
      <cdr:txBody>
        <a:bodyPr xmlns:a="http://schemas.openxmlformats.org/drawingml/2006/main" wrap="square">
          <a:spAutoFit/>
        </a:bodyPr>
        <a:lstStyle xmlns:a="http://schemas.openxmlformats.org/drawingml/2006/main">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endParaRPr lang="it-IT" sz="700" i="1" dirty="0">
            <a:solidFill>
              <a:schemeClr val="bg2">
                <a:lumMod val="75000"/>
              </a:schemeClr>
            </a:solidFill>
            <a:latin typeface="Neue Haas Grotesk Text Pro" panose="020B0504020202020204"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cdr:x>
      <cdr:y>0.71599</cdr:y>
    </cdr:from>
    <cdr:to>
      <cdr:x>0.23017</cdr:x>
      <cdr:y>0.74762</cdr:y>
    </cdr:to>
    <cdr:sp macro="" textlink="">
      <cdr:nvSpPr>
        <cdr:cNvPr id="2" name="CasellaDiTesto 5">
          <a:extLst xmlns:a="http://schemas.openxmlformats.org/drawingml/2006/main">
            <a:ext uri="{FF2B5EF4-FFF2-40B4-BE49-F238E27FC236}">
              <a16:creationId xmlns:a16="http://schemas.microsoft.com/office/drawing/2014/main" id="{6D74D4DF-C5DD-644A-F74C-A52804EF1652}"/>
            </a:ext>
          </a:extLst>
        </cdr:cNvPr>
        <cdr:cNvSpPr txBox="1"/>
      </cdr:nvSpPr>
      <cdr:spPr>
        <a:xfrm xmlns:a="http://schemas.openxmlformats.org/drawingml/2006/main">
          <a:off x="0" y="4528371"/>
          <a:ext cx="2012083" cy="200055"/>
        </a:xfrm>
        <a:prstGeom xmlns:a="http://schemas.openxmlformats.org/drawingml/2006/main" prst="rect">
          <a:avLst/>
        </a:prstGeom>
        <a:noFill xmlns:a="http://schemas.openxmlformats.org/drawingml/2006/main"/>
      </cdr:spPr>
      <cdr:txBody>
        <a:bodyPr xmlns:a="http://schemas.openxmlformats.org/drawingml/2006/main" wrap="square">
          <a:spAutoFit/>
        </a:bodyPr>
        <a:lstStyle xmlns:a="http://schemas.openxmlformats.org/drawingml/2006/main">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endParaRPr lang="it-IT" sz="700" i="1" dirty="0">
            <a:solidFill>
              <a:schemeClr val="bg2">
                <a:lumMod val="75000"/>
              </a:schemeClr>
            </a:solidFill>
            <a:latin typeface="Neue Haas Grotesk Text Pro" panose="020B0504020202020204"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0.71599</cdr:y>
    </cdr:from>
    <cdr:to>
      <cdr:x>0.23017</cdr:x>
      <cdr:y>0.74762</cdr:y>
    </cdr:to>
    <cdr:sp macro="" textlink="">
      <cdr:nvSpPr>
        <cdr:cNvPr id="2" name="CasellaDiTesto 5">
          <a:extLst xmlns:a="http://schemas.openxmlformats.org/drawingml/2006/main">
            <a:ext uri="{FF2B5EF4-FFF2-40B4-BE49-F238E27FC236}">
              <a16:creationId xmlns:a16="http://schemas.microsoft.com/office/drawing/2014/main" id="{6D74D4DF-C5DD-644A-F74C-A52804EF1652}"/>
            </a:ext>
          </a:extLst>
        </cdr:cNvPr>
        <cdr:cNvSpPr txBox="1"/>
      </cdr:nvSpPr>
      <cdr:spPr>
        <a:xfrm xmlns:a="http://schemas.openxmlformats.org/drawingml/2006/main">
          <a:off x="0" y="4528371"/>
          <a:ext cx="2012083" cy="200055"/>
        </a:xfrm>
        <a:prstGeom xmlns:a="http://schemas.openxmlformats.org/drawingml/2006/main" prst="rect">
          <a:avLst/>
        </a:prstGeom>
        <a:noFill xmlns:a="http://schemas.openxmlformats.org/drawingml/2006/main"/>
      </cdr:spPr>
      <cdr:txBody>
        <a:bodyPr xmlns:a="http://schemas.openxmlformats.org/drawingml/2006/main" wrap="square">
          <a:spAutoFit/>
        </a:bodyPr>
        <a:lstStyle xmlns:a="http://schemas.openxmlformats.org/drawingml/2006/main">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endParaRPr lang="it-IT" sz="700" i="1" dirty="0">
            <a:solidFill>
              <a:schemeClr val="bg2">
                <a:lumMod val="75000"/>
              </a:schemeClr>
            </a:solidFill>
            <a:latin typeface="Neue Haas Grotesk Text Pro" panose="020B0504020202020204" pitchFamily="34" charset="0"/>
          </a:endParaRPr>
        </a:p>
      </cdr:txBody>
    </cdr:sp>
  </cdr:relSizeAnchor>
</c:userShape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2T08:19:48.504"/>
    </inkml:context>
    <inkml:brush xml:id="br0">
      <inkml:brushProperty name="width" value="0.21167" units="cm"/>
      <inkml:brushProperty name="height" value="0.21167" units="cm"/>
      <inkml:brushProperty name="color" value="#E97132"/>
    </inkml:brush>
  </inkml:definitions>
  <inkml:trace contextRef="#ctx0" brushRef="#br0">0 1055 24575,'183'-271'-479,"99"-155"-2587,-268 405 3151,52-89 659,-54 86-583,0 0 0,13-41 0,-23 56 42,0 0 0,-1 0 0,1 0 0,-1 0 0,-1 0 0,0 0 0,-1-1 0,0 1 0,0 0 0,-5-14 0,4 76-203,1 367-245,4 309-325,6-538 551,-3-100 174,-6-88-107,0-2 1,0 1 0,0 0 0,0-1 0,0 2 0,0-2 0,0 1 0,0 0 0,-1-1 0,0 1 0,0 0 0,1 0 0,-3 2 0,3-3-50,-1 0 1,-1 0 0,2 0 0,-2 0-1,1-1 1,0 1 0,0 0-1,0 0 1,-1-1 0,1 0 0,0 1-1,-1-1 1,1 1 0,-1-1-1,1 0 1,0 0 0,0 0 0,-3 0-1,-19 1 1,7-1 0,0 1 0,0 1 0,-19 4 0,-135 33 0,66-14 0,111-23 0,13-4 0,304-28 0,-51 30 0,-271 0-85,0 0 0,0 0-1,0 0 1,0 0 0,0 1-1,1-1 1,-1 1 0,0-1-1,0 0 1,0 1 0,0 0-1,0 0 1,0 0 0,0 0-1,2 2 1,2 4-6741</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3T05:31:59.288"/>
    </inkml:context>
    <inkml:brush xml:id="br0">
      <inkml:brushProperty name="width" value="0.35" units="cm"/>
      <inkml:brushProperty name="height" value="0.35" units="cm"/>
      <inkml:brushProperty name="color" value="#00A0D7"/>
    </inkml:brush>
  </inkml:definitions>
  <inkml:trace contextRef="#ctx0" brushRef="#br0">1 1 4915,'0'0'0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3T05:37:56.128"/>
    </inkml:context>
    <inkml:brush xml:id="br0">
      <inkml:brushProperty name="width" value="0.35" units="cm"/>
      <inkml:brushProperty name="height" value="0.35" units="cm"/>
      <inkml:brushProperty name="color" value="#00A0D7"/>
    </inkml:brush>
  </inkml:definitions>
  <inkml:trace contextRef="#ctx0" brushRef="#br0">0 0 4915,'0'0'0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3T05:37:56.129"/>
    </inkml:context>
    <inkml:brush xml:id="br0">
      <inkml:brushProperty name="width" value="0.35" units="cm"/>
      <inkml:brushProperty name="height" value="0.35" units="cm"/>
      <inkml:brushProperty name="color" value="#00A0D7"/>
    </inkml:brush>
  </inkml:definitions>
  <inkml:trace contextRef="#ctx0" brushRef="#br0">0 1 4915,'0'0'0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3T05:37:56.130"/>
    </inkml:context>
    <inkml:brush xml:id="br0">
      <inkml:brushProperty name="width" value="0.35" units="cm"/>
      <inkml:brushProperty name="height" value="0.35" units="cm"/>
      <inkml:brushProperty name="color" value="#00A0D7"/>
    </inkml:brush>
  </inkml:definitions>
  <inkml:trace contextRef="#ctx0" brushRef="#br0">1 1 4915,'0'0'0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2T10:26:39.466"/>
    </inkml:context>
    <inkml:brush xml:id="br0">
      <inkml:brushProperty name="width" value="0.35" units="cm"/>
      <inkml:brushProperty name="height" value="0.35" units="cm"/>
      <inkml:brushProperty name="color" value="#F6A3C7"/>
      <inkml:brushProperty name="transparency" value="183"/>
    </inkml:brush>
  </inkml:definitions>
  <inkml:trace contextRef="#ctx0" brushRef="#br0">4711 112 24575,'-51'0'0,"-17"0"0,11 0 0,-6 0 0,9 0 0,-3 0 0,-3 0-246,5 0 0,-3 0 0,-1 0 0,0 0 0,-8 0 0,-1 0 0,0 0 0,-1 0 0,1 0 0,0 0 0,0 1 0,1 1 0,-2-1 0,2 1 0,-1 0 0,3 4 194,2 1 0,2 0 0,1 4 0,0 1-52,5 3 0,1 2 0,1 2 1,0 3 103,1 3 0,3 3 0,0 1 0,2 2 0,0 3 0,0 3 0,1 1 0,2 0 0,-1-1 0,2 1 0,-1 1 0,0-2 0,-3 3 0,1-1 0,-1-1 0,-1 0 0,2-1 0,1-1 0,-1 0 0,2 0 0,3-3 0,-1-1 0,3 2 0,0 0 0,-13 11 0,2 0 0,2 1 99,6-2 0,2 0 1,1 0-100,1 1 0,0 0 0,2 0 0,-1 1 0,2 0 0,0 2 0,-2 0 0,2 1 0,-3-1 0,1 2 0,-1-1 0,-1 1 0,3-2 0,-2 0 0,1 1 0,2-5 0,1 1 0,1-2 0,4-4 0,1 1 0,3-1-48,-7 17 0,5 0 48,4 4 0,4 2 0,7-18 0,4 3 0,0-1 327,0 5 1,0 0 0,0 1-180,0 1 1,1-2 0,0 1-149,0-3 0,1-1 0,0-2 491,-2 14 1,1-4-293,-1-10 1,-2 1-200,-8 7 0,-6 1 0,3-10 0,-1-1 0,-2 4-250,-6 10 1,-1 5 0,0 0 249,6-10 0,0 2 0,2 2 0,0-1 0,2 2 0,0 3 0,3 0 0,0-1 0,3 0 0,0-1 0,2 1 0,1 0 0,3-2 0,1-1 0,1 0 0,1-1 0,1 0 0,1-1 0,2 0 0,-1 0 0,2 11 0,1 0 0,1-1-185,-1-3 1,3-1 0,-2-1 184,3-5 0,-1 0 0,3-2 0,3 15 0,1-4 251,4-8 1,1-3-252,1-3 0,4-4 0,0-5 0,3-2 0,4 0 0,1-1 491,4 1 1,1 0-182,3 1 1,1-1 59,3 0 0,-2-1-370,-1-2 0,-1-2 0,-5-6 0,-3-2 0,13 12 0,-16-14 0,10 8 0,-4-3 0,7 4 0,4 2 0,7 2 0,2 3-197,-10-9 0,3 1 1,0 1-1,3 2 0,0-2 0,5 5 0,3 1 1,1 0-1,-1 0 0,1 0 33,-9-5 0,1-1 0,1 1 0,-2 0 0,1-1 0,-1 0 146,6 4 0,1-1 0,0 1 0,-2-2 0,0 1-179,-4-4 0,0-1 1,-1 1-1,0-3 0,-2 0 17,9 4 1,-2-1-1,1-1 1,-2-2-33,-2-2 1,-1-2-1,-1 0 1,0-2 211,9 5 0,0-2 0,-2 0 0,-3-4 0,-2-1 0,0 0-27,-5-4 0,0-1 0,-2 0 27,15 3 0,0-3 491,-8-5 1,0-2-1,-8-4 1,-1-3 491,25-5 0,-18-12 0,-17-2-339,7 1-644,14 17 0,14 7 0,-8 1 0,6 2 0,7 2 0,3 0-141,-16-3 1,3 0-1,3 2 1,1 0-1,3 0 1,-1 0-1,2 0 31,-6 0 1,0-1 0,2 1 0,0-1-1,2 2 1,0-2 0,0 2 0,2-1-1,-2 0 11,-2-1 1,2 1 0,0 0-1,1-1 1,0 1 0,0 0-1,-1 0 1,2-2 0,-1 2-1,-1-1 0,-1 0 1,0 0 0,1 0-1,-1 0 1,0-1 0,0 2-1,0-3 1,-1 2 0,0 0-1,0-1-11,2 0 1,2 2 0,-2-1 0,0-1-1,0 0 1,-1 1 0,0-2 0,0 2-1,-1-1-13,5 1 0,-1-1 0,-1 1 0,0-1 0,0 0 0,-1 0 0,-1 0 0,0-1-18,1 1 1,0-1-1,-1 1 1,-1-2-1,-1 0 1,0 1-1,0-2-23,6 1 0,-2 1 0,0-2 0,-1-1 0,-1 0 0,0-1-33,5 2 0,-1-2 1,0-1-1,-2 0 0,0-2 0,-7 0 0,0-2 1,-2-1-1,1-1 0,-3-2-49,9-1 0,-2-3 0,-1-1 0,-2-3 491,-5-1 1,-2-3 0,-2-2 0,-3 1 81,5-7 1,-4-1 0,1-1-251,1 0 0,1-2 1,1 1 167,-7 5 1,1 0 0,1 1 0,2-1-1,8-1 1,0 0 0,4 0 0,2-2-366,-10 3 1,2-1 0,2 0 0,1-1 0,0-1 0,0-1 119,-5 3 0,1-1 0,0 0 0,1-1 0,0 0 0,-2-1 0,0 2 0,9-6 0,-1 0 0,-1 0 0,1-1 0,-2 1 0,-1-1-28,-3 1 1,0 1 0,-2 0 0,-1-2 0,-1 1 0,-3 1 27,10-9 0,-4 1 0,-4 0 0,-2-2-157,1-6 0,-8-1 1,-2-1 156,-7 4 0,-3-1 0,-4 0 491,3-15 1,-5 1-254,-5 7 1,-4 2 744,2-15 0,-7 6-492,-6 22 1,-4-5-261,-4-8 1,-4-8-1,-1-6-395,1 14 0,-2-4 0,-1-4 0,-1-3 0,-1-2 0,0-2 54,-1 8 1,1-2 0,-2-3 0,0-1-1,0-2 1,-2-1 0,0-1 0,-1 0-1,-1-1 28,3 8 0,-2-2 0,0-1 0,-1-1 0,-1-1 0,1 0 0,-1 0 0,-1-2 0,0 2 0,0-1 0,0 1 0,-2 0 6,2 3 0,0 0 1,-1-1-1,1 1 0,-2-1 1,1 1-1,-2-1 1,1 1-1,0 0 0,0 0 1,-1 1-1,-1 1 0,1 0-6,-2-2 0,-1 0 0,1 1 0,0 0 0,-2-1 0,1 1 0,-1 2 0,0 0 0,1 0 0,-2 2 0,1 0 0,-1 1-28,-5-8 1,-1 1 0,0 1 0,-1 1-1,1 0 1,-1 3 0,1 1 0,-1 3-1,0 1-31,-1-1 1,-1 3-1,1 1 1,-1 2-1,1 2 1,-1 1-1,2 3-56,-8-6 0,1 3 1,0 2-1,0 2 0,3 4-131,-11-6 0,1 6 0,2 0 170,3 0 1,0 3-1,-1-6 158,2 0 0,-2-3 0,-1-1 0,-2-4 99,5 8 1,0-2 0,-2-2 0,-1 1-1,-2-3 1,-1 1-100,1 2 0,-1-1 0,-2-2 0,0 2 0,-2-2 0,0 1 0,0 0 104,3 4 1,-1 0 0,-1-1 0,0 2-1,-2-1 1,1 0 0,0 1 0,0 0-105,0 2 0,0-1 0,-2 0 0,1 2 0,1-1 0,-1 1 0,-1 1 0,2 0 0,-5-2 0,1 0 0,-1 1 0,1 1 0,-1 0 0,1 1 0,1 1-25,4 1 0,-1 2 0,1 1 0,0-1 1,2 2-1,-1 1 0,2 1 25,-10-3 0,2 0 0,0 3 0,3 1 0,-1 2-42,-2-1 0,1 3 0,1 2 0,2 3 42,-7-2 0,0 3 0,2 1 327,8 4 1,0 2 0,1-1-1,4 2 1,1 2 0,0 0-31,-17 0 0,1 2 194,5 1 1,1 2-1,0-1 1,2 2-1,4-1 1,1 0-1,4 0 1,1 0-1,3-1 1,2 2-1,3-1 1,-1 1 491,-33 4 0,10 1-155,12 3-828,13-3 0,10-1 0,-2-3 0,-10-2 0,-11 0 0,-6 0 0,6 0 0,12 0 0,11 0 0,9 0 0,-3 0 0,-6 0 0,-6-2 0,0 0 0,6-1 0,6 1 0,6 2 0,-6 2 0,-3 1 0,-6 1 0,-3 0 0,3 0 0,4-4 0,7 0 0,4 0 0,3 0 0,2 0 0,-1 0 0,-1 0 0,-1 0 0,2 0 0,2-2 0,1 1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3T05:31:51.490"/>
    </inkml:context>
    <inkml:brush xml:id="br0">
      <inkml:brushProperty name="width" value="0.35" units="cm"/>
      <inkml:brushProperty name="height" value="0.35" units="cm"/>
      <inkml:brushProperty name="color" value="#00A0D7"/>
    </inkml:brush>
  </inkml:definitions>
  <inkml:trace contextRef="#ctx0" brushRef="#br0">0 0 4915,'0'0'0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3T05:31:55.884"/>
    </inkml:context>
    <inkml:brush xml:id="br0">
      <inkml:brushProperty name="width" value="0.35" units="cm"/>
      <inkml:brushProperty name="height" value="0.35" units="cm"/>
      <inkml:brushProperty name="color" value="#00A0D7"/>
    </inkml:brush>
  </inkml:definitions>
  <inkml:trace contextRef="#ctx0" brushRef="#br0">0 1 4915,'0'0'0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3T05:31:59.288"/>
    </inkml:context>
    <inkml:brush xml:id="br0">
      <inkml:brushProperty name="width" value="0.35" units="cm"/>
      <inkml:brushProperty name="height" value="0.35" units="cm"/>
      <inkml:brushProperty name="color" value="#00A0D7"/>
    </inkml:brush>
  </inkml:definitions>
  <inkml:trace contextRef="#ctx0" brushRef="#br0">1 1 4915,'0'0'0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3T05:37:56.128"/>
    </inkml:context>
    <inkml:brush xml:id="br0">
      <inkml:brushProperty name="width" value="0.35" units="cm"/>
      <inkml:brushProperty name="height" value="0.35" units="cm"/>
      <inkml:brushProperty name="color" value="#00A0D7"/>
    </inkml:brush>
  </inkml:definitions>
  <inkml:trace contextRef="#ctx0" brushRef="#br0">0 0 4915,'0'0'0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3T05:37:56.129"/>
    </inkml:context>
    <inkml:brush xml:id="br0">
      <inkml:brushProperty name="width" value="0.35" units="cm"/>
      <inkml:brushProperty name="height" value="0.35" units="cm"/>
      <inkml:brushProperty name="color" value="#00A0D7"/>
    </inkml:brush>
  </inkml:definitions>
  <inkml:trace contextRef="#ctx0" brushRef="#br0">0 1 4915,'0'0'0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2T08:19:48.503"/>
    </inkml:context>
    <inkml:brush xml:id="br0">
      <inkml:brushProperty name="width" value="0.21167" units="cm"/>
      <inkml:brushProperty name="height" value="0.21167" units="cm"/>
      <inkml:brushProperty name="color" value="#E97132"/>
    </inkml:brush>
  </inkml:definitions>
  <inkml:trace contextRef="#ctx0" brushRef="#br0">1 302 24575,'4'-6'0,"0"0"0,-1 0 0,2 1 0,-1 0 0,11-10 0,1-1 0,5-7 0,2 0 0,1 2 0,27-19 0,-24 20 0,69-46 0,-81 57 0,2 0 0,-1 2 0,2-1 0,21-5 0,-38 12 0,1 0 0,1 1 0,-1 0 0,0-1 0,0 1 0,1-1 0,-1 1 0,0 0 0,0 0 0,1 1 0,-1-1 0,0 1 0,0-1 0,1 0 0,1 2 0,-2-1 0,-1 0 0,0 0 0,0 0 0,1 0 0,-1 1 0,-1-1 0,2 1 0,-1-2 0,-1 2 0,1-1 0,0 1 0,0-1 0,-1 1 0,0-1 0,1 1 0,-1-1 0,1 2 0,-1-2 0,0 1 0,1-1 0,-1 1 0,-1 2 0,1 10 0,-1 1 0,0-1 0,-2 0 0,-4 19 0,-22 56 0,23-70 0,-105 256 0,54-137 0,56-138 0,1 1 0,-1 0 0,0 0 0,1 0 0,0 0 0,0 0 0,0-1 0,-1 2 0,1-1 0,0-1 0,0 2 0,0-1 0,0 0 0,0 0 0,0 0 0,0 0 0,0 0 0,0 0 0,1 1 0,-1-2 0,1 1 0,-1-1 0,1 0 0,-1 0 0,1 0 0,-1 0 0,1 0 0,-1 0 0,1 0 0,0 0 0,-1 0 0,0 0 0,1 0 0,-1 0 0,1 0 0,0 0 0,-1 0 0,0 0 0,1 0 0,-1 0 0,1-1 0,0 1 0,-1 0 0,0-1 0,1 0 0,7-2 0,-1-3 0,0 2 0,7-8 0,159-153 0,-73 64 0,109-118 0,-208 217 0,19-17 0,-20 18 0,0 1 0,1-1 0,-1 1 0,0 0 0,1-1 0,-1 1 0,1 0 0,-1 0 0,0 0 0,0 0 0,1-1 0,-1 1 0,1 0 0,-1 0 0,1 0 0,-1 0 0,0-1 0,0 1 0,1 0 0,-1 0 0,1 0 0,0 0 0,-1 0 0,0 0 0,0 0 0,1 1 0,-1-1 0,1 0 0,-1 0 0,1 0 0,-1 0 0,0 1 0,0-1 0,1 0 0,-1 0 0,1 0 0,-1 0 0,1 1 0,-1-1 0,0 0 0,0 1 0,0-1 0,1 1 0,-1-1 0,0 0 0,0 0 0,1 1 0,-1-1 0,0 1 0,0-1 0,0 1 0,1-1 0,-1 0 0,0 1 0,1 6 0,0 0 0,0 0 0,-1 0 0,0 0 0,0-1 0,-3 12 0,-9 43 0,7-41 0,-28 93 0,23-84 0,6-10 0,5-13 0,0-6 0,-1 0 0,0 0 0,1 0 0,-1 0 0,1 0 0,-1 0 0,0 0 0,0 0 0,1 0 0,-1-1 0,1 1 0,-1 0 0,0 0 0,1-1 0,-1 1 0,0 0 0,0 0 0,0 0 0,0 0 0,1 0 0,-1-1 0,0 1 0,1-1 0,31-39 0,-26 31 0,1 0 0,0 0 0,0 0 0,15-12 0,-21 21 0,-1 0 0,0 0 0,0 0 0,1-1 0,-1 1 0,1 0 0,-1-1 0,1 1 0,-1 0 0,0 0 0,1-1 0,-1 1 0,1 0 0,-1 0 0,1 0 0,-1 0 0,0 0 0,1 0 0,-1 0 0,1 0 0,0 0 0,-1 0 0,0 0 0,0 0 0,1 0 0,0 1 0,-1-1 0,1 0 0,-1 0 0,0 1 0,0-1 0,1 0 0,-1 1 0,1-1 0,-1 0 0,1 0 0,-1 0 0,0 1 0,0-1 0,0 1 0,1-1 0,-1 1 0,0-1 0,1 0 0,-1 1 0,0-1 0,0 1 0,0-1 0,1 1 0,-1-1 0,0 0 0,0 1 0,0-1 0,0 1 0,0 0 0,3 31 0,-3-29 0,0 1 0,0 1 0,0-1 0,0 1 0,1-1 0,1 0 0,1 7 0,-3-10 0,0 0 0,1 0 0,-1 0 0,1 0 0,0 0 0,-1-1 0,0 1 0,1-1 0,0 1 0,0 0 0,-1-1 0,1 1 0,0-1 0,0 1 0,-1-1 0,2 1 0,-1-1 0,-1 0 0,1 0 0,0 1 0,0-1 0,0 0 0,0 0 0,0 0 0,-1 1 0,2-1 0,-1 0 0,-1-1 0,1 1 0,1 0 0,-2 0 0,1-1 0,0 1 0,0 0 0,0 0 0,0 0 0,0-1 0,-1 1 0,3-2 0,15-7 0,-1-2 0,0 0 0,31-26 0,-23 18 0,198-167 0,-207 170 0,51-43 0,-58 52 0,1 0 0,-1 1 0,1 0 0,1 1 0,16-7 0,-26 11 0,1 0 0,-1 1 0,1 0 0,-2-1 0,2 1 0,-1-1 0,1 1 0,-1 0 0,1 0 0,-1 0 0,1 0 0,-1 0 0,1 0 0,-1 0 0,1 1 0,-1-1 0,0 1 0,1-1 0,-1 0 0,1 1 0,-1 0 0,0 0 0,0-1 0,1 1 0,-1 0 0,1 1 0,-1 0 0,1 0 0,-1 0 0,0 0 0,0 1 0,0-2 0,-1 1 0,1 1 0,0 0 0,-1-1 0,1 0 0,-1 0 0,0 1 0,0-1 0,0 0 0,0 5 0,-3 6 0,0-1 0,0 0 0,0 0 0,-2 0 0,0-1 0,0 0 0,-10 16 0,-10 23 0,23-41-109,8-12 261,13-17-378,-11 13-956,4-3-5644</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3T05:37:56.130"/>
    </inkml:context>
    <inkml:brush xml:id="br0">
      <inkml:brushProperty name="width" value="0.35" units="cm"/>
      <inkml:brushProperty name="height" value="0.35" units="cm"/>
      <inkml:brushProperty name="color" value="#00A0D7"/>
    </inkml:brush>
  </inkml:definitions>
  <inkml:trace contextRef="#ctx0" brushRef="#br0">1 1 4915,'0'0'0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3T05:39:22.477"/>
    </inkml:context>
    <inkml:brush xml:id="br0">
      <inkml:brushProperty name="width" value="0.35" units="cm"/>
      <inkml:brushProperty name="height" value="0.35" units="cm"/>
      <inkml:brushProperty name="color" value="#00A0D7"/>
    </inkml:brush>
  </inkml:definitions>
  <inkml:trace contextRef="#ctx0" brushRef="#br0">0 0 4915,'0'0'0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3T05:39:22.478"/>
    </inkml:context>
    <inkml:brush xml:id="br0">
      <inkml:brushProperty name="width" value="0.35" units="cm"/>
      <inkml:brushProperty name="height" value="0.35" units="cm"/>
      <inkml:brushProperty name="color" value="#00A0D7"/>
    </inkml:brush>
  </inkml:definitions>
  <inkml:trace contextRef="#ctx0" brushRef="#br0">0 1 4915,'0'0'0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2T12:19:20.305"/>
    </inkml:context>
    <inkml:brush xml:id="br0">
      <inkml:brushProperty name="width" value="0.35" units="cm"/>
      <inkml:brushProperty name="height" value="0.35" units="cm"/>
    </inkml:brush>
  </inkml:definitions>
  <inkml:trace contextRef="#ctx0" brushRef="#br0">85 54 0,'21'-12'18,"45"-15"0,-57 23-12,0 2-1,0-1 1,0 1-1,0 1 1,1 0-1,-1 0 1,19 1-1,-22 2 1,0-1-1,0 1 1,-1 0 0,1 0 0,-1 0-1,1 1 1,-1 0 0,0 0 0,0 0-1,0 1 1,-1 0 0,1 0 0,-1 0-1,7 8 1,-4-3 6,0 1-1,-1-1 1,1 1-1,-2 0 1,0 1-1,7 16 1,-7-9 17,-1-1 1,-1 1-1,0-1 1,-1 1-1,-1-1 0,-2 27 1,-17 107 136,11-109-137,-72 450 227,58-235-206,16-160-28,4-86-20,-40 504 84,28-419-79,-4 25 9,0 136 1,14-197-8,-2 0-1,-19 85 1,-6 91-3,6-42-12,-18 13 17,20-117-10,-12 128 0,24-42-5,9-132 2,12 88 1,8-39 6,-2-10-2,-15-70-3,1 1 0,0-1 0,6 14 0,-3-6 0,-6-18 0,0 1 0,1-1 0,0 1 0,0 0 0,3 5 0,-4-9 0,-1 0 2,1 1-2,-10-4-196,2-2 165,-2-5-8</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2T12:19:22.577"/>
    </inkml:context>
    <inkml:brush xml:id="br0">
      <inkml:brushProperty name="width" value="0.35" units="cm"/>
      <inkml:brushProperty name="height" value="0.35" units="cm"/>
    </inkml:brush>
  </inkml:definitions>
  <inkml:trace contextRef="#ctx0" brushRef="#br0">129 0 0,'0'2'22,"-1"-2"-1,0 2 1,0-1-1,1-1 1,-1 1 0,-1 1-1,2-2 1,-1 1-1,-1 0 1,2 0 0,-3 0-1,-3 4 77,3-2-75,0 2-1,-1-1 0,1 0 1,1 1-1,-1-1 0,0 1 1,2 0-1,-1 0 0,0 0 0,1 0 1,-2 9-1,0 7 1,-1 34 0,3-27 10,-4 397 161,5-303-153,4 99 11,5-95-35,7 135 17,-4-15-12,-7-186-15,-2-23 4,0 0 0,-6 63 0,-14 9 15,-5 49 3,19-146-25,0 0 1,0 0 0,-5 13-1,6-20 0,0 0 0,-1 0 0,1 0 0,-1-1 0,0 0 0,0 0 0,-1 0 0,1 1 1,0-2-1,-6 5 0,9-8-10,0 0 0,0 0 0,0 0 0,0 0 0,0 0 0,-1 0 0,1 0 0,0 0 1,0 0-1,0 1 0,0-1 0,0 0 0,-1 0 0,1 0 0,0 0 0,0 0 0,0 0 0,0 0 1,0 0-1,0-1 0,-1 1 0,1 0 0,0 0 0,0 0 0,0 0 0,0 0 0,0 0 0,0 0 1,0 0-1,0 0 0,0 0 0,0 0 0,0 0 0,0-1 0,0 1 0,0 0 0,0 0 0,0 0 1,-1 0-1,1 0 0,0 0 0,0 0 0,0-1 0,0 1 0,0 0 0,0 0 0,0 0 0,0 0 1,0 0-1,0 0 0,0 0 0,0 0 0,0 0 0,0 0 0,-5-8-87,-9 0 25</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2T12:21:31.760"/>
    </inkml:context>
    <inkml:brush xml:id="br0">
      <inkml:brushProperty name="width" value="0.35" units="cm"/>
      <inkml:brushProperty name="height" value="0.35" units="cm"/>
    </inkml:brush>
  </inkml:definitions>
  <inkml:trace contextRef="#ctx0" brushRef="#br0">90 20 0,'7'-1'0,"-26"0"0,-59-2 24,177 1 32,-65 1 12,-26-1-3,1-1-5,5 1 29,0 0-1,0 1 1,0 0-1,1 1 1,26 3-1,-31-1-64,2 1-1,-3 0 1,2 0-1,-1 1 1,0 0 0,0 0-1,0 2 1,11 7-1,-15-9-10,-1 0 0,-1 0 0,2 0 0,-2 0 0,1 1 0,-2 0 0,1 0 0,0 0 0,0 0 0,-1 0 0,0 1 0,0 0 1,-1 0-1,0 0 0,0 0 0,3 12 0,-2-6-1,-1 0 1,0 0 0,0 0 0,-1 0 0,-1 0 0,0 0 0,-1 0 0,-2 13 0,-1-10 1,0 0 1,-1-1 0,0 1 0,-15 26-1,-37 48 29,54-84-41,-3 4 2,1 0 0,0 0 0,0 1 0,1 1 0,0-2 0,0 2-1,1-1 1,1 1 0,0-1 0,0 2 0,1-2 0,0 1 0,2 18 0,0-20-2,0-1 0,1 1 1,0 0-1,0-1 0,1 1 0,0 0 1,1-1-1,0-1 0,0 2 1,1-2-1,-1 1 0,1-1 1,1 0-1,0 0 0,0-1 1,0 0-1,8 6 0,15 9-2,21 18 0,-47-35 2,-1 0-1,1 0 0,-1-1 1,0 1-1,1 0 0,-2 0 1,1 0-1,-1 1 1,1-1-1,-1 0 0,1 7 1,7 20-3,-4-20 2,-1 1 0,1-1-1,-1 1 1,-1 0 0,-1 1-1,0-1 1,0 1 0,-2-1-1,0 1 1,0-1 0,-3 22-1,-2-17 2,5-17-2,0 0 0,0 0 1,0 0-1,0 0 0,0 0 0,0 0 1,0 0-1,-1 0 0,1 0 1,0 0-1,0 0 0,0 0 1,0 0-1,0 0 0,0 0 1,0 0-1,0 0 0,0 0 0,0 0 1,0 0-1,0 0 0,0 0 1,0 0-1,0 0 0,0 0 1,0 0-1,0 0 0,0 0 0,0 0 1,0 0-1,0 0 0,0 0 1,0 0-1,-1 0 0,1 0 1,0 0-1,0 0 0,0 0 0,0 0 1,0 0-1,0 0 0,0 0 1,0 0-1,0 0 0,0 0 1,0 0-1,0 0 0,0 0 0,0 0 1,0 0-1,-1 0 0,1-1 1,-4-1 13,4 4-13,0-1 1,-1 0-1,1 0 0,-1 0 0,1 1 0,0-1 0,0 0 0,0 0 1,0 0-1,0 0 0,0 1 0,0 1 0,1-1 0,0 8 0,0 0-1,1 1 1,1-2-1,0 1 1,0 0-1,1-1 1,6 12-1,3 7 4,24 52-4,-26-61 3,-2 2 0,0-1 0,0 1 0,9 40 0,-13-35 8,-1 0 1,-1 0-1,-3 53 1,0-70-10,-1 0 1,-1 0 0,0 0 0,1-1-1,-2 1 1,0 0 0,0-1 0,-1 0-1,-1 0 1,1 1 0,-1-2-1,0 1 1,0-1 0,0 0 0,-10 8-1,5-6 4,0-1 0,0 0 0,-2 0 0,1-1 0,0-1 0,-1 0 0,0 0 0,0-1 0,0-1 0,-23 5 0,7-3-44,0 0 1,0-2 0,-32 1-1,51-6 12,0-2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2T12:21:59.733"/>
    </inkml:context>
    <inkml:brush xml:id="br0">
      <inkml:brushProperty name="width" value="0.35" units="cm"/>
      <inkml:brushProperty name="height" value="0.35" units="cm"/>
    </inkml:brush>
  </inkml:definitions>
  <inkml:trace contextRef="#ctx0" brushRef="#br0">123 27 0,'9'-1'0,"-34"-2"0,-82 0 24,243 0 32,-91 2 12,-34-2-3,2 0-5,6-1 29,0 2-1,1 0 1,-1 1-1,1 1 1,36 4-1,-41-1-64,-1 0-1,0 2 1,1-1-1,-2 2 1,1-1 0,-1 2-1,1-1 1,15 13-1,-22-14-10,0 0 0,0 1 0,0-1 0,-1 1 0,0 1 0,0 0 0,-1-1 0,0 1 0,0 1 0,-1-2 0,0 3 0,0-2 1,-1 1-1,0 0 0,0 0 0,3 18 0,-2-11-1,0 2 1,-2-1 0,0 0 0,-1 1 0,0-1 0,-1 1 0,-2-2 0,-2 21 0,-1-15 1,0-1 1,-2 0 0,0 0 0,-19 35-1,-52 67 29,74-116-41,-4 7 2,0 0 0,1 0 0,0 0 0,2 1 0,-1 0 0,1-1-1,1 2 1,1 0 0,0-1 0,0 1 0,2 0 0,0-1 0,2 25 0,0-26-2,1-1 0,0 0 1,1-1-1,0 1 0,1 0 0,0-1 1,1 1-1,1-2 0,-1 1 1,2 0-1,0-1 0,-1-1 1,2 1-1,0-1 0,0 0 1,1 0-1,10 7 0,20 13-2,29 24 0,-65-47 2,1-2-1,0 1 0,-1 1 1,0-1-1,0 0 0,0 1 1,-1-1-1,0 1 1,0 0-1,-1 0 0,2 9 1,9 27-3,-4-27 2,-2 1 0,-1 1-1,0-1 1,-1 1 0,0-1-1,-1 1 1,-2 0 0,1 0-1,-1 0 1,-2 0 0,-4 29-1,-1-23 2,6-23-2,0 0 0,0 0 1,0 1-1,0-1 0,0 0 0,0 0 1,-1 0-1,1 0 0,0 0 1,0 0-1,0 0 0,0 0 1,0 0-1,0 0 0,0 0 1,0 0-1,-1 0 0,1 0 0,0 0 1,0 0-1,0 0 0,0 0 1,0 0-1,0 0 0,0 0 1,-1 0-1,1 0 0,0 0 0,0 0 1,0 0-1,0 0 0,0 0 1,0 0-1,0 0 0,0 0 1,0 0-1,0 0 0,0 0 0,0 0 1,0 0-1,0 0 0,0 0 1,0 0-1,0 0 0,0-1 1,0 1-1,-1 0 0,1 0 0,0 0 1,0 0-1,0 0 0,0 0 1,-5-2 13,4 3-13,0 1 1,0-1-1,1 1 0,0-1 0,0 1 0,-1-1 0,1 1 0,0 0 1,0-1-1,0 1 0,0-1 0,1 5 0,-1-4 0,2 12 0,0 0-1,0-1 1,2 1-1,0-1 1,0 0-1,2 0 1,7 16-1,4 10 4,34 70-4,-36-83 3,-1 2 0,-2-1 0,-1 2 0,14 55 0,-18-49 8,-2 1 1,-1-1-1,-3 73 1,-2-96-10,0 0 1,-1 0 0,-1 0 0,0 0-1,0 0 1,-1 0 0,-1 0 0,0-1-1,0 0 1,-1 0 0,-1-1-1,0 1 1,0-2 0,-1 1 0,-11 11-1,5-9 4,0-1 0,0 1 0,-1-3 0,0 1 0,-1-1 0,0-1 0,0 0 0,-1-1 0,0-1 0,-30 6 0,9-3-44,-1-2 1,0-2 0,-42 1-1,69-6 12,0-4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5T15:24:35.442"/>
    </inkml:context>
    <inkml:brush xml:id="br0">
      <inkml:brushProperty name="width" value="0.35" units="cm"/>
      <inkml:brushProperty name="height" value="0.35" units="cm"/>
      <inkml:brushProperty name="color" value="#00A0D7"/>
    </inkml:brush>
  </inkml:definitions>
  <inkml:trace contextRef="#ctx0" brushRef="#br0">0 0 4915,'0'0'0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5T15:24:35.443"/>
    </inkml:context>
    <inkml:brush xml:id="br0">
      <inkml:brushProperty name="width" value="0.35" units="cm"/>
      <inkml:brushProperty name="height" value="0.35" units="cm"/>
      <inkml:brushProperty name="color" value="#00A0D7"/>
    </inkml:brush>
  </inkml:definitions>
  <inkml:trace contextRef="#ctx0" brushRef="#br0">0 1 4915,'0'0'0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5T15:24:35.444"/>
    </inkml:context>
    <inkml:brush xml:id="br0">
      <inkml:brushProperty name="width" value="0.35" units="cm"/>
      <inkml:brushProperty name="height" value="0.35" units="cm"/>
      <inkml:brushProperty name="color" value="#00A0D7"/>
    </inkml:brush>
  </inkml:definitions>
  <inkml:trace contextRef="#ctx0" brushRef="#br0">1 1 4915,'0'0'0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2T10:26:39.466"/>
    </inkml:context>
    <inkml:brush xml:id="br0">
      <inkml:brushProperty name="width" value="0.35" units="cm"/>
      <inkml:brushProperty name="height" value="0.35" units="cm"/>
      <inkml:brushProperty name="color" value="#F6A3C7"/>
      <inkml:brushProperty name="transparency" value="183"/>
    </inkml:brush>
  </inkml:definitions>
  <inkml:trace contextRef="#ctx0" brushRef="#br0">4711 112 24575,'-51'0'0,"-17"0"0,11 0 0,-6 0 0,9 0 0,-3 0 0,-3 0-246,5 0 0,-3 0 0,-1 0 0,0 0 0,-8 0 0,-1 0 0,0 0 0,-1 0 0,1 0 0,0 0 0,0 1 0,1 1 0,-2-1 0,2 1 0,-1 0 0,3 4 194,2 1 0,2 0 0,1 4 0,0 1-52,5 3 0,1 2 0,1 2 1,0 3 103,1 3 0,3 3 0,0 1 0,2 2 0,0 3 0,0 3 0,1 1 0,2 0 0,-1-1 0,2 1 0,-1 1 0,0-2 0,-3 3 0,1-1 0,-1-1 0,-1 0 0,2-1 0,1-1 0,-1 0 0,2 0 0,3-3 0,-1-1 0,3 2 0,0 0 0,-13 11 0,2 0 0,2 1 99,6-2 0,2 0 1,1 0-100,1 1 0,0 0 0,2 0 0,-1 1 0,2 0 0,0 2 0,-2 0 0,2 1 0,-3-1 0,1 2 0,-1-1 0,-1 1 0,3-2 0,-2 0 0,1 1 0,2-5 0,1 1 0,1-2 0,4-4 0,1 1 0,3-1-48,-7 17 0,5 0 48,4 4 0,4 2 0,7-18 0,4 3 0,0-1 327,0 5 1,0 0 0,0 1-180,0 1 1,1-2 0,0 1-149,0-3 0,1-1 0,0-2 491,-2 14 1,1-4-293,-1-10 1,-2 1-200,-8 7 0,-6 1 0,3-10 0,-1-1 0,-2 4-250,-6 10 1,-1 5 0,0 0 249,6-10 0,0 2 0,2 2 0,0-1 0,2 2 0,0 3 0,3 0 0,0-1 0,3 0 0,0-1 0,2 1 0,1 0 0,3-2 0,1-1 0,1 0 0,1-1 0,1 0 0,1-1 0,2 0 0,-1 0 0,2 11 0,1 0 0,1-1-185,-1-3 1,3-1 0,-2-1 184,3-5 0,-1 0 0,3-2 0,3 15 0,1-4 251,4-8 1,1-3-252,1-3 0,4-4 0,0-5 0,3-2 0,4 0 0,1-1 491,4 1 1,1 0-182,3 1 1,1-1 59,3 0 0,-2-1-370,-1-2 0,-1-2 0,-5-6 0,-3-2 0,13 12 0,-16-14 0,10 8 0,-4-3 0,7 4 0,4 2 0,7 2 0,2 3-197,-10-9 0,3 1 1,0 1-1,3 2 0,0-2 0,5 5 0,3 1 1,1 0-1,-1 0 0,1 0 33,-9-5 0,1-1 0,1 1 0,-2 0 0,1-1 0,-1 0 146,6 4 0,1-1 0,0 1 0,-2-2 0,0 1-179,-4-4 0,0-1 1,-1 1-1,0-3 0,-2 0 17,9 4 1,-2-1-1,1-1 1,-2-2-33,-2-2 1,-1-2-1,-1 0 1,0-2 211,9 5 0,0-2 0,-2 0 0,-3-4 0,-2-1 0,0 0-27,-5-4 0,0-1 0,-2 0 27,15 3 0,0-3 491,-8-5 1,0-2-1,-8-4 1,-1-3 491,25-5 0,-18-12 0,-17-2-339,7 1-644,14 17 0,14 7 0,-8 1 0,6 2 0,7 2 0,3 0-141,-16-3 1,3 0-1,3 2 1,1 0-1,3 0 1,-1 0-1,2 0 31,-6 0 1,0-1 0,2 1 0,0-1-1,2 2 1,0-2 0,0 2 0,2-1-1,-2 0 11,-2-1 1,2 1 0,0 0-1,1-1 1,0 1 0,0 0-1,-1 0 1,2-2 0,-1 2-1,-1-1 0,-1 0 1,0 0 0,1 0-1,-1 0 1,0-1 0,0 2-1,0-3 1,-1 2 0,0 0-1,0-1-11,2 0 1,2 2 0,-2-1 0,0-1-1,0 0 1,-1 1 0,0-2 0,0 2-1,-1-1-13,5 1 0,-1-1 0,-1 1 0,0-1 0,0 0 0,-1 0 0,-1 0 0,0-1-18,1 1 1,0-1-1,-1 1 1,-1-2-1,-1 0 1,0 1-1,0-2-23,6 1 0,-2 1 0,0-2 0,-1-1 0,-1 0 0,0-1-33,5 2 0,-1-2 1,0-1-1,-2 0 0,0-2 0,-7 0 0,0-2 1,-2-1-1,1-1 0,-3-2-49,9-1 0,-2-3 0,-1-1 0,-2-3 491,-5-1 1,-2-3 0,-2-2 0,-3 1 81,5-7 1,-4-1 0,1-1-251,1 0 0,1-2 1,1 1 167,-7 5 1,1 0 0,1 1 0,2-1-1,8-1 1,0 0 0,4 0 0,2-2-366,-10 3 1,2-1 0,2 0 0,1-1 0,0-1 0,0-1 119,-5 3 0,1-1 0,0 0 0,1-1 0,0 0 0,-2-1 0,0 2 0,9-6 0,-1 0 0,-1 0 0,1-1 0,-2 1 0,-1-1-28,-3 1 1,0 1 0,-2 0 0,-1-2 0,-1 1 0,-3 1 27,10-9 0,-4 1 0,-4 0 0,-2-2-157,1-6 0,-8-1 1,-2-1 156,-7 4 0,-3-1 0,-4 0 491,3-15 1,-5 1-254,-5 7 1,-4 2 744,2-15 0,-7 6-492,-6 22 1,-4-5-261,-4-8 1,-4-8-1,-1-6-395,1 14 0,-2-4 0,-1-4 0,-1-3 0,-1-2 0,0-2 54,-1 8 1,1-2 0,-2-3 0,0-1-1,0-2 1,-2-1 0,0-1 0,-1 0-1,-1-1 28,3 8 0,-2-2 0,0-1 0,-1-1 0,-1-1 0,1 0 0,-1 0 0,-1-2 0,0 2 0,0-1 0,0 1 0,-2 0 6,2 3 0,0 0 1,-1-1-1,1 1 0,-2-1 1,1 1-1,-2-1 1,1 1-1,0 0 0,0 0 1,-1 1-1,-1 1 0,1 0-6,-2-2 0,-1 0 0,1 1 0,0 0 0,-2-1 0,1 1 0,-1 2 0,0 0 0,1 0 0,-2 2 0,1 0 0,-1 1-28,-5-8 1,-1 1 0,0 1 0,-1 1-1,1 0 1,-1 3 0,1 1 0,-1 3-1,0 1-31,-1-1 1,-1 3-1,1 1 1,-1 2-1,1 2 1,-1 1-1,2 3-56,-8-6 0,1 3 1,0 2-1,0 2 0,3 4-131,-11-6 0,1 6 0,2 0 170,3 0 1,0 3-1,-1-6 158,2 0 0,-2-3 0,-1-1 0,-2-4 99,5 8 1,0-2 0,-2-2 0,-1 1-1,-2-3 1,-1 1-100,1 2 0,-1-1 0,-2-2 0,0 2 0,-2-2 0,0 1 0,0 0 104,3 4 1,-1 0 0,-1-1 0,0 2-1,-2-1 1,1 0 0,0 1 0,0 0-105,0 2 0,0-1 0,-2 0 0,1 2 0,1-1 0,-1 1 0,-1 1 0,2 0 0,-5-2 0,1 0 0,-1 1 0,1 1 0,-1 0 0,1 1 0,1 1-25,4 1 0,-1 2 0,1 1 0,0-1 1,2 2-1,-1 1 0,2 1 25,-10-3 0,2 0 0,0 3 0,3 1 0,-1 2-42,-2-1 0,1 3 0,1 2 0,2 3 42,-7-2 0,0 3 0,2 1 327,8 4 1,0 2 0,1-1-1,4 2 1,1 2 0,0 0-31,-17 0 0,1 2 194,5 1 1,1 2-1,0-1 1,2 2-1,4-1 1,1 0-1,4 0 1,1 0-1,3-1 1,2 2-1,3-1 1,-1 1 491,-33 4 0,10 1-155,12 3-828,13-3 0,10-1 0,-2-3 0,-10-2 0,-11 0 0,-6 0 0,6 0 0,12 0 0,11 0 0,9 0 0,-3 0 0,-6 0 0,-6-2 0,0 0 0,6-1 0,6 1 0,6 2 0,-6 2 0,-3 1 0,-6 1 0,-3 0 0,3 0 0,4-4 0,7 0 0,4 0 0,3 0 0,2 0 0,-1 0 0,-1 0 0,-1 0 0,2 0 0,2-2 0,1 1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5T15:29:22.220"/>
    </inkml:context>
    <inkml:brush xml:id="br0">
      <inkml:brushProperty name="width" value="0.35" units="cm"/>
      <inkml:brushProperty name="height" value="0.35" units="cm"/>
      <inkml:brushProperty name="color" value="#00A0D7"/>
    </inkml:brush>
  </inkml:definitions>
  <inkml:trace contextRef="#ctx0" brushRef="#br0">0 1 4915,'0'0'0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5T15:29:22.221"/>
    </inkml:context>
    <inkml:brush xml:id="br0">
      <inkml:brushProperty name="width" value="0.35" units="cm"/>
      <inkml:brushProperty name="height" value="0.35" units="cm"/>
      <inkml:brushProperty name="color" value="#00A0D7"/>
    </inkml:brush>
  </inkml:definitions>
  <inkml:trace contextRef="#ctx0" brushRef="#br0">1 1 4915,'0'0'0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5T15:30:14.506"/>
    </inkml:context>
    <inkml:brush xml:id="br0">
      <inkml:brushProperty name="width" value="0.35" units="cm"/>
      <inkml:brushProperty name="height" value="0.35" units="cm"/>
      <inkml:brushProperty name="color" value="#00A0D7"/>
    </inkml:brush>
  </inkml:definitions>
  <inkml:trace contextRef="#ctx0" brushRef="#br0">0 0 4915,'0'0'0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5T15:30:14.507"/>
    </inkml:context>
    <inkml:brush xml:id="br0">
      <inkml:brushProperty name="width" value="0.35" units="cm"/>
      <inkml:brushProperty name="height" value="0.35" units="cm"/>
      <inkml:brushProperty name="color" value="#00A0D7"/>
    </inkml:brush>
  </inkml:definitions>
  <inkml:trace contextRef="#ctx0" brushRef="#br0">0 1 4915,'0'0'0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5T15:30:14.508"/>
    </inkml:context>
    <inkml:brush xml:id="br0">
      <inkml:brushProperty name="width" value="0.35" units="cm"/>
      <inkml:brushProperty name="height" value="0.35" units="cm"/>
      <inkml:brushProperty name="color" value="#00A0D7"/>
    </inkml:brush>
  </inkml:definitions>
  <inkml:trace contextRef="#ctx0" brushRef="#br0">1 1 4915,'0'0'0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5T15:30:14.509"/>
    </inkml:context>
    <inkml:brush xml:id="br0">
      <inkml:brushProperty name="width" value="0.35" units="cm"/>
      <inkml:brushProperty name="height" value="0.35" units="cm"/>
      <inkml:brushProperty name="color" value="#00A0D7"/>
    </inkml:brush>
  </inkml:definitions>
  <inkml:trace contextRef="#ctx0" brushRef="#br0">0 1 4915,'0'0'0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5T15:30:14.510"/>
    </inkml:context>
    <inkml:brush xml:id="br0">
      <inkml:brushProperty name="width" value="0.35" units="cm"/>
      <inkml:brushProperty name="height" value="0.35" units="cm"/>
      <inkml:brushProperty name="color" value="#00A0D7"/>
    </inkml:brush>
  </inkml:definitions>
  <inkml:trace contextRef="#ctx0" brushRef="#br0">1 1 4915,'0'0'0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5T15:31:12.366"/>
    </inkml:context>
    <inkml:brush xml:id="br0">
      <inkml:brushProperty name="width" value="0.35" units="cm"/>
      <inkml:brushProperty name="height" value="0.35" units="cm"/>
      <inkml:brushProperty name="color" value="#00A0D7"/>
    </inkml:brush>
  </inkml:definitions>
  <inkml:trace contextRef="#ctx0" brushRef="#br0">0 1 4915,'0'0'0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5T15:31:12.367"/>
    </inkml:context>
    <inkml:brush xml:id="br0">
      <inkml:brushProperty name="width" value="0.35" units="cm"/>
      <inkml:brushProperty name="height" value="0.35" units="cm"/>
      <inkml:brushProperty name="color" value="#00A0D7"/>
    </inkml:brush>
  </inkml:definitions>
  <inkml:trace contextRef="#ctx0" brushRef="#br0">1 1 4915,'0'0'0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2T08:19:48.504"/>
    </inkml:context>
    <inkml:brush xml:id="br0">
      <inkml:brushProperty name="width" value="0.21167" units="cm"/>
      <inkml:brushProperty name="height" value="0.21167" units="cm"/>
      <inkml:brushProperty name="color" value="#E97132"/>
    </inkml:brush>
  </inkml:definitions>
  <inkml:trace contextRef="#ctx0" brushRef="#br0">0 1055 24575,'183'-271'-479,"99"-155"-2587,-268 405 3151,52-89 659,-54 86-583,0 0 0,13-41 0,-23 56 42,0 0 0,-1 0 0,1 0 0,-1 0 0,-1 0 0,0 0 0,-1-1 0,0 1 0,0 0 0,-5-14 0,4 76-203,1 367-245,4 309-325,6-538 551,-3-100 174,-6-88-107,0-2 1,0 1 0,0 0 0,0-1 0,0 2 0,0-2 0,0 1 0,0 0 0,-1-1 0,0 1 0,0 0 0,1 0 0,-3 2 0,3-3-50,-1 0 1,-1 0 0,2 0 0,-2 0-1,1-1 1,0 1 0,0 0-1,0 0 1,-1-1 0,1 0 0,0 1-1,-1-1 1,1 1 0,-1-1-1,1 0 1,0 0 0,0 0 0,-3 0-1,-19 1 1,7-1 0,0 1 0,0 1 0,-19 4 0,-135 33 0,66-14 0,111-23 0,13-4 0,304-28 0,-51 30 0,-271 0-85,0 0 0,0 0-1,0 0 1,0 0 0,0 1-1,1-1 1,-1 1 0,0-1-1,0 0 1,0 1 0,0 0-1,0 0 1,0 0 0,0 0-1,2 2 1,2 4-6741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3T05:37:56.128"/>
    </inkml:context>
    <inkml:brush xml:id="br0">
      <inkml:brushProperty name="width" value="0.35" units="cm"/>
      <inkml:brushProperty name="height" value="0.35" units="cm"/>
      <inkml:brushProperty name="color" value="#00A0D7"/>
    </inkml:brush>
  </inkml:definitions>
  <inkml:trace contextRef="#ctx0" brushRef="#br0">0 0 4915,'0'0'0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2T08:19:48.503"/>
    </inkml:context>
    <inkml:brush xml:id="br0">
      <inkml:brushProperty name="width" value="0.21167" units="cm"/>
      <inkml:brushProperty name="height" value="0.21167" units="cm"/>
      <inkml:brushProperty name="color" value="#E97132"/>
    </inkml:brush>
  </inkml:definitions>
  <inkml:trace contextRef="#ctx0" brushRef="#br0">1 302 24575,'4'-6'0,"0"0"0,-1 0 0,2 1 0,-1 0 0,11-10 0,1-1 0,5-7 0,2 0 0,1 2 0,27-19 0,-24 20 0,69-46 0,-81 57 0,2 0 0,-1 2 0,2-1 0,21-5 0,-38 12 0,1 0 0,1 1 0,-1 0 0,0-1 0,0 1 0,1-1 0,-1 1 0,0 0 0,0 0 0,1 1 0,-1-1 0,0 1 0,0-1 0,1 0 0,1 2 0,-2-1 0,-1 0 0,0 0 0,0 0 0,1 0 0,-1 1 0,-1-1 0,2 1 0,-1-2 0,-1 2 0,1-1 0,0 1 0,0-1 0,-1 1 0,0-1 0,1 1 0,-1-1 0,1 2 0,-1-2 0,0 1 0,1-1 0,-1 1 0,-1 2 0,1 10 0,-1 1 0,0-1 0,-2 0 0,-4 19 0,-22 56 0,23-70 0,-105 256 0,54-137 0,56-138 0,1 1 0,-1 0 0,0 0 0,1 0 0,0 0 0,0 0 0,0-1 0,-1 2 0,1-1 0,0-1 0,0 2 0,0-1 0,0 0 0,0 0 0,0 0 0,0 0 0,0 0 0,0 0 0,1 1 0,-1-2 0,1 1 0,-1-1 0,1 0 0,-1 0 0,1 0 0,-1 0 0,1 0 0,-1 0 0,1 0 0,0 0 0,-1 0 0,0 0 0,1 0 0,-1 0 0,1 0 0,0 0 0,-1 0 0,0 0 0,1 0 0,-1 0 0,1-1 0,0 1 0,-1 0 0,0-1 0,1 0 0,7-2 0,-1-3 0,0 2 0,7-8 0,159-153 0,-73 64 0,109-118 0,-208 217 0,19-17 0,-20 18 0,0 1 0,1-1 0,-1 1 0,0 0 0,1-1 0,-1 1 0,1 0 0,-1 0 0,0 0 0,0 0 0,1-1 0,-1 1 0,1 0 0,-1 0 0,1 0 0,-1 0 0,0-1 0,0 1 0,1 0 0,-1 0 0,1 0 0,0 0 0,-1 0 0,0 0 0,0 0 0,1 1 0,-1-1 0,1 0 0,-1 0 0,1 0 0,-1 0 0,0 1 0,0-1 0,1 0 0,-1 0 0,1 0 0,-1 0 0,1 1 0,-1-1 0,0 0 0,0 1 0,0-1 0,1 1 0,-1-1 0,0 0 0,0 0 0,1 1 0,-1-1 0,0 1 0,0-1 0,0 1 0,1-1 0,-1 0 0,0 1 0,1 6 0,0 0 0,0 0 0,-1 0 0,0 0 0,0-1 0,-3 12 0,-9 43 0,7-41 0,-28 93 0,23-84 0,6-10 0,5-13 0,0-6 0,-1 0 0,0 0 0,1 0 0,-1 0 0,1 0 0,-1 0 0,0 0 0,0 0 0,1 0 0,-1-1 0,1 1 0,-1 0 0,0 0 0,1-1 0,-1 1 0,0 0 0,0 0 0,0 0 0,0 0 0,1 0 0,-1-1 0,0 1 0,1-1 0,31-39 0,-26 31 0,1 0 0,0 0 0,0 0 0,15-12 0,-21 21 0,-1 0 0,0 0 0,0 0 0,1-1 0,-1 1 0,1 0 0,-1-1 0,1 1 0,-1 0 0,0 0 0,1-1 0,-1 1 0,1 0 0,-1 0 0,1 0 0,-1 0 0,0 0 0,1 0 0,-1 0 0,1 0 0,0 0 0,-1 0 0,0 0 0,0 0 0,1 0 0,0 1 0,-1-1 0,1 0 0,-1 0 0,0 1 0,0-1 0,1 0 0,-1 1 0,1-1 0,-1 0 0,1 0 0,-1 0 0,0 1 0,0-1 0,0 1 0,1-1 0,-1 1 0,0-1 0,1 0 0,-1 1 0,0-1 0,0 1 0,0-1 0,1 1 0,-1-1 0,0 0 0,0 1 0,0-1 0,0 1 0,0 0 0,3 31 0,-3-29 0,0 1 0,0 1 0,0-1 0,0 1 0,1-1 0,1 0 0,1 7 0,-3-10 0,0 0 0,1 0 0,-1 0 0,1 0 0,0 0 0,-1-1 0,0 1 0,1-1 0,0 1 0,0 0 0,-1-1 0,1 1 0,0-1 0,0 1 0,-1-1 0,2 1 0,-1-1 0,-1 0 0,1 0 0,0 1 0,0-1 0,0 0 0,0 0 0,0 0 0,-1 1 0,2-1 0,-1 0 0,-1-1 0,1 1 0,1 0 0,-2 0 0,1-1 0,0 1 0,0 0 0,0 0 0,0 0 0,0-1 0,-1 1 0,3-2 0,15-7 0,-1-2 0,0 0 0,31-26 0,-23 18 0,198-167 0,-207 170 0,51-43 0,-58 52 0,1 0 0,-1 1 0,1 0 0,1 1 0,16-7 0,-26 11 0,1 0 0,-1 1 0,1 0 0,-2-1 0,2 1 0,-1-1 0,1 1 0,-1 0 0,1 0 0,-1 0 0,1 0 0,-1 0 0,1 0 0,-1 0 0,1 1 0,-1-1 0,0 1 0,1-1 0,-1 0 0,1 1 0,-1 0 0,0 0 0,0-1 0,1 1 0,-1 0 0,1 1 0,-1 0 0,1 0 0,-1 0 0,0 0 0,0 1 0,0-2 0,-1 1 0,1 1 0,0 0 0,-1-1 0,1 0 0,-1 0 0,0 1 0,0-1 0,0 0 0,0 5 0,-3 6 0,0-1 0,0 0 0,0 0 0,-2 0 0,0-1 0,0 0 0,-10 16 0,-10 23 0,23-41-109,8-12 261,13-17-378,-11 13-956,4-3-5644</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3T05:37:56.129"/>
    </inkml:context>
    <inkml:brush xml:id="br0">
      <inkml:brushProperty name="width" value="0.35" units="cm"/>
      <inkml:brushProperty name="height" value="0.35" units="cm"/>
      <inkml:brushProperty name="color" value="#00A0D7"/>
    </inkml:brush>
  </inkml:definitions>
  <inkml:trace contextRef="#ctx0" brushRef="#br0">0 1 4915,'0'0'0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3T05:37:56.130"/>
    </inkml:context>
    <inkml:brush xml:id="br0">
      <inkml:brushProperty name="width" value="0.35" units="cm"/>
      <inkml:brushProperty name="height" value="0.35" units="cm"/>
      <inkml:brushProperty name="color" value="#00A0D7"/>
    </inkml:brush>
  </inkml:definitions>
  <inkml:trace contextRef="#ctx0" brushRef="#br0">1 1 4915,'0'0'0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2T10:26:39.466"/>
    </inkml:context>
    <inkml:brush xml:id="br0">
      <inkml:brushProperty name="width" value="0.35" units="cm"/>
      <inkml:brushProperty name="height" value="0.35" units="cm"/>
      <inkml:brushProperty name="color" value="#F6A3C7"/>
      <inkml:brushProperty name="transparency" value="183"/>
    </inkml:brush>
  </inkml:definitions>
  <inkml:trace contextRef="#ctx0" brushRef="#br0">4711 112 24575,'-51'0'0,"-17"0"0,11 0 0,-6 0 0,9 0 0,-3 0 0,-3 0-246,5 0 0,-3 0 0,-1 0 0,0 0 0,-8 0 0,-1 0 0,0 0 0,-1 0 0,1 0 0,0 0 0,0 1 0,1 1 0,-2-1 0,2 1 0,-1 0 0,3 4 194,2 1 0,2 0 0,1 4 0,0 1-52,5 3 0,1 2 0,1 2 1,0 3 103,1 3 0,3 3 0,0 1 0,2 2 0,0 3 0,0 3 0,1 1 0,2 0 0,-1-1 0,2 1 0,-1 1 0,0-2 0,-3 3 0,1-1 0,-1-1 0,-1 0 0,2-1 0,1-1 0,-1 0 0,2 0 0,3-3 0,-1-1 0,3 2 0,0 0 0,-13 11 0,2 0 0,2 1 99,6-2 0,2 0 1,1 0-100,1 1 0,0 0 0,2 0 0,-1 1 0,2 0 0,0 2 0,-2 0 0,2 1 0,-3-1 0,1 2 0,-1-1 0,-1 1 0,3-2 0,-2 0 0,1 1 0,2-5 0,1 1 0,1-2 0,4-4 0,1 1 0,3-1-48,-7 17 0,5 0 48,4 4 0,4 2 0,7-18 0,4 3 0,0-1 327,0 5 1,0 0 0,0 1-180,0 1 1,1-2 0,0 1-149,0-3 0,1-1 0,0-2 491,-2 14 1,1-4-293,-1-10 1,-2 1-200,-8 7 0,-6 1 0,3-10 0,-1-1 0,-2 4-250,-6 10 1,-1 5 0,0 0 249,6-10 0,0 2 0,2 2 0,0-1 0,2 2 0,0 3 0,3 0 0,0-1 0,3 0 0,0-1 0,2 1 0,1 0 0,3-2 0,1-1 0,1 0 0,1-1 0,1 0 0,1-1 0,2 0 0,-1 0 0,2 11 0,1 0 0,1-1-185,-1-3 1,3-1 0,-2-1 184,3-5 0,-1 0 0,3-2 0,3 15 0,1-4 251,4-8 1,1-3-252,1-3 0,4-4 0,0-5 0,3-2 0,4 0 0,1-1 491,4 1 1,1 0-182,3 1 1,1-1 59,3 0 0,-2-1-370,-1-2 0,-1-2 0,-5-6 0,-3-2 0,13 12 0,-16-14 0,10 8 0,-4-3 0,7 4 0,4 2 0,7 2 0,2 3-197,-10-9 0,3 1 1,0 1-1,3 2 0,0-2 0,5 5 0,3 1 1,1 0-1,-1 0 0,1 0 33,-9-5 0,1-1 0,1 1 0,-2 0 0,1-1 0,-1 0 146,6 4 0,1-1 0,0 1 0,-2-2 0,0 1-179,-4-4 0,0-1 1,-1 1-1,0-3 0,-2 0 17,9 4 1,-2-1-1,1-1 1,-2-2-33,-2-2 1,-1-2-1,-1 0 1,0-2 211,9 5 0,0-2 0,-2 0 0,-3-4 0,-2-1 0,0 0-27,-5-4 0,0-1 0,-2 0 27,15 3 0,0-3 491,-8-5 1,0-2-1,-8-4 1,-1-3 491,25-5 0,-18-12 0,-17-2-339,7 1-644,14 17 0,14 7 0,-8 1 0,6 2 0,7 2 0,3 0-141,-16-3 1,3 0-1,3 2 1,1 0-1,3 0 1,-1 0-1,2 0 31,-6 0 1,0-1 0,2 1 0,0-1-1,2 2 1,0-2 0,0 2 0,2-1-1,-2 0 11,-2-1 1,2 1 0,0 0-1,1-1 1,0 1 0,0 0-1,-1 0 1,2-2 0,-1 2-1,-1-1 0,-1 0 1,0 0 0,1 0-1,-1 0 1,0-1 0,0 2-1,0-3 1,-1 2 0,0 0-1,0-1-11,2 0 1,2 2 0,-2-1 0,0-1-1,0 0 1,-1 1 0,0-2 0,0 2-1,-1-1-13,5 1 0,-1-1 0,-1 1 0,0-1 0,0 0 0,-1 0 0,-1 0 0,0-1-18,1 1 1,0-1-1,-1 1 1,-1-2-1,-1 0 1,0 1-1,0-2-23,6 1 0,-2 1 0,0-2 0,-1-1 0,-1 0 0,0-1-33,5 2 0,-1-2 1,0-1-1,-2 0 0,0-2 0,-7 0 0,0-2 1,-2-1-1,1-1 0,-3-2-49,9-1 0,-2-3 0,-1-1 0,-2-3 491,-5-1 1,-2-3 0,-2-2 0,-3 1 81,5-7 1,-4-1 0,1-1-251,1 0 0,1-2 1,1 1 167,-7 5 1,1 0 0,1 1 0,2-1-1,8-1 1,0 0 0,4 0 0,2-2-366,-10 3 1,2-1 0,2 0 0,1-1 0,0-1 0,0-1 119,-5 3 0,1-1 0,0 0 0,1-1 0,0 0 0,-2-1 0,0 2 0,9-6 0,-1 0 0,-1 0 0,1-1 0,-2 1 0,-1-1-28,-3 1 1,0 1 0,-2 0 0,-1-2 0,-1 1 0,-3 1 27,10-9 0,-4 1 0,-4 0 0,-2-2-157,1-6 0,-8-1 1,-2-1 156,-7 4 0,-3-1 0,-4 0 491,3-15 1,-5 1-254,-5 7 1,-4 2 744,2-15 0,-7 6-492,-6 22 1,-4-5-261,-4-8 1,-4-8-1,-1-6-395,1 14 0,-2-4 0,-1-4 0,-1-3 0,-1-2 0,0-2 54,-1 8 1,1-2 0,-2-3 0,0-1-1,0-2 1,-2-1 0,0-1 0,-1 0-1,-1-1 28,3 8 0,-2-2 0,0-1 0,-1-1 0,-1-1 0,1 0 0,-1 0 0,-1-2 0,0 2 0,0-1 0,0 1 0,-2 0 6,2 3 0,0 0 1,-1-1-1,1 1 0,-2-1 1,1 1-1,-2-1 1,1 1-1,0 0 0,0 0 1,-1 1-1,-1 1 0,1 0-6,-2-2 0,-1 0 0,1 1 0,0 0 0,-2-1 0,1 1 0,-1 2 0,0 0 0,1 0 0,-2 2 0,1 0 0,-1 1-28,-5-8 1,-1 1 0,0 1 0,-1 1-1,1 0 1,-1 3 0,1 1 0,-1 3-1,0 1-31,-1-1 1,-1 3-1,1 1 1,-1 2-1,1 2 1,-1 1-1,2 3-56,-8-6 0,1 3 1,0 2-1,0 2 0,3 4-131,-11-6 0,1 6 0,2 0 170,3 0 1,0 3-1,-1-6 158,2 0 0,-2-3 0,-1-1 0,-2-4 99,5 8 1,0-2 0,-2-2 0,-1 1-1,-2-3 1,-1 1-100,1 2 0,-1-1 0,-2-2 0,0 2 0,-2-2 0,0 1 0,0 0 104,3 4 1,-1 0 0,-1-1 0,0 2-1,-2-1 1,1 0 0,0 1 0,0 0-105,0 2 0,0-1 0,-2 0 0,1 2 0,1-1 0,-1 1 0,-1 1 0,2 0 0,-5-2 0,1 0 0,-1 1 0,1 1 0,-1 0 0,1 1 0,1 1-25,4 1 0,-1 2 0,1 1 0,0-1 1,2 2-1,-1 1 0,2 1 25,-10-3 0,2 0 0,0 3 0,3 1 0,-1 2-42,-2-1 0,1 3 0,1 2 0,2 3 42,-7-2 0,0 3 0,2 1 327,8 4 1,0 2 0,1-1-1,4 2 1,1 2 0,0 0-31,-17 0 0,1 2 194,5 1 1,1 2-1,0-1 1,2 2-1,4-1 1,1 0-1,4 0 1,1 0-1,3-1 1,2 2-1,3-1 1,-1 1 491,-33 4 0,10 1-155,12 3-828,13-3 0,10-1 0,-2-3 0,-10-2 0,-11 0 0,-6 0 0,6 0 0,12 0 0,11 0 0,9 0 0,-3 0 0,-6 0 0,-6-2 0,0 0 0,6-1 0,6 1 0,6 2 0,-6 2 0,-3 1 0,-6 1 0,-3 0 0,3 0 0,4-4 0,7 0 0,4 0 0,3 0 0,2 0 0,-1 0 0,-1 0 0,-1 0 0,2 0 0,2-2 0,1 1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3T05:31:51.490"/>
    </inkml:context>
    <inkml:brush xml:id="br0">
      <inkml:brushProperty name="width" value="0.35" units="cm"/>
      <inkml:brushProperty name="height" value="0.35" units="cm"/>
      <inkml:brushProperty name="color" value="#00A0D7"/>
    </inkml:brush>
  </inkml:definitions>
  <inkml:trace contextRef="#ctx0" brushRef="#br0">0 0 4915,'0'0'0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3T05:31:55.884"/>
    </inkml:context>
    <inkml:brush xml:id="br0">
      <inkml:brushProperty name="width" value="0.35" units="cm"/>
      <inkml:brushProperty name="height" value="0.35" units="cm"/>
      <inkml:brushProperty name="color" value="#00A0D7"/>
    </inkml:brush>
  </inkml:definitions>
  <inkml:trace contextRef="#ctx0" brushRef="#br0">0 1 4915,'0'0'0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amsterdam.nl/en/policy/policy-sustainability-energy/" TargetMode="External"/><Relationship Id="rId2" Type="http://schemas.openxmlformats.org/officeDocument/2006/relationships/slide" Target="../slides/slide30.xml"/><Relationship Id="rId1" Type="http://schemas.openxmlformats.org/officeDocument/2006/relationships/notesMaster" Target="../notesMasters/notesMaster1.xml"/><Relationship Id="rId4" Type="http://schemas.openxmlformats.org/officeDocument/2006/relationships/hyperlink" Target="https://openresearch.amsterdam/nl/page/48130/roadmap-amsterdam-climate-neutral-2050" TargetMode="Externa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valtioneuvosto.fi/en/-/10623/reform-of-housing-finance-regulation-supports-housing-market-through-added-flexibility"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www.pathwayshousingfirst.org/about-us" TargetMode="External"/><Relationship Id="rId2" Type="http://schemas.openxmlformats.org/officeDocument/2006/relationships/slide" Target="../slides/slide40.xml"/><Relationship Id="rId1" Type="http://schemas.openxmlformats.org/officeDocument/2006/relationships/notesMaster" Target="../notesMasters/notesMaster1.xml"/><Relationship Id="rId5" Type="http://schemas.openxmlformats.org/officeDocument/2006/relationships/hyperlink" Target="https://materialbank.myhelsinki.fi/search/all/media/8569?showFilters=true&amp;search=home&amp;sortBy=relevance" TargetMode="External"/><Relationship Id="rId4" Type="http://schemas.openxmlformats.org/officeDocument/2006/relationships/hyperlink" Target="https://ysaatio.fi/asunto-ensin/asunto-ensin-malli/" TargetMode="Externa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a:extLst>
            <a:ext uri="{FF2B5EF4-FFF2-40B4-BE49-F238E27FC236}">
              <a16:creationId xmlns:a16="http://schemas.microsoft.com/office/drawing/2014/main" id="{017E5FDE-7671-C854-1A51-0D20CDE0DEF1}"/>
            </a:ext>
          </a:extLst>
        </p:cNvPr>
        <p:cNvGrpSpPr/>
        <p:nvPr/>
      </p:nvGrpSpPr>
      <p:grpSpPr>
        <a:xfrm>
          <a:off x="0" y="0"/>
          <a:ext cx="0" cy="0"/>
          <a:chOff x="0" y="0"/>
          <a:chExt cx="0" cy="0"/>
        </a:xfrm>
      </p:grpSpPr>
      <p:sp>
        <p:nvSpPr>
          <p:cNvPr id="57" name="Google Shape;57;g8c4bd8d318_0_0:notes">
            <a:extLst>
              <a:ext uri="{FF2B5EF4-FFF2-40B4-BE49-F238E27FC236}">
                <a16:creationId xmlns:a16="http://schemas.microsoft.com/office/drawing/2014/main" id="{B1515E49-AB1B-490E-81D8-BD26B7EB1E9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8c4bd8d318_0_0:notes">
            <a:extLst>
              <a:ext uri="{FF2B5EF4-FFF2-40B4-BE49-F238E27FC236}">
                <a16:creationId xmlns:a16="http://schemas.microsoft.com/office/drawing/2014/main" id="{B5B60250-E5AB-4C69-8297-39E50CC80E0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956939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B84F5D-3C80-76CE-41D3-8BFB8ACB6EC7}"/>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973AAE3D-77F3-F793-1231-033D3588C747}"/>
              </a:ext>
            </a:extLst>
          </p:cNvPr>
          <p:cNvSpPr>
            <a:spLocks noGrp="1" noRot="1" noChangeAspect="1"/>
          </p:cNvSpPr>
          <p:nvPr>
            <p:ph type="sldImg"/>
          </p:nvPr>
        </p:nvSpPr>
        <p:spPr>
          <a:xfrm>
            <a:off x="381000" y="685800"/>
            <a:ext cx="6096000" cy="3429000"/>
          </a:xfrm>
        </p:spPr>
      </p:sp>
      <p:sp>
        <p:nvSpPr>
          <p:cNvPr id="3" name="Segnaposto note 2">
            <a:extLst>
              <a:ext uri="{FF2B5EF4-FFF2-40B4-BE49-F238E27FC236}">
                <a16:creationId xmlns:a16="http://schemas.microsoft.com/office/drawing/2014/main" id="{11E9761D-E941-DEB4-6F9A-FB815E5C48BA}"/>
              </a:ext>
            </a:extLst>
          </p:cNvPr>
          <p:cNvSpPr>
            <a:spLocks noGrp="1"/>
          </p:cNvSpPr>
          <p:nvPr>
            <p:ph type="body" idx="1"/>
          </p:nvPr>
        </p:nvSpPr>
        <p:spPr/>
        <p:txBody>
          <a:bodyPr/>
          <a:lstStyle/>
          <a:p>
            <a:r>
              <a:rPr lang="it-IT" err="1"/>
              <a:t>Tangible</a:t>
            </a:r>
            <a:r>
              <a:rPr lang="it-IT"/>
              <a:t> benefits for</a:t>
            </a:r>
          </a:p>
          <a:p>
            <a:r>
              <a:rPr lang="it-IT"/>
              <a:t>Housing company: </a:t>
            </a:r>
            <a:r>
              <a:rPr lang="it-IT" err="1"/>
              <a:t>savings</a:t>
            </a:r>
            <a:r>
              <a:rPr lang="it-IT"/>
              <a:t>, </a:t>
            </a:r>
            <a:r>
              <a:rPr lang="it-IT" err="1"/>
              <a:t>value</a:t>
            </a:r>
            <a:r>
              <a:rPr lang="it-IT"/>
              <a:t> </a:t>
            </a:r>
            <a:r>
              <a:rPr lang="it-IT" err="1"/>
              <a:t>increase</a:t>
            </a:r>
            <a:r>
              <a:rPr lang="it-IT"/>
              <a:t> of the building, </a:t>
            </a:r>
            <a:r>
              <a:rPr lang="it-IT" err="1"/>
              <a:t>individual</a:t>
            </a:r>
            <a:r>
              <a:rPr lang="it-IT"/>
              <a:t> </a:t>
            </a:r>
            <a:r>
              <a:rPr lang="it-IT" err="1"/>
              <a:t>would</a:t>
            </a:r>
            <a:r>
              <a:rPr lang="it-IT"/>
              <a:t> reduce costs and </a:t>
            </a:r>
            <a:r>
              <a:rPr lang="it-IT" err="1"/>
              <a:t>increa</a:t>
            </a:r>
            <a:r>
              <a:rPr lang="it-IT"/>
              <a:t> </a:t>
            </a:r>
            <a:r>
              <a:rPr lang="it-IT" err="1"/>
              <a:t>quality</a:t>
            </a:r>
            <a:r>
              <a:rPr lang="it-IT"/>
              <a:t> of life</a:t>
            </a:r>
          </a:p>
          <a:p>
            <a:endParaRPr lang="it-IT"/>
          </a:p>
          <a:p>
            <a:pPr marL="0" marR="0" lvl="0" indent="0" algn="l" defTabSz="914400" rtl="0" eaLnBrk="1" fontAlgn="auto" latinLnBrk="0" hangingPunct="1">
              <a:lnSpc>
                <a:spcPct val="100000"/>
              </a:lnSpc>
              <a:spcBef>
                <a:spcPts val="0"/>
              </a:spcBef>
              <a:spcAft>
                <a:spcPts val="0"/>
              </a:spcAft>
              <a:buClrTx/>
              <a:buSzTx/>
              <a:buFontTx/>
              <a:buNone/>
              <a:tabLst/>
              <a:defRPr/>
            </a:pPr>
            <a:r>
              <a:rPr lang="fi-FI" err="1"/>
              <a:t>Let’s</a:t>
            </a:r>
            <a:r>
              <a:rPr lang="fi-FI"/>
              <a:t> </a:t>
            </a:r>
            <a:r>
              <a:rPr lang="fi-FI" err="1"/>
              <a:t>invest</a:t>
            </a:r>
            <a:r>
              <a:rPr lang="fi-FI"/>
              <a:t> in </a:t>
            </a:r>
            <a:r>
              <a:rPr lang="fi-FI" err="1"/>
              <a:t>extisng</a:t>
            </a:r>
            <a:r>
              <a:rPr lang="fi-FI"/>
              <a:t> </a:t>
            </a:r>
            <a:r>
              <a:rPr lang="fi-FI" err="1"/>
              <a:t>buildings</a:t>
            </a:r>
            <a:r>
              <a:rPr lang="fi-FI"/>
              <a:t> and </a:t>
            </a:r>
            <a:r>
              <a:rPr lang="fi-FI" err="1"/>
              <a:t>the</a:t>
            </a:r>
            <a:r>
              <a:rPr lang="fi-FI"/>
              <a:t> </a:t>
            </a:r>
            <a:r>
              <a:rPr lang="fi-FI" err="1"/>
              <a:t>immediate</a:t>
            </a:r>
            <a:r>
              <a:rPr lang="fi-FI"/>
              <a:t> </a:t>
            </a:r>
            <a:r>
              <a:rPr lang="fi-FI" err="1"/>
              <a:t>outcome</a:t>
            </a:r>
            <a:r>
              <a:rPr lang="fi-FI"/>
              <a:t> is </a:t>
            </a:r>
            <a:r>
              <a:rPr lang="fi-FI" err="1"/>
              <a:t>reducing</a:t>
            </a:r>
            <a:r>
              <a:rPr lang="fi-FI"/>
              <a:t> </a:t>
            </a:r>
            <a:r>
              <a:rPr lang="fi-FI" err="1"/>
              <a:t>the</a:t>
            </a:r>
            <a:r>
              <a:rPr lang="fi-FI"/>
              <a:t> </a:t>
            </a:r>
            <a:r>
              <a:rPr lang="fi-FI" err="1"/>
              <a:t>managing</a:t>
            </a:r>
            <a:r>
              <a:rPr lang="fi-FI"/>
              <a:t> </a:t>
            </a:r>
            <a:r>
              <a:rPr lang="fi-FI" err="1"/>
              <a:t>costs</a:t>
            </a:r>
            <a:endParaRPr lang="fi-FI"/>
          </a:p>
          <a:p>
            <a:pPr marL="0" marR="0" lvl="0" indent="0" algn="l" defTabSz="914400" rtl="0" eaLnBrk="1" fontAlgn="auto" latinLnBrk="0" hangingPunct="1">
              <a:lnSpc>
                <a:spcPct val="100000"/>
              </a:lnSpc>
              <a:spcBef>
                <a:spcPts val="0"/>
              </a:spcBef>
              <a:spcAft>
                <a:spcPts val="0"/>
              </a:spcAft>
              <a:buClrTx/>
              <a:buSzTx/>
              <a:buFontTx/>
              <a:buNone/>
              <a:tabLst/>
              <a:defRPr/>
            </a:pPr>
            <a:endParaRPr lang="fi-FI"/>
          </a:p>
          <a:p>
            <a:pPr marL="0" marR="0" lvl="0" indent="0" algn="l" defTabSz="914400" rtl="0" eaLnBrk="1" fontAlgn="base" latinLnBrk="0" hangingPunct="1">
              <a:lnSpc>
                <a:spcPct val="100000"/>
              </a:lnSpc>
              <a:spcBef>
                <a:spcPts val="0"/>
              </a:spcBef>
              <a:spcAft>
                <a:spcPts val="0"/>
              </a:spcAft>
              <a:buClrTx/>
              <a:buSzTx/>
              <a:buFontTx/>
              <a:buNone/>
              <a:tabLst/>
              <a:defRPr/>
            </a:pPr>
            <a:r>
              <a:rPr lang="fi-FI" sz="1200" b="0" i="0" u="none" strike="noStrike" kern="1200" err="1">
                <a:solidFill>
                  <a:schemeClr val="tx1"/>
                </a:solidFill>
                <a:effectLst/>
                <a:ea typeface="+mn-ea"/>
                <a:cs typeface="+mn-cs"/>
              </a:rPr>
              <a:t>What</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if</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we</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designed</a:t>
            </a:r>
            <a:r>
              <a:rPr lang="fi-FI" sz="1200" b="0" i="0" u="none" strike="noStrike" kern="1200">
                <a:solidFill>
                  <a:schemeClr val="tx1"/>
                </a:solidFill>
                <a:effectLst/>
                <a:ea typeface="+mn-ea"/>
                <a:cs typeface="+mn-cs"/>
              </a:rPr>
              <a:t> a </a:t>
            </a:r>
            <a:r>
              <a:rPr lang="fi-FI" sz="1200" b="0" i="0" u="none" strike="noStrike" kern="1200" err="1">
                <a:solidFill>
                  <a:schemeClr val="tx1"/>
                </a:solidFill>
                <a:effectLst/>
                <a:ea typeface="+mn-ea"/>
                <a:cs typeface="+mn-cs"/>
              </a:rPr>
              <a:t>system</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where</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housing</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companies</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work</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together</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the</a:t>
            </a:r>
            <a:r>
              <a:rPr lang="fi-FI" sz="1200" b="0" i="0" u="none" strike="noStrike" kern="1200">
                <a:solidFill>
                  <a:schemeClr val="tx1"/>
                </a:solidFill>
                <a:effectLst/>
                <a:ea typeface="+mn-ea"/>
                <a:cs typeface="+mn-cs"/>
              </a:rPr>
              <a:t> City </a:t>
            </a:r>
            <a:r>
              <a:rPr lang="fi-FI" sz="1200" b="0" i="0" u="none" strike="noStrike" kern="1200" err="1">
                <a:solidFill>
                  <a:schemeClr val="tx1"/>
                </a:solidFill>
                <a:effectLst/>
                <a:ea typeface="+mn-ea"/>
                <a:cs typeface="+mn-cs"/>
              </a:rPr>
              <a:t>enables</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them</a:t>
            </a:r>
            <a:r>
              <a:rPr lang="fi-FI" sz="1200" b="0" i="0" u="none" strike="noStrike" kern="1200">
                <a:solidFill>
                  <a:schemeClr val="tx1"/>
                </a:solidFill>
                <a:effectLst/>
                <a:ea typeface="+mn-ea"/>
                <a:cs typeface="+mn-cs"/>
              </a:rPr>
              <a:t>, and </a:t>
            </a:r>
            <a:r>
              <a:rPr lang="fi-FI" sz="1200" b="0" i="0" u="none" strike="noStrike" kern="1200" err="1">
                <a:solidFill>
                  <a:schemeClr val="tx1"/>
                </a:solidFill>
                <a:effectLst/>
                <a:ea typeface="+mn-ea"/>
                <a:cs typeface="+mn-cs"/>
              </a:rPr>
              <a:t>new</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financial</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instruments</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flow</a:t>
            </a:r>
            <a:r>
              <a:rPr lang="fi-FI" sz="1200" b="0" i="0" u="none" strike="noStrike" kern="1200">
                <a:solidFill>
                  <a:schemeClr val="tx1"/>
                </a:solidFill>
                <a:effectLst/>
                <a:ea typeface="+mn-ea"/>
                <a:cs typeface="+mn-cs"/>
              </a:rPr>
              <a:t> to </a:t>
            </a:r>
            <a:r>
              <a:rPr lang="fi-FI" sz="1200" b="0" i="0" u="none" strike="noStrike" kern="1200" err="1">
                <a:solidFill>
                  <a:schemeClr val="tx1"/>
                </a:solidFill>
                <a:effectLst/>
                <a:ea typeface="+mn-ea"/>
                <a:cs typeface="+mn-cs"/>
              </a:rPr>
              <a:t>the</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places</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that</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need</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them</a:t>
            </a:r>
            <a:r>
              <a:rPr lang="fi-FI" sz="1200" b="0" i="0" u="none" strike="noStrike" kern="1200">
                <a:solidFill>
                  <a:schemeClr val="tx1"/>
                </a:solidFill>
                <a:effectLst/>
                <a:ea typeface="+mn-ea"/>
                <a:cs typeface="+mn-cs"/>
              </a:rPr>
              <a:t>? </a:t>
            </a:r>
            <a:r>
              <a:rPr lang="en-US" sz="1200" b="0" i="0" kern="1200">
                <a:solidFill>
                  <a:schemeClr val="tx1"/>
                </a:solidFill>
                <a:effectLst/>
                <a:ea typeface="+mn-ea"/>
                <a:cs typeface="+mn-cs"/>
              </a:rPr>
              <a:t>​</a:t>
            </a:r>
          </a:p>
          <a:p>
            <a:pPr rtl="0" fontAlgn="base"/>
            <a:endParaRPr lang="fi-FI" sz="1200" b="0" i="0" u="none" strike="noStrike" kern="1200">
              <a:solidFill>
                <a:schemeClr val="tx1"/>
              </a:solidFill>
              <a:effectLst/>
              <a:ea typeface="+mn-ea"/>
              <a:cs typeface="+mn-cs"/>
            </a:endParaRPr>
          </a:p>
          <a:p>
            <a:pPr rtl="0" fontAlgn="base"/>
            <a:r>
              <a:rPr lang="fi-FI" sz="1200" b="0" i="0" u="none" strike="noStrike" kern="1200">
                <a:solidFill>
                  <a:schemeClr val="tx1"/>
                </a:solidFill>
                <a:effectLst/>
                <a:ea typeface="+mn-ea"/>
                <a:cs typeface="+mn-cs"/>
                <a:sym typeface="Wingdings" panose="05000000000000000000" pitchFamily="2" charset="2"/>
              </a:rPr>
              <a:t> </a:t>
            </a:r>
            <a:r>
              <a:rPr lang="fi-FI" sz="1200" b="0" i="0" u="none" strike="noStrike" kern="1200" err="1">
                <a:solidFill>
                  <a:schemeClr val="tx1"/>
                </a:solidFill>
                <a:effectLst/>
                <a:ea typeface="+mn-ea"/>
                <a:cs typeface="+mn-cs"/>
              </a:rPr>
              <a:t>We</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often</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see</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buildings</a:t>
            </a:r>
            <a:r>
              <a:rPr lang="fi-FI" sz="1200" b="0" i="0" u="none" strike="noStrike" kern="1200">
                <a:solidFill>
                  <a:schemeClr val="tx1"/>
                </a:solidFill>
                <a:effectLst/>
                <a:ea typeface="+mn-ea"/>
                <a:cs typeface="+mn-cs"/>
              </a:rPr>
              <a:t> as </a:t>
            </a:r>
            <a:r>
              <a:rPr lang="fi-FI" sz="1200" b="0" i="0" u="none" strike="noStrike" kern="1200" err="1">
                <a:solidFill>
                  <a:schemeClr val="tx1"/>
                </a:solidFill>
                <a:effectLst/>
                <a:ea typeface="+mn-ea"/>
                <a:cs typeface="+mn-cs"/>
              </a:rPr>
              <a:t>the</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problem</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They</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are</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leaking</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energy</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they</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are</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inefficient</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they</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need</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fixing</a:t>
            </a:r>
            <a:r>
              <a:rPr lang="fi-FI" sz="1200" b="0" i="0" u="none" strike="noStrike" kern="1200">
                <a:solidFill>
                  <a:schemeClr val="tx1"/>
                </a:solidFill>
                <a:effectLst/>
                <a:ea typeface="+mn-ea"/>
                <a:cs typeface="+mn-cs"/>
              </a:rPr>
              <a:t>. </a:t>
            </a:r>
            <a:r>
              <a:rPr lang="en-US" sz="1200" b="0" i="0" kern="1200">
                <a:solidFill>
                  <a:schemeClr val="tx1"/>
                </a:solidFill>
                <a:effectLst/>
                <a:ea typeface="+mn-ea"/>
                <a:cs typeface="+mn-cs"/>
              </a:rPr>
              <a:t>​</a:t>
            </a:r>
          </a:p>
          <a:p>
            <a:pPr rtl="0" fontAlgn="base"/>
            <a:r>
              <a:rPr lang="fi-FI" sz="1200" b="0" i="0" u="none" strike="noStrike" kern="1200" err="1">
                <a:solidFill>
                  <a:schemeClr val="tx1"/>
                </a:solidFill>
                <a:effectLst/>
                <a:ea typeface="+mn-ea"/>
                <a:cs typeface="+mn-cs"/>
              </a:rPr>
              <a:t>But</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what</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if</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we</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flipped</a:t>
            </a:r>
            <a:r>
              <a:rPr lang="fi-FI" sz="1200" b="0" i="0" u="none" strike="noStrike" kern="1200">
                <a:solidFill>
                  <a:schemeClr val="tx1"/>
                </a:solidFill>
                <a:effectLst/>
                <a:ea typeface="+mn-ea"/>
                <a:cs typeface="+mn-cs"/>
              </a:rPr>
              <a:t> it? </a:t>
            </a:r>
            <a:r>
              <a:rPr lang="fi-FI" sz="1200" b="0" i="0" u="none" strike="noStrike" kern="1200" err="1">
                <a:solidFill>
                  <a:schemeClr val="tx1"/>
                </a:solidFill>
                <a:effectLst/>
                <a:ea typeface="+mn-ea"/>
                <a:cs typeface="+mn-cs"/>
              </a:rPr>
              <a:t>What</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if</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buildings</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are</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the</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lever</a:t>
            </a:r>
            <a:r>
              <a:rPr lang="fi-FI" sz="1200" b="0" i="0" u="none" strike="noStrike" kern="1200">
                <a:solidFill>
                  <a:schemeClr val="tx1"/>
                </a:solidFill>
                <a:effectLst/>
                <a:ea typeface="+mn-ea"/>
                <a:cs typeface="+mn-cs"/>
              </a:rPr>
              <a:t>?</a:t>
            </a:r>
            <a:r>
              <a:rPr lang="en-US" sz="1200" b="0" i="0" kern="1200">
                <a:solidFill>
                  <a:schemeClr val="tx1"/>
                </a:solidFill>
                <a:effectLst/>
                <a:ea typeface="+mn-ea"/>
                <a:cs typeface="+mn-cs"/>
              </a:rPr>
              <a:t>​</a:t>
            </a:r>
          </a:p>
          <a:p>
            <a:pPr rtl="0" fontAlgn="base"/>
            <a:r>
              <a:rPr lang="fi-FI" sz="1200" b="0" i="0" u="none" strike="noStrike" kern="1200" err="1">
                <a:solidFill>
                  <a:schemeClr val="tx1"/>
                </a:solidFill>
                <a:effectLst/>
                <a:ea typeface="+mn-ea"/>
                <a:cs typeface="+mn-cs"/>
              </a:rPr>
              <a:t>Housing</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companies</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are</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not</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obstacles</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They</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are</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essential</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actors</a:t>
            </a:r>
            <a:r>
              <a:rPr lang="fi-FI" sz="1200" b="0" i="0" u="none" strike="noStrike" kern="1200">
                <a:solidFill>
                  <a:schemeClr val="tx1"/>
                </a:solidFill>
                <a:effectLst/>
                <a:ea typeface="+mn-ea"/>
                <a:cs typeface="+mn-cs"/>
              </a:rPr>
              <a:t> in city </a:t>
            </a:r>
            <a:r>
              <a:rPr lang="fi-FI" sz="1200" b="0" i="0" u="none" strike="noStrike" kern="1200" err="1">
                <a:solidFill>
                  <a:schemeClr val="tx1"/>
                </a:solidFill>
                <a:effectLst/>
                <a:ea typeface="+mn-ea"/>
                <a:cs typeface="+mn-cs"/>
              </a:rPr>
              <a:t>strategy</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Fragmentation</a:t>
            </a:r>
            <a:r>
              <a:rPr lang="fi-FI" sz="1200" b="0" i="0" u="none" strike="noStrike" kern="1200">
                <a:solidFill>
                  <a:schemeClr val="tx1"/>
                </a:solidFill>
                <a:effectLst/>
                <a:ea typeface="+mn-ea"/>
                <a:cs typeface="+mn-cs"/>
              </a:rPr>
              <a:t> is </a:t>
            </a:r>
            <a:r>
              <a:rPr lang="fi-FI" sz="1200" b="0" i="0" u="none" strike="noStrike" kern="1200" err="1">
                <a:solidFill>
                  <a:schemeClr val="tx1"/>
                </a:solidFill>
                <a:effectLst/>
                <a:ea typeface="+mn-ea"/>
                <a:cs typeface="+mn-cs"/>
              </a:rPr>
              <a:t>not</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inevitable</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Reactive</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crisis</a:t>
            </a:r>
            <a:r>
              <a:rPr lang="fi-FI" sz="1200" b="0" i="0" u="none" strike="noStrike" kern="1200">
                <a:solidFill>
                  <a:schemeClr val="tx1"/>
                </a:solidFill>
                <a:effectLst/>
                <a:ea typeface="+mn-ea"/>
                <a:cs typeface="+mn-cs"/>
              </a:rPr>
              <a:t> management is </a:t>
            </a:r>
            <a:r>
              <a:rPr lang="fi-FI" sz="1200" b="0" i="0" u="none" strike="noStrike" kern="1200" err="1">
                <a:solidFill>
                  <a:schemeClr val="tx1"/>
                </a:solidFill>
                <a:effectLst/>
                <a:ea typeface="+mn-ea"/>
                <a:cs typeface="+mn-cs"/>
              </a:rPr>
              <a:t>not</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the</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only</a:t>
            </a:r>
            <a:r>
              <a:rPr lang="fi-FI" sz="1200" b="0" i="0" u="none" strike="noStrike" kern="1200">
                <a:solidFill>
                  <a:schemeClr val="tx1"/>
                </a:solidFill>
                <a:effectLst/>
                <a:ea typeface="+mn-ea"/>
                <a:cs typeface="+mn-cs"/>
              </a:rPr>
              <a:t> option.</a:t>
            </a:r>
            <a:r>
              <a:rPr lang="en-US" sz="1200" b="0" i="0" kern="1200">
                <a:solidFill>
                  <a:schemeClr val="tx1"/>
                </a:solidFill>
                <a:effectLst/>
                <a:ea typeface="+mn-ea"/>
                <a:cs typeface="+mn-cs"/>
              </a:rPr>
              <a:t>​</a:t>
            </a:r>
          </a:p>
          <a:p>
            <a:pPr rtl="0" fontAlgn="base"/>
            <a:r>
              <a:rPr lang="fi-FI" sz="1200" b="1" i="0" u="none" strike="noStrike" kern="1200">
                <a:solidFill>
                  <a:schemeClr val="tx1"/>
                </a:solidFill>
                <a:effectLst/>
                <a:ea typeface="+mn-ea"/>
                <a:cs typeface="+mn-cs"/>
              </a:rPr>
              <a:t>It is </a:t>
            </a:r>
            <a:r>
              <a:rPr lang="fi-FI" sz="1200" b="1" i="0" u="none" strike="noStrike" kern="1200" err="1">
                <a:solidFill>
                  <a:schemeClr val="tx1"/>
                </a:solidFill>
                <a:effectLst/>
                <a:ea typeface="+mn-ea"/>
                <a:cs typeface="+mn-cs"/>
              </a:rPr>
              <a:t>not</a:t>
            </a:r>
            <a:r>
              <a:rPr lang="fi-FI" sz="1200" b="1" i="0" u="none" strike="noStrike" kern="1200">
                <a:solidFill>
                  <a:schemeClr val="tx1"/>
                </a:solidFill>
                <a:effectLst/>
                <a:ea typeface="+mn-ea"/>
                <a:cs typeface="+mn-cs"/>
              </a:rPr>
              <a:t> </a:t>
            </a:r>
            <a:r>
              <a:rPr lang="fi-FI" sz="1200" b="1" i="0" u="none" strike="noStrike" kern="1200" err="1">
                <a:solidFill>
                  <a:schemeClr val="tx1"/>
                </a:solidFill>
                <a:effectLst/>
                <a:ea typeface="+mn-ea"/>
                <a:cs typeface="+mn-cs"/>
              </a:rPr>
              <a:t>about</a:t>
            </a:r>
            <a:r>
              <a:rPr lang="fi-FI" sz="1200" b="1" i="0" u="none" strike="noStrike" kern="1200">
                <a:solidFill>
                  <a:schemeClr val="tx1"/>
                </a:solidFill>
                <a:effectLst/>
                <a:ea typeface="+mn-ea"/>
                <a:cs typeface="+mn-cs"/>
              </a:rPr>
              <a:t> </a:t>
            </a:r>
            <a:r>
              <a:rPr lang="fi-FI" sz="1200" b="1" i="0" u="none" strike="noStrike" kern="1200" err="1">
                <a:solidFill>
                  <a:schemeClr val="tx1"/>
                </a:solidFill>
                <a:effectLst/>
                <a:ea typeface="+mn-ea"/>
                <a:cs typeface="+mn-cs"/>
              </a:rPr>
              <a:t>making</a:t>
            </a:r>
            <a:r>
              <a:rPr lang="fi-FI" sz="1200" b="1" i="0" u="none" strike="noStrike" kern="1200">
                <a:solidFill>
                  <a:schemeClr val="tx1"/>
                </a:solidFill>
                <a:effectLst/>
                <a:ea typeface="+mn-ea"/>
                <a:cs typeface="+mn-cs"/>
              </a:rPr>
              <a:t> </a:t>
            </a:r>
            <a:r>
              <a:rPr lang="fi-FI" sz="1200" b="1" i="0" u="none" strike="noStrike" kern="1200" err="1">
                <a:solidFill>
                  <a:schemeClr val="tx1"/>
                </a:solidFill>
                <a:effectLst/>
                <a:ea typeface="+mn-ea"/>
                <a:cs typeface="+mn-cs"/>
              </a:rPr>
              <a:t>sacrifices</a:t>
            </a:r>
            <a:r>
              <a:rPr lang="fi-FI" sz="1200" b="1" i="0" u="none" strike="noStrike" kern="1200">
                <a:solidFill>
                  <a:schemeClr val="tx1"/>
                </a:solidFill>
                <a:effectLst/>
                <a:ea typeface="+mn-ea"/>
                <a:cs typeface="+mn-cs"/>
              </a:rPr>
              <a:t>. It is </a:t>
            </a:r>
            <a:r>
              <a:rPr lang="fi-FI" sz="1200" b="1" i="0" u="none" strike="noStrike" kern="1200" err="1">
                <a:solidFill>
                  <a:schemeClr val="tx1"/>
                </a:solidFill>
                <a:effectLst/>
                <a:ea typeface="+mn-ea"/>
                <a:cs typeface="+mn-cs"/>
              </a:rPr>
              <a:t>about</a:t>
            </a:r>
            <a:r>
              <a:rPr lang="fi-FI" sz="1200" b="1" i="0" u="none" strike="noStrike" kern="1200">
                <a:solidFill>
                  <a:schemeClr val="tx1"/>
                </a:solidFill>
                <a:effectLst/>
                <a:ea typeface="+mn-ea"/>
                <a:cs typeface="+mn-cs"/>
              </a:rPr>
              <a:t> </a:t>
            </a:r>
            <a:r>
              <a:rPr lang="fi-FI" sz="1200" b="1" i="0" u="none" strike="noStrike" kern="1200" err="1">
                <a:solidFill>
                  <a:schemeClr val="tx1"/>
                </a:solidFill>
                <a:effectLst/>
                <a:ea typeface="+mn-ea"/>
                <a:cs typeface="+mn-cs"/>
              </a:rPr>
              <a:t>recognizing</a:t>
            </a:r>
            <a:r>
              <a:rPr lang="fi-FI" sz="1200" b="1" i="0" u="none" strike="noStrike" kern="1200">
                <a:solidFill>
                  <a:schemeClr val="tx1"/>
                </a:solidFill>
                <a:effectLst/>
                <a:ea typeface="+mn-ea"/>
                <a:cs typeface="+mn-cs"/>
              </a:rPr>
              <a:t> </a:t>
            </a:r>
            <a:r>
              <a:rPr lang="fi-FI" sz="1200" b="1" i="0" u="none" strike="noStrike" kern="1200" err="1">
                <a:solidFill>
                  <a:schemeClr val="tx1"/>
                </a:solidFill>
                <a:effectLst/>
                <a:ea typeface="+mn-ea"/>
                <a:cs typeface="+mn-cs"/>
              </a:rPr>
              <a:t>that</a:t>
            </a:r>
            <a:r>
              <a:rPr lang="fi-FI" sz="1200" b="1" i="0" u="none" strike="noStrike" kern="1200">
                <a:solidFill>
                  <a:schemeClr val="tx1"/>
                </a:solidFill>
                <a:effectLst/>
                <a:ea typeface="+mn-ea"/>
                <a:cs typeface="+mn-cs"/>
              </a:rPr>
              <a:t> </a:t>
            </a:r>
            <a:r>
              <a:rPr lang="fi-FI" sz="1200" b="1" i="0" u="none" strike="noStrike" kern="1200" err="1">
                <a:solidFill>
                  <a:schemeClr val="tx1"/>
                </a:solidFill>
                <a:effectLst/>
                <a:ea typeface="+mn-ea"/>
                <a:cs typeface="+mn-cs"/>
              </a:rPr>
              <a:t>climate</a:t>
            </a:r>
            <a:r>
              <a:rPr lang="fi-FI" sz="1200" b="1" i="0" u="none" strike="noStrike" kern="1200">
                <a:solidFill>
                  <a:schemeClr val="tx1"/>
                </a:solidFill>
                <a:effectLst/>
                <a:ea typeface="+mn-ea"/>
                <a:cs typeface="+mn-cs"/>
              </a:rPr>
              <a:t> </a:t>
            </a:r>
            <a:r>
              <a:rPr lang="fi-FI" sz="1200" b="1" i="0" u="none" strike="noStrike" kern="1200" err="1">
                <a:solidFill>
                  <a:schemeClr val="tx1"/>
                </a:solidFill>
                <a:effectLst/>
                <a:ea typeface="+mn-ea"/>
                <a:cs typeface="+mn-cs"/>
              </a:rPr>
              <a:t>investment</a:t>
            </a:r>
            <a:r>
              <a:rPr lang="fi-FI" sz="1200" b="1" i="0" u="none" strike="noStrike" kern="1200">
                <a:solidFill>
                  <a:schemeClr val="tx1"/>
                </a:solidFill>
                <a:effectLst/>
                <a:ea typeface="+mn-ea"/>
                <a:cs typeface="+mn-cs"/>
              </a:rPr>
              <a:t> </a:t>
            </a:r>
            <a:r>
              <a:rPr lang="fi-FI" sz="1200" b="1" i="0" u="none" strike="noStrike" kern="1200" err="1">
                <a:solidFill>
                  <a:schemeClr val="tx1"/>
                </a:solidFill>
                <a:effectLst/>
                <a:ea typeface="+mn-ea"/>
                <a:cs typeface="+mn-cs"/>
              </a:rPr>
              <a:t>creates</a:t>
            </a:r>
            <a:r>
              <a:rPr lang="fi-FI" sz="1200" b="1" i="0" u="none" strike="noStrike" kern="1200">
                <a:solidFill>
                  <a:schemeClr val="tx1"/>
                </a:solidFill>
                <a:effectLst/>
                <a:ea typeface="+mn-ea"/>
                <a:cs typeface="+mn-cs"/>
              </a:rPr>
              <a:t> </a:t>
            </a:r>
            <a:r>
              <a:rPr lang="fi-FI" sz="1200" b="1" i="0" u="none" strike="noStrike" kern="1200" err="1">
                <a:solidFill>
                  <a:schemeClr val="tx1"/>
                </a:solidFill>
                <a:effectLst/>
                <a:ea typeface="+mn-ea"/>
                <a:cs typeface="+mn-cs"/>
              </a:rPr>
              <a:t>value</a:t>
            </a:r>
            <a:r>
              <a:rPr lang="fi-FI" sz="1200" b="1" i="0" u="none" strike="noStrike" kern="1200">
                <a:solidFill>
                  <a:schemeClr val="tx1"/>
                </a:solidFill>
                <a:effectLst/>
                <a:ea typeface="+mn-ea"/>
                <a:cs typeface="+mn-cs"/>
              </a:rPr>
              <a:t> at </a:t>
            </a:r>
            <a:r>
              <a:rPr lang="fi-FI" sz="1200" b="1" i="0" u="none" strike="noStrike" kern="1200" err="1">
                <a:solidFill>
                  <a:schemeClr val="tx1"/>
                </a:solidFill>
                <a:effectLst/>
                <a:ea typeface="+mn-ea"/>
                <a:cs typeface="+mn-cs"/>
              </a:rPr>
              <a:t>every</a:t>
            </a:r>
            <a:r>
              <a:rPr lang="fi-FI" sz="1200" b="1" i="0" u="none" strike="noStrike" kern="1200">
                <a:solidFill>
                  <a:schemeClr val="tx1"/>
                </a:solidFill>
                <a:effectLst/>
                <a:ea typeface="+mn-ea"/>
                <a:cs typeface="+mn-cs"/>
              </a:rPr>
              <a:t> </a:t>
            </a:r>
            <a:r>
              <a:rPr lang="fi-FI" sz="1200" b="1" i="0" u="none" strike="noStrike" kern="1200" err="1">
                <a:solidFill>
                  <a:schemeClr val="tx1"/>
                </a:solidFill>
                <a:effectLst/>
                <a:ea typeface="+mn-ea"/>
                <a:cs typeface="+mn-cs"/>
              </a:rPr>
              <a:t>level</a:t>
            </a:r>
            <a:r>
              <a:rPr lang="fi-FI" sz="1200" b="1" i="0" u="none" strike="noStrike" kern="1200">
                <a:solidFill>
                  <a:schemeClr val="tx1"/>
                </a:solidFill>
                <a:effectLst/>
                <a:ea typeface="+mn-ea"/>
                <a:cs typeface="+mn-cs"/>
              </a:rPr>
              <a:t>. </a:t>
            </a:r>
            <a:r>
              <a:rPr lang="en-US" sz="1200" b="0" i="0" kern="1200">
                <a:solidFill>
                  <a:schemeClr val="tx1"/>
                </a:solidFill>
                <a:effectLst/>
                <a:ea typeface="+mn-ea"/>
                <a:cs typeface="+mn-cs"/>
              </a:rPr>
              <a:t>​</a:t>
            </a:r>
          </a:p>
          <a:p>
            <a:pPr rtl="0" fontAlgn="base"/>
            <a:r>
              <a:rPr lang="fi-FI" sz="1200" b="0" i="0" u="none" strike="noStrike" kern="1200" err="1">
                <a:solidFill>
                  <a:schemeClr val="tx1"/>
                </a:solidFill>
                <a:effectLst/>
                <a:ea typeface="+mn-ea"/>
                <a:cs typeface="+mn-cs"/>
              </a:rPr>
              <a:t>That</a:t>
            </a:r>
            <a:r>
              <a:rPr lang="fi-FI" sz="1200" b="0" i="0" u="none" strike="noStrike" kern="1200">
                <a:solidFill>
                  <a:schemeClr val="tx1"/>
                </a:solidFill>
                <a:effectLst/>
                <a:ea typeface="+mn-ea"/>
                <a:cs typeface="+mn-cs"/>
              </a:rPr>
              <a:t> is </a:t>
            </a:r>
            <a:r>
              <a:rPr lang="fi-FI" sz="1200" b="0" i="0" u="none" strike="noStrike" kern="1200" err="1">
                <a:solidFill>
                  <a:schemeClr val="tx1"/>
                </a:solidFill>
                <a:effectLst/>
                <a:ea typeface="+mn-ea"/>
                <a:cs typeface="+mn-cs"/>
              </a:rPr>
              <a:t>how</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we</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build</a:t>
            </a:r>
            <a:r>
              <a:rPr lang="fi-FI" sz="1200" b="0" i="0" u="none" strike="noStrike" kern="1200">
                <a:solidFill>
                  <a:schemeClr val="tx1"/>
                </a:solidFill>
                <a:effectLst/>
                <a:ea typeface="+mn-ea"/>
                <a:cs typeface="+mn-cs"/>
              </a:rPr>
              <a:t> for </a:t>
            </a:r>
            <a:r>
              <a:rPr lang="fi-FI" sz="1200" b="0" i="0" u="none" strike="noStrike" kern="1200" err="1">
                <a:solidFill>
                  <a:schemeClr val="tx1"/>
                </a:solidFill>
                <a:effectLst/>
                <a:ea typeface="+mn-ea"/>
                <a:cs typeface="+mn-cs"/>
              </a:rPr>
              <a:t>the</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future</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we</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know</a:t>
            </a:r>
            <a:r>
              <a:rPr lang="fi-FI" sz="1200" b="0" i="0" u="none" strike="noStrike" kern="1200">
                <a:solidFill>
                  <a:schemeClr val="tx1"/>
                </a:solidFill>
                <a:effectLst/>
                <a:ea typeface="+mn-ea"/>
                <a:cs typeface="+mn-cs"/>
              </a:rPr>
              <a:t> is </a:t>
            </a:r>
            <a:r>
              <a:rPr lang="fi-FI" sz="1200" b="0" i="0" u="none" strike="noStrike" kern="1200" err="1">
                <a:solidFill>
                  <a:schemeClr val="tx1"/>
                </a:solidFill>
                <a:effectLst/>
                <a:ea typeface="+mn-ea"/>
                <a:cs typeface="+mn-cs"/>
              </a:rPr>
              <a:t>coming</a:t>
            </a:r>
            <a:r>
              <a:rPr lang="fi-FI" sz="1200" b="0" i="0" u="none" strike="noStrike" kern="1200">
                <a:solidFill>
                  <a:schemeClr val="tx1"/>
                </a:solidFill>
                <a:effectLst/>
                <a:ea typeface="+mn-ea"/>
                <a:cs typeface="+mn-cs"/>
              </a:rPr>
              <a:t>.</a:t>
            </a:r>
            <a:endParaRPr lang="en-US" sz="1200" b="0" i="0" kern="1200">
              <a:solidFill>
                <a:schemeClr val="tx1"/>
              </a:solidFill>
              <a:effectLs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i-FI"/>
          </a:p>
          <a:p>
            <a:endParaRPr lang="it-IT"/>
          </a:p>
          <a:p>
            <a:endParaRPr lang="it-IT"/>
          </a:p>
        </p:txBody>
      </p:sp>
      <p:sp>
        <p:nvSpPr>
          <p:cNvPr id="4" name="Segnaposto numero diapositiva 3">
            <a:extLst>
              <a:ext uri="{FF2B5EF4-FFF2-40B4-BE49-F238E27FC236}">
                <a16:creationId xmlns:a16="http://schemas.microsoft.com/office/drawing/2014/main" id="{276CC496-FE3D-B0C6-548F-2B347B8C6039}"/>
              </a:ext>
            </a:extLst>
          </p:cNvPr>
          <p:cNvSpPr>
            <a:spLocks noGrp="1"/>
          </p:cNvSpPr>
          <p:nvPr>
            <p:ph type="sldNum" sz="quarter" idx="5"/>
          </p:nvPr>
        </p:nvSpPr>
        <p:spPr/>
        <p:txBody>
          <a:bodyPr/>
          <a:lstStyle/>
          <a:p>
            <a:fld id="{D874E729-077C-4766-8857-24B275983B32}" type="slidenum">
              <a:rPr lang="it-IT" smtClean="0"/>
              <a:t>13</a:t>
            </a:fld>
            <a:endParaRPr lang="it-IT"/>
          </a:p>
        </p:txBody>
      </p:sp>
    </p:spTree>
    <p:extLst>
      <p:ext uri="{BB962C8B-B14F-4D97-AF65-F5344CB8AC3E}">
        <p14:creationId xmlns:p14="http://schemas.microsoft.com/office/powerpoint/2010/main" val="3302496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23D380-D648-F425-3B01-F20D644AF717}"/>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CB8B62AB-5084-D519-20F3-2F7269B09F64}"/>
              </a:ext>
            </a:extLst>
          </p:cNvPr>
          <p:cNvSpPr>
            <a:spLocks noGrp="1" noRot="1" noChangeAspect="1"/>
          </p:cNvSpPr>
          <p:nvPr>
            <p:ph type="sldImg"/>
          </p:nvPr>
        </p:nvSpPr>
        <p:spPr>
          <a:xfrm>
            <a:off x="381000" y="685800"/>
            <a:ext cx="6096000" cy="3429000"/>
          </a:xfrm>
        </p:spPr>
      </p:sp>
      <p:sp>
        <p:nvSpPr>
          <p:cNvPr id="3" name="Segnaposto note 2">
            <a:extLst>
              <a:ext uri="{FF2B5EF4-FFF2-40B4-BE49-F238E27FC236}">
                <a16:creationId xmlns:a16="http://schemas.microsoft.com/office/drawing/2014/main" id="{5724F403-51EE-C6EF-9D46-9C5161416329}"/>
              </a:ext>
            </a:extLst>
          </p:cNvPr>
          <p:cNvSpPr>
            <a:spLocks noGrp="1"/>
          </p:cNvSpPr>
          <p:nvPr>
            <p:ph type="body" idx="1"/>
          </p:nvPr>
        </p:nvSpPr>
        <p:spPr/>
        <p:txBody>
          <a:bodyPr/>
          <a:lstStyle/>
          <a:p>
            <a:r>
              <a:rPr lang="it-IT" err="1"/>
              <a:t>Tangible</a:t>
            </a:r>
            <a:r>
              <a:rPr lang="it-IT"/>
              <a:t> benefits for</a:t>
            </a:r>
          </a:p>
          <a:p>
            <a:r>
              <a:rPr lang="it-IT"/>
              <a:t>Housing company: </a:t>
            </a:r>
            <a:r>
              <a:rPr lang="it-IT" err="1"/>
              <a:t>savings</a:t>
            </a:r>
            <a:r>
              <a:rPr lang="it-IT"/>
              <a:t>, </a:t>
            </a:r>
            <a:r>
              <a:rPr lang="it-IT" err="1"/>
              <a:t>value</a:t>
            </a:r>
            <a:r>
              <a:rPr lang="it-IT"/>
              <a:t> </a:t>
            </a:r>
            <a:r>
              <a:rPr lang="it-IT" err="1"/>
              <a:t>increase</a:t>
            </a:r>
            <a:r>
              <a:rPr lang="it-IT"/>
              <a:t> of the building, </a:t>
            </a:r>
            <a:r>
              <a:rPr lang="it-IT" err="1"/>
              <a:t>individual</a:t>
            </a:r>
            <a:r>
              <a:rPr lang="it-IT"/>
              <a:t> </a:t>
            </a:r>
            <a:r>
              <a:rPr lang="it-IT" err="1"/>
              <a:t>would</a:t>
            </a:r>
            <a:r>
              <a:rPr lang="it-IT"/>
              <a:t> reduce costs and </a:t>
            </a:r>
            <a:r>
              <a:rPr lang="it-IT" err="1"/>
              <a:t>increa</a:t>
            </a:r>
            <a:r>
              <a:rPr lang="it-IT"/>
              <a:t> </a:t>
            </a:r>
            <a:r>
              <a:rPr lang="it-IT" err="1"/>
              <a:t>quality</a:t>
            </a:r>
            <a:r>
              <a:rPr lang="it-IT"/>
              <a:t> of life</a:t>
            </a:r>
          </a:p>
          <a:p>
            <a:endParaRPr lang="it-IT"/>
          </a:p>
          <a:p>
            <a:pPr marL="0" marR="0" lvl="0" indent="0" algn="l" defTabSz="914400" rtl="0" eaLnBrk="1" fontAlgn="auto" latinLnBrk="0" hangingPunct="1">
              <a:lnSpc>
                <a:spcPct val="100000"/>
              </a:lnSpc>
              <a:spcBef>
                <a:spcPts val="0"/>
              </a:spcBef>
              <a:spcAft>
                <a:spcPts val="0"/>
              </a:spcAft>
              <a:buClrTx/>
              <a:buSzTx/>
              <a:buFontTx/>
              <a:buNone/>
              <a:tabLst/>
              <a:defRPr/>
            </a:pPr>
            <a:r>
              <a:rPr lang="fi-FI" err="1"/>
              <a:t>Let’s</a:t>
            </a:r>
            <a:r>
              <a:rPr lang="fi-FI"/>
              <a:t> </a:t>
            </a:r>
            <a:r>
              <a:rPr lang="fi-FI" err="1"/>
              <a:t>invest</a:t>
            </a:r>
            <a:r>
              <a:rPr lang="fi-FI"/>
              <a:t> in </a:t>
            </a:r>
            <a:r>
              <a:rPr lang="fi-FI" err="1"/>
              <a:t>extisng</a:t>
            </a:r>
            <a:r>
              <a:rPr lang="fi-FI"/>
              <a:t> </a:t>
            </a:r>
            <a:r>
              <a:rPr lang="fi-FI" err="1"/>
              <a:t>buildings</a:t>
            </a:r>
            <a:r>
              <a:rPr lang="fi-FI"/>
              <a:t> and </a:t>
            </a:r>
            <a:r>
              <a:rPr lang="fi-FI" err="1"/>
              <a:t>the</a:t>
            </a:r>
            <a:r>
              <a:rPr lang="fi-FI"/>
              <a:t> </a:t>
            </a:r>
            <a:r>
              <a:rPr lang="fi-FI" err="1"/>
              <a:t>immediate</a:t>
            </a:r>
            <a:r>
              <a:rPr lang="fi-FI"/>
              <a:t> </a:t>
            </a:r>
            <a:r>
              <a:rPr lang="fi-FI" err="1"/>
              <a:t>outcome</a:t>
            </a:r>
            <a:r>
              <a:rPr lang="fi-FI"/>
              <a:t> is </a:t>
            </a:r>
            <a:r>
              <a:rPr lang="fi-FI" err="1"/>
              <a:t>reducing</a:t>
            </a:r>
            <a:r>
              <a:rPr lang="fi-FI"/>
              <a:t> </a:t>
            </a:r>
            <a:r>
              <a:rPr lang="fi-FI" err="1"/>
              <a:t>the</a:t>
            </a:r>
            <a:r>
              <a:rPr lang="fi-FI"/>
              <a:t> </a:t>
            </a:r>
            <a:r>
              <a:rPr lang="fi-FI" err="1"/>
              <a:t>managing</a:t>
            </a:r>
            <a:r>
              <a:rPr lang="fi-FI"/>
              <a:t> </a:t>
            </a:r>
            <a:r>
              <a:rPr lang="fi-FI" err="1"/>
              <a:t>costs</a:t>
            </a:r>
            <a:endParaRPr lang="fi-FI"/>
          </a:p>
          <a:p>
            <a:pPr marL="0" marR="0" lvl="0" indent="0" algn="l" defTabSz="914400" rtl="0" eaLnBrk="1" fontAlgn="auto" latinLnBrk="0" hangingPunct="1">
              <a:lnSpc>
                <a:spcPct val="100000"/>
              </a:lnSpc>
              <a:spcBef>
                <a:spcPts val="0"/>
              </a:spcBef>
              <a:spcAft>
                <a:spcPts val="0"/>
              </a:spcAft>
              <a:buClrTx/>
              <a:buSzTx/>
              <a:buFontTx/>
              <a:buNone/>
              <a:tabLst/>
              <a:defRPr/>
            </a:pPr>
            <a:endParaRPr lang="fi-FI"/>
          </a:p>
          <a:p>
            <a:pPr marL="0" marR="0" lvl="0" indent="0" algn="l" defTabSz="914400" rtl="0" eaLnBrk="1" fontAlgn="base" latinLnBrk="0" hangingPunct="1">
              <a:lnSpc>
                <a:spcPct val="100000"/>
              </a:lnSpc>
              <a:spcBef>
                <a:spcPts val="0"/>
              </a:spcBef>
              <a:spcAft>
                <a:spcPts val="0"/>
              </a:spcAft>
              <a:buClrTx/>
              <a:buSzTx/>
              <a:buFontTx/>
              <a:buNone/>
              <a:tabLst/>
              <a:defRPr/>
            </a:pPr>
            <a:r>
              <a:rPr lang="fi-FI" sz="1200" b="0" i="0" u="none" strike="noStrike" kern="1200" err="1">
                <a:solidFill>
                  <a:schemeClr val="tx1"/>
                </a:solidFill>
                <a:effectLst/>
                <a:ea typeface="+mn-ea"/>
                <a:cs typeface="+mn-cs"/>
              </a:rPr>
              <a:t>What</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if</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we</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designed</a:t>
            </a:r>
            <a:r>
              <a:rPr lang="fi-FI" sz="1200" b="0" i="0" u="none" strike="noStrike" kern="1200">
                <a:solidFill>
                  <a:schemeClr val="tx1"/>
                </a:solidFill>
                <a:effectLst/>
                <a:ea typeface="+mn-ea"/>
                <a:cs typeface="+mn-cs"/>
              </a:rPr>
              <a:t> a </a:t>
            </a:r>
            <a:r>
              <a:rPr lang="fi-FI" sz="1200" b="0" i="0" u="none" strike="noStrike" kern="1200" err="1">
                <a:solidFill>
                  <a:schemeClr val="tx1"/>
                </a:solidFill>
                <a:effectLst/>
                <a:ea typeface="+mn-ea"/>
                <a:cs typeface="+mn-cs"/>
              </a:rPr>
              <a:t>system</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where</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housing</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companies</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work</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together</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the</a:t>
            </a:r>
            <a:r>
              <a:rPr lang="fi-FI" sz="1200" b="0" i="0" u="none" strike="noStrike" kern="1200">
                <a:solidFill>
                  <a:schemeClr val="tx1"/>
                </a:solidFill>
                <a:effectLst/>
                <a:ea typeface="+mn-ea"/>
                <a:cs typeface="+mn-cs"/>
              </a:rPr>
              <a:t> City </a:t>
            </a:r>
            <a:r>
              <a:rPr lang="fi-FI" sz="1200" b="0" i="0" u="none" strike="noStrike" kern="1200" err="1">
                <a:solidFill>
                  <a:schemeClr val="tx1"/>
                </a:solidFill>
                <a:effectLst/>
                <a:ea typeface="+mn-ea"/>
                <a:cs typeface="+mn-cs"/>
              </a:rPr>
              <a:t>enables</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them</a:t>
            </a:r>
            <a:r>
              <a:rPr lang="fi-FI" sz="1200" b="0" i="0" u="none" strike="noStrike" kern="1200">
                <a:solidFill>
                  <a:schemeClr val="tx1"/>
                </a:solidFill>
                <a:effectLst/>
                <a:ea typeface="+mn-ea"/>
                <a:cs typeface="+mn-cs"/>
              </a:rPr>
              <a:t>, and </a:t>
            </a:r>
            <a:r>
              <a:rPr lang="fi-FI" sz="1200" b="0" i="0" u="none" strike="noStrike" kern="1200" err="1">
                <a:solidFill>
                  <a:schemeClr val="tx1"/>
                </a:solidFill>
                <a:effectLst/>
                <a:ea typeface="+mn-ea"/>
                <a:cs typeface="+mn-cs"/>
              </a:rPr>
              <a:t>new</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financial</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instruments</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flow</a:t>
            </a:r>
            <a:r>
              <a:rPr lang="fi-FI" sz="1200" b="0" i="0" u="none" strike="noStrike" kern="1200">
                <a:solidFill>
                  <a:schemeClr val="tx1"/>
                </a:solidFill>
                <a:effectLst/>
                <a:ea typeface="+mn-ea"/>
                <a:cs typeface="+mn-cs"/>
              </a:rPr>
              <a:t> to </a:t>
            </a:r>
            <a:r>
              <a:rPr lang="fi-FI" sz="1200" b="0" i="0" u="none" strike="noStrike" kern="1200" err="1">
                <a:solidFill>
                  <a:schemeClr val="tx1"/>
                </a:solidFill>
                <a:effectLst/>
                <a:ea typeface="+mn-ea"/>
                <a:cs typeface="+mn-cs"/>
              </a:rPr>
              <a:t>the</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places</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that</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need</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them</a:t>
            </a:r>
            <a:r>
              <a:rPr lang="fi-FI" sz="1200" b="0" i="0" u="none" strike="noStrike" kern="1200">
                <a:solidFill>
                  <a:schemeClr val="tx1"/>
                </a:solidFill>
                <a:effectLst/>
                <a:ea typeface="+mn-ea"/>
                <a:cs typeface="+mn-cs"/>
              </a:rPr>
              <a:t>? </a:t>
            </a:r>
            <a:r>
              <a:rPr lang="en-US" sz="1200" b="0" i="0" kern="1200">
                <a:solidFill>
                  <a:schemeClr val="tx1"/>
                </a:solidFill>
                <a:effectLst/>
                <a:ea typeface="+mn-ea"/>
                <a:cs typeface="+mn-cs"/>
              </a:rPr>
              <a:t>​</a:t>
            </a:r>
          </a:p>
          <a:p>
            <a:pPr rtl="0" fontAlgn="base"/>
            <a:endParaRPr lang="fi-FI" sz="1200" b="0" i="0" u="none" strike="noStrike" kern="1200">
              <a:solidFill>
                <a:schemeClr val="tx1"/>
              </a:solidFill>
              <a:effectLst/>
              <a:ea typeface="+mn-ea"/>
              <a:cs typeface="+mn-cs"/>
            </a:endParaRPr>
          </a:p>
          <a:p>
            <a:pPr rtl="0" fontAlgn="base"/>
            <a:r>
              <a:rPr lang="fi-FI" sz="1200" b="0" i="0" u="none" strike="noStrike" kern="1200">
                <a:solidFill>
                  <a:schemeClr val="tx1"/>
                </a:solidFill>
                <a:effectLst/>
                <a:ea typeface="+mn-ea"/>
                <a:cs typeface="+mn-cs"/>
                <a:sym typeface="Wingdings" panose="05000000000000000000" pitchFamily="2" charset="2"/>
              </a:rPr>
              <a:t> </a:t>
            </a:r>
            <a:r>
              <a:rPr lang="fi-FI" sz="1200" b="0" i="0" u="none" strike="noStrike" kern="1200" err="1">
                <a:solidFill>
                  <a:schemeClr val="tx1"/>
                </a:solidFill>
                <a:effectLst/>
                <a:ea typeface="+mn-ea"/>
                <a:cs typeface="+mn-cs"/>
              </a:rPr>
              <a:t>We</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often</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see</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buildings</a:t>
            </a:r>
            <a:r>
              <a:rPr lang="fi-FI" sz="1200" b="0" i="0" u="none" strike="noStrike" kern="1200">
                <a:solidFill>
                  <a:schemeClr val="tx1"/>
                </a:solidFill>
                <a:effectLst/>
                <a:ea typeface="+mn-ea"/>
                <a:cs typeface="+mn-cs"/>
              </a:rPr>
              <a:t> as </a:t>
            </a:r>
            <a:r>
              <a:rPr lang="fi-FI" sz="1200" b="0" i="0" u="none" strike="noStrike" kern="1200" err="1">
                <a:solidFill>
                  <a:schemeClr val="tx1"/>
                </a:solidFill>
                <a:effectLst/>
                <a:ea typeface="+mn-ea"/>
                <a:cs typeface="+mn-cs"/>
              </a:rPr>
              <a:t>the</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problem</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They</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are</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leaking</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energy</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they</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are</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inefficient</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they</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need</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fixing</a:t>
            </a:r>
            <a:r>
              <a:rPr lang="fi-FI" sz="1200" b="0" i="0" u="none" strike="noStrike" kern="1200">
                <a:solidFill>
                  <a:schemeClr val="tx1"/>
                </a:solidFill>
                <a:effectLst/>
                <a:ea typeface="+mn-ea"/>
                <a:cs typeface="+mn-cs"/>
              </a:rPr>
              <a:t>. </a:t>
            </a:r>
            <a:r>
              <a:rPr lang="en-US" sz="1200" b="0" i="0" kern="1200">
                <a:solidFill>
                  <a:schemeClr val="tx1"/>
                </a:solidFill>
                <a:effectLst/>
                <a:ea typeface="+mn-ea"/>
                <a:cs typeface="+mn-cs"/>
              </a:rPr>
              <a:t>​</a:t>
            </a:r>
          </a:p>
          <a:p>
            <a:pPr rtl="0" fontAlgn="base"/>
            <a:r>
              <a:rPr lang="fi-FI" sz="1200" b="0" i="0" u="none" strike="noStrike" kern="1200" err="1">
                <a:solidFill>
                  <a:schemeClr val="tx1"/>
                </a:solidFill>
                <a:effectLst/>
                <a:ea typeface="+mn-ea"/>
                <a:cs typeface="+mn-cs"/>
              </a:rPr>
              <a:t>But</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what</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if</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we</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flipped</a:t>
            </a:r>
            <a:r>
              <a:rPr lang="fi-FI" sz="1200" b="0" i="0" u="none" strike="noStrike" kern="1200">
                <a:solidFill>
                  <a:schemeClr val="tx1"/>
                </a:solidFill>
                <a:effectLst/>
                <a:ea typeface="+mn-ea"/>
                <a:cs typeface="+mn-cs"/>
              </a:rPr>
              <a:t> it? </a:t>
            </a:r>
            <a:r>
              <a:rPr lang="fi-FI" sz="1200" b="0" i="0" u="none" strike="noStrike" kern="1200" err="1">
                <a:solidFill>
                  <a:schemeClr val="tx1"/>
                </a:solidFill>
                <a:effectLst/>
                <a:ea typeface="+mn-ea"/>
                <a:cs typeface="+mn-cs"/>
              </a:rPr>
              <a:t>What</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if</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buildings</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are</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the</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lever</a:t>
            </a:r>
            <a:r>
              <a:rPr lang="fi-FI" sz="1200" b="0" i="0" u="none" strike="noStrike" kern="1200">
                <a:solidFill>
                  <a:schemeClr val="tx1"/>
                </a:solidFill>
                <a:effectLst/>
                <a:ea typeface="+mn-ea"/>
                <a:cs typeface="+mn-cs"/>
              </a:rPr>
              <a:t>?</a:t>
            </a:r>
            <a:r>
              <a:rPr lang="en-US" sz="1200" b="0" i="0" kern="1200">
                <a:solidFill>
                  <a:schemeClr val="tx1"/>
                </a:solidFill>
                <a:effectLst/>
                <a:ea typeface="+mn-ea"/>
                <a:cs typeface="+mn-cs"/>
              </a:rPr>
              <a:t>​</a:t>
            </a:r>
          </a:p>
          <a:p>
            <a:pPr rtl="0" fontAlgn="base"/>
            <a:r>
              <a:rPr lang="fi-FI" sz="1200" b="0" i="0" u="none" strike="noStrike" kern="1200" err="1">
                <a:solidFill>
                  <a:schemeClr val="tx1"/>
                </a:solidFill>
                <a:effectLst/>
                <a:ea typeface="+mn-ea"/>
                <a:cs typeface="+mn-cs"/>
              </a:rPr>
              <a:t>Housing</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companies</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are</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not</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obstacles</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They</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are</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essential</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actors</a:t>
            </a:r>
            <a:r>
              <a:rPr lang="fi-FI" sz="1200" b="0" i="0" u="none" strike="noStrike" kern="1200">
                <a:solidFill>
                  <a:schemeClr val="tx1"/>
                </a:solidFill>
                <a:effectLst/>
                <a:ea typeface="+mn-ea"/>
                <a:cs typeface="+mn-cs"/>
              </a:rPr>
              <a:t> in city </a:t>
            </a:r>
            <a:r>
              <a:rPr lang="fi-FI" sz="1200" b="0" i="0" u="none" strike="noStrike" kern="1200" err="1">
                <a:solidFill>
                  <a:schemeClr val="tx1"/>
                </a:solidFill>
                <a:effectLst/>
                <a:ea typeface="+mn-ea"/>
                <a:cs typeface="+mn-cs"/>
              </a:rPr>
              <a:t>strategy</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Fragmentation</a:t>
            </a:r>
            <a:r>
              <a:rPr lang="fi-FI" sz="1200" b="0" i="0" u="none" strike="noStrike" kern="1200">
                <a:solidFill>
                  <a:schemeClr val="tx1"/>
                </a:solidFill>
                <a:effectLst/>
                <a:ea typeface="+mn-ea"/>
                <a:cs typeface="+mn-cs"/>
              </a:rPr>
              <a:t> is </a:t>
            </a:r>
            <a:r>
              <a:rPr lang="fi-FI" sz="1200" b="0" i="0" u="none" strike="noStrike" kern="1200" err="1">
                <a:solidFill>
                  <a:schemeClr val="tx1"/>
                </a:solidFill>
                <a:effectLst/>
                <a:ea typeface="+mn-ea"/>
                <a:cs typeface="+mn-cs"/>
              </a:rPr>
              <a:t>not</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inevitable</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Reactive</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crisis</a:t>
            </a:r>
            <a:r>
              <a:rPr lang="fi-FI" sz="1200" b="0" i="0" u="none" strike="noStrike" kern="1200">
                <a:solidFill>
                  <a:schemeClr val="tx1"/>
                </a:solidFill>
                <a:effectLst/>
                <a:ea typeface="+mn-ea"/>
                <a:cs typeface="+mn-cs"/>
              </a:rPr>
              <a:t> management is </a:t>
            </a:r>
            <a:r>
              <a:rPr lang="fi-FI" sz="1200" b="0" i="0" u="none" strike="noStrike" kern="1200" err="1">
                <a:solidFill>
                  <a:schemeClr val="tx1"/>
                </a:solidFill>
                <a:effectLst/>
                <a:ea typeface="+mn-ea"/>
                <a:cs typeface="+mn-cs"/>
              </a:rPr>
              <a:t>not</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the</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only</a:t>
            </a:r>
            <a:r>
              <a:rPr lang="fi-FI" sz="1200" b="0" i="0" u="none" strike="noStrike" kern="1200">
                <a:solidFill>
                  <a:schemeClr val="tx1"/>
                </a:solidFill>
                <a:effectLst/>
                <a:ea typeface="+mn-ea"/>
                <a:cs typeface="+mn-cs"/>
              </a:rPr>
              <a:t> option.</a:t>
            </a:r>
            <a:r>
              <a:rPr lang="en-US" sz="1200" b="0" i="0" kern="1200">
                <a:solidFill>
                  <a:schemeClr val="tx1"/>
                </a:solidFill>
                <a:effectLst/>
                <a:ea typeface="+mn-ea"/>
                <a:cs typeface="+mn-cs"/>
              </a:rPr>
              <a:t>​</a:t>
            </a:r>
          </a:p>
          <a:p>
            <a:pPr rtl="0" fontAlgn="base"/>
            <a:r>
              <a:rPr lang="fi-FI" sz="1200" b="1" i="0" u="none" strike="noStrike" kern="1200">
                <a:solidFill>
                  <a:schemeClr val="tx1"/>
                </a:solidFill>
                <a:effectLst/>
                <a:ea typeface="+mn-ea"/>
                <a:cs typeface="+mn-cs"/>
              </a:rPr>
              <a:t>It is </a:t>
            </a:r>
            <a:r>
              <a:rPr lang="fi-FI" sz="1200" b="1" i="0" u="none" strike="noStrike" kern="1200" err="1">
                <a:solidFill>
                  <a:schemeClr val="tx1"/>
                </a:solidFill>
                <a:effectLst/>
                <a:ea typeface="+mn-ea"/>
                <a:cs typeface="+mn-cs"/>
              </a:rPr>
              <a:t>not</a:t>
            </a:r>
            <a:r>
              <a:rPr lang="fi-FI" sz="1200" b="1" i="0" u="none" strike="noStrike" kern="1200">
                <a:solidFill>
                  <a:schemeClr val="tx1"/>
                </a:solidFill>
                <a:effectLst/>
                <a:ea typeface="+mn-ea"/>
                <a:cs typeface="+mn-cs"/>
              </a:rPr>
              <a:t> </a:t>
            </a:r>
            <a:r>
              <a:rPr lang="fi-FI" sz="1200" b="1" i="0" u="none" strike="noStrike" kern="1200" err="1">
                <a:solidFill>
                  <a:schemeClr val="tx1"/>
                </a:solidFill>
                <a:effectLst/>
                <a:ea typeface="+mn-ea"/>
                <a:cs typeface="+mn-cs"/>
              </a:rPr>
              <a:t>about</a:t>
            </a:r>
            <a:r>
              <a:rPr lang="fi-FI" sz="1200" b="1" i="0" u="none" strike="noStrike" kern="1200">
                <a:solidFill>
                  <a:schemeClr val="tx1"/>
                </a:solidFill>
                <a:effectLst/>
                <a:ea typeface="+mn-ea"/>
                <a:cs typeface="+mn-cs"/>
              </a:rPr>
              <a:t> </a:t>
            </a:r>
            <a:r>
              <a:rPr lang="fi-FI" sz="1200" b="1" i="0" u="none" strike="noStrike" kern="1200" err="1">
                <a:solidFill>
                  <a:schemeClr val="tx1"/>
                </a:solidFill>
                <a:effectLst/>
                <a:ea typeface="+mn-ea"/>
                <a:cs typeface="+mn-cs"/>
              </a:rPr>
              <a:t>making</a:t>
            </a:r>
            <a:r>
              <a:rPr lang="fi-FI" sz="1200" b="1" i="0" u="none" strike="noStrike" kern="1200">
                <a:solidFill>
                  <a:schemeClr val="tx1"/>
                </a:solidFill>
                <a:effectLst/>
                <a:ea typeface="+mn-ea"/>
                <a:cs typeface="+mn-cs"/>
              </a:rPr>
              <a:t> </a:t>
            </a:r>
            <a:r>
              <a:rPr lang="fi-FI" sz="1200" b="1" i="0" u="none" strike="noStrike" kern="1200" err="1">
                <a:solidFill>
                  <a:schemeClr val="tx1"/>
                </a:solidFill>
                <a:effectLst/>
                <a:ea typeface="+mn-ea"/>
                <a:cs typeface="+mn-cs"/>
              </a:rPr>
              <a:t>sacrifices</a:t>
            </a:r>
            <a:r>
              <a:rPr lang="fi-FI" sz="1200" b="1" i="0" u="none" strike="noStrike" kern="1200">
                <a:solidFill>
                  <a:schemeClr val="tx1"/>
                </a:solidFill>
                <a:effectLst/>
                <a:ea typeface="+mn-ea"/>
                <a:cs typeface="+mn-cs"/>
              </a:rPr>
              <a:t>. It is </a:t>
            </a:r>
            <a:r>
              <a:rPr lang="fi-FI" sz="1200" b="1" i="0" u="none" strike="noStrike" kern="1200" err="1">
                <a:solidFill>
                  <a:schemeClr val="tx1"/>
                </a:solidFill>
                <a:effectLst/>
                <a:ea typeface="+mn-ea"/>
                <a:cs typeface="+mn-cs"/>
              </a:rPr>
              <a:t>about</a:t>
            </a:r>
            <a:r>
              <a:rPr lang="fi-FI" sz="1200" b="1" i="0" u="none" strike="noStrike" kern="1200">
                <a:solidFill>
                  <a:schemeClr val="tx1"/>
                </a:solidFill>
                <a:effectLst/>
                <a:ea typeface="+mn-ea"/>
                <a:cs typeface="+mn-cs"/>
              </a:rPr>
              <a:t> </a:t>
            </a:r>
            <a:r>
              <a:rPr lang="fi-FI" sz="1200" b="1" i="0" u="none" strike="noStrike" kern="1200" err="1">
                <a:solidFill>
                  <a:schemeClr val="tx1"/>
                </a:solidFill>
                <a:effectLst/>
                <a:ea typeface="+mn-ea"/>
                <a:cs typeface="+mn-cs"/>
              </a:rPr>
              <a:t>recognizing</a:t>
            </a:r>
            <a:r>
              <a:rPr lang="fi-FI" sz="1200" b="1" i="0" u="none" strike="noStrike" kern="1200">
                <a:solidFill>
                  <a:schemeClr val="tx1"/>
                </a:solidFill>
                <a:effectLst/>
                <a:ea typeface="+mn-ea"/>
                <a:cs typeface="+mn-cs"/>
              </a:rPr>
              <a:t> </a:t>
            </a:r>
            <a:r>
              <a:rPr lang="fi-FI" sz="1200" b="1" i="0" u="none" strike="noStrike" kern="1200" err="1">
                <a:solidFill>
                  <a:schemeClr val="tx1"/>
                </a:solidFill>
                <a:effectLst/>
                <a:ea typeface="+mn-ea"/>
                <a:cs typeface="+mn-cs"/>
              </a:rPr>
              <a:t>that</a:t>
            </a:r>
            <a:r>
              <a:rPr lang="fi-FI" sz="1200" b="1" i="0" u="none" strike="noStrike" kern="1200">
                <a:solidFill>
                  <a:schemeClr val="tx1"/>
                </a:solidFill>
                <a:effectLst/>
                <a:ea typeface="+mn-ea"/>
                <a:cs typeface="+mn-cs"/>
              </a:rPr>
              <a:t> </a:t>
            </a:r>
            <a:r>
              <a:rPr lang="fi-FI" sz="1200" b="1" i="0" u="none" strike="noStrike" kern="1200" err="1">
                <a:solidFill>
                  <a:schemeClr val="tx1"/>
                </a:solidFill>
                <a:effectLst/>
                <a:ea typeface="+mn-ea"/>
                <a:cs typeface="+mn-cs"/>
              </a:rPr>
              <a:t>climate</a:t>
            </a:r>
            <a:r>
              <a:rPr lang="fi-FI" sz="1200" b="1" i="0" u="none" strike="noStrike" kern="1200">
                <a:solidFill>
                  <a:schemeClr val="tx1"/>
                </a:solidFill>
                <a:effectLst/>
                <a:ea typeface="+mn-ea"/>
                <a:cs typeface="+mn-cs"/>
              </a:rPr>
              <a:t> </a:t>
            </a:r>
            <a:r>
              <a:rPr lang="fi-FI" sz="1200" b="1" i="0" u="none" strike="noStrike" kern="1200" err="1">
                <a:solidFill>
                  <a:schemeClr val="tx1"/>
                </a:solidFill>
                <a:effectLst/>
                <a:ea typeface="+mn-ea"/>
                <a:cs typeface="+mn-cs"/>
              </a:rPr>
              <a:t>investment</a:t>
            </a:r>
            <a:r>
              <a:rPr lang="fi-FI" sz="1200" b="1" i="0" u="none" strike="noStrike" kern="1200">
                <a:solidFill>
                  <a:schemeClr val="tx1"/>
                </a:solidFill>
                <a:effectLst/>
                <a:ea typeface="+mn-ea"/>
                <a:cs typeface="+mn-cs"/>
              </a:rPr>
              <a:t> </a:t>
            </a:r>
            <a:r>
              <a:rPr lang="fi-FI" sz="1200" b="1" i="0" u="none" strike="noStrike" kern="1200" err="1">
                <a:solidFill>
                  <a:schemeClr val="tx1"/>
                </a:solidFill>
                <a:effectLst/>
                <a:ea typeface="+mn-ea"/>
                <a:cs typeface="+mn-cs"/>
              </a:rPr>
              <a:t>creates</a:t>
            </a:r>
            <a:r>
              <a:rPr lang="fi-FI" sz="1200" b="1" i="0" u="none" strike="noStrike" kern="1200">
                <a:solidFill>
                  <a:schemeClr val="tx1"/>
                </a:solidFill>
                <a:effectLst/>
                <a:ea typeface="+mn-ea"/>
                <a:cs typeface="+mn-cs"/>
              </a:rPr>
              <a:t> </a:t>
            </a:r>
            <a:r>
              <a:rPr lang="fi-FI" sz="1200" b="1" i="0" u="none" strike="noStrike" kern="1200" err="1">
                <a:solidFill>
                  <a:schemeClr val="tx1"/>
                </a:solidFill>
                <a:effectLst/>
                <a:ea typeface="+mn-ea"/>
                <a:cs typeface="+mn-cs"/>
              </a:rPr>
              <a:t>value</a:t>
            </a:r>
            <a:r>
              <a:rPr lang="fi-FI" sz="1200" b="1" i="0" u="none" strike="noStrike" kern="1200">
                <a:solidFill>
                  <a:schemeClr val="tx1"/>
                </a:solidFill>
                <a:effectLst/>
                <a:ea typeface="+mn-ea"/>
                <a:cs typeface="+mn-cs"/>
              </a:rPr>
              <a:t> at </a:t>
            </a:r>
            <a:r>
              <a:rPr lang="fi-FI" sz="1200" b="1" i="0" u="none" strike="noStrike" kern="1200" err="1">
                <a:solidFill>
                  <a:schemeClr val="tx1"/>
                </a:solidFill>
                <a:effectLst/>
                <a:ea typeface="+mn-ea"/>
                <a:cs typeface="+mn-cs"/>
              </a:rPr>
              <a:t>every</a:t>
            </a:r>
            <a:r>
              <a:rPr lang="fi-FI" sz="1200" b="1" i="0" u="none" strike="noStrike" kern="1200">
                <a:solidFill>
                  <a:schemeClr val="tx1"/>
                </a:solidFill>
                <a:effectLst/>
                <a:ea typeface="+mn-ea"/>
                <a:cs typeface="+mn-cs"/>
              </a:rPr>
              <a:t> </a:t>
            </a:r>
            <a:r>
              <a:rPr lang="fi-FI" sz="1200" b="1" i="0" u="none" strike="noStrike" kern="1200" err="1">
                <a:solidFill>
                  <a:schemeClr val="tx1"/>
                </a:solidFill>
                <a:effectLst/>
                <a:ea typeface="+mn-ea"/>
                <a:cs typeface="+mn-cs"/>
              </a:rPr>
              <a:t>level</a:t>
            </a:r>
            <a:r>
              <a:rPr lang="fi-FI" sz="1200" b="1" i="0" u="none" strike="noStrike" kern="1200">
                <a:solidFill>
                  <a:schemeClr val="tx1"/>
                </a:solidFill>
                <a:effectLst/>
                <a:ea typeface="+mn-ea"/>
                <a:cs typeface="+mn-cs"/>
              </a:rPr>
              <a:t>. </a:t>
            </a:r>
            <a:r>
              <a:rPr lang="en-US" sz="1200" b="0" i="0" kern="1200">
                <a:solidFill>
                  <a:schemeClr val="tx1"/>
                </a:solidFill>
                <a:effectLst/>
                <a:ea typeface="+mn-ea"/>
                <a:cs typeface="+mn-cs"/>
              </a:rPr>
              <a:t>​</a:t>
            </a:r>
          </a:p>
          <a:p>
            <a:pPr rtl="0" fontAlgn="base"/>
            <a:r>
              <a:rPr lang="fi-FI" sz="1200" b="0" i="0" u="none" strike="noStrike" kern="1200" err="1">
                <a:solidFill>
                  <a:schemeClr val="tx1"/>
                </a:solidFill>
                <a:effectLst/>
                <a:ea typeface="+mn-ea"/>
                <a:cs typeface="+mn-cs"/>
              </a:rPr>
              <a:t>That</a:t>
            </a:r>
            <a:r>
              <a:rPr lang="fi-FI" sz="1200" b="0" i="0" u="none" strike="noStrike" kern="1200">
                <a:solidFill>
                  <a:schemeClr val="tx1"/>
                </a:solidFill>
                <a:effectLst/>
                <a:ea typeface="+mn-ea"/>
                <a:cs typeface="+mn-cs"/>
              </a:rPr>
              <a:t> is </a:t>
            </a:r>
            <a:r>
              <a:rPr lang="fi-FI" sz="1200" b="0" i="0" u="none" strike="noStrike" kern="1200" err="1">
                <a:solidFill>
                  <a:schemeClr val="tx1"/>
                </a:solidFill>
                <a:effectLst/>
                <a:ea typeface="+mn-ea"/>
                <a:cs typeface="+mn-cs"/>
              </a:rPr>
              <a:t>how</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we</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build</a:t>
            </a:r>
            <a:r>
              <a:rPr lang="fi-FI" sz="1200" b="0" i="0" u="none" strike="noStrike" kern="1200">
                <a:solidFill>
                  <a:schemeClr val="tx1"/>
                </a:solidFill>
                <a:effectLst/>
                <a:ea typeface="+mn-ea"/>
                <a:cs typeface="+mn-cs"/>
              </a:rPr>
              <a:t> for </a:t>
            </a:r>
            <a:r>
              <a:rPr lang="fi-FI" sz="1200" b="0" i="0" u="none" strike="noStrike" kern="1200" err="1">
                <a:solidFill>
                  <a:schemeClr val="tx1"/>
                </a:solidFill>
                <a:effectLst/>
                <a:ea typeface="+mn-ea"/>
                <a:cs typeface="+mn-cs"/>
              </a:rPr>
              <a:t>the</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future</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we</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know</a:t>
            </a:r>
            <a:r>
              <a:rPr lang="fi-FI" sz="1200" b="0" i="0" u="none" strike="noStrike" kern="1200">
                <a:solidFill>
                  <a:schemeClr val="tx1"/>
                </a:solidFill>
                <a:effectLst/>
                <a:ea typeface="+mn-ea"/>
                <a:cs typeface="+mn-cs"/>
              </a:rPr>
              <a:t> is </a:t>
            </a:r>
            <a:r>
              <a:rPr lang="fi-FI" sz="1200" b="0" i="0" u="none" strike="noStrike" kern="1200" err="1">
                <a:solidFill>
                  <a:schemeClr val="tx1"/>
                </a:solidFill>
                <a:effectLst/>
                <a:ea typeface="+mn-ea"/>
                <a:cs typeface="+mn-cs"/>
              </a:rPr>
              <a:t>coming</a:t>
            </a:r>
            <a:r>
              <a:rPr lang="fi-FI" sz="1200" b="0" i="0" u="none" strike="noStrike" kern="1200">
                <a:solidFill>
                  <a:schemeClr val="tx1"/>
                </a:solidFill>
                <a:effectLst/>
                <a:ea typeface="+mn-ea"/>
                <a:cs typeface="+mn-cs"/>
              </a:rPr>
              <a:t>.</a:t>
            </a:r>
            <a:endParaRPr lang="en-US" sz="1200" b="0" i="0" kern="1200">
              <a:solidFill>
                <a:schemeClr val="tx1"/>
              </a:solidFill>
              <a:effectLs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i-FI"/>
          </a:p>
          <a:p>
            <a:endParaRPr lang="it-IT"/>
          </a:p>
          <a:p>
            <a:endParaRPr lang="it-IT"/>
          </a:p>
        </p:txBody>
      </p:sp>
      <p:sp>
        <p:nvSpPr>
          <p:cNvPr id="4" name="Segnaposto numero diapositiva 3">
            <a:extLst>
              <a:ext uri="{FF2B5EF4-FFF2-40B4-BE49-F238E27FC236}">
                <a16:creationId xmlns:a16="http://schemas.microsoft.com/office/drawing/2014/main" id="{A2DB53B1-1F9D-70C1-F414-EFC1DEB01A07}"/>
              </a:ext>
            </a:extLst>
          </p:cNvPr>
          <p:cNvSpPr>
            <a:spLocks noGrp="1"/>
          </p:cNvSpPr>
          <p:nvPr>
            <p:ph type="sldNum" sz="quarter" idx="5"/>
          </p:nvPr>
        </p:nvSpPr>
        <p:spPr/>
        <p:txBody>
          <a:bodyPr/>
          <a:lstStyle/>
          <a:p>
            <a:fld id="{D874E729-077C-4766-8857-24B275983B32}" type="slidenum">
              <a:rPr lang="it-IT" smtClean="0"/>
              <a:t>14</a:t>
            </a:fld>
            <a:endParaRPr lang="it-IT"/>
          </a:p>
        </p:txBody>
      </p:sp>
    </p:spTree>
    <p:extLst>
      <p:ext uri="{BB962C8B-B14F-4D97-AF65-F5344CB8AC3E}">
        <p14:creationId xmlns:p14="http://schemas.microsoft.com/office/powerpoint/2010/main" val="29611393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0E3668-F4BB-A57B-0A94-5DD056A1458D}"/>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A4F1493E-09AB-630F-B3D5-6A0BA59CCBBC}"/>
              </a:ext>
            </a:extLst>
          </p:cNvPr>
          <p:cNvSpPr>
            <a:spLocks noGrp="1" noRot="1" noChangeAspect="1"/>
          </p:cNvSpPr>
          <p:nvPr>
            <p:ph type="sldImg"/>
          </p:nvPr>
        </p:nvSpPr>
        <p:spPr>
          <a:xfrm>
            <a:off x="381000" y="685800"/>
            <a:ext cx="6096000" cy="3429000"/>
          </a:xfrm>
        </p:spPr>
      </p:sp>
      <p:sp>
        <p:nvSpPr>
          <p:cNvPr id="3" name="Segnaposto note 2">
            <a:extLst>
              <a:ext uri="{FF2B5EF4-FFF2-40B4-BE49-F238E27FC236}">
                <a16:creationId xmlns:a16="http://schemas.microsoft.com/office/drawing/2014/main" id="{834DE65D-9DC2-FA53-8C7F-88470A421CFD}"/>
              </a:ext>
            </a:extLst>
          </p:cNvPr>
          <p:cNvSpPr>
            <a:spLocks noGrp="1"/>
          </p:cNvSpPr>
          <p:nvPr>
            <p:ph type="body" idx="1"/>
          </p:nvPr>
        </p:nvSpPr>
        <p:spPr/>
        <p:txBody>
          <a:bodyPr/>
          <a:lstStyle/>
          <a:p>
            <a:r>
              <a:rPr lang="it-IT" err="1"/>
              <a:t>Tangible</a:t>
            </a:r>
            <a:r>
              <a:rPr lang="it-IT"/>
              <a:t> benefits for</a:t>
            </a:r>
          </a:p>
          <a:p>
            <a:r>
              <a:rPr lang="it-IT"/>
              <a:t>Housing company: </a:t>
            </a:r>
            <a:r>
              <a:rPr lang="it-IT" err="1"/>
              <a:t>savings</a:t>
            </a:r>
            <a:r>
              <a:rPr lang="it-IT"/>
              <a:t>, </a:t>
            </a:r>
            <a:r>
              <a:rPr lang="it-IT" err="1"/>
              <a:t>value</a:t>
            </a:r>
            <a:r>
              <a:rPr lang="it-IT"/>
              <a:t> </a:t>
            </a:r>
            <a:r>
              <a:rPr lang="it-IT" err="1"/>
              <a:t>increase</a:t>
            </a:r>
            <a:r>
              <a:rPr lang="it-IT"/>
              <a:t> of the building, </a:t>
            </a:r>
            <a:r>
              <a:rPr lang="it-IT" err="1"/>
              <a:t>individual</a:t>
            </a:r>
            <a:r>
              <a:rPr lang="it-IT"/>
              <a:t> </a:t>
            </a:r>
            <a:r>
              <a:rPr lang="it-IT" err="1"/>
              <a:t>would</a:t>
            </a:r>
            <a:r>
              <a:rPr lang="it-IT"/>
              <a:t> reduce costs and </a:t>
            </a:r>
            <a:r>
              <a:rPr lang="it-IT" err="1"/>
              <a:t>increa</a:t>
            </a:r>
            <a:r>
              <a:rPr lang="it-IT"/>
              <a:t> </a:t>
            </a:r>
            <a:r>
              <a:rPr lang="it-IT" err="1"/>
              <a:t>quality</a:t>
            </a:r>
            <a:r>
              <a:rPr lang="it-IT"/>
              <a:t> of life</a:t>
            </a:r>
          </a:p>
          <a:p>
            <a:endParaRPr lang="it-IT"/>
          </a:p>
          <a:p>
            <a:pPr marL="0" marR="0" lvl="0" indent="0" algn="l" defTabSz="914400" rtl="0" eaLnBrk="1" fontAlgn="auto" latinLnBrk="0" hangingPunct="1">
              <a:lnSpc>
                <a:spcPct val="100000"/>
              </a:lnSpc>
              <a:spcBef>
                <a:spcPts val="0"/>
              </a:spcBef>
              <a:spcAft>
                <a:spcPts val="0"/>
              </a:spcAft>
              <a:buClrTx/>
              <a:buSzTx/>
              <a:buFontTx/>
              <a:buNone/>
              <a:tabLst/>
              <a:defRPr/>
            </a:pPr>
            <a:r>
              <a:rPr lang="fi-FI" err="1"/>
              <a:t>Let’s</a:t>
            </a:r>
            <a:r>
              <a:rPr lang="fi-FI"/>
              <a:t> </a:t>
            </a:r>
            <a:r>
              <a:rPr lang="fi-FI" err="1"/>
              <a:t>invest</a:t>
            </a:r>
            <a:r>
              <a:rPr lang="fi-FI"/>
              <a:t> in </a:t>
            </a:r>
            <a:r>
              <a:rPr lang="fi-FI" err="1"/>
              <a:t>extisng</a:t>
            </a:r>
            <a:r>
              <a:rPr lang="fi-FI"/>
              <a:t> </a:t>
            </a:r>
            <a:r>
              <a:rPr lang="fi-FI" err="1"/>
              <a:t>buildings</a:t>
            </a:r>
            <a:r>
              <a:rPr lang="fi-FI"/>
              <a:t> and </a:t>
            </a:r>
            <a:r>
              <a:rPr lang="fi-FI" err="1"/>
              <a:t>the</a:t>
            </a:r>
            <a:r>
              <a:rPr lang="fi-FI"/>
              <a:t> </a:t>
            </a:r>
            <a:r>
              <a:rPr lang="fi-FI" err="1"/>
              <a:t>immediate</a:t>
            </a:r>
            <a:r>
              <a:rPr lang="fi-FI"/>
              <a:t> </a:t>
            </a:r>
            <a:r>
              <a:rPr lang="fi-FI" err="1"/>
              <a:t>outcome</a:t>
            </a:r>
            <a:r>
              <a:rPr lang="fi-FI"/>
              <a:t> is </a:t>
            </a:r>
            <a:r>
              <a:rPr lang="fi-FI" err="1"/>
              <a:t>reducing</a:t>
            </a:r>
            <a:r>
              <a:rPr lang="fi-FI"/>
              <a:t> </a:t>
            </a:r>
            <a:r>
              <a:rPr lang="fi-FI" err="1"/>
              <a:t>the</a:t>
            </a:r>
            <a:r>
              <a:rPr lang="fi-FI"/>
              <a:t> </a:t>
            </a:r>
            <a:r>
              <a:rPr lang="fi-FI" err="1"/>
              <a:t>managing</a:t>
            </a:r>
            <a:r>
              <a:rPr lang="fi-FI"/>
              <a:t> </a:t>
            </a:r>
            <a:r>
              <a:rPr lang="fi-FI" err="1"/>
              <a:t>costs</a:t>
            </a:r>
            <a:endParaRPr lang="fi-FI"/>
          </a:p>
          <a:p>
            <a:pPr marL="0" marR="0" lvl="0" indent="0" algn="l" defTabSz="914400" rtl="0" eaLnBrk="1" fontAlgn="auto" latinLnBrk="0" hangingPunct="1">
              <a:lnSpc>
                <a:spcPct val="100000"/>
              </a:lnSpc>
              <a:spcBef>
                <a:spcPts val="0"/>
              </a:spcBef>
              <a:spcAft>
                <a:spcPts val="0"/>
              </a:spcAft>
              <a:buClrTx/>
              <a:buSzTx/>
              <a:buFontTx/>
              <a:buNone/>
              <a:tabLst/>
              <a:defRPr/>
            </a:pPr>
            <a:endParaRPr lang="fi-FI"/>
          </a:p>
          <a:p>
            <a:pPr marL="0" marR="0" lvl="0" indent="0" algn="l" defTabSz="914400" rtl="0" eaLnBrk="1" fontAlgn="base" latinLnBrk="0" hangingPunct="1">
              <a:lnSpc>
                <a:spcPct val="100000"/>
              </a:lnSpc>
              <a:spcBef>
                <a:spcPts val="0"/>
              </a:spcBef>
              <a:spcAft>
                <a:spcPts val="0"/>
              </a:spcAft>
              <a:buClrTx/>
              <a:buSzTx/>
              <a:buFontTx/>
              <a:buNone/>
              <a:tabLst/>
              <a:defRPr/>
            </a:pPr>
            <a:r>
              <a:rPr lang="fi-FI" sz="1200" b="0" i="0" u="none" strike="noStrike" kern="1200" err="1">
                <a:solidFill>
                  <a:schemeClr val="tx1"/>
                </a:solidFill>
                <a:effectLst/>
                <a:ea typeface="+mn-ea"/>
                <a:cs typeface="+mn-cs"/>
              </a:rPr>
              <a:t>What</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if</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we</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designed</a:t>
            </a:r>
            <a:r>
              <a:rPr lang="fi-FI" sz="1200" b="0" i="0" u="none" strike="noStrike" kern="1200">
                <a:solidFill>
                  <a:schemeClr val="tx1"/>
                </a:solidFill>
                <a:effectLst/>
                <a:ea typeface="+mn-ea"/>
                <a:cs typeface="+mn-cs"/>
              </a:rPr>
              <a:t> a </a:t>
            </a:r>
            <a:r>
              <a:rPr lang="fi-FI" sz="1200" b="0" i="0" u="none" strike="noStrike" kern="1200" err="1">
                <a:solidFill>
                  <a:schemeClr val="tx1"/>
                </a:solidFill>
                <a:effectLst/>
                <a:ea typeface="+mn-ea"/>
                <a:cs typeface="+mn-cs"/>
              </a:rPr>
              <a:t>system</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where</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housing</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companies</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work</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together</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the</a:t>
            </a:r>
            <a:r>
              <a:rPr lang="fi-FI" sz="1200" b="0" i="0" u="none" strike="noStrike" kern="1200">
                <a:solidFill>
                  <a:schemeClr val="tx1"/>
                </a:solidFill>
                <a:effectLst/>
                <a:ea typeface="+mn-ea"/>
                <a:cs typeface="+mn-cs"/>
              </a:rPr>
              <a:t> City </a:t>
            </a:r>
            <a:r>
              <a:rPr lang="fi-FI" sz="1200" b="0" i="0" u="none" strike="noStrike" kern="1200" err="1">
                <a:solidFill>
                  <a:schemeClr val="tx1"/>
                </a:solidFill>
                <a:effectLst/>
                <a:ea typeface="+mn-ea"/>
                <a:cs typeface="+mn-cs"/>
              </a:rPr>
              <a:t>enables</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them</a:t>
            </a:r>
            <a:r>
              <a:rPr lang="fi-FI" sz="1200" b="0" i="0" u="none" strike="noStrike" kern="1200">
                <a:solidFill>
                  <a:schemeClr val="tx1"/>
                </a:solidFill>
                <a:effectLst/>
                <a:ea typeface="+mn-ea"/>
                <a:cs typeface="+mn-cs"/>
              </a:rPr>
              <a:t>, and </a:t>
            </a:r>
            <a:r>
              <a:rPr lang="fi-FI" sz="1200" b="0" i="0" u="none" strike="noStrike" kern="1200" err="1">
                <a:solidFill>
                  <a:schemeClr val="tx1"/>
                </a:solidFill>
                <a:effectLst/>
                <a:ea typeface="+mn-ea"/>
                <a:cs typeface="+mn-cs"/>
              </a:rPr>
              <a:t>new</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financial</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instruments</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flow</a:t>
            </a:r>
            <a:r>
              <a:rPr lang="fi-FI" sz="1200" b="0" i="0" u="none" strike="noStrike" kern="1200">
                <a:solidFill>
                  <a:schemeClr val="tx1"/>
                </a:solidFill>
                <a:effectLst/>
                <a:ea typeface="+mn-ea"/>
                <a:cs typeface="+mn-cs"/>
              </a:rPr>
              <a:t> to </a:t>
            </a:r>
            <a:r>
              <a:rPr lang="fi-FI" sz="1200" b="0" i="0" u="none" strike="noStrike" kern="1200" err="1">
                <a:solidFill>
                  <a:schemeClr val="tx1"/>
                </a:solidFill>
                <a:effectLst/>
                <a:ea typeface="+mn-ea"/>
                <a:cs typeface="+mn-cs"/>
              </a:rPr>
              <a:t>the</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places</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that</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need</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them</a:t>
            </a:r>
            <a:r>
              <a:rPr lang="fi-FI" sz="1200" b="0" i="0" u="none" strike="noStrike" kern="1200">
                <a:solidFill>
                  <a:schemeClr val="tx1"/>
                </a:solidFill>
                <a:effectLst/>
                <a:ea typeface="+mn-ea"/>
                <a:cs typeface="+mn-cs"/>
              </a:rPr>
              <a:t>? </a:t>
            </a:r>
            <a:r>
              <a:rPr lang="en-US" sz="1200" b="0" i="0" kern="1200">
                <a:solidFill>
                  <a:schemeClr val="tx1"/>
                </a:solidFill>
                <a:effectLst/>
                <a:ea typeface="+mn-ea"/>
                <a:cs typeface="+mn-cs"/>
              </a:rPr>
              <a:t>​</a:t>
            </a:r>
          </a:p>
          <a:p>
            <a:pPr rtl="0" fontAlgn="base"/>
            <a:endParaRPr lang="fi-FI" sz="1200" b="0" i="0" u="none" strike="noStrike" kern="1200">
              <a:solidFill>
                <a:schemeClr val="tx1"/>
              </a:solidFill>
              <a:effectLst/>
              <a:ea typeface="+mn-ea"/>
              <a:cs typeface="+mn-cs"/>
            </a:endParaRPr>
          </a:p>
          <a:p>
            <a:pPr rtl="0" fontAlgn="base"/>
            <a:r>
              <a:rPr lang="fi-FI" sz="1200" b="0" i="0" u="none" strike="noStrike" kern="1200">
                <a:solidFill>
                  <a:schemeClr val="tx1"/>
                </a:solidFill>
                <a:effectLst/>
                <a:ea typeface="+mn-ea"/>
                <a:cs typeface="+mn-cs"/>
                <a:sym typeface="Wingdings" panose="05000000000000000000" pitchFamily="2" charset="2"/>
              </a:rPr>
              <a:t> </a:t>
            </a:r>
            <a:r>
              <a:rPr lang="fi-FI" sz="1200" b="0" i="0" u="none" strike="noStrike" kern="1200" err="1">
                <a:solidFill>
                  <a:schemeClr val="tx1"/>
                </a:solidFill>
                <a:effectLst/>
                <a:ea typeface="+mn-ea"/>
                <a:cs typeface="+mn-cs"/>
              </a:rPr>
              <a:t>We</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often</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see</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buildings</a:t>
            </a:r>
            <a:r>
              <a:rPr lang="fi-FI" sz="1200" b="0" i="0" u="none" strike="noStrike" kern="1200">
                <a:solidFill>
                  <a:schemeClr val="tx1"/>
                </a:solidFill>
                <a:effectLst/>
                <a:ea typeface="+mn-ea"/>
                <a:cs typeface="+mn-cs"/>
              </a:rPr>
              <a:t> as </a:t>
            </a:r>
            <a:r>
              <a:rPr lang="fi-FI" sz="1200" b="0" i="0" u="none" strike="noStrike" kern="1200" err="1">
                <a:solidFill>
                  <a:schemeClr val="tx1"/>
                </a:solidFill>
                <a:effectLst/>
                <a:ea typeface="+mn-ea"/>
                <a:cs typeface="+mn-cs"/>
              </a:rPr>
              <a:t>the</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problem</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They</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are</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leaking</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energy</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they</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are</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inefficient</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they</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need</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fixing</a:t>
            </a:r>
            <a:r>
              <a:rPr lang="fi-FI" sz="1200" b="0" i="0" u="none" strike="noStrike" kern="1200">
                <a:solidFill>
                  <a:schemeClr val="tx1"/>
                </a:solidFill>
                <a:effectLst/>
                <a:ea typeface="+mn-ea"/>
                <a:cs typeface="+mn-cs"/>
              </a:rPr>
              <a:t>. </a:t>
            </a:r>
            <a:r>
              <a:rPr lang="en-US" sz="1200" b="0" i="0" kern="1200">
                <a:solidFill>
                  <a:schemeClr val="tx1"/>
                </a:solidFill>
                <a:effectLst/>
                <a:ea typeface="+mn-ea"/>
                <a:cs typeface="+mn-cs"/>
              </a:rPr>
              <a:t>​</a:t>
            </a:r>
          </a:p>
          <a:p>
            <a:pPr rtl="0" fontAlgn="base"/>
            <a:r>
              <a:rPr lang="fi-FI" sz="1200" b="0" i="0" u="none" strike="noStrike" kern="1200" err="1">
                <a:solidFill>
                  <a:schemeClr val="tx1"/>
                </a:solidFill>
                <a:effectLst/>
                <a:ea typeface="+mn-ea"/>
                <a:cs typeface="+mn-cs"/>
              </a:rPr>
              <a:t>But</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what</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if</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we</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flipped</a:t>
            </a:r>
            <a:r>
              <a:rPr lang="fi-FI" sz="1200" b="0" i="0" u="none" strike="noStrike" kern="1200">
                <a:solidFill>
                  <a:schemeClr val="tx1"/>
                </a:solidFill>
                <a:effectLst/>
                <a:ea typeface="+mn-ea"/>
                <a:cs typeface="+mn-cs"/>
              </a:rPr>
              <a:t> it? </a:t>
            </a:r>
            <a:r>
              <a:rPr lang="fi-FI" sz="1200" b="0" i="0" u="none" strike="noStrike" kern="1200" err="1">
                <a:solidFill>
                  <a:schemeClr val="tx1"/>
                </a:solidFill>
                <a:effectLst/>
                <a:ea typeface="+mn-ea"/>
                <a:cs typeface="+mn-cs"/>
              </a:rPr>
              <a:t>What</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if</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buildings</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are</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the</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lever</a:t>
            </a:r>
            <a:r>
              <a:rPr lang="fi-FI" sz="1200" b="0" i="0" u="none" strike="noStrike" kern="1200">
                <a:solidFill>
                  <a:schemeClr val="tx1"/>
                </a:solidFill>
                <a:effectLst/>
                <a:ea typeface="+mn-ea"/>
                <a:cs typeface="+mn-cs"/>
              </a:rPr>
              <a:t>?</a:t>
            </a:r>
            <a:r>
              <a:rPr lang="en-US" sz="1200" b="0" i="0" kern="1200">
                <a:solidFill>
                  <a:schemeClr val="tx1"/>
                </a:solidFill>
                <a:effectLst/>
                <a:ea typeface="+mn-ea"/>
                <a:cs typeface="+mn-cs"/>
              </a:rPr>
              <a:t>​</a:t>
            </a:r>
          </a:p>
          <a:p>
            <a:pPr rtl="0" fontAlgn="base"/>
            <a:r>
              <a:rPr lang="fi-FI" sz="1200" b="0" i="0" u="none" strike="noStrike" kern="1200" err="1">
                <a:solidFill>
                  <a:schemeClr val="tx1"/>
                </a:solidFill>
                <a:effectLst/>
                <a:ea typeface="+mn-ea"/>
                <a:cs typeface="+mn-cs"/>
              </a:rPr>
              <a:t>Housing</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companies</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are</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not</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obstacles</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They</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are</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essential</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actors</a:t>
            </a:r>
            <a:r>
              <a:rPr lang="fi-FI" sz="1200" b="0" i="0" u="none" strike="noStrike" kern="1200">
                <a:solidFill>
                  <a:schemeClr val="tx1"/>
                </a:solidFill>
                <a:effectLst/>
                <a:ea typeface="+mn-ea"/>
                <a:cs typeface="+mn-cs"/>
              </a:rPr>
              <a:t> in city </a:t>
            </a:r>
            <a:r>
              <a:rPr lang="fi-FI" sz="1200" b="0" i="0" u="none" strike="noStrike" kern="1200" err="1">
                <a:solidFill>
                  <a:schemeClr val="tx1"/>
                </a:solidFill>
                <a:effectLst/>
                <a:ea typeface="+mn-ea"/>
                <a:cs typeface="+mn-cs"/>
              </a:rPr>
              <a:t>strategy</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Fragmentation</a:t>
            </a:r>
            <a:r>
              <a:rPr lang="fi-FI" sz="1200" b="0" i="0" u="none" strike="noStrike" kern="1200">
                <a:solidFill>
                  <a:schemeClr val="tx1"/>
                </a:solidFill>
                <a:effectLst/>
                <a:ea typeface="+mn-ea"/>
                <a:cs typeface="+mn-cs"/>
              </a:rPr>
              <a:t> is </a:t>
            </a:r>
            <a:r>
              <a:rPr lang="fi-FI" sz="1200" b="0" i="0" u="none" strike="noStrike" kern="1200" err="1">
                <a:solidFill>
                  <a:schemeClr val="tx1"/>
                </a:solidFill>
                <a:effectLst/>
                <a:ea typeface="+mn-ea"/>
                <a:cs typeface="+mn-cs"/>
              </a:rPr>
              <a:t>not</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inevitable</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Reactive</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crisis</a:t>
            </a:r>
            <a:r>
              <a:rPr lang="fi-FI" sz="1200" b="0" i="0" u="none" strike="noStrike" kern="1200">
                <a:solidFill>
                  <a:schemeClr val="tx1"/>
                </a:solidFill>
                <a:effectLst/>
                <a:ea typeface="+mn-ea"/>
                <a:cs typeface="+mn-cs"/>
              </a:rPr>
              <a:t> management is </a:t>
            </a:r>
            <a:r>
              <a:rPr lang="fi-FI" sz="1200" b="0" i="0" u="none" strike="noStrike" kern="1200" err="1">
                <a:solidFill>
                  <a:schemeClr val="tx1"/>
                </a:solidFill>
                <a:effectLst/>
                <a:ea typeface="+mn-ea"/>
                <a:cs typeface="+mn-cs"/>
              </a:rPr>
              <a:t>not</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the</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only</a:t>
            </a:r>
            <a:r>
              <a:rPr lang="fi-FI" sz="1200" b="0" i="0" u="none" strike="noStrike" kern="1200">
                <a:solidFill>
                  <a:schemeClr val="tx1"/>
                </a:solidFill>
                <a:effectLst/>
                <a:ea typeface="+mn-ea"/>
                <a:cs typeface="+mn-cs"/>
              </a:rPr>
              <a:t> option.</a:t>
            </a:r>
            <a:r>
              <a:rPr lang="en-US" sz="1200" b="0" i="0" kern="1200">
                <a:solidFill>
                  <a:schemeClr val="tx1"/>
                </a:solidFill>
                <a:effectLst/>
                <a:ea typeface="+mn-ea"/>
                <a:cs typeface="+mn-cs"/>
              </a:rPr>
              <a:t>​</a:t>
            </a:r>
          </a:p>
          <a:p>
            <a:pPr rtl="0" fontAlgn="base"/>
            <a:r>
              <a:rPr lang="fi-FI" sz="1200" b="1" i="0" u="none" strike="noStrike" kern="1200">
                <a:solidFill>
                  <a:schemeClr val="tx1"/>
                </a:solidFill>
                <a:effectLst/>
                <a:ea typeface="+mn-ea"/>
                <a:cs typeface="+mn-cs"/>
              </a:rPr>
              <a:t>It is </a:t>
            </a:r>
            <a:r>
              <a:rPr lang="fi-FI" sz="1200" b="1" i="0" u="none" strike="noStrike" kern="1200" err="1">
                <a:solidFill>
                  <a:schemeClr val="tx1"/>
                </a:solidFill>
                <a:effectLst/>
                <a:ea typeface="+mn-ea"/>
                <a:cs typeface="+mn-cs"/>
              </a:rPr>
              <a:t>not</a:t>
            </a:r>
            <a:r>
              <a:rPr lang="fi-FI" sz="1200" b="1" i="0" u="none" strike="noStrike" kern="1200">
                <a:solidFill>
                  <a:schemeClr val="tx1"/>
                </a:solidFill>
                <a:effectLst/>
                <a:ea typeface="+mn-ea"/>
                <a:cs typeface="+mn-cs"/>
              </a:rPr>
              <a:t> </a:t>
            </a:r>
            <a:r>
              <a:rPr lang="fi-FI" sz="1200" b="1" i="0" u="none" strike="noStrike" kern="1200" err="1">
                <a:solidFill>
                  <a:schemeClr val="tx1"/>
                </a:solidFill>
                <a:effectLst/>
                <a:ea typeface="+mn-ea"/>
                <a:cs typeface="+mn-cs"/>
              </a:rPr>
              <a:t>about</a:t>
            </a:r>
            <a:r>
              <a:rPr lang="fi-FI" sz="1200" b="1" i="0" u="none" strike="noStrike" kern="1200">
                <a:solidFill>
                  <a:schemeClr val="tx1"/>
                </a:solidFill>
                <a:effectLst/>
                <a:ea typeface="+mn-ea"/>
                <a:cs typeface="+mn-cs"/>
              </a:rPr>
              <a:t> </a:t>
            </a:r>
            <a:r>
              <a:rPr lang="fi-FI" sz="1200" b="1" i="0" u="none" strike="noStrike" kern="1200" err="1">
                <a:solidFill>
                  <a:schemeClr val="tx1"/>
                </a:solidFill>
                <a:effectLst/>
                <a:ea typeface="+mn-ea"/>
                <a:cs typeface="+mn-cs"/>
              </a:rPr>
              <a:t>making</a:t>
            </a:r>
            <a:r>
              <a:rPr lang="fi-FI" sz="1200" b="1" i="0" u="none" strike="noStrike" kern="1200">
                <a:solidFill>
                  <a:schemeClr val="tx1"/>
                </a:solidFill>
                <a:effectLst/>
                <a:ea typeface="+mn-ea"/>
                <a:cs typeface="+mn-cs"/>
              </a:rPr>
              <a:t> </a:t>
            </a:r>
            <a:r>
              <a:rPr lang="fi-FI" sz="1200" b="1" i="0" u="none" strike="noStrike" kern="1200" err="1">
                <a:solidFill>
                  <a:schemeClr val="tx1"/>
                </a:solidFill>
                <a:effectLst/>
                <a:ea typeface="+mn-ea"/>
                <a:cs typeface="+mn-cs"/>
              </a:rPr>
              <a:t>sacrifices</a:t>
            </a:r>
            <a:r>
              <a:rPr lang="fi-FI" sz="1200" b="1" i="0" u="none" strike="noStrike" kern="1200">
                <a:solidFill>
                  <a:schemeClr val="tx1"/>
                </a:solidFill>
                <a:effectLst/>
                <a:ea typeface="+mn-ea"/>
                <a:cs typeface="+mn-cs"/>
              </a:rPr>
              <a:t>. It is </a:t>
            </a:r>
            <a:r>
              <a:rPr lang="fi-FI" sz="1200" b="1" i="0" u="none" strike="noStrike" kern="1200" err="1">
                <a:solidFill>
                  <a:schemeClr val="tx1"/>
                </a:solidFill>
                <a:effectLst/>
                <a:ea typeface="+mn-ea"/>
                <a:cs typeface="+mn-cs"/>
              </a:rPr>
              <a:t>about</a:t>
            </a:r>
            <a:r>
              <a:rPr lang="fi-FI" sz="1200" b="1" i="0" u="none" strike="noStrike" kern="1200">
                <a:solidFill>
                  <a:schemeClr val="tx1"/>
                </a:solidFill>
                <a:effectLst/>
                <a:ea typeface="+mn-ea"/>
                <a:cs typeface="+mn-cs"/>
              </a:rPr>
              <a:t> </a:t>
            </a:r>
            <a:r>
              <a:rPr lang="fi-FI" sz="1200" b="1" i="0" u="none" strike="noStrike" kern="1200" err="1">
                <a:solidFill>
                  <a:schemeClr val="tx1"/>
                </a:solidFill>
                <a:effectLst/>
                <a:ea typeface="+mn-ea"/>
                <a:cs typeface="+mn-cs"/>
              </a:rPr>
              <a:t>recognizing</a:t>
            </a:r>
            <a:r>
              <a:rPr lang="fi-FI" sz="1200" b="1" i="0" u="none" strike="noStrike" kern="1200">
                <a:solidFill>
                  <a:schemeClr val="tx1"/>
                </a:solidFill>
                <a:effectLst/>
                <a:ea typeface="+mn-ea"/>
                <a:cs typeface="+mn-cs"/>
              </a:rPr>
              <a:t> </a:t>
            </a:r>
            <a:r>
              <a:rPr lang="fi-FI" sz="1200" b="1" i="0" u="none" strike="noStrike" kern="1200" err="1">
                <a:solidFill>
                  <a:schemeClr val="tx1"/>
                </a:solidFill>
                <a:effectLst/>
                <a:ea typeface="+mn-ea"/>
                <a:cs typeface="+mn-cs"/>
              </a:rPr>
              <a:t>that</a:t>
            </a:r>
            <a:r>
              <a:rPr lang="fi-FI" sz="1200" b="1" i="0" u="none" strike="noStrike" kern="1200">
                <a:solidFill>
                  <a:schemeClr val="tx1"/>
                </a:solidFill>
                <a:effectLst/>
                <a:ea typeface="+mn-ea"/>
                <a:cs typeface="+mn-cs"/>
              </a:rPr>
              <a:t> </a:t>
            </a:r>
            <a:r>
              <a:rPr lang="fi-FI" sz="1200" b="1" i="0" u="none" strike="noStrike" kern="1200" err="1">
                <a:solidFill>
                  <a:schemeClr val="tx1"/>
                </a:solidFill>
                <a:effectLst/>
                <a:ea typeface="+mn-ea"/>
                <a:cs typeface="+mn-cs"/>
              </a:rPr>
              <a:t>climate</a:t>
            </a:r>
            <a:r>
              <a:rPr lang="fi-FI" sz="1200" b="1" i="0" u="none" strike="noStrike" kern="1200">
                <a:solidFill>
                  <a:schemeClr val="tx1"/>
                </a:solidFill>
                <a:effectLst/>
                <a:ea typeface="+mn-ea"/>
                <a:cs typeface="+mn-cs"/>
              </a:rPr>
              <a:t> </a:t>
            </a:r>
            <a:r>
              <a:rPr lang="fi-FI" sz="1200" b="1" i="0" u="none" strike="noStrike" kern="1200" err="1">
                <a:solidFill>
                  <a:schemeClr val="tx1"/>
                </a:solidFill>
                <a:effectLst/>
                <a:ea typeface="+mn-ea"/>
                <a:cs typeface="+mn-cs"/>
              </a:rPr>
              <a:t>investment</a:t>
            </a:r>
            <a:r>
              <a:rPr lang="fi-FI" sz="1200" b="1" i="0" u="none" strike="noStrike" kern="1200">
                <a:solidFill>
                  <a:schemeClr val="tx1"/>
                </a:solidFill>
                <a:effectLst/>
                <a:ea typeface="+mn-ea"/>
                <a:cs typeface="+mn-cs"/>
              </a:rPr>
              <a:t> </a:t>
            </a:r>
            <a:r>
              <a:rPr lang="fi-FI" sz="1200" b="1" i="0" u="none" strike="noStrike" kern="1200" err="1">
                <a:solidFill>
                  <a:schemeClr val="tx1"/>
                </a:solidFill>
                <a:effectLst/>
                <a:ea typeface="+mn-ea"/>
                <a:cs typeface="+mn-cs"/>
              </a:rPr>
              <a:t>creates</a:t>
            </a:r>
            <a:r>
              <a:rPr lang="fi-FI" sz="1200" b="1" i="0" u="none" strike="noStrike" kern="1200">
                <a:solidFill>
                  <a:schemeClr val="tx1"/>
                </a:solidFill>
                <a:effectLst/>
                <a:ea typeface="+mn-ea"/>
                <a:cs typeface="+mn-cs"/>
              </a:rPr>
              <a:t> </a:t>
            </a:r>
            <a:r>
              <a:rPr lang="fi-FI" sz="1200" b="1" i="0" u="none" strike="noStrike" kern="1200" err="1">
                <a:solidFill>
                  <a:schemeClr val="tx1"/>
                </a:solidFill>
                <a:effectLst/>
                <a:ea typeface="+mn-ea"/>
                <a:cs typeface="+mn-cs"/>
              </a:rPr>
              <a:t>value</a:t>
            </a:r>
            <a:r>
              <a:rPr lang="fi-FI" sz="1200" b="1" i="0" u="none" strike="noStrike" kern="1200">
                <a:solidFill>
                  <a:schemeClr val="tx1"/>
                </a:solidFill>
                <a:effectLst/>
                <a:ea typeface="+mn-ea"/>
                <a:cs typeface="+mn-cs"/>
              </a:rPr>
              <a:t> at </a:t>
            </a:r>
            <a:r>
              <a:rPr lang="fi-FI" sz="1200" b="1" i="0" u="none" strike="noStrike" kern="1200" err="1">
                <a:solidFill>
                  <a:schemeClr val="tx1"/>
                </a:solidFill>
                <a:effectLst/>
                <a:ea typeface="+mn-ea"/>
                <a:cs typeface="+mn-cs"/>
              </a:rPr>
              <a:t>every</a:t>
            </a:r>
            <a:r>
              <a:rPr lang="fi-FI" sz="1200" b="1" i="0" u="none" strike="noStrike" kern="1200">
                <a:solidFill>
                  <a:schemeClr val="tx1"/>
                </a:solidFill>
                <a:effectLst/>
                <a:ea typeface="+mn-ea"/>
                <a:cs typeface="+mn-cs"/>
              </a:rPr>
              <a:t> </a:t>
            </a:r>
            <a:r>
              <a:rPr lang="fi-FI" sz="1200" b="1" i="0" u="none" strike="noStrike" kern="1200" err="1">
                <a:solidFill>
                  <a:schemeClr val="tx1"/>
                </a:solidFill>
                <a:effectLst/>
                <a:ea typeface="+mn-ea"/>
                <a:cs typeface="+mn-cs"/>
              </a:rPr>
              <a:t>level</a:t>
            </a:r>
            <a:r>
              <a:rPr lang="fi-FI" sz="1200" b="1" i="0" u="none" strike="noStrike" kern="1200">
                <a:solidFill>
                  <a:schemeClr val="tx1"/>
                </a:solidFill>
                <a:effectLst/>
                <a:ea typeface="+mn-ea"/>
                <a:cs typeface="+mn-cs"/>
              </a:rPr>
              <a:t>. </a:t>
            </a:r>
            <a:r>
              <a:rPr lang="en-US" sz="1200" b="0" i="0" kern="1200">
                <a:solidFill>
                  <a:schemeClr val="tx1"/>
                </a:solidFill>
                <a:effectLst/>
                <a:ea typeface="+mn-ea"/>
                <a:cs typeface="+mn-cs"/>
              </a:rPr>
              <a:t>​</a:t>
            </a:r>
          </a:p>
          <a:p>
            <a:pPr rtl="0" fontAlgn="base"/>
            <a:r>
              <a:rPr lang="fi-FI" sz="1200" b="0" i="0" u="none" strike="noStrike" kern="1200" err="1">
                <a:solidFill>
                  <a:schemeClr val="tx1"/>
                </a:solidFill>
                <a:effectLst/>
                <a:ea typeface="+mn-ea"/>
                <a:cs typeface="+mn-cs"/>
              </a:rPr>
              <a:t>That</a:t>
            </a:r>
            <a:r>
              <a:rPr lang="fi-FI" sz="1200" b="0" i="0" u="none" strike="noStrike" kern="1200">
                <a:solidFill>
                  <a:schemeClr val="tx1"/>
                </a:solidFill>
                <a:effectLst/>
                <a:ea typeface="+mn-ea"/>
                <a:cs typeface="+mn-cs"/>
              </a:rPr>
              <a:t> is </a:t>
            </a:r>
            <a:r>
              <a:rPr lang="fi-FI" sz="1200" b="0" i="0" u="none" strike="noStrike" kern="1200" err="1">
                <a:solidFill>
                  <a:schemeClr val="tx1"/>
                </a:solidFill>
                <a:effectLst/>
                <a:ea typeface="+mn-ea"/>
                <a:cs typeface="+mn-cs"/>
              </a:rPr>
              <a:t>how</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we</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build</a:t>
            </a:r>
            <a:r>
              <a:rPr lang="fi-FI" sz="1200" b="0" i="0" u="none" strike="noStrike" kern="1200">
                <a:solidFill>
                  <a:schemeClr val="tx1"/>
                </a:solidFill>
                <a:effectLst/>
                <a:ea typeface="+mn-ea"/>
                <a:cs typeface="+mn-cs"/>
              </a:rPr>
              <a:t> for </a:t>
            </a:r>
            <a:r>
              <a:rPr lang="fi-FI" sz="1200" b="0" i="0" u="none" strike="noStrike" kern="1200" err="1">
                <a:solidFill>
                  <a:schemeClr val="tx1"/>
                </a:solidFill>
                <a:effectLst/>
                <a:ea typeface="+mn-ea"/>
                <a:cs typeface="+mn-cs"/>
              </a:rPr>
              <a:t>the</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future</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we</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know</a:t>
            </a:r>
            <a:r>
              <a:rPr lang="fi-FI" sz="1200" b="0" i="0" u="none" strike="noStrike" kern="1200">
                <a:solidFill>
                  <a:schemeClr val="tx1"/>
                </a:solidFill>
                <a:effectLst/>
                <a:ea typeface="+mn-ea"/>
                <a:cs typeface="+mn-cs"/>
              </a:rPr>
              <a:t> is </a:t>
            </a:r>
            <a:r>
              <a:rPr lang="fi-FI" sz="1200" b="0" i="0" u="none" strike="noStrike" kern="1200" err="1">
                <a:solidFill>
                  <a:schemeClr val="tx1"/>
                </a:solidFill>
                <a:effectLst/>
                <a:ea typeface="+mn-ea"/>
                <a:cs typeface="+mn-cs"/>
              </a:rPr>
              <a:t>coming</a:t>
            </a:r>
            <a:r>
              <a:rPr lang="fi-FI" sz="1200" b="0" i="0" u="none" strike="noStrike" kern="1200">
                <a:solidFill>
                  <a:schemeClr val="tx1"/>
                </a:solidFill>
                <a:effectLst/>
                <a:ea typeface="+mn-ea"/>
                <a:cs typeface="+mn-cs"/>
              </a:rPr>
              <a:t>.</a:t>
            </a:r>
            <a:endParaRPr lang="en-US" sz="1200" b="0" i="0" kern="1200">
              <a:solidFill>
                <a:schemeClr val="tx1"/>
              </a:solidFill>
              <a:effectLs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i-FI"/>
          </a:p>
          <a:p>
            <a:endParaRPr lang="it-IT"/>
          </a:p>
          <a:p>
            <a:endParaRPr lang="it-IT"/>
          </a:p>
        </p:txBody>
      </p:sp>
      <p:sp>
        <p:nvSpPr>
          <p:cNvPr id="4" name="Segnaposto numero diapositiva 3">
            <a:extLst>
              <a:ext uri="{FF2B5EF4-FFF2-40B4-BE49-F238E27FC236}">
                <a16:creationId xmlns:a16="http://schemas.microsoft.com/office/drawing/2014/main" id="{57141FF8-548A-F2EF-D651-5FC3A84F27F5}"/>
              </a:ext>
            </a:extLst>
          </p:cNvPr>
          <p:cNvSpPr>
            <a:spLocks noGrp="1"/>
          </p:cNvSpPr>
          <p:nvPr>
            <p:ph type="sldNum" sz="quarter" idx="5"/>
          </p:nvPr>
        </p:nvSpPr>
        <p:spPr/>
        <p:txBody>
          <a:bodyPr/>
          <a:lstStyle/>
          <a:p>
            <a:fld id="{D874E729-077C-4766-8857-24B275983B32}" type="slidenum">
              <a:rPr lang="it-IT" smtClean="0"/>
              <a:t>15</a:t>
            </a:fld>
            <a:endParaRPr lang="it-IT"/>
          </a:p>
        </p:txBody>
      </p:sp>
    </p:spTree>
    <p:extLst>
      <p:ext uri="{BB962C8B-B14F-4D97-AF65-F5344CB8AC3E}">
        <p14:creationId xmlns:p14="http://schemas.microsoft.com/office/powerpoint/2010/main" val="38231339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978619-D37F-B4F9-C35A-9F8A14C0B1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C4A5D9-B329-DD8D-6DC8-7FB4C443429D}"/>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EF96DAC1-14F0-CF92-5D75-780681F9012D}"/>
              </a:ext>
            </a:extLst>
          </p:cNvPr>
          <p:cNvSpPr>
            <a:spLocks noGrp="1"/>
          </p:cNvSpPr>
          <p:nvPr>
            <p:ph type="body" idx="1"/>
          </p:nvPr>
        </p:nvSpPr>
        <p:spPr/>
        <p:txBody>
          <a:bodyPr/>
          <a:lstStyle/>
          <a:p>
            <a:r>
              <a:rPr lang="en-US"/>
              <a:t>Start with: climate investment, focusing on </a:t>
            </a:r>
            <a:r>
              <a:rPr lang="en-US" err="1"/>
              <a:t>clim</a:t>
            </a:r>
            <a:r>
              <a:rPr lang="en-US"/>
              <a:t> ate investment, climate investment looks like this, </a:t>
            </a:r>
          </a:p>
          <a:p>
            <a:r>
              <a:rPr lang="en-US"/>
              <a:t>by </a:t>
            </a:r>
            <a:r>
              <a:rPr lang="en-US" err="1"/>
              <a:t>intergrating</a:t>
            </a:r>
            <a:r>
              <a:rPr lang="en-US"/>
              <a:t> HC… visible benefits: they become and are </a:t>
            </a:r>
            <a:r>
              <a:rPr lang="en-US" err="1"/>
              <a:t>esswntial</a:t>
            </a:r>
            <a:r>
              <a:rPr lang="en-US"/>
              <a:t> </a:t>
            </a:r>
            <a:r>
              <a:rPr lang="en-US" err="1"/>
              <a:t>partenrs</a:t>
            </a:r>
            <a:r>
              <a:rPr lang="en-US"/>
              <a:t> within the city strategy</a:t>
            </a:r>
          </a:p>
          <a:p>
            <a:r>
              <a:rPr lang="en-US"/>
              <a:t>Leverage incentives across different </a:t>
            </a:r>
            <a:r>
              <a:rPr lang="en-US" err="1"/>
              <a:t>actros</a:t>
            </a:r>
            <a:r>
              <a:rPr lang="en-US"/>
              <a:t> for collaboration</a:t>
            </a:r>
          </a:p>
        </p:txBody>
      </p:sp>
      <p:sp>
        <p:nvSpPr>
          <p:cNvPr id="4" name="Slide Number Placeholder 3">
            <a:extLst>
              <a:ext uri="{FF2B5EF4-FFF2-40B4-BE49-F238E27FC236}">
                <a16:creationId xmlns:a16="http://schemas.microsoft.com/office/drawing/2014/main" id="{132E42EB-10B6-C473-193F-58E10E90EEFE}"/>
              </a:ext>
            </a:extLst>
          </p:cNvPr>
          <p:cNvSpPr>
            <a:spLocks noGrp="1"/>
          </p:cNvSpPr>
          <p:nvPr>
            <p:ph type="sldNum" sz="quarter" idx="5"/>
          </p:nvPr>
        </p:nvSpPr>
        <p:spPr/>
        <p:txBody>
          <a:bodyPr/>
          <a:lstStyle/>
          <a:p>
            <a:fld id="{4055767B-FF2F-4356-942F-AABBE8F3F591}" type="slidenum">
              <a:rPr lang="en-US"/>
              <a:t>16</a:t>
            </a:fld>
            <a:endParaRPr lang="en-US"/>
          </a:p>
        </p:txBody>
      </p:sp>
    </p:spTree>
    <p:extLst>
      <p:ext uri="{BB962C8B-B14F-4D97-AF65-F5344CB8AC3E}">
        <p14:creationId xmlns:p14="http://schemas.microsoft.com/office/powerpoint/2010/main" val="28122705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830179-3B6C-0993-39EF-1EC6E359D4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E3D445-CC52-67FB-2E9B-184FE56E4C69}"/>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7CA7A3BB-7DB7-4014-445E-B2B4D2D2391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40A061B-8320-B07A-1D38-7EEF8E889D9E}"/>
              </a:ext>
            </a:extLst>
          </p:cNvPr>
          <p:cNvSpPr>
            <a:spLocks noGrp="1"/>
          </p:cNvSpPr>
          <p:nvPr>
            <p:ph type="sldNum" sz="quarter" idx="5"/>
          </p:nvPr>
        </p:nvSpPr>
        <p:spPr/>
        <p:txBody>
          <a:bodyPr/>
          <a:lstStyle/>
          <a:p>
            <a:fld id="{D874E729-077C-4766-8857-24B275983B32}" type="slidenum">
              <a:rPr lang="en-US" smtClean="0"/>
              <a:t>18</a:t>
            </a:fld>
            <a:endParaRPr lang="en-US"/>
          </a:p>
        </p:txBody>
      </p:sp>
    </p:spTree>
    <p:extLst>
      <p:ext uri="{BB962C8B-B14F-4D97-AF65-F5344CB8AC3E}">
        <p14:creationId xmlns:p14="http://schemas.microsoft.com/office/powerpoint/2010/main" val="37450204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D5B50A-105C-FBF7-DDA9-4DD9A02F09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FA7172-210A-E65E-E6AB-0CD756401B8D}"/>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222C10E8-C31E-A66F-F3FE-7B253EBED8F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2B9FD39-10AD-7E29-05F1-14E584B21BD0}"/>
              </a:ext>
            </a:extLst>
          </p:cNvPr>
          <p:cNvSpPr>
            <a:spLocks noGrp="1"/>
          </p:cNvSpPr>
          <p:nvPr>
            <p:ph type="sldNum" sz="quarter" idx="5"/>
          </p:nvPr>
        </p:nvSpPr>
        <p:spPr/>
        <p:txBody>
          <a:bodyPr/>
          <a:lstStyle/>
          <a:p>
            <a:fld id="{D874E729-077C-4766-8857-24B275983B32}" type="slidenum">
              <a:rPr lang="en-US" smtClean="0"/>
              <a:t>19</a:t>
            </a:fld>
            <a:endParaRPr lang="en-US"/>
          </a:p>
        </p:txBody>
      </p:sp>
    </p:spTree>
    <p:extLst>
      <p:ext uri="{BB962C8B-B14F-4D97-AF65-F5344CB8AC3E}">
        <p14:creationId xmlns:p14="http://schemas.microsoft.com/office/powerpoint/2010/main" val="13312897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6C4781-3B7C-0885-C6F0-C97EFBEF73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F6402D-8F79-94BE-3257-393D511FE589}"/>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326AC787-A12D-5B88-5A31-7E4200D1403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766E417-5DED-43D9-7BAB-5B06F3DCD836}"/>
              </a:ext>
            </a:extLst>
          </p:cNvPr>
          <p:cNvSpPr>
            <a:spLocks noGrp="1"/>
          </p:cNvSpPr>
          <p:nvPr>
            <p:ph type="sldNum" sz="quarter" idx="5"/>
          </p:nvPr>
        </p:nvSpPr>
        <p:spPr/>
        <p:txBody>
          <a:bodyPr/>
          <a:lstStyle/>
          <a:p>
            <a:fld id="{D874E729-077C-4766-8857-24B275983B32}" type="slidenum">
              <a:rPr lang="en-US" smtClean="0"/>
              <a:t>20</a:t>
            </a:fld>
            <a:endParaRPr lang="en-US"/>
          </a:p>
        </p:txBody>
      </p:sp>
    </p:spTree>
    <p:extLst>
      <p:ext uri="{BB962C8B-B14F-4D97-AF65-F5344CB8AC3E}">
        <p14:creationId xmlns:p14="http://schemas.microsoft.com/office/powerpoint/2010/main" val="38317362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C07284-16A5-C775-8177-8896B511E0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894F16-C6A7-8337-F432-2B5BC7D66E72}"/>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660A8592-8488-4BE1-A3FD-3BE20745895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179F9D8-8EA3-8A8F-4511-4E33FE6330C0}"/>
              </a:ext>
            </a:extLst>
          </p:cNvPr>
          <p:cNvSpPr>
            <a:spLocks noGrp="1"/>
          </p:cNvSpPr>
          <p:nvPr>
            <p:ph type="sldNum" sz="quarter" idx="5"/>
          </p:nvPr>
        </p:nvSpPr>
        <p:spPr/>
        <p:txBody>
          <a:bodyPr/>
          <a:lstStyle/>
          <a:p>
            <a:fld id="{D874E729-077C-4766-8857-24B275983B32}" type="slidenum">
              <a:rPr lang="en-US" smtClean="0"/>
              <a:t>21</a:t>
            </a:fld>
            <a:endParaRPr lang="en-US"/>
          </a:p>
        </p:txBody>
      </p:sp>
    </p:spTree>
    <p:extLst>
      <p:ext uri="{BB962C8B-B14F-4D97-AF65-F5344CB8AC3E}">
        <p14:creationId xmlns:p14="http://schemas.microsoft.com/office/powerpoint/2010/main" val="40117778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6FC1B2-3DBB-9421-E15D-26F34DFC9B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141429-2052-5EFB-7E38-5C27CC387284}"/>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23907743-6052-B6D1-3FCB-0928D48293A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DA0F2E8-1EA6-A3C6-E79D-4881771ABB86}"/>
              </a:ext>
            </a:extLst>
          </p:cNvPr>
          <p:cNvSpPr>
            <a:spLocks noGrp="1"/>
          </p:cNvSpPr>
          <p:nvPr>
            <p:ph type="sldNum" sz="quarter" idx="5"/>
          </p:nvPr>
        </p:nvSpPr>
        <p:spPr/>
        <p:txBody>
          <a:bodyPr/>
          <a:lstStyle/>
          <a:p>
            <a:fld id="{D874E729-077C-4766-8857-24B275983B32}" type="slidenum">
              <a:rPr lang="en-US" smtClean="0"/>
              <a:t>22</a:t>
            </a:fld>
            <a:endParaRPr lang="en-US"/>
          </a:p>
        </p:txBody>
      </p:sp>
    </p:spTree>
    <p:extLst>
      <p:ext uri="{BB962C8B-B14F-4D97-AF65-F5344CB8AC3E}">
        <p14:creationId xmlns:p14="http://schemas.microsoft.com/office/powerpoint/2010/main" val="42871758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9">
          <a:extLst>
            <a:ext uri="{FF2B5EF4-FFF2-40B4-BE49-F238E27FC236}">
              <a16:creationId xmlns:a16="http://schemas.microsoft.com/office/drawing/2014/main" id="{7C225F38-9CD8-1FFA-55DF-24EED4A401AC}"/>
            </a:ext>
          </a:extLst>
        </p:cNvPr>
        <p:cNvGrpSpPr/>
        <p:nvPr/>
      </p:nvGrpSpPr>
      <p:grpSpPr>
        <a:xfrm>
          <a:off x="0" y="0"/>
          <a:ext cx="0" cy="0"/>
          <a:chOff x="0" y="0"/>
          <a:chExt cx="0" cy="0"/>
        </a:xfrm>
      </p:grpSpPr>
      <p:sp>
        <p:nvSpPr>
          <p:cNvPr id="1680" name="Google Shape;1680;g8d44b15066_0_38:notes">
            <a:extLst>
              <a:ext uri="{FF2B5EF4-FFF2-40B4-BE49-F238E27FC236}">
                <a16:creationId xmlns:a16="http://schemas.microsoft.com/office/drawing/2014/main" id="{6A374DA5-55DB-0266-CB36-0EFCCA6C2BF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1" name="Google Shape;1681;g8d44b15066_0_38:notes">
            <a:extLst>
              <a:ext uri="{FF2B5EF4-FFF2-40B4-BE49-F238E27FC236}">
                <a16:creationId xmlns:a16="http://schemas.microsoft.com/office/drawing/2014/main" id="{9B207167-416D-4F9F-18EF-043C3D33EED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i-FI"/>
              <a:t>Different columns: HC one by one, how many people and form where</a:t>
            </a:r>
          </a:p>
          <a:p>
            <a:pPr marL="0" lvl="0" indent="0" algn="l" rtl="0">
              <a:spcBef>
                <a:spcPts val="0"/>
              </a:spcBef>
              <a:spcAft>
                <a:spcPts val="0"/>
              </a:spcAft>
              <a:buNone/>
            </a:pPr>
            <a:endParaRPr lang="fi-FI"/>
          </a:p>
          <a:p>
            <a:pPr marL="0" lvl="0" indent="0" algn="l" rtl="0">
              <a:spcBef>
                <a:spcPts val="0"/>
              </a:spcBef>
              <a:spcAft>
                <a:spcPts val="0"/>
              </a:spcAft>
              <a:buNone/>
            </a:pPr>
            <a:r>
              <a:rPr lang="fi-FI"/>
              <a:t>Specialist: all the parties consulting/working with HC</a:t>
            </a:r>
          </a:p>
          <a:p>
            <a:pPr marL="0" lvl="0" indent="0" algn="l" rtl="0">
              <a:spcBef>
                <a:spcPts val="0"/>
              </a:spcBef>
              <a:spcAft>
                <a:spcPts val="0"/>
              </a:spcAft>
              <a:buNone/>
            </a:pPr>
            <a:endParaRPr lang="fi-FI"/>
          </a:p>
          <a:p>
            <a:pPr marL="0" lvl="0" indent="0" algn="l" rtl="0">
              <a:spcBef>
                <a:spcPts val="0"/>
              </a:spcBef>
              <a:spcAft>
                <a:spcPts val="0"/>
              </a:spcAft>
              <a:buNone/>
            </a:pPr>
            <a:r>
              <a:rPr lang="fi-FI"/>
              <a:t>City of Helsinki: orcesteri</a:t>
            </a:r>
          </a:p>
          <a:p>
            <a:pPr marL="0" lvl="0" indent="0" algn="l" rtl="0">
              <a:spcBef>
                <a:spcPts val="0"/>
              </a:spcBef>
              <a:spcAft>
                <a:spcPts val="0"/>
              </a:spcAft>
              <a:buNone/>
            </a:pPr>
            <a:endParaRPr lang="fi-FI"/>
          </a:p>
          <a:p>
            <a:pPr marL="0" lvl="0" indent="0" algn="l" rtl="0">
              <a:spcBef>
                <a:spcPts val="0"/>
              </a:spcBef>
              <a:spcAft>
                <a:spcPts val="0"/>
              </a:spcAft>
              <a:buNone/>
            </a:pPr>
            <a:r>
              <a:rPr lang="fi-FI"/>
              <a:t>Property managers: </a:t>
            </a:r>
          </a:p>
          <a:p>
            <a:pPr marL="0" lvl="0" indent="0" algn="l" rtl="0">
              <a:spcBef>
                <a:spcPts val="0"/>
              </a:spcBef>
              <a:spcAft>
                <a:spcPts val="0"/>
              </a:spcAft>
              <a:buNone/>
            </a:pPr>
            <a:endParaRPr lang="fi-FI"/>
          </a:p>
          <a:p>
            <a:pPr marL="0" lvl="0" indent="0" algn="l" rtl="0">
              <a:spcBef>
                <a:spcPts val="0"/>
              </a:spcBef>
              <a:spcAft>
                <a:spcPts val="0"/>
              </a:spcAft>
              <a:buNone/>
            </a:pPr>
            <a:endParaRPr lang="fi-FI"/>
          </a:p>
          <a:p>
            <a:pPr marL="0" marR="0" lvl="0" indent="0" algn="l" defTabSz="914400" rtl="0" eaLnBrk="1" fontAlgn="auto" latinLnBrk="0" hangingPunct="1">
              <a:lnSpc>
                <a:spcPct val="100000"/>
              </a:lnSpc>
              <a:spcBef>
                <a:spcPts val="0"/>
              </a:spcBef>
              <a:spcAft>
                <a:spcPts val="0"/>
              </a:spcAft>
              <a:buClrTx/>
              <a:buSzTx/>
              <a:buFontTx/>
              <a:buNone/>
              <a:tabLst/>
              <a:defRPr/>
            </a:pPr>
            <a:r>
              <a:rPr lang="fi-FI"/>
              <a:t>https://avoindata.suomi.fi/data/en_GB/dataset/helsingin-kaupungin-talousarviotiedot/resource/837c00b0-4a80-416b-ba9f-58bc6c2ab373</a:t>
            </a:r>
          </a:p>
          <a:p>
            <a:pPr marL="0" lvl="0" indent="0" algn="l" rtl="0">
              <a:spcBef>
                <a:spcPts val="0"/>
              </a:spcBef>
              <a:spcAft>
                <a:spcPts val="0"/>
              </a:spcAft>
              <a:buNone/>
            </a:pPr>
            <a:endParaRPr lang="fi-FI"/>
          </a:p>
        </p:txBody>
      </p:sp>
    </p:spTree>
    <p:extLst>
      <p:ext uri="{BB962C8B-B14F-4D97-AF65-F5344CB8AC3E}">
        <p14:creationId xmlns:p14="http://schemas.microsoft.com/office/powerpoint/2010/main" val="40809104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pPr rtl="0" fontAlgn="base"/>
            <a:r>
              <a:rPr lang="fi-FI" sz="1200" b="0" i="0" u="none" strike="noStrike" kern="1200" err="1">
                <a:solidFill>
                  <a:schemeClr val="tx1"/>
                </a:solidFill>
                <a:effectLst/>
                <a:ea typeface="+mn-ea"/>
                <a:cs typeface="+mn-cs"/>
              </a:rPr>
              <a:t>His</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name</a:t>
            </a:r>
            <a:r>
              <a:rPr lang="fi-FI" sz="1200" b="0" i="0" u="none" strike="noStrike" kern="1200">
                <a:solidFill>
                  <a:schemeClr val="tx1"/>
                </a:solidFill>
                <a:effectLst/>
                <a:ea typeface="+mn-ea"/>
                <a:cs typeface="+mn-cs"/>
              </a:rPr>
              <a:t> is Alvar. </a:t>
            </a:r>
            <a:r>
              <a:rPr lang="fi-FI" sz="1200" b="0" i="0" u="none" strike="noStrike" kern="1200" err="1">
                <a:solidFill>
                  <a:schemeClr val="tx1"/>
                </a:solidFill>
                <a:effectLst/>
                <a:ea typeface="+mn-ea"/>
                <a:cs typeface="+mn-cs"/>
              </a:rPr>
              <a:t>It’s</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July</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The</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sun</a:t>
            </a:r>
            <a:r>
              <a:rPr lang="fi-FI" sz="1200" b="0" i="0" u="none" strike="noStrike" kern="1200">
                <a:solidFill>
                  <a:schemeClr val="tx1"/>
                </a:solidFill>
                <a:effectLst/>
                <a:ea typeface="+mn-ea"/>
                <a:cs typeface="+mn-cs"/>
              </a:rPr>
              <a:t> is out. </a:t>
            </a:r>
            <a:r>
              <a:rPr lang="fi-FI" sz="1200" b="0" i="0" u="none" strike="noStrike" kern="1200" err="1">
                <a:solidFill>
                  <a:schemeClr val="tx1"/>
                </a:solidFill>
                <a:effectLst/>
                <a:ea typeface="+mn-ea"/>
                <a:cs typeface="+mn-cs"/>
              </a:rPr>
              <a:t>Since</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Midsummer</a:t>
            </a:r>
            <a:r>
              <a:rPr lang="fi-FI" sz="1200" b="0" i="0" u="none" strike="noStrike" kern="1200">
                <a:solidFill>
                  <a:schemeClr val="tx1"/>
                </a:solidFill>
                <a:effectLst/>
                <a:ea typeface="+mn-ea"/>
                <a:cs typeface="+mn-cs"/>
              </a:rPr>
              <a:t>, he </a:t>
            </a:r>
            <a:r>
              <a:rPr lang="fi-FI" sz="1200" b="0" i="0" u="none" strike="noStrike" kern="1200" err="1">
                <a:solidFill>
                  <a:schemeClr val="tx1"/>
                </a:solidFill>
                <a:effectLst/>
                <a:ea typeface="+mn-ea"/>
                <a:cs typeface="+mn-cs"/>
              </a:rPr>
              <a:t>has</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been</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doing</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the</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same</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thing</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spending</a:t>
            </a:r>
            <a:r>
              <a:rPr lang="fi-FI" sz="1200" b="0" i="0" u="none" strike="noStrike" kern="1200">
                <a:solidFill>
                  <a:schemeClr val="tx1"/>
                </a:solidFill>
                <a:effectLst/>
                <a:ea typeface="+mn-ea"/>
                <a:cs typeface="+mn-cs"/>
              </a:rPr>
              <a:t> and </a:t>
            </a:r>
            <a:r>
              <a:rPr lang="fi-FI" sz="1200" b="0" i="0" u="none" strike="noStrike" kern="1200" err="1">
                <a:solidFill>
                  <a:schemeClr val="tx1"/>
                </a:solidFill>
                <a:effectLst/>
                <a:ea typeface="+mn-ea"/>
                <a:cs typeface="+mn-cs"/>
              </a:rPr>
              <a:t>enjoying</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his</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days</a:t>
            </a:r>
            <a:r>
              <a:rPr lang="fi-FI" sz="1200" b="0" i="0" u="none" strike="noStrike" kern="1200">
                <a:solidFill>
                  <a:schemeClr val="tx1"/>
                </a:solidFill>
                <a:effectLst/>
                <a:ea typeface="+mn-ea"/>
                <a:cs typeface="+mn-cs"/>
              </a:rPr>
              <a:t> at </a:t>
            </a:r>
            <a:r>
              <a:rPr lang="fi-FI" sz="1200" b="0" i="0" u="none" strike="noStrike" kern="1200" err="1">
                <a:solidFill>
                  <a:schemeClr val="tx1"/>
                </a:solidFill>
                <a:effectLst/>
                <a:ea typeface="+mn-ea"/>
                <a:cs typeface="+mn-cs"/>
              </a:rPr>
              <a:t>the</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beach</a:t>
            </a:r>
            <a:r>
              <a:rPr lang="fi-FI" sz="1200" b="0" i="0" u="none" strike="noStrike" kern="1200">
                <a:solidFill>
                  <a:schemeClr val="tx1"/>
                </a:solidFill>
                <a:effectLst/>
                <a:ea typeface="+mn-ea"/>
                <a:cs typeface="+mn-cs"/>
              </a:rPr>
              <a:t> and </a:t>
            </a:r>
            <a:r>
              <a:rPr lang="fi-FI" sz="1200" b="0" i="0" u="none" strike="noStrike" kern="1200" err="1">
                <a:solidFill>
                  <a:schemeClr val="tx1"/>
                </a:solidFill>
                <a:effectLst/>
                <a:ea typeface="+mn-ea"/>
                <a:cs typeface="+mn-cs"/>
              </a:rPr>
              <a:t>park</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nearby</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sometimes</a:t>
            </a:r>
            <a:r>
              <a:rPr lang="fi-FI" sz="1200" b="0" i="0" u="none" strike="noStrike" kern="1200">
                <a:solidFill>
                  <a:schemeClr val="tx1"/>
                </a:solidFill>
                <a:effectLst/>
                <a:ea typeface="+mn-ea"/>
                <a:cs typeface="+mn-cs"/>
              </a:rPr>
              <a:t> on a </a:t>
            </a:r>
            <a:r>
              <a:rPr lang="fi-FI" sz="1200" b="0" i="0" u="none" strike="noStrike" kern="1200" err="1">
                <a:solidFill>
                  <a:schemeClr val="tx1"/>
                </a:solidFill>
                <a:effectLst/>
                <a:ea typeface="+mn-ea"/>
                <a:cs typeface="+mn-cs"/>
              </a:rPr>
              <a:t>terrace</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with</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friends</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his</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head</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tilted</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toward</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the</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sun</a:t>
            </a:r>
            <a:r>
              <a:rPr lang="fi-FI" sz="1200" b="0" i="0" u="none" strike="noStrike" kern="1200">
                <a:solidFill>
                  <a:schemeClr val="tx1"/>
                </a:solidFill>
                <a:effectLst/>
                <a:ea typeface="+mn-ea"/>
                <a:cs typeface="+mn-cs"/>
              </a:rPr>
              <a:t>. </a:t>
            </a:r>
            <a:r>
              <a:rPr lang="en-US" sz="1200" b="0" i="0" kern="1200">
                <a:solidFill>
                  <a:schemeClr val="tx1"/>
                </a:solidFill>
                <a:effectLst/>
                <a:ea typeface="+mn-ea"/>
                <a:cs typeface="+mn-cs"/>
              </a:rPr>
              <a:t>​</a:t>
            </a:r>
          </a:p>
          <a:p>
            <a:pPr rtl="0" fontAlgn="base"/>
            <a:endParaRPr lang="en-US" sz="1200" b="0" i="0" kern="1200">
              <a:solidFill>
                <a:schemeClr val="tx1"/>
              </a:solidFill>
              <a:effectLst/>
              <a:ea typeface="+mn-ea"/>
              <a:cs typeface="+mn-cs"/>
            </a:endParaRPr>
          </a:p>
          <a:p>
            <a:pPr rtl="0" fontAlgn="base"/>
            <a:endParaRPr lang="fi-FI" sz="1200" b="0" i="0" u="none" strike="noStrike" kern="1200">
              <a:solidFill>
                <a:schemeClr val="tx1"/>
              </a:solidFill>
              <a:effectLst/>
              <a:ea typeface="+mn-ea"/>
              <a:cs typeface="+mn-cs"/>
            </a:endParaRPr>
          </a:p>
          <a:p>
            <a:endParaRPr lang="it-IT"/>
          </a:p>
        </p:txBody>
      </p:sp>
      <p:sp>
        <p:nvSpPr>
          <p:cNvPr id="4" name="Segnaposto numero diapositiva 3"/>
          <p:cNvSpPr>
            <a:spLocks noGrp="1"/>
          </p:cNvSpPr>
          <p:nvPr>
            <p:ph type="sldNum" sz="quarter" idx="5"/>
          </p:nvPr>
        </p:nvSpPr>
        <p:spPr/>
        <p:txBody>
          <a:bodyPr/>
          <a:lstStyle/>
          <a:p>
            <a:fld id="{D874E729-077C-4766-8857-24B275983B32}" type="slidenum">
              <a:rPr lang="it-IT" smtClean="0"/>
              <a:t>3</a:t>
            </a:fld>
            <a:endParaRPr lang="it-IT"/>
          </a:p>
        </p:txBody>
      </p:sp>
    </p:spTree>
    <p:extLst>
      <p:ext uri="{BB962C8B-B14F-4D97-AF65-F5344CB8AC3E}">
        <p14:creationId xmlns:p14="http://schemas.microsoft.com/office/powerpoint/2010/main" val="34880508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74E729-077C-4766-8857-24B275983B32}" type="slidenum">
              <a:rPr lang="it-IT" smtClean="0"/>
              <a:pPr/>
              <a:t>25</a:t>
            </a:fld>
            <a:endParaRPr lang="it-IT"/>
          </a:p>
        </p:txBody>
      </p:sp>
    </p:spTree>
    <p:extLst>
      <p:ext uri="{BB962C8B-B14F-4D97-AF65-F5344CB8AC3E}">
        <p14:creationId xmlns:p14="http://schemas.microsoft.com/office/powerpoint/2010/main" val="11971887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2BD3D6-840F-7AD5-9A80-0EA0341C40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755859-5D55-1C2E-8065-EDFA80736001}"/>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FC2CEB00-2DE7-5C2C-90E6-74BE64EF51A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76C9640-668D-6C7F-ADAA-37853CE24753}"/>
              </a:ext>
            </a:extLst>
          </p:cNvPr>
          <p:cNvSpPr>
            <a:spLocks noGrp="1"/>
          </p:cNvSpPr>
          <p:nvPr>
            <p:ph type="sldNum" sz="quarter" idx="5"/>
          </p:nvPr>
        </p:nvSpPr>
        <p:spPr/>
        <p:txBody>
          <a:bodyPr/>
          <a:lstStyle/>
          <a:p>
            <a:fld id="{D874E729-077C-4766-8857-24B275983B32}" type="slidenum">
              <a:rPr lang="en-US" smtClean="0"/>
              <a:t>26</a:t>
            </a:fld>
            <a:endParaRPr lang="en-US"/>
          </a:p>
        </p:txBody>
      </p:sp>
    </p:spTree>
    <p:extLst>
      <p:ext uri="{BB962C8B-B14F-4D97-AF65-F5344CB8AC3E}">
        <p14:creationId xmlns:p14="http://schemas.microsoft.com/office/powerpoint/2010/main" val="33628146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pPr marL="171450" indent="-171450">
              <a:lnSpc>
                <a:spcPct val="90000"/>
              </a:lnSpc>
              <a:spcBef>
                <a:spcPts val="1000"/>
              </a:spcBef>
              <a:buFont typeface="Arial"/>
              <a:buChar char="•"/>
            </a:pPr>
            <a:r>
              <a:rPr lang="fi-FI"/>
              <a:t>”Communication is never enough. There is bottlenecks with reaching housing companies, so to be able to share information to them.” - Expert from HSY</a:t>
            </a:r>
            <a:endParaRPr lang="en-US"/>
          </a:p>
          <a:p>
            <a:pPr>
              <a:lnSpc>
                <a:spcPct val="90000"/>
              </a:lnSpc>
              <a:spcBef>
                <a:spcPts val="1000"/>
              </a:spcBef>
            </a:pPr>
            <a:endParaRPr lang="fi-FI"/>
          </a:p>
          <a:p>
            <a:pPr marL="171450" indent="-171450">
              <a:lnSpc>
                <a:spcPct val="90000"/>
              </a:lnSpc>
              <a:spcBef>
                <a:spcPts val="1000"/>
              </a:spcBef>
              <a:buFont typeface="Arial"/>
              <a:buChar char="•"/>
            </a:pPr>
            <a:r>
              <a:rPr lang="fi-FI"/>
              <a:t>”We have some ways to reach housing companies and get them as customers (for our climate projects), but it is not enough. We are lacking contacts, which makes it harder to reach them. - Expert from City of Helsinki</a:t>
            </a:r>
            <a:endParaRPr lang="it-IT"/>
          </a:p>
          <a:p>
            <a:endParaRPr lang="it-IT"/>
          </a:p>
        </p:txBody>
      </p:sp>
      <p:sp>
        <p:nvSpPr>
          <p:cNvPr id="4" name="Segnaposto numero diapositiva 3"/>
          <p:cNvSpPr>
            <a:spLocks noGrp="1"/>
          </p:cNvSpPr>
          <p:nvPr>
            <p:ph type="sldNum" sz="quarter" idx="5"/>
          </p:nvPr>
        </p:nvSpPr>
        <p:spPr/>
        <p:txBody>
          <a:bodyPr/>
          <a:lstStyle/>
          <a:p>
            <a:fld id="{D874E729-077C-4766-8857-24B275983B32}" type="slidenum">
              <a:rPr lang="it-IT" smtClean="0"/>
              <a:pPr/>
              <a:t>27</a:t>
            </a:fld>
            <a:endParaRPr lang="it-IT"/>
          </a:p>
        </p:txBody>
      </p:sp>
    </p:spTree>
    <p:extLst>
      <p:ext uri="{BB962C8B-B14F-4D97-AF65-F5344CB8AC3E}">
        <p14:creationId xmlns:p14="http://schemas.microsoft.com/office/powerpoint/2010/main" val="9397149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fi-FI">
                <a:latin typeface="Neue Haas Grotesk Text Pro"/>
              </a:rPr>
              <a:t>OPPORTUNITIES </a:t>
            </a:r>
            <a:br>
              <a:rPr lang="fi-FI">
                <a:latin typeface="Neue Haas Grotesk Text Pro"/>
              </a:rPr>
            </a:br>
            <a:r>
              <a:rPr lang="fi-FI">
                <a:latin typeface="Neue Haas Grotesk Text Pro"/>
              </a:rPr>
              <a:t>(ENTRY POINTS)</a:t>
            </a:r>
            <a:endParaRPr lang="en-US"/>
          </a:p>
          <a:p>
            <a:r>
              <a:rPr lang="fi-FI">
                <a:latin typeface="Neue Haas Grotesk Text Pro"/>
              </a:rPr>
              <a:t>How do we make climate investment happen?</a:t>
            </a:r>
            <a:endParaRPr lang="en-US"/>
          </a:p>
          <a:p>
            <a:endParaRPr lang="en-US"/>
          </a:p>
        </p:txBody>
      </p:sp>
      <p:sp>
        <p:nvSpPr>
          <p:cNvPr id="4" name="Slide Number Placeholder 3"/>
          <p:cNvSpPr>
            <a:spLocks noGrp="1"/>
          </p:cNvSpPr>
          <p:nvPr>
            <p:ph type="sldNum" sz="quarter" idx="5"/>
          </p:nvPr>
        </p:nvSpPr>
        <p:spPr/>
        <p:txBody>
          <a:bodyPr/>
          <a:lstStyle/>
          <a:p>
            <a:fld id="{D874E729-077C-4766-8857-24B275983B32}" type="slidenum">
              <a:rPr lang="en-US" smtClean="0"/>
              <a:t>28</a:t>
            </a:fld>
            <a:endParaRPr lang="en-US"/>
          </a:p>
        </p:txBody>
      </p:sp>
    </p:spTree>
    <p:extLst>
      <p:ext uri="{BB962C8B-B14F-4D97-AF65-F5344CB8AC3E}">
        <p14:creationId xmlns:p14="http://schemas.microsoft.com/office/powerpoint/2010/main" val="3302597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9">
          <a:extLst>
            <a:ext uri="{FF2B5EF4-FFF2-40B4-BE49-F238E27FC236}">
              <a16:creationId xmlns:a16="http://schemas.microsoft.com/office/drawing/2014/main" id="{8DFFD619-2C11-8B3F-DBE0-6933F041A5AD}"/>
            </a:ext>
          </a:extLst>
        </p:cNvPr>
        <p:cNvGrpSpPr/>
        <p:nvPr/>
      </p:nvGrpSpPr>
      <p:grpSpPr>
        <a:xfrm>
          <a:off x="0" y="0"/>
          <a:ext cx="0" cy="0"/>
          <a:chOff x="0" y="0"/>
          <a:chExt cx="0" cy="0"/>
        </a:xfrm>
      </p:grpSpPr>
      <p:sp>
        <p:nvSpPr>
          <p:cNvPr id="1680" name="Google Shape;1680;g8d44b15066_0_38:notes">
            <a:extLst>
              <a:ext uri="{FF2B5EF4-FFF2-40B4-BE49-F238E27FC236}">
                <a16:creationId xmlns:a16="http://schemas.microsoft.com/office/drawing/2014/main" id="{46DEDD41-1105-F1CA-E982-88E96D109FB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1" name="Google Shape;1681;g8d44b15066_0_38:notes">
            <a:extLst>
              <a:ext uri="{FF2B5EF4-FFF2-40B4-BE49-F238E27FC236}">
                <a16:creationId xmlns:a16="http://schemas.microsoft.com/office/drawing/2014/main" id="{C428EC40-B9F2-3BE1-2F42-13D015E9143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fi-FI"/>
              <a:t>"Leverage financial instruments to incentivize climate investment"</a:t>
            </a:r>
          </a:p>
        </p:txBody>
      </p:sp>
    </p:spTree>
    <p:extLst>
      <p:ext uri="{BB962C8B-B14F-4D97-AF65-F5344CB8AC3E}">
        <p14:creationId xmlns:p14="http://schemas.microsoft.com/office/powerpoint/2010/main" val="22297985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9">
          <a:extLst>
            <a:ext uri="{FF2B5EF4-FFF2-40B4-BE49-F238E27FC236}">
              <a16:creationId xmlns:a16="http://schemas.microsoft.com/office/drawing/2014/main" id="{70DB8D1C-30A4-0CB7-C90B-60BE066A8798}"/>
            </a:ext>
          </a:extLst>
        </p:cNvPr>
        <p:cNvGrpSpPr/>
        <p:nvPr/>
      </p:nvGrpSpPr>
      <p:grpSpPr>
        <a:xfrm>
          <a:off x="0" y="0"/>
          <a:ext cx="0" cy="0"/>
          <a:chOff x="0" y="0"/>
          <a:chExt cx="0" cy="0"/>
        </a:xfrm>
      </p:grpSpPr>
      <p:sp>
        <p:nvSpPr>
          <p:cNvPr id="1680" name="Google Shape;1680;g8d44b15066_0_38:notes">
            <a:extLst>
              <a:ext uri="{FF2B5EF4-FFF2-40B4-BE49-F238E27FC236}">
                <a16:creationId xmlns:a16="http://schemas.microsoft.com/office/drawing/2014/main" id="{99BC410E-1773-F07E-1B3F-42EE7102545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1" name="Google Shape;1681;g8d44b15066_0_38:notes">
            <a:extLst>
              <a:ext uri="{FF2B5EF4-FFF2-40B4-BE49-F238E27FC236}">
                <a16:creationId xmlns:a16="http://schemas.microsoft.com/office/drawing/2014/main" id="{A2D098B1-3AFA-60BF-3680-DE342B1429B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i-FI"/>
              <a:t>Put a real example how to ingrate HC to the strategy, wording or cocreating. </a:t>
            </a:r>
          </a:p>
          <a:p>
            <a:pPr marL="0" lvl="0" indent="0" algn="l" rtl="0">
              <a:spcBef>
                <a:spcPts val="0"/>
              </a:spcBef>
              <a:spcAft>
                <a:spcPts val="0"/>
              </a:spcAft>
              <a:buNone/>
            </a:pPr>
            <a:endParaRPr lang="fi-FI"/>
          </a:p>
          <a:p>
            <a:pPr marL="0" lvl="0" indent="0" algn="l" rtl="0">
              <a:spcBef>
                <a:spcPts val="0"/>
              </a:spcBef>
              <a:spcAft>
                <a:spcPts val="0"/>
              </a:spcAft>
              <a:buNone/>
            </a:pPr>
            <a:r>
              <a:rPr lang="fi-FI"/>
              <a:t>Find from the climate adapattion plan where we could put the HC in the strategy</a:t>
            </a:r>
          </a:p>
          <a:p>
            <a:pPr marL="0" lvl="0" indent="0" algn="l" rtl="0">
              <a:spcBef>
                <a:spcPts val="0"/>
              </a:spcBef>
              <a:spcAft>
                <a:spcPts val="0"/>
              </a:spcAft>
              <a:buNone/>
            </a:pPr>
            <a:endParaRPr lang="fi-FI"/>
          </a:p>
          <a:p>
            <a:r>
              <a:rPr lang="fi-FI">
                <a:ea typeface="+mn-lt"/>
                <a:cs typeface="+mn-lt"/>
              </a:rPr>
              <a:t>Municipality of Amsterdam. (2023). </a:t>
            </a:r>
            <a:r>
              <a:rPr lang="fi-FI" i="1">
                <a:ea typeface="+mn-lt"/>
                <a:cs typeface="+mn-lt"/>
              </a:rPr>
              <a:t>Our City of Tomorrow</a:t>
            </a:r>
            <a:r>
              <a:rPr lang="fi-FI">
                <a:ea typeface="+mn-lt"/>
                <a:cs typeface="+mn-lt"/>
              </a:rPr>
              <a:t>. City of Amsterdam. Retrieved from </a:t>
            </a:r>
            <a:r>
              <a:rPr lang="fi-FI">
                <a:ea typeface="+mn-lt"/>
                <a:cs typeface="+mn-lt"/>
                <a:hlinkClick r:id="rId3"/>
              </a:rPr>
              <a:t>https://www.amsterdam.nl/en/policy/policy-sustainability-energy/</a:t>
            </a:r>
            <a:endParaRPr lang="fi-FI"/>
          </a:p>
          <a:p>
            <a:r>
              <a:rPr lang="fi-FI">
                <a:ea typeface="+mn-lt"/>
                <a:cs typeface="+mn-lt"/>
              </a:rPr>
              <a:t>Municipality of Amsterdam. (2020). </a:t>
            </a:r>
            <a:r>
              <a:rPr lang="fi-FI" i="1">
                <a:ea typeface="+mn-lt"/>
                <a:cs typeface="+mn-lt"/>
              </a:rPr>
              <a:t>Roadmap Amsterdam Climate Neutral 2050</a:t>
            </a:r>
            <a:r>
              <a:rPr lang="fi-FI">
                <a:ea typeface="+mn-lt"/>
                <a:cs typeface="+mn-lt"/>
              </a:rPr>
              <a:t>. City of Amsterdam. Retrieved from </a:t>
            </a:r>
            <a:r>
              <a:rPr lang="fi-FI">
                <a:ea typeface="+mn-lt"/>
                <a:cs typeface="+mn-lt"/>
                <a:hlinkClick r:id="rId4"/>
              </a:rPr>
              <a:t>https://openresearch.amsterdam/nl/page/48130/roadmap-amsterdam-climate-neutral-2050</a:t>
            </a:r>
            <a:r>
              <a:rPr lang="fi-FI">
                <a:ea typeface="+mn-lt"/>
                <a:cs typeface="+mn-lt"/>
              </a:rPr>
              <a:t> </a:t>
            </a:r>
          </a:p>
        </p:txBody>
      </p:sp>
    </p:spTree>
    <p:extLst>
      <p:ext uri="{BB962C8B-B14F-4D97-AF65-F5344CB8AC3E}">
        <p14:creationId xmlns:p14="http://schemas.microsoft.com/office/powerpoint/2010/main" val="10079666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9">
          <a:extLst>
            <a:ext uri="{FF2B5EF4-FFF2-40B4-BE49-F238E27FC236}">
              <a16:creationId xmlns:a16="http://schemas.microsoft.com/office/drawing/2014/main" id="{1847D3B5-1669-D057-354B-ECF57BC5BCC4}"/>
            </a:ext>
          </a:extLst>
        </p:cNvPr>
        <p:cNvGrpSpPr/>
        <p:nvPr/>
      </p:nvGrpSpPr>
      <p:grpSpPr>
        <a:xfrm>
          <a:off x="0" y="0"/>
          <a:ext cx="0" cy="0"/>
          <a:chOff x="0" y="0"/>
          <a:chExt cx="0" cy="0"/>
        </a:xfrm>
      </p:grpSpPr>
      <p:sp>
        <p:nvSpPr>
          <p:cNvPr id="1680" name="Google Shape;1680;g8d44b15066_0_38:notes">
            <a:extLst>
              <a:ext uri="{FF2B5EF4-FFF2-40B4-BE49-F238E27FC236}">
                <a16:creationId xmlns:a16="http://schemas.microsoft.com/office/drawing/2014/main" id="{29D25736-27F3-F4F5-97A1-C21EE2FF697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1" name="Google Shape;1681;g8d44b15066_0_38:notes">
            <a:extLst>
              <a:ext uri="{FF2B5EF4-FFF2-40B4-BE49-F238E27FC236}">
                <a16:creationId xmlns:a16="http://schemas.microsoft.com/office/drawing/2014/main" id="{F36D425B-79FB-E330-3A38-4476C0C5672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i-FI" err="1"/>
              <a:t>Put</a:t>
            </a:r>
            <a:r>
              <a:rPr lang="fi-FI"/>
              <a:t> a </a:t>
            </a:r>
            <a:r>
              <a:rPr lang="fi-FI" err="1"/>
              <a:t>real</a:t>
            </a:r>
            <a:r>
              <a:rPr lang="fi-FI"/>
              <a:t> </a:t>
            </a:r>
            <a:r>
              <a:rPr lang="fi-FI" err="1"/>
              <a:t>example</a:t>
            </a:r>
            <a:r>
              <a:rPr lang="fi-FI"/>
              <a:t> </a:t>
            </a:r>
            <a:r>
              <a:rPr lang="fi-FI" err="1"/>
              <a:t>how</a:t>
            </a:r>
            <a:r>
              <a:rPr lang="fi-FI"/>
              <a:t> to </a:t>
            </a:r>
            <a:r>
              <a:rPr lang="fi-FI" err="1"/>
              <a:t>ingrate</a:t>
            </a:r>
            <a:r>
              <a:rPr lang="fi-FI"/>
              <a:t> HC to </a:t>
            </a:r>
            <a:r>
              <a:rPr lang="fi-FI" err="1"/>
              <a:t>the</a:t>
            </a:r>
            <a:r>
              <a:rPr lang="fi-FI"/>
              <a:t> </a:t>
            </a:r>
            <a:r>
              <a:rPr lang="fi-FI" err="1"/>
              <a:t>strategy</a:t>
            </a:r>
            <a:r>
              <a:rPr lang="fi-FI"/>
              <a:t>, </a:t>
            </a:r>
            <a:r>
              <a:rPr lang="fi-FI" err="1"/>
              <a:t>wording</a:t>
            </a:r>
            <a:r>
              <a:rPr lang="fi-FI"/>
              <a:t> </a:t>
            </a:r>
            <a:r>
              <a:rPr lang="fi-FI" err="1"/>
              <a:t>or</a:t>
            </a:r>
            <a:r>
              <a:rPr lang="fi-FI"/>
              <a:t> </a:t>
            </a:r>
            <a:r>
              <a:rPr lang="fi-FI" err="1"/>
              <a:t>cocreating</a:t>
            </a:r>
            <a:r>
              <a:rPr lang="fi-FI"/>
              <a:t>. </a:t>
            </a:r>
          </a:p>
          <a:p>
            <a:pPr marL="0" lvl="0" indent="0" algn="l" rtl="0">
              <a:spcBef>
                <a:spcPts val="0"/>
              </a:spcBef>
              <a:spcAft>
                <a:spcPts val="0"/>
              </a:spcAft>
              <a:buNone/>
            </a:pPr>
            <a:endParaRPr lang="fi-FI"/>
          </a:p>
          <a:p>
            <a:pPr marL="0" lvl="0" indent="0" algn="l" rtl="0">
              <a:spcBef>
                <a:spcPts val="0"/>
              </a:spcBef>
              <a:spcAft>
                <a:spcPts val="0"/>
              </a:spcAft>
              <a:buNone/>
            </a:pPr>
            <a:r>
              <a:rPr lang="fi-FI" err="1"/>
              <a:t>Find</a:t>
            </a:r>
            <a:r>
              <a:rPr lang="fi-FI"/>
              <a:t> </a:t>
            </a:r>
            <a:r>
              <a:rPr lang="fi-FI" err="1"/>
              <a:t>from</a:t>
            </a:r>
            <a:r>
              <a:rPr lang="fi-FI"/>
              <a:t> </a:t>
            </a:r>
            <a:r>
              <a:rPr lang="fi-FI" err="1"/>
              <a:t>the</a:t>
            </a:r>
            <a:r>
              <a:rPr lang="fi-FI"/>
              <a:t> </a:t>
            </a:r>
            <a:r>
              <a:rPr lang="fi-FI" err="1"/>
              <a:t>climate</a:t>
            </a:r>
            <a:r>
              <a:rPr lang="fi-FI"/>
              <a:t> </a:t>
            </a:r>
            <a:r>
              <a:rPr lang="fi-FI" err="1"/>
              <a:t>adapattion</a:t>
            </a:r>
            <a:r>
              <a:rPr lang="fi-FI"/>
              <a:t> </a:t>
            </a:r>
            <a:r>
              <a:rPr lang="fi-FI" err="1"/>
              <a:t>plan</a:t>
            </a:r>
            <a:r>
              <a:rPr lang="fi-FI"/>
              <a:t> </a:t>
            </a:r>
            <a:r>
              <a:rPr lang="fi-FI" err="1"/>
              <a:t>where</a:t>
            </a:r>
            <a:r>
              <a:rPr lang="fi-FI"/>
              <a:t> </a:t>
            </a:r>
            <a:r>
              <a:rPr lang="fi-FI" err="1"/>
              <a:t>we</a:t>
            </a:r>
            <a:r>
              <a:rPr lang="fi-FI"/>
              <a:t> </a:t>
            </a:r>
            <a:r>
              <a:rPr lang="fi-FI" err="1"/>
              <a:t>could</a:t>
            </a:r>
            <a:r>
              <a:rPr lang="fi-FI"/>
              <a:t> </a:t>
            </a:r>
            <a:r>
              <a:rPr lang="fi-FI" err="1"/>
              <a:t>put</a:t>
            </a:r>
            <a:r>
              <a:rPr lang="fi-FI"/>
              <a:t> </a:t>
            </a:r>
            <a:r>
              <a:rPr lang="fi-FI" err="1"/>
              <a:t>the</a:t>
            </a:r>
            <a:r>
              <a:rPr lang="fi-FI"/>
              <a:t> HC in </a:t>
            </a:r>
            <a:r>
              <a:rPr lang="fi-FI" err="1"/>
              <a:t>the</a:t>
            </a:r>
            <a:r>
              <a:rPr lang="fi-FI"/>
              <a:t> </a:t>
            </a:r>
            <a:r>
              <a:rPr lang="fi-FI" err="1"/>
              <a:t>strategy</a:t>
            </a:r>
            <a:endParaRPr/>
          </a:p>
        </p:txBody>
      </p:sp>
    </p:spTree>
    <p:extLst>
      <p:ext uri="{BB962C8B-B14F-4D97-AF65-F5344CB8AC3E}">
        <p14:creationId xmlns:p14="http://schemas.microsoft.com/office/powerpoint/2010/main" val="15748480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9">
          <a:extLst>
            <a:ext uri="{FF2B5EF4-FFF2-40B4-BE49-F238E27FC236}">
              <a16:creationId xmlns:a16="http://schemas.microsoft.com/office/drawing/2014/main" id="{EBBBECBD-082A-5419-54F4-A20F9E93E1FF}"/>
            </a:ext>
          </a:extLst>
        </p:cNvPr>
        <p:cNvGrpSpPr/>
        <p:nvPr/>
      </p:nvGrpSpPr>
      <p:grpSpPr>
        <a:xfrm>
          <a:off x="0" y="0"/>
          <a:ext cx="0" cy="0"/>
          <a:chOff x="0" y="0"/>
          <a:chExt cx="0" cy="0"/>
        </a:xfrm>
      </p:grpSpPr>
      <p:sp>
        <p:nvSpPr>
          <p:cNvPr id="1680" name="Google Shape;1680;g8d44b15066_0_38:notes">
            <a:extLst>
              <a:ext uri="{FF2B5EF4-FFF2-40B4-BE49-F238E27FC236}">
                <a16:creationId xmlns:a16="http://schemas.microsoft.com/office/drawing/2014/main" id="{36519C25-1606-6518-293E-B9D58713F29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1" name="Google Shape;1681;g8d44b15066_0_38:notes">
            <a:extLst>
              <a:ext uri="{FF2B5EF4-FFF2-40B4-BE49-F238E27FC236}">
                <a16:creationId xmlns:a16="http://schemas.microsoft.com/office/drawing/2014/main" id="{464EA90C-7992-52BF-A925-0C245B00874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i-FI" err="1"/>
              <a:t>Put</a:t>
            </a:r>
            <a:r>
              <a:rPr lang="fi-FI"/>
              <a:t> a </a:t>
            </a:r>
            <a:r>
              <a:rPr lang="fi-FI" err="1"/>
              <a:t>real</a:t>
            </a:r>
            <a:r>
              <a:rPr lang="fi-FI"/>
              <a:t> </a:t>
            </a:r>
            <a:r>
              <a:rPr lang="fi-FI" err="1"/>
              <a:t>example</a:t>
            </a:r>
            <a:r>
              <a:rPr lang="fi-FI"/>
              <a:t> </a:t>
            </a:r>
            <a:r>
              <a:rPr lang="fi-FI" err="1"/>
              <a:t>how</a:t>
            </a:r>
            <a:r>
              <a:rPr lang="fi-FI"/>
              <a:t> to </a:t>
            </a:r>
            <a:r>
              <a:rPr lang="fi-FI" err="1"/>
              <a:t>ingrate</a:t>
            </a:r>
            <a:r>
              <a:rPr lang="fi-FI"/>
              <a:t> HC to </a:t>
            </a:r>
            <a:r>
              <a:rPr lang="fi-FI" err="1"/>
              <a:t>the</a:t>
            </a:r>
            <a:r>
              <a:rPr lang="fi-FI"/>
              <a:t> </a:t>
            </a:r>
            <a:r>
              <a:rPr lang="fi-FI" err="1"/>
              <a:t>strategy</a:t>
            </a:r>
            <a:r>
              <a:rPr lang="fi-FI"/>
              <a:t>, </a:t>
            </a:r>
            <a:r>
              <a:rPr lang="fi-FI" err="1"/>
              <a:t>wording</a:t>
            </a:r>
            <a:r>
              <a:rPr lang="fi-FI"/>
              <a:t> </a:t>
            </a:r>
            <a:r>
              <a:rPr lang="fi-FI" err="1"/>
              <a:t>or</a:t>
            </a:r>
            <a:r>
              <a:rPr lang="fi-FI"/>
              <a:t> </a:t>
            </a:r>
            <a:r>
              <a:rPr lang="fi-FI" err="1"/>
              <a:t>cocreating</a:t>
            </a:r>
            <a:r>
              <a:rPr lang="fi-FI"/>
              <a:t>. </a:t>
            </a:r>
          </a:p>
          <a:p>
            <a:pPr marL="0" lvl="0" indent="0" algn="l" rtl="0">
              <a:spcBef>
                <a:spcPts val="0"/>
              </a:spcBef>
              <a:spcAft>
                <a:spcPts val="0"/>
              </a:spcAft>
              <a:buNone/>
            </a:pPr>
            <a:endParaRPr lang="fi-FI"/>
          </a:p>
          <a:p>
            <a:pPr marL="0" lvl="0" indent="0" algn="l" rtl="0">
              <a:spcBef>
                <a:spcPts val="0"/>
              </a:spcBef>
              <a:spcAft>
                <a:spcPts val="0"/>
              </a:spcAft>
              <a:buNone/>
            </a:pPr>
            <a:r>
              <a:rPr lang="fi-FI" err="1"/>
              <a:t>Find</a:t>
            </a:r>
            <a:r>
              <a:rPr lang="fi-FI"/>
              <a:t> </a:t>
            </a:r>
            <a:r>
              <a:rPr lang="fi-FI" err="1"/>
              <a:t>from</a:t>
            </a:r>
            <a:r>
              <a:rPr lang="fi-FI"/>
              <a:t> </a:t>
            </a:r>
            <a:r>
              <a:rPr lang="fi-FI" err="1"/>
              <a:t>the</a:t>
            </a:r>
            <a:r>
              <a:rPr lang="fi-FI"/>
              <a:t> </a:t>
            </a:r>
            <a:r>
              <a:rPr lang="fi-FI" err="1"/>
              <a:t>climate</a:t>
            </a:r>
            <a:r>
              <a:rPr lang="fi-FI"/>
              <a:t> </a:t>
            </a:r>
            <a:r>
              <a:rPr lang="fi-FI" err="1"/>
              <a:t>adapattion</a:t>
            </a:r>
            <a:r>
              <a:rPr lang="fi-FI"/>
              <a:t> </a:t>
            </a:r>
            <a:r>
              <a:rPr lang="fi-FI" err="1"/>
              <a:t>plan</a:t>
            </a:r>
            <a:r>
              <a:rPr lang="fi-FI"/>
              <a:t> </a:t>
            </a:r>
            <a:r>
              <a:rPr lang="fi-FI" err="1"/>
              <a:t>where</a:t>
            </a:r>
            <a:r>
              <a:rPr lang="fi-FI"/>
              <a:t> </a:t>
            </a:r>
            <a:r>
              <a:rPr lang="fi-FI" err="1"/>
              <a:t>we</a:t>
            </a:r>
            <a:r>
              <a:rPr lang="fi-FI"/>
              <a:t> </a:t>
            </a:r>
            <a:r>
              <a:rPr lang="fi-FI" err="1"/>
              <a:t>could</a:t>
            </a:r>
            <a:r>
              <a:rPr lang="fi-FI"/>
              <a:t> </a:t>
            </a:r>
            <a:r>
              <a:rPr lang="fi-FI" err="1"/>
              <a:t>put</a:t>
            </a:r>
            <a:r>
              <a:rPr lang="fi-FI"/>
              <a:t> </a:t>
            </a:r>
            <a:r>
              <a:rPr lang="fi-FI" err="1"/>
              <a:t>the</a:t>
            </a:r>
            <a:r>
              <a:rPr lang="fi-FI"/>
              <a:t> HC in </a:t>
            </a:r>
            <a:r>
              <a:rPr lang="fi-FI" err="1"/>
              <a:t>the</a:t>
            </a:r>
            <a:r>
              <a:rPr lang="fi-FI"/>
              <a:t> </a:t>
            </a:r>
            <a:r>
              <a:rPr lang="fi-FI" err="1"/>
              <a:t>strategy</a:t>
            </a:r>
            <a:endParaRPr/>
          </a:p>
        </p:txBody>
      </p:sp>
    </p:spTree>
    <p:extLst>
      <p:ext uri="{BB962C8B-B14F-4D97-AF65-F5344CB8AC3E}">
        <p14:creationId xmlns:p14="http://schemas.microsoft.com/office/powerpoint/2010/main" val="32813489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9">
          <a:extLst>
            <a:ext uri="{FF2B5EF4-FFF2-40B4-BE49-F238E27FC236}">
              <a16:creationId xmlns:a16="http://schemas.microsoft.com/office/drawing/2014/main" id="{C0F5D71F-4A0A-1EED-9C80-1DF22200B193}"/>
            </a:ext>
          </a:extLst>
        </p:cNvPr>
        <p:cNvGrpSpPr/>
        <p:nvPr/>
      </p:nvGrpSpPr>
      <p:grpSpPr>
        <a:xfrm>
          <a:off x="0" y="0"/>
          <a:ext cx="0" cy="0"/>
          <a:chOff x="0" y="0"/>
          <a:chExt cx="0" cy="0"/>
        </a:xfrm>
      </p:grpSpPr>
      <p:sp>
        <p:nvSpPr>
          <p:cNvPr id="1680" name="Google Shape;1680;g8d44b15066_0_38:notes">
            <a:extLst>
              <a:ext uri="{FF2B5EF4-FFF2-40B4-BE49-F238E27FC236}">
                <a16:creationId xmlns:a16="http://schemas.microsoft.com/office/drawing/2014/main" id="{CFB20849-BADB-1DF5-5ABC-73F827C0760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1" name="Google Shape;1681;g8d44b15066_0_38:notes">
            <a:extLst>
              <a:ext uri="{FF2B5EF4-FFF2-40B4-BE49-F238E27FC236}">
                <a16:creationId xmlns:a16="http://schemas.microsoft.com/office/drawing/2014/main" id="{2919D583-F264-5044-01AD-772EDE6D4A9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i-FI" err="1"/>
              <a:t>Who</a:t>
            </a:r>
            <a:r>
              <a:rPr lang="fi-FI"/>
              <a:t> </a:t>
            </a:r>
            <a:r>
              <a:rPr lang="fi-FI" err="1"/>
              <a:t>are</a:t>
            </a:r>
            <a:r>
              <a:rPr lang="fi-FI"/>
              <a:t> </a:t>
            </a:r>
            <a:r>
              <a:rPr lang="fi-FI" err="1"/>
              <a:t>the</a:t>
            </a:r>
            <a:r>
              <a:rPr lang="fi-FI"/>
              <a:t> </a:t>
            </a:r>
            <a:r>
              <a:rPr lang="fi-FI" err="1"/>
              <a:t>kley</a:t>
            </a:r>
            <a:r>
              <a:rPr lang="fi-FI"/>
              <a:t> </a:t>
            </a:r>
            <a:r>
              <a:rPr lang="fi-FI" err="1"/>
              <a:t>actors</a:t>
            </a:r>
            <a:r>
              <a:rPr lang="fi-FI"/>
              <a:t> to </a:t>
            </a:r>
            <a:r>
              <a:rPr lang="fi-FI" err="1"/>
              <a:t>housing</a:t>
            </a:r>
            <a:r>
              <a:rPr lang="fi-FI"/>
              <a:t> </a:t>
            </a:r>
            <a:r>
              <a:rPr lang="fi-FI" err="1"/>
              <a:t>comapnies</a:t>
            </a:r>
            <a:r>
              <a:rPr lang="fi-FI"/>
              <a:t>. </a:t>
            </a:r>
            <a:r>
              <a:rPr lang="fi-FI" err="1"/>
              <a:t>Shared</a:t>
            </a:r>
            <a:r>
              <a:rPr lang="fi-FI"/>
              <a:t> </a:t>
            </a:r>
            <a:r>
              <a:rPr lang="fi-FI" err="1"/>
              <a:t>responsibility</a:t>
            </a:r>
            <a:r>
              <a:rPr lang="fi-FI"/>
              <a:t>, </a:t>
            </a:r>
            <a:r>
              <a:rPr lang="fi-FI" err="1"/>
              <a:t>managers</a:t>
            </a:r>
            <a:r>
              <a:rPr lang="fi-FI"/>
              <a:t> </a:t>
            </a:r>
            <a:r>
              <a:rPr lang="fi-FI" err="1"/>
              <a:t>etc</a:t>
            </a:r>
            <a:endParaRPr lang="fi-FI"/>
          </a:p>
          <a:p>
            <a:pPr marL="0" lvl="0" indent="0" algn="l" rtl="0">
              <a:spcBef>
                <a:spcPts val="0"/>
              </a:spcBef>
              <a:spcAft>
                <a:spcPts val="0"/>
              </a:spcAft>
              <a:buNone/>
            </a:pPr>
            <a:endParaRPr lang="fi-FI"/>
          </a:p>
          <a:p>
            <a:pPr marL="0" lvl="0" indent="0" algn="l" rtl="0">
              <a:spcBef>
                <a:spcPts val="0"/>
              </a:spcBef>
              <a:spcAft>
                <a:spcPts val="0"/>
              </a:spcAft>
              <a:buNone/>
            </a:pPr>
            <a:r>
              <a:rPr lang="fi-FI" err="1"/>
              <a:t>Let’s</a:t>
            </a:r>
            <a:r>
              <a:rPr lang="fi-FI"/>
              <a:t> </a:t>
            </a:r>
            <a:r>
              <a:rPr lang="fi-FI" err="1"/>
              <a:t>invest</a:t>
            </a:r>
            <a:r>
              <a:rPr lang="fi-FI"/>
              <a:t> in </a:t>
            </a:r>
            <a:r>
              <a:rPr lang="fi-FI" err="1"/>
              <a:t>extisng</a:t>
            </a:r>
            <a:r>
              <a:rPr lang="fi-FI"/>
              <a:t> </a:t>
            </a:r>
            <a:r>
              <a:rPr lang="fi-FI" err="1"/>
              <a:t>buildings</a:t>
            </a:r>
            <a:r>
              <a:rPr lang="fi-FI"/>
              <a:t> and </a:t>
            </a:r>
            <a:r>
              <a:rPr lang="fi-FI" err="1"/>
              <a:t>the</a:t>
            </a:r>
            <a:r>
              <a:rPr lang="fi-FI"/>
              <a:t> </a:t>
            </a:r>
            <a:r>
              <a:rPr lang="fi-FI" err="1"/>
              <a:t>immediate</a:t>
            </a:r>
            <a:r>
              <a:rPr lang="fi-FI"/>
              <a:t> </a:t>
            </a:r>
            <a:r>
              <a:rPr lang="fi-FI" err="1"/>
              <a:t>outcome</a:t>
            </a:r>
            <a:r>
              <a:rPr lang="fi-FI"/>
              <a:t> is </a:t>
            </a:r>
            <a:r>
              <a:rPr lang="fi-FI" err="1"/>
              <a:t>reducing</a:t>
            </a:r>
            <a:r>
              <a:rPr lang="fi-FI"/>
              <a:t> </a:t>
            </a:r>
            <a:r>
              <a:rPr lang="fi-FI" err="1"/>
              <a:t>the</a:t>
            </a:r>
            <a:r>
              <a:rPr lang="fi-FI"/>
              <a:t> </a:t>
            </a:r>
            <a:r>
              <a:rPr lang="fi-FI" err="1"/>
              <a:t>managing</a:t>
            </a:r>
            <a:r>
              <a:rPr lang="fi-FI"/>
              <a:t> </a:t>
            </a:r>
            <a:r>
              <a:rPr lang="fi-FI" err="1"/>
              <a:t>costs</a:t>
            </a:r>
            <a:endParaRPr lang="fi-FI"/>
          </a:p>
          <a:p>
            <a:pPr marL="0" lvl="0" indent="0" algn="l" rtl="0">
              <a:spcBef>
                <a:spcPts val="0"/>
              </a:spcBef>
              <a:spcAft>
                <a:spcPts val="0"/>
              </a:spcAft>
              <a:buNone/>
            </a:pPr>
            <a:endParaRPr lang="fi-FI"/>
          </a:p>
          <a:p>
            <a:pPr marL="0" lvl="0" indent="0" algn="l" rtl="0">
              <a:spcBef>
                <a:spcPts val="0"/>
              </a:spcBef>
              <a:spcAft>
                <a:spcPts val="0"/>
              </a:spcAft>
              <a:buNone/>
            </a:pPr>
            <a:r>
              <a:rPr lang="fi-FI" err="1"/>
              <a:t>References</a:t>
            </a:r>
            <a:r>
              <a:rPr lang="fi-FI"/>
              <a:t>: </a:t>
            </a:r>
            <a:r>
              <a:rPr lang="fi-FI" err="1"/>
              <a:t>https</a:t>
            </a:r>
            <a:r>
              <a:rPr lang="fi-FI"/>
              <a:t>://</a:t>
            </a:r>
            <a:r>
              <a:rPr lang="fi-FI" err="1"/>
              <a:t>www.treasuryfinland.fi</a:t>
            </a:r>
            <a:r>
              <a:rPr lang="fi-FI"/>
              <a:t>/annualreview2025/operating-</a:t>
            </a:r>
            <a:r>
              <a:rPr lang="fi-FI" err="1"/>
              <a:t>environment</a:t>
            </a:r>
            <a:r>
              <a:rPr lang="fi-FI"/>
              <a:t>/</a:t>
            </a:r>
            <a:br>
              <a:rPr lang="fi-FI"/>
            </a:br>
            <a:r>
              <a:rPr lang="fi-FI" err="1"/>
              <a:t>https</a:t>
            </a:r>
            <a:r>
              <a:rPr lang="fi-FI"/>
              <a:t>://</a:t>
            </a:r>
            <a:r>
              <a:rPr lang="fi-FI" err="1"/>
              <a:t>www.suomenpankki.fi</a:t>
            </a:r>
            <a:r>
              <a:rPr lang="fi-FI"/>
              <a:t>/en/news-and-</a:t>
            </a:r>
            <a:r>
              <a:rPr lang="fi-FI" err="1"/>
              <a:t>topical</a:t>
            </a:r>
            <a:r>
              <a:rPr lang="fi-FI"/>
              <a:t>/</a:t>
            </a:r>
            <a:r>
              <a:rPr lang="fi-FI" err="1"/>
              <a:t>press</a:t>
            </a:r>
            <a:r>
              <a:rPr lang="fi-FI"/>
              <a:t>-</a:t>
            </a:r>
            <a:r>
              <a:rPr lang="fi-FI" err="1"/>
              <a:t>releases</a:t>
            </a:r>
            <a:r>
              <a:rPr lang="fi-FI"/>
              <a:t>-and-news/</a:t>
            </a:r>
            <a:r>
              <a:rPr lang="fi-FI" err="1"/>
              <a:t>releases</a:t>
            </a:r>
            <a:r>
              <a:rPr lang="fi-FI"/>
              <a:t>/2025/</a:t>
            </a:r>
            <a:r>
              <a:rPr lang="fi-FI" err="1"/>
              <a:t>finnish-economys-recovery-moving-modestly-forward</a:t>
            </a:r>
            <a:r>
              <a:rPr lang="fi-FI"/>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Neue Haas Grotesk Text Pro" panose="020B0504020202020204" pitchFamily="34" charset="77"/>
                <a:hlinkClick r:id="rId3"/>
              </a:rPr>
              <a:t>https://valtioneuvosto.fi/en/-/10623/reform-of-housing-finance-regulation-supports-housing-market-through-added-flexibility</a:t>
            </a:r>
            <a:endParaRPr lang="en-US" sz="1200">
              <a:latin typeface="Neue Haas Grotesk Text Pro" panose="020B0504020202020204" pitchFamily="34" charset="77"/>
            </a:endParaRPr>
          </a:p>
          <a:p>
            <a:pPr marL="0" lvl="0" indent="0" algn="l" rtl="0">
              <a:spcBef>
                <a:spcPts val="0"/>
              </a:spcBef>
              <a:spcAft>
                <a:spcPts val="0"/>
              </a:spcAft>
              <a:buNone/>
            </a:pPr>
            <a:endParaRPr lang="fi-FI"/>
          </a:p>
          <a:p>
            <a:pPr marL="0" lvl="0" indent="0" algn="l" rtl="0">
              <a:spcBef>
                <a:spcPts val="0"/>
              </a:spcBef>
              <a:spcAft>
                <a:spcPts val="0"/>
              </a:spcAft>
              <a:buNone/>
            </a:pPr>
            <a:endParaRPr lang="fi-FI"/>
          </a:p>
        </p:txBody>
      </p:sp>
    </p:spTree>
    <p:extLst>
      <p:ext uri="{BB962C8B-B14F-4D97-AF65-F5344CB8AC3E}">
        <p14:creationId xmlns:p14="http://schemas.microsoft.com/office/powerpoint/2010/main" val="19076863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Individual: buying a home. Easier access to home ownership by allowing higher loan ratio and longer repayment time</a:t>
            </a:r>
          </a:p>
          <a:p>
            <a:endParaRPr lang="en-US"/>
          </a:p>
          <a:p>
            <a:r>
              <a:rPr lang="en-US"/>
              <a:t>Housing companies: Renovations and new constructions. More flexibility to finance projects with higher dept, longer loans and interest-only periods</a:t>
            </a:r>
          </a:p>
        </p:txBody>
      </p:sp>
      <p:sp>
        <p:nvSpPr>
          <p:cNvPr id="4" name="Slide Number Placeholder 3"/>
          <p:cNvSpPr>
            <a:spLocks noGrp="1"/>
          </p:cNvSpPr>
          <p:nvPr>
            <p:ph type="sldNum" sz="quarter" idx="5"/>
          </p:nvPr>
        </p:nvSpPr>
        <p:spPr/>
        <p:txBody>
          <a:bodyPr/>
          <a:lstStyle/>
          <a:p>
            <a:fld id="{D874E729-077C-4766-8857-24B275983B32}" type="slidenum">
              <a:rPr lang="it-IT" smtClean="0"/>
              <a:pPr/>
              <a:t>34</a:t>
            </a:fld>
            <a:endParaRPr lang="it-IT"/>
          </a:p>
        </p:txBody>
      </p:sp>
    </p:spTree>
    <p:extLst>
      <p:ext uri="{BB962C8B-B14F-4D97-AF65-F5344CB8AC3E}">
        <p14:creationId xmlns:p14="http://schemas.microsoft.com/office/powerpoint/2010/main" val="38408279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b="0" i="0" u="none" strike="noStrike" kern="1200">
                <a:solidFill>
                  <a:schemeClr val="tx1"/>
                </a:solidFill>
                <a:effectLst/>
                <a:ea typeface="+mn-ea"/>
                <a:cs typeface="+mn-cs"/>
              </a:rPr>
              <a:t>Her name is Eila. Every summer, when the heat arrives, she makes the same journey. Her wobbly steps take her from the highest floor down to the cellar just to cool down and escape the afternoon heat. She’s done it for four summers now. </a:t>
            </a:r>
          </a:p>
        </p:txBody>
      </p:sp>
      <p:sp>
        <p:nvSpPr>
          <p:cNvPr id="4" name="Segnaposto numero diapositiva 3"/>
          <p:cNvSpPr>
            <a:spLocks noGrp="1"/>
          </p:cNvSpPr>
          <p:nvPr>
            <p:ph type="sldNum" sz="quarter" idx="5"/>
          </p:nvPr>
        </p:nvSpPr>
        <p:spPr/>
        <p:txBody>
          <a:bodyPr/>
          <a:lstStyle/>
          <a:p>
            <a:fld id="{D874E729-077C-4766-8857-24B275983B32}" type="slidenum">
              <a:rPr lang="it-IT" smtClean="0"/>
              <a:t>4</a:t>
            </a:fld>
            <a:endParaRPr lang="it-IT"/>
          </a:p>
        </p:txBody>
      </p:sp>
    </p:spTree>
    <p:extLst>
      <p:ext uri="{BB962C8B-B14F-4D97-AF65-F5344CB8AC3E}">
        <p14:creationId xmlns:p14="http://schemas.microsoft.com/office/powerpoint/2010/main" val="36164240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9">
          <a:extLst>
            <a:ext uri="{FF2B5EF4-FFF2-40B4-BE49-F238E27FC236}">
              <a16:creationId xmlns:a16="http://schemas.microsoft.com/office/drawing/2014/main" id="{8AB3E4B1-4C30-51B1-8B1F-3302C3393BBA}"/>
            </a:ext>
          </a:extLst>
        </p:cNvPr>
        <p:cNvGrpSpPr/>
        <p:nvPr/>
      </p:nvGrpSpPr>
      <p:grpSpPr>
        <a:xfrm>
          <a:off x="0" y="0"/>
          <a:ext cx="0" cy="0"/>
          <a:chOff x="0" y="0"/>
          <a:chExt cx="0" cy="0"/>
        </a:xfrm>
      </p:grpSpPr>
      <p:sp>
        <p:nvSpPr>
          <p:cNvPr id="1680" name="Google Shape;1680;g8d44b15066_0_38:notes">
            <a:extLst>
              <a:ext uri="{FF2B5EF4-FFF2-40B4-BE49-F238E27FC236}">
                <a16:creationId xmlns:a16="http://schemas.microsoft.com/office/drawing/2014/main" id="{C3C76357-41FE-FB7D-054C-A67E7E1F129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1" name="Google Shape;1681;g8d44b15066_0_38:notes">
            <a:extLst>
              <a:ext uri="{FF2B5EF4-FFF2-40B4-BE49-F238E27FC236}">
                <a16:creationId xmlns:a16="http://schemas.microsoft.com/office/drawing/2014/main" id="{AC56A9E7-CD52-1BD6-BC31-6B9C6C4823B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err="1"/>
              <a:t>Leveraging</a:t>
            </a:r>
            <a:r>
              <a:rPr lang="fi-FI"/>
              <a:t> </a:t>
            </a:r>
            <a:r>
              <a:rPr lang="fi-FI" err="1"/>
              <a:t>existing</a:t>
            </a:r>
            <a:r>
              <a:rPr lang="fi-FI"/>
              <a:t> </a:t>
            </a:r>
            <a:r>
              <a:rPr lang="fi-FI" err="1"/>
              <a:t>financial</a:t>
            </a:r>
            <a:r>
              <a:rPr lang="fi-FI"/>
              <a:t> </a:t>
            </a:r>
            <a:r>
              <a:rPr lang="fi-FI" err="1"/>
              <a:t>instruments</a:t>
            </a:r>
            <a:r>
              <a:rPr lang="fi-FI"/>
              <a:t> to </a:t>
            </a:r>
            <a:r>
              <a:rPr lang="fi-FI" err="1"/>
              <a:t>support</a:t>
            </a:r>
            <a:r>
              <a:rPr lang="fi-FI"/>
              <a:t> and </a:t>
            </a:r>
            <a:r>
              <a:rPr lang="fi-FI" err="1"/>
              <a:t>motivate</a:t>
            </a:r>
            <a:r>
              <a:rPr lang="fi-FI"/>
              <a:t> </a:t>
            </a:r>
            <a:r>
              <a:rPr lang="fi-FI" err="1"/>
              <a:t>climate</a:t>
            </a:r>
            <a:r>
              <a:rPr lang="fi-FI"/>
              <a:t> </a:t>
            </a:r>
            <a:r>
              <a:rPr lang="fi-FI" err="1"/>
              <a:t>investment</a:t>
            </a:r>
            <a:endParaRPr lang="fi-FI"/>
          </a:p>
          <a:p>
            <a:pPr marL="0" lvl="0" indent="0" algn="l" rtl="0">
              <a:spcBef>
                <a:spcPts val="0"/>
              </a:spcBef>
              <a:spcAft>
                <a:spcPts val="0"/>
              </a:spcAft>
              <a:buNone/>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b="1"/>
              <a:t>Italy: </a:t>
            </a:r>
            <a:r>
              <a:rPr lang="en-US" b="1" err="1"/>
              <a:t>Superbonus</a:t>
            </a:r>
            <a:r>
              <a:rPr lang="en-US" b="1"/>
              <a:t> 110%, Introduced a tax credit of up to 110% </a:t>
            </a:r>
            <a:r>
              <a:rPr lang="en-US"/>
              <a:t>for energy-efficiency and seismic retrofits of buildings (from 2020; later reduced rates). </a:t>
            </a:r>
            <a:r>
              <a:rPr lang="en-US" b="1"/>
              <a:t>Triggered a sharp increase in renovation projects</a:t>
            </a:r>
            <a:r>
              <a:rPr lang="en-US"/>
              <a:t>, especially energy retrofits in apartment buildings. (International Energy Agency, n.d.)</a:t>
            </a:r>
          </a:p>
          <a:p>
            <a:pPr marL="0" lvl="0" indent="0" algn="l" rtl="0">
              <a:spcBef>
                <a:spcPts val="0"/>
              </a:spcBef>
              <a:spcAft>
                <a:spcPts val="0"/>
              </a:spcAft>
              <a:buNone/>
            </a:pPr>
            <a:endParaRPr lang="en-US"/>
          </a:p>
        </p:txBody>
      </p:sp>
    </p:spTree>
    <p:extLst>
      <p:ext uri="{BB962C8B-B14F-4D97-AF65-F5344CB8AC3E}">
        <p14:creationId xmlns:p14="http://schemas.microsoft.com/office/powerpoint/2010/main" val="32918550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28% </a:t>
            </a:r>
            <a:r>
              <a:rPr lang="en-US">
                <a:sym typeface="Wingdings" pitchFamily="2" charset="2"/>
              </a:rPr>
              <a:t> 48%</a:t>
            </a:r>
          </a:p>
          <a:p>
            <a:r>
              <a:rPr lang="en-US">
                <a:sym typeface="Wingdings" pitchFamily="2" charset="2"/>
              </a:rPr>
              <a:t>Cit of Helsinki 2025 profit around 300 million</a:t>
            </a:r>
          </a:p>
          <a:p>
            <a:r>
              <a:rPr lang="fi-FI" err="1"/>
              <a:t>Use</a:t>
            </a:r>
            <a:r>
              <a:rPr lang="fi-FI"/>
              <a:t> </a:t>
            </a:r>
            <a:r>
              <a:rPr lang="fi-FI" err="1"/>
              <a:t>part</a:t>
            </a:r>
            <a:r>
              <a:rPr lang="fi-FI"/>
              <a:t> of </a:t>
            </a:r>
            <a:r>
              <a:rPr lang="fi-FI" err="1"/>
              <a:t>property</a:t>
            </a:r>
            <a:r>
              <a:rPr lang="fi-FI"/>
              <a:t> </a:t>
            </a:r>
            <a:r>
              <a:rPr lang="fi-FI" err="1"/>
              <a:t>tax</a:t>
            </a:r>
            <a:r>
              <a:rPr lang="fi-FI"/>
              <a:t> money as a ”</a:t>
            </a:r>
            <a:r>
              <a:rPr lang="fi-FI" err="1"/>
              <a:t>source</a:t>
            </a:r>
            <a:r>
              <a:rPr lang="fi-FI"/>
              <a:t> of </a:t>
            </a:r>
            <a:r>
              <a:rPr lang="fi-FI" err="1"/>
              <a:t>income</a:t>
            </a:r>
            <a:r>
              <a:rPr lang="fi-FI"/>
              <a:t>”. </a:t>
            </a:r>
            <a:r>
              <a:rPr lang="fi-FI" err="1"/>
              <a:t>This</a:t>
            </a:r>
            <a:r>
              <a:rPr lang="fi-FI"/>
              <a:t> is </a:t>
            </a:r>
            <a:r>
              <a:rPr lang="fi-FI" err="1"/>
              <a:t>City’s</a:t>
            </a:r>
            <a:r>
              <a:rPr lang="fi-FI"/>
              <a:t> </a:t>
            </a:r>
            <a:r>
              <a:rPr lang="fi-FI" err="1"/>
              <a:t>handover</a:t>
            </a:r>
            <a:r>
              <a:rPr lang="fi-FI"/>
              <a:t> </a:t>
            </a:r>
            <a:r>
              <a:rPr lang="fi-FI" err="1"/>
              <a:t>back</a:t>
            </a:r>
            <a:r>
              <a:rPr lang="fi-FI"/>
              <a:t> to </a:t>
            </a:r>
            <a:r>
              <a:rPr lang="fi-FI" err="1"/>
              <a:t>the</a:t>
            </a:r>
            <a:r>
              <a:rPr lang="fi-FI"/>
              <a:t> </a:t>
            </a:r>
            <a:r>
              <a:rPr lang="fi-FI" err="1"/>
              <a:t>people</a:t>
            </a:r>
            <a:endParaRPr lang="fi-FI"/>
          </a:p>
          <a:p>
            <a:r>
              <a:rPr lang="fi-FI" err="1"/>
              <a:t>What</a:t>
            </a:r>
            <a:r>
              <a:rPr lang="fi-FI"/>
              <a:t> </a:t>
            </a:r>
            <a:r>
              <a:rPr lang="fi-FI" err="1"/>
              <a:t>if</a:t>
            </a:r>
            <a:r>
              <a:rPr lang="fi-FI"/>
              <a:t> </a:t>
            </a:r>
            <a:r>
              <a:rPr lang="fi-FI" err="1"/>
              <a:t>we</a:t>
            </a:r>
            <a:r>
              <a:rPr lang="fi-FI"/>
              <a:t> </a:t>
            </a:r>
            <a:r>
              <a:rPr lang="fi-FI" err="1"/>
              <a:t>think</a:t>
            </a:r>
            <a:r>
              <a:rPr lang="fi-FI"/>
              <a:t> </a:t>
            </a:r>
            <a:r>
              <a:rPr lang="fi-FI" err="1"/>
              <a:t>green</a:t>
            </a:r>
            <a:r>
              <a:rPr lang="fi-FI"/>
              <a:t> and </a:t>
            </a:r>
            <a:r>
              <a:rPr lang="fi-FI" err="1"/>
              <a:t>yellow</a:t>
            </a:r>
            <a:r>
              <a:rPr lang="fi-FI"/>
              <a:t> money to </a:t>
            </a:r>
          </a:p>
          <a:p>
            <a:pPr marL="0" indent="0">
              <a:buNone/>
            </a:pPr>
            <a:r>
              <a:rPr lang="fi-FI" err="1"/>
              <a:t>Be</a:t>
            </a:r>
            <a:r>
              <a:rPr lang="fi-FI"/>
              <a:t> </a:t>
            </a:r>
            <a:r>
              <a:rPr lang="fi-FI" err="1"/>
              <a:t>seen</a:t>
            </a:r>
            <a:r>
              <a:rPr lang="fi-FI"/>
              <a:t> as </a:t>
            </a:r>
            <a:r>
              <a:rPr lang="fi-FI" err="1"/>
              <a:t>interconnected</a:t>
            </a:r>
            <a:r>
              <a:rPr lang="fi-FI"/>
              <a:t>? </a:t>
            </a:r>
            <a:endParaRPr lang="en-US"/>
          </a:p>
          <a:p>
            <a:endParaRPr lang="en-US"/>
          </a:p>
        </p:txBody>
      </p:sp>
      <p:sp>
        <p:nvSpPr>
          <p:cNvPr id="4" name="Slide Number Placeholder 3"/>
          <p:cNvSpPr>
            <a:spLocks noGrp="1"/>
          </p:cNvSpPr>
          <p:nvPr>
            <p:ph type="sldNum" sz="quarter" idx="5"/>
          </p:nvPr>
        </p:nvSpPr>
        <p:spPr/>
        <p:txBody>
          <a:bodyPr/>
          <a:lstStyle/>
          <a:p>
            <a:fld id="{D874E729-077C-4766-8857-24B275983B32}" type="slidenum">
              <a:rPr lang="it-IT" smtClean="0"/>
              <a:pPr/>
              <a:t>38</a:t>
            </a:fld>
            <a:endParaRPr lang="it-IT"/>
          </a:p>
        </p:txBody>
      </p:sp>
    </p:spTree>
    <p:extLst>
      <p:ext uri="{BB962C8B-B14F-4D97-AF65-F5344CB8AC3E}">
        <p14:creationId xmlns:p14="http://schemas.microsoft.com/office/powerpoint/2010/main" val="42818174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F6727A-E247-AD89-B77F-AF0E9249A4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DAD628-8F8F-0870-FC3B-693C35516970}"/>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FC30AE89-FADF-638A-3C5C-B43029001CAE}"/>
              </a:ext>
            </a:extLst>
          </p:cNvPr>
          <p:cNvSpPr>
            <a:spLocks noGrp="1"/>
          </p:cNvSpPr>
          <p:nvPr>
            <p:ph type="body" idx="1"/>
          </p:nvPr>
        </p:nvSpPr>
        <p:spPr/>
        <p:txBody>
          <a:bodyPr/>
          <a:lstStyle/>
          <a:p>
            <a:r>
              <a:rPr lang="en-US"/>
              <a:t>28% </a:t>
            </a:r>
            <a:r>
              <a:rPr lang="en-US">
                <a:sym typeface="Wingdings" pitchFamily="2" charset="2"/>
              </a:rPr>
              <a:t> 48%</a:t>
            </a:r>
          </a:p>
          <a:p>
            <a:r>
              <a:rPr lang="en-US">
                <a:sym typeface="Wingdings" pitchFamily="2" charset="2"/>
              </a:rPr>
              <a:t>Cit of Helsinki 2025 profit around 300 million</a:t>
            </a:r>
          </a:p>
          <a:p>
            <a:r>
              <a:rPr lang="fi-FI" err="1"/>
              <a:t>Use</a:t>
            </a:r>
            <a:r>
              <a:rPr lang="fi-FI"/>
              <a:t> </a:t>
            </a:r>
            <a:r>
              <a:rPr lang="fi-FI" err="1"/>
              <a:t>part</a:t>
            </a:r>
            <a:r>
              <a:rPr lang="fi-FI"/>
              <a:t> of </a:t>
            </a:r>
            <a:r>
              <a:rPr lang="fi-FI" err="1"/>
              <a:t>property</a:t>
            </a:r>
            <a:r>
              <a:rPr lang="fi-FI"/>
              <a:t> </a:t>
            </a:r>
            <a:r>
              <a:rPr lang="fi-FI" err="1"/>
              <a:t>tax</a:t>
            </a:r>
            <a:r>
              <a:rPr lang="fi-FI"/>
              <a:t> money as a ”</a:t>
            </a:r>
            <a:r>
              <a:rPr lang="fi-FI" err="1"/>
              <a:t>source</a:t>
            </a:r>
            <a:r>
              <a:rPr lang="fi-FI"/>
              <a:t> of </a:t>
            </a:r>
            <a:r>
              <a:rPr lang="fi-FI" err="1"/>
              <a:t>income</a:t>
            </a:r>
            <a:r>
              <a:rPr lang="fi-FI"/>
              <a:t>”. </a:t>
            </a:r>
            <a:r>
              <a:rPr lang="fi-FI" err="1"/>
              <a:t>This</a:t>
            </a:r>
            <a:r>
              <a:rPr lang="fi-FI"/>
              <a:t> is </a:t>
            </a:r>
            <a:r>
              <a:rPr lang="fi-FI" err="1"/>
              <a:t>City’s</a:t>
            </a:r>
            <a:r>
              <a:rPr lang="fi-FI"/>
              <a:t> </a:t>
            </a:r>
            <a:r>
              <a:rPr lang="fi-FI" err="1"/>
              <a:t>handover</a:t>
            </a:r>
            <a:r>
              <a:rPr lang="fi-FI"/>
              <a:t> </a:t>
            </a:r>
            <a:r>
              <a:rPr lang="fi-FI" err="1"/>
              <a:t>back</a:t>
            </a:r>
            <a:r>
              <a:rPr lang="fi-FI"/>
              <a:t> to </a:t>
            </a:r>
            <a:r>
              <a:rPr lang="fi-FI" err="1"/>
              <a:t>the</a:t>
            </a:r>
            <a:r>
              <a:rPr lang="fi-FI"/>
              <a:t> </a:t>
            </a:r>
            <a:r>
              <a:rPr lang="fi-FI" err="1"/>
              <a:t>people</a:t>
            </a:r>
            <a:endParaRPr lang="fi-FI"/>
          </a:p>
          <a:p>
            <a:r>
              <a:rPr lang="fi-FI" err="1"/>
              <a:t>What</a:t>
            </a:r>
            <a:r>
              <a:rPr lang="fi-FI"/>
              <a:t> </a:t>
            </a:r>
            <a:r>
              <a:rPr lang="fi-FI" err="1"/>
              <a:t>if</a:t>
            </a:r>
            <a:r>
              <a:rPr lang="fi-FI"/>
              <a:t> </a:t>
            </a:r>
            <a:r>
              <a:rPr lang="fi-FI" err="1"/>
              <a:t>we</a:t>
            </a:r>
            <a:r>
              <a:rPr lang="fi-FI"/>
              <a:t> </a:t>
            </a:r>
            <a:r>
              <a:rPr lang="fi-FI" err="1"/>
              <a:t>think</a:t>
            </a:r>
            <a:r>
              <a:rPr lang="fi-FI"/>
              <a:t> </a:t>
            </a:r>
            <a:r>
              <a:rPr lang="fi-FI" err="1"/>
              <a:t>green</a:t>
            </a:r>
            <a:r>
              <a:rPr lang="fi-FI"/>
              <a:t> and </a:t>
            </a:r>
            <a:r>
              <a:rPr lang="fi-FI" err="1"/>
              <a:t>yellow</a:t>
            </a:r>
            <a:r>
              <a:rPr lang="fi-FI"/>
              <a:t> money to </a:t>
            </a:r>
          </a:p>
          <a:p>
            <a:pPr marL="0" indent="0">
              <a:buNone/>
            </a:pPr>
            <a:r>
              <a:rPr lang="fi-FI" err="1"/>
              <a:t>Be</a:t>
            </a:r>
            <a:r>
              <a:rPr lang="fi-FI"/>
              <a:t> </a:t>
            </a:r>
            <a:r>
              <a:rPr lang="fi-FI" err="1"/>
              <a:t>seen</a:t>
            </a:r>
            <a:r>
              <a:rPr lang="fi-FI"/>
              <a:t> as </a:t>
            </a:r>
            <a:r>
              <a:rPr lang="fi-FI" err="1"/>
              <a:t>interconnected</a:t>
            </a:r>
            <a:r>
              <a:rPr lang="fi-FI"/>
              <a:t>? </a:t>
            </a:r>
            <a:endParaRPr lang="en-US"/>
          </a:p>
          <a:p>
            <a:endParaRPr lang="en-US"/>
          </a:p>
        </p:txBody>
      </p:sp>
      <p:sp>
        <p:nvSpPr>
          <p:cNvPr id="4" name="Slide Number Placeholder 3">
            <a:extLst>
              <a:ext uri="{FF2B5EF4-FFF2-40B4-BE49-F238E27FC236}">
                <a16:creationId xmlns:a16="http://schemas.microsoft.com/office/drawing/2014/main" id="{87B2AA94-9013-8577-A834-296D7AE09F1F}"/>
              </a:ext>
            </a:extLst>
          </p:cNvPr>
          <p:cNvSpPr>
            <a:spLocks noGrp="1"/>
          </p:cNvSpPr>
          <p:nvPr>
            <p:ph type="sldNum" sz="quarter" idx="5"/>
          </p:nvPr>
        </p:nvSpPr>
        <p:spPr/>
        <p:txBody>
          <a:bodyPr/>
          <a:lstStyle/>
          <a:p>
            <a:fld id="{D874E729-077C-4766-8857-24B275983B32}" type="slidenum">
              <a:rPr lang="it-IT" smtClean="0"/>
              <a:pPr/>
              <a:t>39</a:t>
            </a:fld>
            <a:endParaRPr lang="it-IT"/>
          </a:p>
        </p:txBody>
      </p:sp>
    </p:spTree>
    <p:extLst>
      <p:ext uri="{BB962C8B-B14F-4D97-AF65-F5344CB8AC3E}">
        <p14:creationId xmlns:p14="http://schemas.microsoft.com/office/powerpoint/2010/main" val="20335646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381000" y="685800"/>
            <a:ext cx="6096000" cy="3429000"/>
          </a:xfrm>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err="1"/>
              <a:t>https</a:t>
            </a:r>
            <a:r>
              <a:rPr lang="fi-FI"/>
              <a:t>://</a:t>
            </a:r>
            <a:r>
              <a:rPr lang="fi-FI" err="1"/>
              <a:t>materialbank.myhelsinki.fi</a:t>
            </a:r>
            <a:r>
              <a:rPr lang="fi-FI"/>
              <a:t>/</a:t>
            </a:r>
            <a:r>
              <a:rPr lang="fi-FI" err="1"/>
              <a:t>search</a:t>
            </a:r>
            <a:r>
              <a:rPr lang="fi-FI"/>
              <a:t>/</a:t>
            </a:r>
            <a:r>
              <a:rPr lang="fi-FI" err="1"/>
              <a:t>all</a:t>
            </a:r>
            <a:r>
              <a:rPr lang="fi-FI"/>
              <a:t>/media/8569?showFilters=</a:t>
            </a:r>
            <a:r>
              <a:rPr lang="fi-FI" err="1"/>
              <a:t>true&amp;search</a:t>
            </a:r>
            <a:r>
              <a:rPr lang="fi-FI"/>
              <a:t>=</a:t>
            </a:r>
            <a:r>
              <a:rPr lang="fi-FI" err="1"/>
              <a:t>home&amp;sortBy</a:t>
            </a:r>
            <a:r>
              <a:rPr lang="fi-FI"/>
              <a:t>=</a:t>
            </a:r>
            <a:r>
              <a:rPr lang="fi-FI" err="1"/>
              <a:t>relevance</a:t>
            </a:r>
            <a:endParaRPr lang="fi-FI"/>
          </a:p>
          <a:p>
            <a:pPr marL="0" marR="0" lvl="0" indent="0" algn="l" defTabSz="914400" rtl="0" eaLnBrk="1" fontAlgn="auto" latinLnBrk="0" hangingPunct="1">
              <a:lnSpc>
                <a:spcPct val="100000"/>
              </a:lnSpc>
              <a:spcBef>
                <a:spcPts val="0"/>
              </a:spcBef>
              <a:spcAft>
                <a:spcPts val="0"/>
              </a:spcAft>
              <a:buClrTx/>
              <a:buSzTx/>
              <a:buFontTx/>
              <a:buNone/>
              <a:tabLst/>
              <a:defRPr/>
            </a:pPr>
            <a:endParaRPr lang="fi-FI"/>
          </a:p>
          <a:p>
            <a:pPr>
              <a:buNone/>
            </a:pPr>
            <a:r>
              <a:rPr lang="fi-FI" sz="1200"/>
              <a:t>“</a:t>
            </a:r>
            <a:r>
              <a:rPr lang="fi-FI" sz="1200" err="1"/>
              <a:t>About</a:t>
            </a:r>
            <a:r>
              <a:rPr lang="fi-FI" sz="1200"/>
              <a:t> Us.” </a:t>
            </a:r>
            <a:r>
              <a:rPr lang="fi-FI" sz="1200" i="1" err="1"/>
              <a:t>Pathways</a:t>
            </a:r>
            <a:r>
              <a:rPr lang="fi-FI" sz="1200" i="1"/>
              <a:t> </a:t>
            </a:r>
            <a:r>
              <a:rPr lang="fi-FI" sz="1200" i="1" err="1"/>
              <a:t>Housing</a:t>
            </a:r>
            <a:r>
              <a:rPr lang="fi-FI" sz="1200" i="1"/>
              <a:t> </a:t>
            </a:r>
            <a:r>
              <a:rPr lang="fi-FI" sz="1200" i="1" err="1"/>
              <a:t>First</a:t>
            </a:r>
            <a:r>
              <a:rPr lang="fi-FI" sz="1200" i="1"/>
              <a:t> Institute</a:t>
            </a:r>
            <a:r>
              <a:rPr lang="fi-FI" sz="1200"/>
              <a:t>, </a:t>
            </a:r>
            <a:r>
              <a:rPr lang="fi-FI" sz="1200" err="1"/>
              <a:t>Pathways</a:t>
            </a:r>
            <a:r>
              <a:rPr lang="fi-FI" sz="1200"/>
              <a:t> </a:t>
            </a:r>
            <a:r>
              <a:rPr lang="fi-FI" sz="1200" err="1"/>
              <a:t>Housing</a:t>
            </a:r>
            <a:r>
              <a:rPr lang="fi-FI" sz="1200"/>
              <a:t> </a:t>
            </a:r>
            <a:r>
              <a:rPr lang="fi-FI" sz="1200" err="1"/>
              <a:t>First</a:t>
            </a:r>
            <a:r>
              <a:rPr lang="fi-FI" sz="1200"/>
              <a:t> Institute, </a:t>
            </a:r>
            <a:r>
              <a:rPr lang="fi-FI" sz="1200">
                <a:hlinkClick r:id="rId3"/>
              </a:rPr>
              <a:t>https://www.pathwayshousingfirst.org/about-us</a:t>
            </a:r>
            <a:r>
              <a:rPr lang="fi-FI" sz="1200"/>
              <a:t>. </a:t>
            </a:r>
          </a:p>
          <a:p>
            <a:pPr>
              <a:buNone/>
            </a:pPr>
            <a:r>
              <a:rPr lang="fi-FI" sz="1200"/>
              <a:t>“Asunto ensin -malli.” </a:t>
            </a:r>
            <a:r>
              <a:rPr lang="fi-FI" sz="1200" i="1"/>
              <a:t>Y-Säätiö</a:t>
            </a:r>
            <a:r>
              <a:rPr lang="fi-FI" sz="1200"/>
              <a:t>, </a:t>
            </a:r>
            <a:r>
              <a:rPr lang="fi-FI" sz="1200">
                <a:hlinkClick r:id="rId4"/>
              </a:rPr>
              <a:t>https://ysaatio.fi/asunto-ensin/asunto-ensin-malli/</a:t>
            </a:r>
            <a:r>
              <a:rPr lang="fi-FI" sz="1200"/>
              <a:t>.</a:t>
            </a:r>
          </a:p>
          <a:p>
            <a:pPr>
              <a:buNone/>
            </a:pPr>
            <a:r>
              <a:rPr lang="fi-FI" sz="1200" i="1" err="1"/>
              <a:t>MyHelsinki</a:t>
            </a:r>
            <a:r>
              <a:rPr lang="fi-FI" sz="1200" i="1"/>
              <a:t> </a:t>
            </a:r>
            <a:r>
              <a:rPr lang="fi-FI" sz="1200" i="1" err="1"/>
              <a:t>Material</a:t>
            </a:r>
            <a:r>
              <a:rPr lang="fi-FI" sz="1200" i="1"/>
              <a:t> Bank</a:t>
            </a:r>
            <a:r>
              <a:rPr lang="fi-FI" sz="1200"/>
              <a:t>, Helsinki Marketing, </a:t>
            </a:r>
            <a:r>
              <a:rPr lang="fi-FI" sz="1200">
                <a:hlinkClick r:id="rId5"/>
              </a:rPr>
              <a:t>https://materialbank.myhelsinki.fi/search/all/media/8569?showFilters=true&amp;search=home&amp;sortBy=relevance</a:t>
            </a:r>
            <a:r>
              <a:rPr lang="fi-FI" sz="120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a:p>
          <a:p>
            <a:endParaRPr lang="fi-FI"/>
          </a:p>
        </p:txBody>
      </p:sp>
      <p:sp>
        <p:nvSpPr>
          <p:cNvPr id="4" name="Dian numeron paikkamerkki 3"/>
          <p:cNvSpPr>
            <a:spLocks noGrp="1"/>
          </p:cNvSpPr>
          <p:nvPr>
            <p:ph type="sldNum" sz="quarter" idx="5"/>
          </p:nvPr>
        </p:nvSpPr>
        <p:spPr/>
        <p:txBody>
          <a:bodyPr/>
          <a:lstStyle/>
          <a:p>
            <a:fld id="{D874E729-077C-4766-8857-24B275983B32}" type="slidenum">
              <a:rPr lang="it-IT" smtClean="0"/>
              <a:pPr/>
              <a:t>40</a:t>
            </a:fld>
            <a:endParaRPr lang="it-IT"/>
          </a:p>
        </p:txBody>
      </p:sp>
    </p:spTree>
    <p:extLst>
      <p:ext uri="{BB962C8B-B14F-4D97-AF65-F5344CB8AC3E}">
        <p14:creationId xmlns:p14="http://schemas.microsoft.com/office/powerpoint/2010/main" val="5107218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ctr"/>
            <a:r>
              <a:rPr lang="fi-FI" b="1"/>
              <a:t>HOW COULD WE UTILIZE THESE OPPORTUNITIES?</a:t>
            </a:r>
            <a:endParaRPr lang="en-US"/>
          </a:p>
          <a:p>
            <a:endParaRPr lang="en-US">
              <a:ea typeface="Calibri"/>
              <a:cs typeface="Calibri"/>
            </a:endParaRPr>
          </a:p>
        </p:txBody>
      </p:sp>
      <p:sp>
        <p:nvSpPr>
          <p:cNvPr id="4" name="Slide Number Placeholder 3"/>
          <p:cNvSpPr>
            <a:spLocks noGrp="1"/>
          </p:cNvSpPr>
          <p:nvPr>
            <p:ph type="sldNum" sz="quarter" idx="5"/>
          </p:nvPr>
        </p:nvSpPr>
        <p:spPr/>
        <p:txBody>
          <a:bodyPr/>
          <a:lstStyle/>
          <a:p>
            <a:fld id="{D874E729-077C-4766-8857-24B275983B32}" type="slidenum">
              <a:rPr lang="it-IT" smtClean="0"/>
              <a:pPr/>
              <a:t>41</a:t>
            </a:fld>
            <a:endParaRPr lang="it-IT"/>
          </a:p>
        </p:txBody>
      </p:sp>
    </p:spTree>
    <p:extLst>
      <p:ext uri="{BB962C8B-B14F-4D97-AF65-F5344CB8AC3E}">
        <p14:creationId xmlns:p14="http://schemas.microsoft.com/office/powerpoint/2010/main" val="394315384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5C3F5F-57AB-B313-CBAA-302FF155BCAB}"/>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8667767-3BEA-E00C-7C7B-281B0DB9C23D}"/>
              </a:ext>
            </a:extLst>
          </p:cNvPr>
          <p:cNvSpPr>
            <a:spLocks noGrp="1" noRot="1" noChangeAspect="1"/>
          </p:cNvSpPr>
          <p:nvPr>
            <p:ph type="sldImg"/>
          </p:nvPr>
        </p:nvSpPr>
        <p:spPr>
          <a:xfrm>
            <a:off x="381000" y="685800"/>
            <a:ext cx="6096000" cy="3429000"/>
          </a:xfrm>
        </p:spPr>
      </p:sp>
      <p:sp>
        <p:nvSpPr>
          <p:cNvPr id="3" name="Segnaposto note 2">
            <a:extLst>
              <a:ext uri="{FF2B5EF4-FFF2-40B4-BE49-F238E27FC236}">
                <a16:creationId xmlns:a16="http://schemas.microsoft.com/office/drawing/2014/main" id="{6A34BBAE-A314-DCE1-1A62-B164133F4F37}"/>
              </a:ext>
            </a:extLst>
          </p:cNvPr>
          <p:cNvSpPr>
            <a:spLocks noGrp="1"/>
          </p:cNvSpPr>
          <p:nvPr>
            <p:ph type="body" idx="1"/>
          </p:nvPr>
        </p:nvSpPr>
        <p:spPr/>
        <p:txBody>
          <a:bodyPr/>
          <a:lstStyle/>
          <a:p>
            <a:r>
              <a:rPr lang="it-IT"/>
              <a:t>REAL TIMELINE WITH DATES ETC.</a:t>
            </a:r>
          </a:p>
        </p:txBody>
      </p:sp>
      <p:sp>
        <p:nvSpPr>
          <p:cNvPr id="4" name="Segnaposto numero diapositiva 3">
            <a:extLst>
              <a:ext uri="{FF2B5EF4-FFF2-40B4-BE49-F238E27FC236}">
                <a16:creationId xmlns:a16="http://schemas.microsoft.com/office/drawing/2014/main" id="{D4609CB4-69E9-5F91-F527-A92F56272C21}"/>
              </a:ext>
            </a:extLst>
          </p:cNvPr>
          <p:cNvSpPr>
            <a:spLocks noGrp="1"/>
          </p:cNvSpPr>
          <p:nvPr>
            <p:ph type="sldNum" sz="quarter" idx="5"/>
          </p:nvPr>
        </p:nvSpPr>
        <p:spPr/>
        <p:txBody>
          <a:bodyPr/>
          <a:lstStyle/>
          <a:p>
            <a:fld id="{D874E729-077C-4766-8857-24B275983B32}" type="slidenum">
              <a:rPr lang="it-IT" smtClean="0"/>
              <a:pPr/>
              <a:t>42</a:t>
            </a:fld>
            <a:endParaRPr lang="it-IT"/>
          </a:p>
        </p:txBody>
      </p:sp>
    </p:spTree>
    <p:extLst>
      <p:ext uri="{BB962C8B-B14F-4D97-AF65-F5344CB8AC3E}">
        <p14:creationId xmlns:p14="http://schemas.microsoft.com/office/powerpoint/2010/main" val="29540725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US" sz="1200">
                <a:ea typeface="+mn-lt"/>
                <a:cs typeface="+mn-lt"/>
              </a:rPr>
              <a:t>(By using property taxation as a financial instrument, we see the opportunity to activate climate adaptation through a system already embedded across the entire housing stock, unlocking the potential for transformation at the scale of the whole city.)</a:t>
            </a:r>
            <a:endParaRPr lang="en-US">
              <a:ea typeface="+mn-lt"/>
              <a:cs typeface="+mn-lt"/>
            </a:endParaRPr>
          </a:p>
          <a:p>
            <a:pPr>
              <a:buNone/>
            </a:pPr>
            <a:r>
              <a:rPr lang="en-US" sz="1200">
                <a:ea typeface="+mn-lt"/>
                <a:cs typeface="+mn-lt"/>
              </a:rPr>
              <a:t>((Our long-term vision is a new nationwide framework where climate adaptation is no longer treated as a temporary response, but as a permanent force shaping how we invest in, care for, and future-proof the built environment.))</a:t>
            </a:r>
          </a:p>
          <a:p>
            <a:endParaRPr lang="en-US"/>
          </a:p>
        </p:txBody>
      </p:sp>
      <p:sp>
        <p:nvSpPr>
          <p:cNvPr id="4" name="Slide Number Placeholder 3"/>
          <p:cNvSpPr>
            <a:spLocks noGrp="1"/>
          </p:cNvSpPr>
          <p:nvPr>
            <p:ph type="sldNum" sz="quarter" idx="5"/>
          </p:nvPr>
        </p:nvSpPr>
        <p:spPr/>
        <p:txBody>
          <a:bodyPr/>
          <a:lstStyle/>
          <a:p>
            <a:fld id="{4055767B-FF2F-4356-942F-AABBE8F3F591}" type="slidenum">
              <a:rPr lang="en-US" smtClean="0"/>
              <a:t>44</a:t>
            </a:fld>
            <a:endParaRPr lang="en-US"/>
          </a:p>
        </p:txBody>
      </p:sp>
    </p:spTree>
    <p:extLst>
      <p:ext uri="{BB962C8B-B14F-4D97-AF65-F5344CB8AC3E}">
        <p14:creationId xmlns:p14="http://schemas.microsoft.com/office/powerpoint/2010/main" val="9672781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pPr rtl="0" fontAlgn="base"/>
            <a:r>
              <a:rPr lang="fi-FI" sz="1200" b="0" i="0" u="none" strike="noStrike" kern="1200">
                <a:solidFill>
                  <a:schemeClr val="tx1"/>
                </a:solidFill>
                <a:effectLst/>
                <a:ea typeface="+mn-ea"/>
                <a:cs typeface="+mn-cs"/>
              </a:rPr>
              <a:t>The same summer. Two completely different experiences. One is celebrated, the other is endured. And here's what matters: the gap is widening. Climate projections show hotter summers ahead. The people who can't escape their homes are about to face something far more serious than discomfort.</a:t>
            </a:r>
            <a:r>
              <a:rPr lang="en-US" sz="1200" b="0" i="0" kern="1200">
                <a:solidFill>
                  <a:schemeClr val="tx1"/>
                </a:solidFill>
                <a:effectLst/>
                <a:ea typeface="+mn-ea"/>
                <a:cs typeface="+mn-cs"/>
              </a:rPr>
              <a:t>​</a:t>
            </a:r>
          </a:p>
          <a:p>
            <a:pPr rtl="0" fontAlgn="base"/>
            <a:endParaRPr lang="en-US" sz="1200" b="0" i="0" kern="1200">
              <a:solidFill>
                <a:schemeClr val="tx1"/>
              </a:solidFill>
              <a:effectLst/>
              <a:ea typeface="+mn-ea"/>
              <a:cs typeface="+mn-cs"/>
            </a:endParaRPr>
          </a:p>
          <a:p>
            <a:pPr rtl="0" fontAlgn="base"/>
            <a:endParaRPr lang="en-US" sz="1200" b="0" i="0" kern="1200">
              <a:solidFill>
                <a:schemeClr val="tx1"/>
              </a:solidFill>
              <a:effectLst/>
              <a:ea typeface="+mn-ea"/>
              <a:cs typeface="+mn-cs"/>
            </a:endParaRPr>
          </a:p>
          <a:p>
            <a:pPr rtl="0" fontAlgn="base"/>
            <a:r>
              <a:rPr lang="fi-FI" sz="1200" b="0" i="0" u="none" strike="noStrike" kern="1200">
                <a:solidFill>
                  <a:schemeClr val="tx1"/>
                </a:solidFill>
                <a:effectLst/>
                <a:ea typeface="+mn-ea"/>
                <a:cs typeface="+mn-cs"/>
              </a:rPr>
              <a:t>This isn’t just a comfort problem: it is a system problem. Buildings are not being renovated. Housing companies are fragmented across the city, each struggling alone with the same challenge. The City is focusing on new buildings that reach the bare minimum requirements for greener infrastructure. Nothing changes until it becomes urgent.</a:t>
            </a:r>
            <a:r>
              <a:rPr lang="en-US" sz="1200" b="0" i="0" kern="1200">
                <a:solidFill>
                  <a:schemeClr val="tx1"/>
                </a:solidFill>
                <a:effectLst/>
                <a:ea typeface="+mn-ea"/>
                <a:cs typeface="+mn-cs"/>
              </a:rPr>
              <a:t>​</a:t>
            </a:r>
          </a:p>
          <a:p>
            <a:pPr rtl="0" fontAlgn="base"/>
            <a:r>
              <a:rPr lang="fi-FI" sz="1200" b="0" i="0" u="none" strike="noStrike" kern="1200">
                <a:solidFill>
                  <a:schemeClr val="tx1"/>
                </a:solidFill>
                <a:effectLst/>
                <a:ea typeface="+mn-ea"/>
                <a:cs typeface="+mn-cs"/>
              </a:rPr>
              <a:t>And by then? Sooner than later, Alvar will be complaning about the heat the same way Eila has been struggling for years.</a:t>
            </a:r>
            <a:r>
              <a:rPr lang="en-US" sz="1200" b="0" i="0" kern="1200">
                <a:solidFill>
                  <a:schemeClr val="tx1"/>
                </a:solidFill>
                <a:effectLst/>
                <a:ea typeface="+mn-ea"/>
                <a:cs typeface="+mn-cs"/>
              </a:rPr>
              <a:t>​</a:t>
            </a:r>
          </a:p>
          <a:p>
            <a:pPr rtl="0" fontAlgn="base"/>
            <a:r>
              <a:rPr lang="fi-FI" sz="1200" b="0" i="0" u="none" strike="noStrike" kern="1200">
                <a:solidFill>
                  <a:schemeClr val="tx1"/>
                </a:solidFill>
                <a:effectLst/>
                <a:ea typeface="+mn-ea"/>
                <a:cs typeface="+mn-cs"/>
              </a:rPr>
              <a:t>We know what is coming, and we are not prepared. We do not have to wait until it becomes a crisis. Rather than acting one day, let us start with Day 1.</a:t>
            </a:r>
            <a:endParaRPr lang="en-US" sz="1200" b="0" i="0" kern="1200">
              <a:solidFill>
                <a:schemeClr val="tx1"/>
              </a:solidFill>
              <a:effectLst/>
              <a:ea typeface="+mn-ea"/>
              <a:cs typeface="+mn-cs"/>
            </a:endParaRPr>
          </a:p>
          <a:p>
            <a:endParaRPr lang="it-IT"/>
          </a:p>
        </p:txBody>
      </p:sp>
      <p:sp>
        <p:nvSpPr>
          <p:cNvPr id="4" name="Segnaposto numero diapositiva 3"/>
          <p:cNvSpPr>
            <a:spLocks noGrp="1"/>
          </p:cNvSpPr>
          <p:nvPr>
            <p:ph type="sldNum" sz="quarter" idx="5"/>
          </p:nvPr>
        </p:nvSpPr>
        <p:spPr/>
        <p:txBody>
          <a:bodyPr/>
          <a:lstStyle/>
          <a:p>
            <a:fld id="{D874E729-077C-4766-8857-24B275983B32}" type="slidenum">
              <a:rPr lang="it-IT" smtClean="0"/>
              <a:t>5</a:t>
            </a:fld>
            <a:endParaRPr lang="it-IT"/>
          </a:p>
        </p:txBody>
      </p:sp>
    </p:spTree>
    <p:extLst>
      <p:ext uri="{BB962C8B-B14F-4D97-AF65-F5344CB8AC3E}">
        <p14:creationId xmlns:p14="http://schemas.microsoft.com/office/powerpoint/2010/main" val="32990591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FAE8E0-8D63-C624-652B-8A60CBB69E9B}"/>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D8E5D83E-0012-9D99-D67E-E7371395A1A9}"/>
              </a:ext>
            </a:extLst>
          </p:cNvPr>
          <p:cNvSpPr>
            <a:spLocks noGrp="1" noRot="1" noChangeAspect="1"/>
          </p:cNvSpPr>
          <p:nvPr>
            <p:ph type="sldImg"/>
          </p:nvPr>
        </p:nvSpPr>
        <p:spPr>
          <a:xfrm>
            <a:off x="381000" y="685800"/>
            <a:ext cx="6096000" cy="3429000"/>
          </a:xfrm>
        </p:spPr>
      </p:sp>
      <p:sp>
        <p:nvSpPr>
          <p:cNvPr id="3" name="Segnaposto note 2">
            <a:extLst>
              <a:ext uri="{FF2B5EF4-FFF2-40B4-BE49-F238E27FC236}">
                <a16:creationId xmlns:a16="http://schemas.microsoft.com/office/drawing/2014/main" id="{4A2756FE-25F7-9F5B-DF21-AD2B739E4F57}"/>
              </a:ext>
            </a:extLst>
          </p:cNvPr>
          <p:cNvSpPr>
            <a:spLocks noGrp="1"/>
          </p:cNvSpPr>
          <p:nvPr>
            <p:ph type="body" idx="1"/>
          </p:nvPr>
        </p:nvSpPr>
        <p:spPr/>
        <p:txBody>
          <a:bodyPr/>
          <a:lstStyle/>
          <a:p>
            <a:pPr rtl="0" fontAlgn="base"/>
            <a:r>
              <a:rPr lang="fi-FI" sz="1200" b="0" i="0" u="none" strike="noStrike" kern="1200">
                <a:solidFill>
                  <a:schemeClr val="tx1"/>
                </a:solidFill>
                <a:effectLst/>
                <a:ea typeface="+mn-ea"/>
                <a:cs typeface="+mn-cs"/>
              </a:rPr>
              <a:t>This isn’t just a comfort problem: it is a system problem. Buildings are not being renovated. Housing companies are fragmented across the city, each struggling alone with the same challenge. The City is focusing on new buildings that reach the bare minimum requirements for greener infrastructure. </a:t>
            </a:r>
          </a:p>
          <a:p>
            <a:pPr rtl="0" fontAlgn="base"/>
            <a:endParaRPr lang="fi-FI" sz="1200" b="0" i="0" u="none" strike="noStrike" kern="1200">
              <a:solidFill>
                <a:schemeClr val="tx1"/>
              </a:solidFill>
              <a:effectLst/>
              <a:ea typeface="+mn-ea"/>
              <a:cs typeface="+mn-cs"/>
            </a:endParaRPr>
          </a:p>
          <a:p>
            <a:r>
              <a:rPr lang="fi-FI" b="1">
                <a:latin typeface="Neue Haas Grotesk Text Pro" panose="020B0504020202020204" pitchFamily="34" charset="0"/>
              </a:rPr>
              <a:t>- </a:t>
            </a:r>
            <a:r>
              <a:rPr lang="fi-FI" sz="1200" b="1">
                <a:latin typeface="Neue Haas Grotesk Text Pro" panose="020B0504020202020204" pitchFamily="34" charset="0"/>
              </a:rPr>
              <a:t>Buildings are not being renovated</a:t>
            </a:r>
          </a:p>
          <a:p>
            <a:r>
              <a:rPr lang="fi-FI" sz="1200" b="1">
                <a:latin typeface="Neue Haas Grotesk Text Pro" panose="020B0504020202020204" pitchFamily="34" charset="0"/>
              </a:rPr>
              <a:t>- Housing companies are alone while facing the same challenge </a:t>
            </a:r>
          </a:p>
          <a:p>
            <a:r>
              <a:rPr lang="fi-FI" sz="1200" b="1">
                <a:latin typeface="Neue Haas Grotesk Text Pro" panose="020B0504020202020204" pitchFamily="34" charset="0"/>
              </a:rPr>
              <a:t>- The City is </a:t>
            </a:r>
            <a:r>
              <a:rPr lang="fi-FI" b="1">
                <a:latin typeface="Neue Haas Grotesk Text Pro" panose="020B0504020202020204" pitchFamily="34" charset="0"/>
              </a:rPr>
              <a:t>mostly </a:t>
            </a:r>
            <a:r>
              <a:rPr lang="fi-FI" sz="1200" b="1">
                <a:latin typeface="Neue Haas Grotesk Text Pro" panose="020B0504020202020204" pitchFamily="34" charset="0"/>
              </a:rPr>
              <a:t>focusing on new greener infrastructure&gt;&gt; To climate mitigation (and we want to give agency to climate adaptation / investment)</a:t>
            </a:r>
          </a:p>
          <a:p>
            <a:pPr rtl="0" fontAlgn="base"/>
            <a:endParaRPr lang="it-IT"/>
          </a:p>
        </p:txBody>
      </p:sp>
      <p:sp>
        <p:nvSpPr>
          <p:cNvPr id="4" name="Segnaposto numero diapositiva 3">
            <a:extLst>
              <a:ext uri="{FF2B5EF4-FFF2-40B4-BE49-F238E27FC236}">
                <a16:creationId xmlns:a16="http://schemas.microsoft.com/office/drawing/2014/main" id="{C6625851-2F79-7A65-0C2F-A5B086374FC7}"/>
              </a:ext>
            </a:extLst>
          </p:cNvPr>
          <p:cNvSpPr>
            <a:spLocks noGrp="1"/>
          </p:cNvSpPr>
          <p:nvPr>
            <p:ph type="sldNum" sz="quarter" idx="5"/>
          </p:nvPr>
        </p:nvSpPr>
        <p:spPr/>
        <p:txBody>
          <a:bodyPr/>
          <a:lstStyle/>
          <a:p>
            <a:fld id="{D874E729-077C-4766-8857-24B275983B32}" type="slidenum">
              <a:rPr lang="it-IT" smtClean="0"/>
              <a:t>6</a:t>
            </a:fld>
            <a:endParaRPr lang="it-IT"/>
          </a:p>
        </p:txBody>
      </p:sp>
    </p:spTree>
    <p:extLst>
      <p:ext uri="{BB962C8B-B14F-4D97-AF65-F5344CB8AC3E}">
        <p14:creationId xmlns:p14="http://schemas.microsoft.com/office/powerpoint/2010/main" val="13055559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411E6C-4766-291D-59B2-33E61818A274}"/>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93D1F723-A350-4285-67BC-2D007D9C104C}"/>
              </a:ext>
            </a:extLst>
          </p:cNvPr>
          <p:cNvSpPr>
            <a:spLocks noGrp="1" noRot="1" noChangeAspect="1"/>
          </p:cNvSpPr>
          <p:nvPr>
            <p:ph type="sldImg"/>
          </p:nvPr>
        </p:nvSpPr>
        <p:spPr>
          <a:xfrm>
            <a:off x="381000" y="685800"/>
            <a:ext cx="6096000" cy="3429000"/>
          </a:xfrm>
        </p:spPr>
      </p:sp>
      <p:sp>
        <p:nvSpPr>
          <p:cNvPr id="3" name="Segnaposto note 2">
            <a:extLst>
              <a:ext uri="{FF2B5EF4-FFF2-40B4-BE49-F238E27FC236}">
                <a16:creationId xmlns:a16="http://schemas.microsoft.com/office/drawing/2014/main" id="{AA2D17AD-7123-ED60-FBAC-D13EB80FAE90}"/>
              </a:ext>
            </a:extLst>
          </p:cNvPr>
          <p:cNvSpPr>
            <a:spLocks noGrp="1"/>
          </p:cNvSpPr>
          <p:nvPr>
            <p:ph type="body" idx="1"/>
          </p:nvPr>
        </p:nvSpPr>
        <p:spPr/>
        <p:txBody>
          <a:bodyPr/>
          <a:lstStyle/>
          <a:p>
            <a:pPr rtl="0" fontAlgn="base"/>
            <a:r>
              <a:rPr lang="fi-FI" sz="1200" b="0" i="0" u="none" strike="noStrike" kern="1200" err="1">
                <a:solidFill>
                  <a:schemeClr val="tx1"/>
                </a:solidFill>
                <a:effectLst/>
                <a:ea typeface="+mn-ea"/>
                <a:cs typeface="+mn-cs"/>
              </a:rPr>
              <a:t>Nothing</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changes</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until</a:t>
            </a:r>
            <a:r>
              <a:rPr lang="fi-FI" sz="1200" b="0" i="0" u="none" strike="noStrike" kern="1200">
                <a:solidFill>
                  <a:schemeClr val="tx1"/>
                </a:solidFill>
                <a:effectLst/>
                <a:ea typeface="+mn-ea"/>
                <a:cs typeface="+mn-cs"/>
              </a:rPr>
              <a:t> it </a:t>
            </a:r>
            <a:r>
              <a:rPr lang="fi-FI" sz="1200" b="0" i="0" u="none" strike="noStrike" kern="1200" err="1">
                <a:solidFill>
                  <a:schemeClr val="tx1"/>
                </a:solidFill>
                <a:effectLst/>
                <a:ea typeface="+mn-ea"/>
                <a:cs typeface="+mn-cs"/>
              </a:rPr>
              <a:t>becomes</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urgent</a:t>
            </a:r>
            <a:r>
              <a:rPr lang="fi-FI" sz="1200" b="0" i="0" u="none" strike="noStrike" kern="1200">
                <a:solidFill>
                  <a:schemeClr val="tx1"/>
                </a:solidFill>
                <a:effectLst/>
                <a:ea typeface="+mn-ea"/>
                <a:cs typeface="+mn-cs"/>
              </a:rPr>
              <a:t>.</a:t>
            </a:r>
            <a:r>
              <a:rPr lang="en-US" sz="1200" b="0" i="0" kern="1200">
                <a:solidFill>
                  <a:schemeClr val="tx1"/>
                </a:solidFill>
                <a:effectLst/>
                <a:ea typeface="+mn-ea"/>
                <a:cs typeface="+mn-cs"/>
              </a:rPr>
              <a:t>​</a:t>
            </a:r>
            <a:r>
              <a:rPr lang="en-US"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We</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know</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what</a:t>
            </a:r>
            <a:r>
              <a:rPr lang="fi-FI" sz="1200" b="0" i="0" u="none" strike="noStrike" kern="1200">
                <a:solidFill>
                  <a:schemeClr val="tx1"/>
                </a:solidFill>
                <a:effectLst/>
                <a:ea typeface="+mn-ea"/>
                <a:cs typeface="+mn-cs"/>
              </a:rPr>
              <a:t> is </a:t>
            </a:r>
            <a:r>
              <a:rPr lang="fi-FI" sz="1200" b="0" i="0" u="none" strike="noStrike" kern="1200" err="1">
                <a:solidFill>
                  <a:schemeClr val="tx1"/>
                </a:solidFill>
                <a:effectLst/>
                <a:ea typeface="+mn-ea"/>
                <a:cs typeface="+mn-cs"/>
              </a:rPr>
              <a:t>coming</a:t>
            </a:r>
            <a:r>
              <a:rPr lang="fi-FI" sz="1200" b="0" i="0" u="none" strike="noStrike" kern="1200">
                <a:solidFill>
                  <a:schemeClr val="tx1"/>
                </a:solidFill>
                <a:effectLst/>
                <a:ea typeface="+mn-ea"/>
                <a:cs typeface="+mn-cs"/>
              </a:rPr>
              <a:t>, and </a:t>
            </a:r>
            <a:r>
              <a:rPr lang="fi-FI" sz="1200" b="0" i="0" u="none" strike="noStrike" kern="1200" err="1">
                <a:solidFill>
                  <a:schemeClr val="tx1"/>
                </a:solidFill>
                <a:effectLst/>
                <a:ea typeface="+mn-ea"/>
                <a:cs typeface="+mn-cs"/>
              </a:rPr>
              <a:t>we</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are</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not</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prepared</a:t>
            </a:r>
            <a:r>
              <a:rPr lang="fi-FI" sz="1200" b="0" i="0" u="none" strike="noStrike" kern="1200">
                <a:solidFill>
                  <a:schemeClr val="tx1"/>
                </a:solidFill>
                <a:effectLst/>
                <a:ea typeface="+mn-ea"/>
                <a:cs typeface="+mn-cs"/>
              </a:rPr>
              <a:t>. </a:t>
            </a:r>
          </a:p>
          <a:p>
            <a:pPr rtl="0" fontAlgn="base"/>
            <a:endParaRPr lang="en-US" sz="1200" b="0" i="0" u="none" strike="noStrike" kern="1200">
              <a:solidFill>
                <a:schemeClr val="tx1"/>
              </a:solidFill>
              <a:effectLst/>
              <a:ea typeface="+mn-ea"/>
              <a:cs typeface="+mn-cs"/>
            </a:endParaRPr>
          </a:p>
          <a:p>
            <a:pPr rtl="0" fontAlgn="base"/>
            <a:r>
              <a:rPr lang="fi-FI" sz="1200" b="0" i="0" u="none" strike="noStrike" kern="1200">
                <a:solidFill>
                  <a:schemeClr val="tx1"/>
                </a:solidFill>
                <a:effectLst/>
                <a:ea typeface="+mn-ea"/>
                <a:cs typeface="+mn-cs"/>
              </a:rPr>
              <a:t>And </a:t>
            </a:r>
            <a:r>
              <a:rPr lang="fi-FI" sz="1200" b="0" i="0" u="none" strike="noStrike" kern="1200" err="1">
                <a:solidFill>
                  <a:schemeClr val="tx1"/>
                </a:solidFill>
                <a:effectLst/>
                <a:ea typeface="+mn-ea"/>
                <a:cs typeface="+mn-cs"/>
              </a:rPr>
              <a:t>by</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then</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Sooner</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than</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later</a:t>
            </a:r>
            <a:r>
              <a:rPr lang="fi-FI" sz="1200" b="0" i="0" u="none" strike="noStrike" kern="1200">
                <a:solidFill>
                  <a:schemeClr val="tx1"/>
                </a:solidFill>
                <a:effectLst/>
                <a:ea typeface="+mn-ea"/>
                <a:cs typeface="+mn-cs"/>
              </a:rPr>
              <a:t>, Alvar </a:t>
            </a:r>
            <a:r>
              <a:rPr lang="fi-FI" sz="1200" b="0" i="0" u="none" strike="noStrike" kern="1200" err="1">
                <a:solidFill>
                  <a:schemeClr val="tx1"/>
                </a:solidFill>
                <a:effectLst/>
                <a:ea typeface="+mn-ea"/>
                <a:cs typeface="+mn-cs"/>
              </a:rPr>
              <a:t>will</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be</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complaning</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about</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the</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heat</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the</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same</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way</a:t>
            </a:r>
            <a:r>
              <a:rPr lang="fi-FI" sz="1200" b="0" i="0" u="none" strike="noStrike" kern="1200">
                <a:solidFill>
                  <a:schemeClr val="tx1"/>
                </a:solidFill>
                <a:effectLst/>
                <a:ea typeface="+mn-ea"/>
                <a:cs typeface="+mn-cs"/>
              </a:rPr>
              <a:t> Eila </a:t>
            </a:r>
            <a:r>
              <a:rPr lang="fi-FI" sz="1200" b="0" i="0" u="none" strike="noStrike" kern="1200" err="1">
                <a:solidFill>
                  <a:schemeClr val="tx1"/>
                </a:solidFill>
                <a:effectLst/>
                <a:ea typeface="+mn-ea"/>
                <a:cs typeface="+mn-cs"/>
              </a:rPr>
              <a:t>has</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been</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struggling</a:t>
            </a:r>
            <a:r>
              <a:rPr lang="fi-FI" sz="1200" b="0" i="0" u="none" strike="noStrike" kern="1200">
                <a:solidFill>
                  <a:schemeClr val="tx1"/>
                </a:solidFill>
                <a:effectLst/>
                <a:ea typeface="+mn-ea"/>
                <a:cs typeface="+mn-cs"/>
              </a:rPr>
              <a:t> for </a:t>
            </a:r>
            <a:r>
              <a:rPr lang="fi-FI" sz="1200" b="0" i="0" u="none" strike="noStrike" kern="1200" err="1">
                <a:solidFill>
                  <a:schemeClr val="tx1"/>
                </a:solidFill>
                <a:effectLst/>
                <a:ea typeface="+mn-ea"/>
                <a:cs typeface="+mn-cs"/>
              </a:rPr>
              <a:t>years</a:t>
            </a:r>
            <a:r>
              <a:rPr lang="fi-FI" sz="1200" b="0" i="0" u="none" strike="noStrike" kern="1200">
                <a:solidFill>
                  <a:schemeClr val="tx1"/>
                </a:solidFill>
                <a:effectLst/>
                <a:ea typeface="+mn-ea"/>
                <a:cs typeface="+mn-cs"/>
              </a:rPr>
              <a:t>.</a:t>
            </a:r>
            <a:r>
              <a:rPr lang="en-US" sz="1200" b="0" i="0" kern="1200">
                <a:solidFill>
                  <a:schemeClr val="tx1"/>
                </a:solidFill>
                <a:effectLst/>
                <a:ea typeface="+mn-ea"/>
                <a:cs typeface="+mn-cs"/>
              </a:rPr>
              <a:t>​</a:t>
            </a:r>
          </a:p>
          <a:p>
            <a:pPr marL="0" marR="0" lvl="0" indent="0" algn="l" defTabSz="914400" rtl="0" eaLnBrk="1" fontAlgn="base" latinLnBrk="0" hangingPunct="1">
              <a:lnSpc>
                <a:spcPct val="100000"/>
              </a:lnSpc>
              <a:spcBef>
                <a:spcPts val="0"/>
              </a:spcBef>
              <a:spcAft>
                <a:spcPts val="0"/>
              </a:spcAft>
              <a:buClrTx/>
              <a:buSzTx/>
              <a:buFontTx/>
              <a:buNone/>
              <a:tabLst/>
              <a:defRPr/>
            </a:pPr>
            <a:r>
              <a:rPr lang="fi-FI" sz="1200" b="0" i="0" u="none" strike="noStrike" kern="1200" err="1">
                <a:solidFill>
                  <a:schemeClr val="tx1"/>
                </a:solidFill>
                <a:effectLst/>
                <a:ea typeface="+mn-ea"/>
                <a:cs typeface="+mn-cs"/>
              </a:rPr>
              <a:t>We</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do</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not</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have</a:t>
            </a:r>
            <a:r>
              <a:rPr lang="fi-FI" sz="1200" b="0" i="0" u="none" strike="noStrike" kern="1200">
                <a:solidFill>
                  <a:schemeClr val="tx1"/>
                </a:solidFill>
                <a:effectLst/>
                <a:ea typeface="+mn-ea"/>
                <a:cs typeface="+mn-cs"/>
              </a:rPr>
              <a:t> to </a:t>
            </a:r>
            <a:r>
              <a:rPr lang="fi-FI" sz="1200" b="0" i="0" u="none" strike="noStrike" kern="1200" err="1">
                <a:solidFill>
                  <a:schemeClr val="tx1"/>
                </a:solidFill>
                <a:effectLst/>
                <a:ea typeface="+mn-ea"/>
                <a:cs typeface="+mn-cs"/>
              </a:rPr>
              <a:t>wait</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until</a:t>
            </a:r>
            <a:r>
              <a:rPr lang="fi-FI" sz="1200" b="0" i="0" u="none" strike="noStrike" kern="1200">
                <a:solidFill>
                  <a:schemeClr val="tx1"/>
                </a:solidFill>
                <a:effectLst/>
                <a:ea typeface="+mn-ea"/>
                <a:cs typeface="+mn-cs"/>
              </a:rPr>
              <a:t> it </a:t>
            </a:r>
            <a:r>
              <a:rPr lang="fi-FI" sz="1200" b="0" i="0" u="none" strike="noStrike" kern="1200" err="1">
                <a:solidFill>
                  <a:schemeClr val="tx1"/>
                </a:solidFill>
                <a:effectLst/>
                <a:ea typeface="+mn-ea"/>
                <a:cs typeface="+mn-cs"/>
              </a:rPr>
              <a:t>becomes</a:t>
            </a:r>
            <a:r>
              <a:rPr lang="fi-FI" sz="1200" b="0" i="0" u="none" strike="noStrike" kern="1200">
                <a:solidFill>
                  <a:schemeClr val="tx1"/>
                </a:solidFill>
                <a:effectLst/>
                <a:ea typeface="+mn-ea"/>
                <a:cs typeface="+mn-cs"/>
              </a:rPr>
              <a:t> a </a:t>
            </a:r>
            <a:r>
              <a:rPr lang="fi-FI" sz="1200" b="0" i="0" u="none" strike="noStrike" kern="1200" err="1">
                <a:solidFill>
                  <a:schemeClr val="tx1"/>
                </a:solidFill>
                <a:effectLst/>
                <a:ea typeface="+mn-ea"/>
                <a:cs typeface="+mn-cs"/>
              </a:rPr>
              <a:t>crisis</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Rather</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than</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acting</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one</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day</a:t>
            </a:r>
            <a:r>
              <a:rPr lang="fi-FI" sz="1200" b="0" i="0" u="none" strike="noStrike" kern="1200">
                <a:solidFill>
                  <a:schemeClr val="tx1"/>
                </a:solidFill>
                <a:effectLst/>
                <a:ea typeface="+mn-ea"/>
                <a:cs typeface="+mn-cs"/>
              </a:rPr>
              <a:t>....</a:t>
            </a:r>
            <a:endParaRPr lang="it-IT"/>
          </a:p>
        </p:txBody>
      </p:sp>
      <p:sp>
        <p:nvSpPr>
          <p:cNvPr id="4" name="Segnaposto numero diapositiva 3">
            <a:extLst>
              <a:ext uri="{FF2B5EF4-FFF2-40B4-BE49-F238E27FC236}">
                <a16:creationId xmlns:a16="http://schemas.microsoft.com/office/drawing/2014/main" id="{165D15AF-94CE-D472-E83D-8C69AD2323CB}"/>
              </a:ext>
            </a:extLst>
          </p:cNvPr>
          <p:cNvSpPr>
            <a:spLocks noGrp="1"/>
          </p:cNvSpPr>
          <p:nvPr>
            <p:ph type="sldNum" sz="quarter" idx="5"/>
          </p:nvPr>
        </p:nvSpPr>
        <p:spPr/>
        <p:txBody>
          <a:bodyPr/>
          <a:lstStyle/>
          <a:p>
            <a:fld id="{D874E729-077C-4766-8857-24B275983B32}" type="slidenum">
              <a:rPr lang="it-IT" smtClean="0"/>
              <a:t>7</a:t>
            </a:fld>
            <a:endParaRPr lang="it-IT"/>
          </a:p>
        </p:txBody>
      </p:sp>
    </p:spTree>
    <p:extLst>
      <p:ext uri="{BB962C8B-B14F-4D97-AF65-F5344CB8AC3E}">
        <p14:creationId xmlns:p14="http://schemas.microsoft.com/office/powerpoint/2010/main" val="17186120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629936-6342-0F9A-8329-59094B60ED01}"/>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1F7BB724-4B52-2E1B-F099-D551C330CBC5}"/>
              </a:ext>
            </a:extLst>
          </p:cNvPr>
          <p:cNvSpPr>
            <a:spLocks noGrp="1" noRot="1" noChangeAspect="1"/>
          </p:cNvSpPr>
          <p:nvPr>
            <p:ph type="sldImg"/>
          </p:nvPr>
        </p:nvSpPr>
        <p:spPr>
          <a:xfrm>
            <a:off x="381000" y="685800"/>
            <a:ext cx="6096000" cy="3429000"/>
          </a:xfrm>
        </p:spPr>
      </p:sp>
      <p:sp>
        <p:nvSpPr>
          <p:cNvPr id="3" name="Segnaposto note 2">
            <a:extLst>
              <a:ext uri="{FF2B5EF4-FFF2-40B4-BE49-F238E27FC236}">
                <a16:creationId xmlns:a16="http://schemas.microsoft.com/office/drawing/2014/main" id="{6069E497-0CCB-D3BC-6460-1709B9135D9F}"/>
              </a:ext>
            </a:extLst>
          </p:cNvPr>
          <p:cNvSpPr>
            <a:spLocks noGrp="1"/>
          </p:cNvSpPr>
          <p:nvPr>
            <p:ph type="body" idx="1"/>
          </p:nvPr>
        </p:nvSpPr>
        <p:spPr/>
        <p:txBody>
          <a:bodyPr/>
          <a:lstStyle/>
          <a:p>
            <a:pPr rtl="0" fontAlgn="base"/>
            <a:r>
              <a:rPr lang="fi-FI" sz="1200" b="0" i="0" u="none" strike="noStrike" kern="1200" err="1">
                <a:solidFill>
                  <a:schemeClr val="tx1"/>
                </a:solidFill>
                <a:effectLst/>
                <a:ea typeface="+mn-ea"/>
                <a:cs typeface="+mn-cs"/>
              </a:rPr>
              <a:t>We</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do</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not</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have</a:t>
            </a:r>
            <a:r>
              <a:rPr lang="fi-FI" sz="1200" b="0" i="0" u="none" strike="noStrike" kern="1200">
                <a:solidFill>
                  <a:schemeClr val="tx1"/>
                </a:solidFill>
                <a:effectLst/>
                <a:ea typeface="+mn-ea"/>
                <a:cs typeface="+mn-cs"/>
              </a:rPr>
              <a:t> to </a:t>
            </a:r>
            <a:r>
              <a:rPr lang="fi-FI" sz="1200" b="0" i="0" u="none" strike="noStrike" kern="1200" err="1">
                <a:solidFill>
                  <a:schemeClr val="tx1"/>
                </a:solidFill>
                <a:effectLst/>
                <a:ea typeface="+mn-ea"/>
                <a:cs typeface="+mn-cs"/>
              </a:rPr>
              <a:t>wait</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until</a:t>
            </a:r>
            <a:r>
              <a:rPr lang="fi-FI" sz="1200" b="0" i="0" u="none" strike="noStrike" kern="1200">
                <a:solidFill>
                  <a:schemeClr val="tx1"/>
                </a:solidFill>
                <a:effectLst/>
                <a:ea typeface="+mn-ea"/>
                <a:cs typeface="+mn-cs"/>
              </a:rPr>
              <a:t> it </a:t>
            </a:r>
            <a:r>
              <a:rPr lang="fi-FI" sz="1200" b="0" i="0" u="none" strike="noStrike" kern="1200" err="1">
                <a:solidFill>
                  <a:schemeClr val="tx1"/>
                </a:solidFill>
                <a:effectLst/>
                <a:ea typeface="+mn-ea"/>
                <a:cs typeface="+mn-cs"/>
              </a:rPr>
              <a:t>becomes</a:t>
            </a:r>
            <a:r>
              <a:rPr lang="fi-FI" sz="1200" b="0" i="0" u="none" strike="noStrike" kern="1200">
                <a:solidFill>
                  <a:schemeClr val="tx1"/>
                </a:solidFill>
                <a:effectLst/>
                <a:ea typeface="+mn-ea"/>
                <a:cs typeface="+mn-cs"/>
              </a:rPr>
              <a:t> a </a:t>
            </a:r>
            <a:r>
              <a:rPr lang="fi-FI" sz="1200" b="0" i="0" u="none" strike="noStrike" kern="1200" err="1">
                <a:solidFill>
                  <a:schemeClr val="tx1"/>
                </a:solidFill>
                <a:effectLst/>
                <a:ea typeface="+mn-ea"/>
                <a:cs typeface="+mn-cs"/>
              </a:rPr>
              <a:t>crisis</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Rather</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than</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acting</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one</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day</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let</a:t>
            </a:r>
            <a:r>
              <a:rPr lang="fi-FI" sz="1200" b="0" i="0" u="none" strike="noStrike" kern="1200">
                <a:solidFill>
                  <a:schemeClr val="tx1"/>
                </a:solidFill>
                <a:effectLst/>
                <a:ea typeface="+mn-ea"/>
                <a:cs typeface="+mn-cs"/>
              </a:rPr>
              <a:t> us </a:t>
            </a:r>
            <a:r>
              <a:rPr lang="fi-FI" sz="1200" b="0" i="0" u="none" strike="noStrike" kern="1200" err="1">
                <a:solidFill>
                  <a:schemeClr val="tx1"/>
                </a:solidFill>
                <a:effectLst/>
                <a:ea typeface="+mn-ea"/>
                <a:cs typeface="+mn-cs"/>
              </a:rPr>
              <a:t>start</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with</a:t>
            </a:r>
            <a:r>
              <a:rPr lang="fi-FI" sz="1200" b="0" i="0" u="none" strike="noStrike" kern="1200">
                <a:solidFill>
                  <a:schemeClr val="tx1"/>
                </a:solidFill>
                <a:effectLst/>
                <a:ea typeface="+mn-ea"/>
                <a:cs typeface="+mn-cs"/>
              </a:rPr>
              <a:t> Day 1.</a:t>
            </a:r>
            <a:endParaRPr lang="en-US" sz="1200" b="0" i="0" kern="1200">
              <a:solidFill>
                <a:schemeClr val="tx1"/>
              </a:solidFill>
              <a:effectLst/>
              <a:ea typeface="+mn-ea"/>
              <a:cs typeface="+mn-cs"/>
            </a:endParaRPr>
          </a:p>
          <a:p>
            <a:endParaRPr lang="it-IT"/>
          </a:p>
        </p:txBody>
      </p:sp>
      <p:sp>
        <p:nvSpPr>
          <p:cNvPr id="4" name="Segnaposto numero diapositiva 3">
            <a:extLst>
              <a:ext uri="{FF2B5EF4-FFF2-40B4-BE49-F238E27FC236}">
                <a16:creationId xmlns:a16="http://schemas.microsoft.com/office/drawing/2014/main" id="{14E732DF-7A24-BEE9-2EF6-86D4FD31EFFC}"/>
              </a:ext>
            </a:extLst>
          </p:cNvPr>
          <p:cNvSpPr>
            <a:spLocks noGrp="1"/>
          </p:cNvSpPr>
          <p:nvPr>
            <p:ph type="sldNum" sz="quarter" idx="5"/>
          </p:nvPr>
        </p:nvSpPr>
        <p:spPr/>
        <p:txBody>
          <a:bodyPr/>
          <a:lstStyle/>
          <a:p>
            <a:fld id="{D874E729-077C-4766-8857-24B275983B32}" type="slidenum">
              <a:rPr lang="it-IT" smtClean="0"/>
              <a:t>8</a:t>
            </a:fld>
            <a:endParaRPr lang="it-IT"/>
          </a:p>
        </p:txBody>
      </p:sp>
    </p:spTree>
    <p:extLst>
      <p:ext uri="{BB962C8B-B14F-4D97-AF65-F5344CB8AC3E}">
        <p14:creationId xmlns:p14="http://schemas.microsoft.com/office/powerpoint/2010/main" val="26680550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654B41-0349-4B74-24B3-127CC61680A2}"/>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97DE8C9D-CB82-5D03-FF54-4657F270E1BA}"/>
              </a:ext>
            </a:extLst>
          </p:cNvPr>
          <p:cNvSpPr>
            <a:spLocks noGrp="1" noRot="1" noChangeAspect="1"/>
          </p:cNvSpPr>
          <p:nvPr>
            <p:ph type="sldImg"/>
          </p:nvPr>
        </p:nvSpPr>
        <p:spPr>
          <a:xfrm>
            <a:off x="381000" y="685800"/>
            <a:ext cx="6096000" cy="3429000"/>
          </a:xfrm>
        </p:spPr>
      </p:sp>
      <p:sp>
        <p:nvSpPr>
          <p:cNvPr id="3" name="Segnaposto note 2">
            <a:extLst>
              <a:ext uri="{FF2B5EF4-FFF2-40B4-BE49-F238E27FC236}">
                <a16:creationId xmlns:a16="http://schemas.microsoft.com/office/drawing/2014/main" id="{60D2D410-2CEE-C517-84DA-A015687CC6DE}"/>
              </a:ext>
            </a:extLst>
          </p:cNvPr>
          <p:cNvSpPr>
            <a:spLocks noGrp="1"/>
          </p:cNvSpPr>
          <p:nvPr>
            <p:ph type="body" idx="1"/>
          </p:nvPr>
        </p:nvSpPr>
        <p:spPr/>
        <p:txBody>
          <a:bodyPr/>
          <a:lstStyle/>
          <a:p>
            <a:pPr rtl="0" fontAlgn="base"/>
            <a:r>
              <a:rPr lang="fi-FI" sz="1200" b="0" i="0" u="none" strike="noStrike" kern="1200" err="1">
                <a:solidFill>
                  <a:schemeClr val="tx1"/>
                </a:solidFill>
                <a:effectLst/>
                <a:ea typeface="+mn-ea"/>
                <a:cs typeface="+mn-cs"/>
              </a:rPr>
              <a:t>We</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do</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not</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have</a:t>
            </a:r>
            <a:r>
              <a:rPr lang="fi-FI" sz="1200" b="0" i="0" u="none" strike="noStrike" kern="1200">
                <a:solidFill>
                  <a:schemeClr val="tx1"/>
                </a:solidFill>
                <a:effectLst/>
                <a:ea typeface="+mn-ea"/>
                <a:cs typeface="+mn-cs"/>
              </a:rPr>
              <a:t> to </a:t>
            </a:r>
            <a:r>
              <a:rPr lang="fi-FI" sz="1200" b="0" i="0" u="none" strike="noStrike" kern="1200" err="1">
                <a:solidFill>
                  <a:schemeClr val="tx1"/>
                </a:solidFill>
                <a:effectLst/>
                <a:ea typeface="+mn-ea"/>
                <a:cs typeface="+mn-cs"/>
              </a:rPr>
              <a:t>wait</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until</a:t>
            </a:r>
            <a:r>
              <a:rPr lang="fi-FI" sz="1200" b="0" i="0" u="none" strike="noStrike" kern="1200">
                <a:solidFill>
                  <a:schemeClr val="tx1"/>
                </a:solidFill>
                <a:effectLst/>
                <a:ea typeface="+mn-ea"/>
                <a:cs typeface="+mn-cs"/>
              </a:rPr>
              <a:t> it </a:t>
            </a:r>
            <a:r>
              <a:rPr lang="fi-FI" sz="1200" b="0" i="0" u="none" strike="noStrike" kern="1200" err="1">
                <a:solidFill>
                  <a:schemeClr val="tx1"/>
                </a:solidFill>
                <a:effectLst/>
                <a:ea typeface="+mn-ea"/>
                <a:cs typeface="+mn-cs"/>
              </a:rPr>
              <a:t>becomes</a:t>
            </a:r>
            <a:r>
              <a:rPr lang="fi-FI" sz="1200" b="0" i="0" u="none" strike="noStrike" kern="1200">
                <a:solidFill>
                  <a:schemeClr val="tx1"/>
                </a:solidFill>
                <a:effectLst/>
                <a:ea typeface="+mn-ea"/>
                <a:cs typeface="+mn-cs"/>
              </a:rPr>
              <a:t> a </a:t>
            </a:r>
            <a:r>
              <a:rPr lang="fi-FI" sz="1200" b="0" i="0" u="none" strike="noStrike" kern="1200" err="1">
                <a:solidFill>
                  <a:schemeClr val="tx1"/>
                </a:solidFill>
                <a:effectLst/>
                <a:ea typeface="+mn-ea"/>
                <a:cs typeface="+mn-cs"/>
              </a:rPr>
              <a:t>crisis</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Rather</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than</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acting</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one</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day</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let</a:t>
            </a:r>
            <a:r>
              <a:rPr lang="fi-FI" sz="1200" b="0" i="0" u="none" strike="noStrike" kern="1200">
                <a:solidFill>
                  <a:schemeClr val="tx1"/>
                </a:solidFill>
                <a:effectLst/>
                <a:ea typeface="+mn-ea"/>
                <a:cs typeface="+mn-cs"/>
              </a:rPr>
              <a:t> us </a:t>
            </a:r>
            <a:r>
              <a:rPr lang="fi-FI" sz="1200" b="0" i="0" u="none" strike="noStrike" kern="1200" err="1">
                <a:solidFill>
                  <a:schemeClr val="tx1"/>
                </a:solidFill>
                <a:effectLst/>
                <a:ea typeface="+mn-ea"/>
                <a:cs typeface="+mn-cs"/>
              </a:rPr>
              <a:t>start</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with</a:t>
            </a:r>
            <a:r>
              <a:rPr lang="fi-FI" sz="1200" b="0" i="0" u="none" strike="noStrike" kern="1200">
                <a:solidFill>
                  <a:schemeClr val="tx1"/>
                </a:solidFill>
                <a:effectLst/>
                <a:ea typeface="+mn-ea"/>
                <a:cs typeface="+mn-cs"/>
              </a:rPr>
              <a:t> Day 1.</a:t>
            </a:r>
            <a:endParaRPr lang="en-US" sz="1200" b="0" i="0" kern="1200">
              <a:solidFill>
                <a:schemeClr val="tx1"/>
              </a:solidFill>
              <a:effectLst/>
              <a:ea typeface="+mn-ea"/>
              <a:cs typeface="+mn-cs"/>
            </a:endParaRPr>
          </a:p>
          <a:p>
            <a:endParaRPr lang="it-IT"/>
          </a:p>
        </p:txBody>
      </p:sp>
      <p:sp>
        <p:nvSpPr>
          <p:cNvPr id="4" name="Segnaposto numero diapositiva 3">
            <a:extLst>
              <a:ext uri="{FF2B5EF4-FFF2-40B4-BE49-F238E27FC236}">
                <a16:creationId xmlns:a16="http://schemas.microsoft.com/office/drawing/2014/main" id="{CB1EF390-CEAA-10B9-7571-42153F8D3BF2}"/>
              </a:ext>
            </a:extLst>
          </p:cNvPr>
          <p:cNvSpPr>
            <a:spLocks noGrp="1"/>
          </p:cNvSpPr>
          <p:nvPr>
            <p:ph type="sldNum" sz="quarter" idx="5"/>
          </p:nvPr>
        </p:nvSpPr>
        <p:spPr/>
        <p:txBody>
          <a:bodyPr/>
          <a:lstStyle/>
          <a:p>
            <a:fld id="{D874E729-077C-4766-8857-24B275983B32}" type="slidenum">
              <a:rPr lang="it-IT" smtClean="0"/>
              <a:t>9</a:t>
            </a:fld>
            <a:endParaRPr lang="it-IT"/>
          </a:p>
        </p:txBody>
      </p:sp>
    </p:spTree>
    <p:extLst>
      <p:ext uri="{BB962C8B-B14F-4D97-AF65-F5344CB8AC3E}">
        <p14:creationId xmlns:p14="http://schemas.microsoft.com/office/powerpoint/2010/main" val="12052187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DBB1B5-0B15-5A31-F702-D946581C6134}"/>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839FFFC0-96A8-ED92-8D95-AB959C78983E}"/>
              </a:ext>
            </a:extLst>
          </p:cNvPr>
          <p:cNvSpPr>
            <a:spLocks noGrp="1" noRot="1" noChangeAspect="1"/>
          </p:cNvSpPr>
          <p:nvPr>
            <p:ph type="sldImg"/>
          </p:nvPr>
        </p:nvSpPr>
        <p:spPr>
          <a:xfrm>
            <a:off x="381000" y="685800"/>
            <a:ext cx="6096000" cy="3429000"/>
          </a:xfrm>
        </p:spPr>
      </p:sp>
      <p:sp>
        <p:nvSpPr>
          <p:cNvPr id="3" name="Segnaposto note 2">
            <a:extLst>
              <a:ext uri="{FF2B5EF4-FFF2-40B4-BE49-F238E27FC236}">
                <a16:creationId xmlns:a16="http://schemas.microsoft.com/office/drawing/2014/main" id="{3D29E65B-8DFC-2DF2-36CA-AF2E3C3E880B}"/>
              </a:ext>
            </a:extLst>
          </p:cNvPr>
          <p:cNvSpPr>
            <a:spLocks noGrp="1"/>
          </p:cNvSpPr>
          <p:nvPr>
            <p:ph type="body" idx="1"/>
          </p:nvPr>
        </p:nvSpPr>
        <p:spPr/>
        <p:txBody>
          <a:bodyPr/>
          <a:lstStyle/>
          <a:p>
            <a:r>
              <a:rPr lang="it-IT" err="1"/>
              <a:t>Tangible</a:t>
            </a:r>
            <a:r>
              <a:rPr lang="it-IT"/>
              <a:t> benefits for</a:t>
            </a:r>
          </a:p>
          <a:p>
            <a:r>
              <a:rPr lang="it-IT"/>
              <a:t>Housing company: </a:t>
            </a:r>
            <a:r>
              <a:rPr lang="it-IT" err="1"/>
              <a:t>savings</a:t>
            </a:r>
            <a:r>
              <a:rPr lang="it-IT"/>
              <a:t>, </a:t>
            </a:r>
            <a:r>
              <a:rPr lang="it-IT" err="1"/>
              <a:t>value</a:t>
            </a:r>
            <a:r>
              <a:rPr lang="it-IT"/>
              <a:t> </a:t>
            </a:r>
            <a:r>
              <a:rPr lang="it-IT" err="1"/>
              <a:t>increase</a:t>
            </a:r>
            <a:r>
              <a:rPr lang="it-IT"/>
              <a:t> of the building, </a:t>
            </a:r>
            <a:r>
              <a:rPr lang="it-IT" err="1"/>
              <a:t>individual</a:t>
            </a:r>
            <a:r>
              <a:rPr lang="it-IT"/>
              <a:t> </a:t>
            </a:r>
            <a:r>
              <a:rPr lang="it-IT" err="1"/>
              <a:t>would</a:t>
            </a:r>
            <a:r>
              <a:rPr lang="it-IT"/>
              <a:t> reduce costs and </a:t>
            </a:r>
            <a:r>
              <a:rPr lang="it-IT" err="1"/>
              <a:t>increa</a:t>
            </a:r>
            <a:r>
              <a:rPr lang="it-IT"/>
              <a:t> </a:t>
            </a:r>
            <a:r>
              <a:rPr lang="it-IT" err="1"/>
              <a:t>quality</a:t>
            </a:r>
            <a:r>
              <a:rPr lang="it-IT"/>
              <a:t> of life</a:t>
            </a:r>
          </a:p>
          <a:p>
            <a:endParaRPr lang="it-IT"/>
          </a:p>
          <a:p>
            <a:pPr marL="0" marR="0" lvl="0" indent="0" algn="l" defTabSz="914400" rtl="0" eaLnBrk="1" fontAlgn="auto" latinLnBrk="0" hangingPunct="1">
              <a:lnSpc>
                <a:spcPct val="100000"/>
              </a:lnSpc>
              <a:spcBef>
                <a:spcPts val="0"/>
              </a:spcBef>
              <a:spcAft>
                <a:spcPts val="0"/>
              </a:spcAft>
              <a:buClrTx/>
              <a:buSzTx/>
              <a:buFontTx/>
              <a:buNone/>
              <a:tabLst/>
              <a:defRPr/>
            </a:pPr>
            <a:r>
              <a:rPr lang="fi-FI" err="1"/>
              <a:t>Let’s</a:t>
            </a:r>
            <a:r>
              <a:rPr lang="fi-FI"/>
              <a:t> </a:t>
            </a:r>
            <a:r>
              <a:rPr lang="fi-FI" err="1"/>
              <a:t>invest</a:t>
            </a:r>
            <a:r>
              <a:rPr lang="fi-FI"/>
              <a:t> in </a:t>
            </a:r>
            <a:r>
              <a:rPr lang="fi-FI" err="1"/>
              <a:t>extisng</a:t>
            </a:r>
            <a:r>
              <a:rPr lang="fi-FI"/>
              <a:t> </a:t>
            </a:r>
            <a:r>
              <a:rPr lang="fi-FI" err="1"/>
              <a:t>buildings</a:t>
            </a:r>
            <a:r>
              <a:rPr lang="fi-FI"/>
              <a:t> and </a:t>
            </a:r>
            <a:r>
              <a:rPr lang="fi-FI" err="1"/>
              <a:t>the</a:t>
            </a:r>
            <a:r>
              <a:rPr lang="fi-FI"/>
              <a:t> </a:t>
            </a:r>
            <a:r>
              <a:rPr lang="fi-FI" err="1"/>
              <a:t>immediate</a:t>
            </a:r>
            <a:r>
              <a:rPr lang="fi-FI"/>
              <a:t> </a:t>
            </a:r>
            <a:r>
              <a:rPr lang="fi-FI" err="1"/>
              <a:t>outcome</a:t>
            </a:r>
            <a:r>
              <a:rPr lang="fi-FI"/>
              <a:t> is </a:t>
            </a:r>
            <a:r>
              <a:rPr lang="fi-FI" err="1"/>
              <a:t>reducing</a:t>
            </a:r>
            <a:r>
              <a:rPr lang="fi-FI"/>
              <a:t> </a:t>
            </a:r>
            <a:r>
              <a:rPr lang="fi-FI" err="1"/>
              <a:t>the</a:t>
            </a:r>
            <a:r>
              <a:rPr lang="fi-FI"/>
              <a:t> </a:t>
            </a:r>
            <a:r>
              <a:rPr lang="fi-FI" err="1"/>
              <a:t>managing</a:t>
            </a:r>
            <a:r>
              <a:rPr lang="fi-FI"/>
              <a:t> </a:t>
            </a:r>
            <a:r>
              <a:rPr lang="fi-FI" err="1"/>
              <a:t>costs</a:t>
            </a:r>
            <a:endParaRPr lang="fi-FI"/>
          </a:p>
          <a:p>
            <a:pPr marL="0" marR="0" lvl="0" indent="0" algn="l" defTabSz="914400" rtl="0" eaLnBrk="1" fontAlgn="auto" latinLnBrk="0" hangingPunct="1">
              <a:lnSpc>
                <a:spcPct val="100000"/>
              </a:lnSpc>
              <a:spcBef>
                <a:spcPts val="0"/>
              </a:spcBef>
              <a:spcAft>
                <a:spcPts val="0"/>
              </a:spcAft>
              <a:buClrTx/>
              <a:buSzTx/>
              <a:buFontTx/>
              <a:buNone/>
              <a:tabLst/>
              <a:defRPr/>
            </a:pPr>
            <a:endParaRPr lang="fi-FI"/>
          </a:p>
          <a:p>
            <a:pPr marL="0" marR="0" lvl="0" indent="0" algn="l" defTabSz="914400" rtl="0" eaLnBrk="1" fontAlgn="base" latinLnBrk="0" hangingPunct="1">
              <a:lnSpc>
                <a:spcPct val="100000"/>
              </a:lnSpc>
              <a:spcBef>
                <a:spcPts val="0"/>
              </a:spcBef>
              <a:spcAft>
                <a:spcPts val="0"/>
              </a:spcAft>
              <a:buClrTx/>
              <a:buSzTx/>
              <a:buFontTx/>
              <a:buNone/>
              <a:tabLst/>
              <a:defRPr/>
            </a:pPr>
            <a:r>
              <a:rPr lang="fi-FI" sz="1200" b="0" i="0" u="none" strike="noStrike" kern="1200" err="1">
                <a:solidFill>
                  <a:schemeClr val="tx1"/>
                </a:solidFill>
                <a:effectLst/>
                <a:ea typeface="+mn-ea"/>
                <a:cs typeface="+mn-cs"/>
              </a:rPr>
              <a:t>What</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if</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we</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designed</a:t>
            </a:r>
            <a:r>
              <a:rPr lang="fi-FI" sz="1200" b="0" i="0" u="none" strike="noStrike" kern="1200">
                <a:solidFill>
                  <a:schemeClr val="tx1"/>
                </a:solidFill>
                <a:effectLst/>
                <a:ea typeface="+mn-ea"/>
                <a:cs typeface="+mn-cs"/>
              </a:rPr>
              <a:t> a </a:t>
            </a:r>
            <a:r>
              <a:rPr lang="fi-FI" sz="1200" b="0" i="0" u="none" strike="noStrike" kern="1200" err="1">
                <a:solidFill>
                  <a:schemeClr val="tx1"/>
                </a:solidFill>
                <a:effectLst/>
                <a:ea typeface="+mn-ea"/>
                <a:cs typeface="+mn-cs"/>
              </a:rPr>
              <a:t>system</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where</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housing</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companies</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work</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together</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the</a:t>
            </a:r>
            <a:r>
              <a:rPr lang="fi-FI" sz="1200" b="0" i="0" u="none" strike="noStrike" kern="1200">
                <a:solidFill>
                  <a:schemeClr val="tx1"/>
                </a:solidFill>
                <a:effectLst/>
                <a:ea typeface="+mn-ea"/>
                <a:cs typeface="+mn-cs"/>
              </a:rPr>
              <a:t> City </a:t>
            </a:r>
            <a:r>
              <a:rPr lang="fi-FI" sz="1200" b="0" i="0" u="none" strike="noStrike" kern="1200" err="1">
                <a:solidFill>
                  <a:schemeClr val="tx1"/>
                </a:solidFill>
                <a:effectLst/>
                <a:ea typeface="+mn-ea"/>
                <a:cs typeface="+mn-cs"/>
              </a:rPr>
              <a:t>enables</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them</a:t>
            </a:r>
            <a:r>
              <a:rPr lang="fi-FI" sz="1200" b="0" i="0" u="none" strike="noStrike" kern="1200">
                <a:solidFill>
                  <a:schemeClr val="tx1"/>
                </a:solidFill>
                <a:effectLst/>
                <a:ea typeface="+mn-ea"/>
                <a:cs typeface="+mn-cs"/>
              </a:rPr>
              <a:t>, and </a:t>
            </a:r>
            <a:r>
              <a:rPr lang="fi-FI" sz="1200" b="0" i="0" u="none" strike="noStrike" kern="1200" err="1">
                <a:solidFill>
                  <a:schemeClr val="tx1"/>
                </a:solidFill>
                <a:effectLst/>
                <a:ea typeface="+mn-ea"/>
                <a:cs typeface="+mn-cs"/>
              </a:rPr>
              <a:t>new</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financial</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instruments</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flow</a:t>
            </a:r>
            <a:r>
              <a:rPr lang="fi-FI" sz="1200" b="0" i="0" u="none" strike="noStrike" kern="1200">
                <a:solidFill>
                  <a:schemeClr val="tx1"/>
                </a:solidFill>
                <a:effectLst/>
                <a:ea typeface="+mn-ea"/>
                <a:cs typeface="+mn-cs"/>
              </a:rPr>
              <a:t> to </a:t>
            </a:r>
            <a:r>
              <a:rPr lang="fi-FI" sz="1200" b="0" i="0" u="none" strike="noStrike" kern="1200" err="1">
                <a:solidFill>
                  <a:schemeClr val="tx1"/>
                </a:solidFill>
                <a:effectLst/>
                <a:ea typeface="+mn-ea"/>
                <a:cs typeface="+mn-cs"/>
              </a:rPr>
              <a:t>the</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places</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that</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need</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them</a:t>
            </a:r>
            <a:r>
              <a:rPr lang="fi-FI" sz="1200" b="0" i="0" u="none" strike="noStrike" kern="1200">
                <a:solidFill>
                  <a:schemeClr val="tx1"/>
                </a:solidFill>
                <a:effectLst/>
                <a:ea typeface="+mn-ea"/>
                <a:cs typeface="+mn-cs"/>
              </a:rPr>
              <a:t>? </a:t>
            </a:r>
            <a:r>
              <a:rPr lang="en-US" sz="1200" b="0" i="0" kern="1200">
                <a:solidFill>
                  <a:schemeClr val="tx1"/>
                </a:solidFill>
                <a:effectLst/>
                <a:ea typeface="+mn-ea"/>
                <a:cs typeface="+mn-cs"/>
              </a:rPr>
              <a:t>​</a:t>
            </a:r>
          </a:p>
          <a:p>
            <a:pPr rtl="0" fontAlgn="base"/>
            <a:endParaRPr lang="fi-FI" sz="1200" b="0" i="0" u="none" strike="noStrike" kern="1200">
              <a:solidFill>
                <a:schemeClr val="tx1"/>
              </a:solidFill>
              <a:effectLst/>
              <a:ea typeface="+mn-ea"/>
              <a:cs typeface="+mn-cs"/>
            </a:endParaRPr>
          </a:p>
          <a:p>
            <a:pPr rtl="0" fontAlgn="base"/>
            <a:r>
              <a:rPr lang="fi-FI" sz="1200" b="0" i="0" u="none" strike="noStrike" kern="1200">
                <a:solidFill>
                  <a:schemeClr val="tx1"/>
                </a:solidFill>
                <a:effectLst/>
                <a:ea typeface="+mn-ea"/>
                <a:cs typeface="+mn-cs"/>
                <a:sym typeface="Wingdings" panose="05000000000000000000" pitchFamily="2" charset="2"/>
              </a:rPr>
              <a:t> </a:t>
            </a:r>
            <a:r>
              <a:rPr lang="fi-FI" sz="1200" b="0" i="0" u="none" strike="noStrike" kern="1200" err="1">
                <a:solidFill>
                  <a:schemeClr val="tx1"/>
                </a:solidFill>
                <a:effectLst/>
                <a:ea typeface="+mn-ea"/>
                <a:cs typeface="+mn-cs"/>
              </a:rPr>
              <a:t>We</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often</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see</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buildings</a:t>
            </a:r>
            <a:r>
              <a:rPr lang="fi-FI" sz="1200" b="0" i="0" u="none" strike="noStrike" kern="1200">
                <a:solidFill>
                  <a:schemeClr val="tx1"/>
                </a:solidFill>
                <a:effectLst/>
                <a:ea typeface="+mn-ea"/>
                <a:cs typeface="+mn-cs"/>
              </a:rPr>
              <a:t> as </a:t>
            </a:r>
            <a:r>
              <a:rPr lang="fi-FI" sz="1200" b="0" i="0" u="none" strike="noStrike" kern="1200" err="1">
                <a:solidFill>
                  <a:schemeClr val="tx1"/>
                </a:solidFill>
                <a:effectLst/>
                <a:ea typeface="+mn-ea"/>
                <a:cs typeface="+mn-cs"/>
              </a:rPr>
              <a:t>the</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problem</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They</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are</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leaking</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energy</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they</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are</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inefficient</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they</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need</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fixing</a:t>
            </a:r>
            <a:r>
              <a:rPr lang="fi-FI" sz="1200" b="0" i="0" u="none" strike="noStrike" kern="1200">
                <a:solidFill>
                  <a:schemeClr val="tx1"/>
                </a:solidFill>
                <a:effectLst/>
                <a:ea typeface="+mn-ea"/>
                <a:cs typeface="+mn-cs"/>
              </a:rPr>
              <a:t>. </a:t>
            </a:r>
            <a:r>
              <a:rPr lang="en-US" sz="1200" b="0" i="0" kern="1200">
                <a:solidFill>
                  <a:schemeClr val="tx1"/>
                </a:solidFill>
                <a:effectLst/>
                <a:ea typeface="+mn-ea"/>
                <a:cs typeface="+mn-cs"/>
              </a:rPr>
              <a:t>​</a:t>
            </a:r>
          </a:p>
          <a:p>
            <a:pPr rtl="0" fontAlgn="base"/>
            <a:r>
              <a:rPr lang="fi-FI" sz="1200" b="0" i="0" u="none" strike="noStrike" kern="1200" err="1">
                <a:solidFill>
                  <a:schemeClr val="tx1"/>
                </a:solidFill>
                <a:effectLst/>
                <a:ea typeface="+mn-ea"/>
                <a:cs typeface="+mn-cs"/>
              </a:rPr>
              <a:t>But</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what</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if</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we</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flipped</a:t>
            </a:r>
            <a:r>
              <a:rPr lang="fi-FI" sz="1200" b="0" i="0" u="none" strike="noStrike" kern="1200">
                <a:solidFill>
                  <a:schemeClr val="tx1"/>
                </a:solidFill>
                <a:effectLst/>
                <a:ea typeface="+mn-ea"/>
                <a:cs typeface="+mn-cs"/>
              </a:rPr>
              <a:t> it? </a:t>
            </a:r>
            <a:r>
              <a:rPr lang="fi-FI" sz="1200" b="0" i="0" u="none" strike="noStrike" kern="1200" err="1">
                <a:solidFill>
                  <a:schemeClr val="tx1"/>
                </a:solidFill>
                <a:effectLst/>
                <a:ea typeface="+mn-ea"/>
                <a:cs typeface="+mn-cs"/>
              </a:rPr>
              <a:t>What</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if</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buildings</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are</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the</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lever</a:t>
            </a:r>
            <a:r>
              <a:rPr lang="fi-FI" sz="1200" b="0" i="0" u="none" strike="noStrike" kern="1200">
                <a:solidFill>
                  <a:schemeClr val="tx1"/>
                </a:solidFill>
                <a:effectLst/>
                <a:ea typeface="+mn-ea"/>
                <a:cs typeface="+mn-cs"/>
              </a:rPr>
              <a:t>?</a:t>
            </a:r>
            <a:r>
              <a:rPr lang="en-US" sz="1200" b="0" i="0" kern="1200">
                <a:solidFill>
                  <a:schemeClr val="tx1"/>
                </a:solidFill>
                <a:effectLst/>
                <a:ea typeface="+mn-ea"/>
                <a:cs typeface="+mn-cs"/>
              </a:rPr>
              <a:t>​</a:t>
            </a:r>
          </a:p>
          <a:p>
            <a:pPr rtl="0" fontAlgn="base"/>
            <a:r>
              <a:rPr lang="fi-FI" sz="1200" b="0" i="0" u="none" strike="noStrike" kern="1200" err="1">
                <a:solidFill>
                  <a:schemeClr val="tx1"/>
                </a:solidFill>
                <a:effectLst/>
                <a:ea typeface="+mn-ea"/>
                <a:cs typeface="+mn-cs"/>
              </a:rPr>
              <a:t>Housing</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companies</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are</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not</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obstacles</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They</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are</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essential</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actors</a:t>
            </a:r>
            <a:r>
              <a:rPr lang="fi-FI" sz="1200" b="0" i="0" u="none" strike="noStrike" kern="1200">
                <a:solidFill>
                  <a:schemeClr val="tx1"/>
                </a:solidFill>
                <a:effectLst/>
                <a:ea typeface="+mn-ea"/>
                <a:cs typeface="+mn-cs"/>
              </a:rPr>
              <a:t> in city </a:t>
            </a:r>
            <a:r>
              <a:rPr lang="fi-FI" sz="1200" b="0" i="0" u="none" strike="noStrike" kern="1200" err="1">
                <a:solidFill>
                  <a:schemeClr val="tx1"/>
                </a:solidFill>
                <a:effectLst/>
                <a:ea typeface="+mn-ea"/>
                <a:cs typeface="+mn-cs"/>
              </a:rPr>
              <a:t>strategy</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Fragmentation</a:t>
            </a:r>
            <a:r>
              <a:rPr lang="fi-FI" sz="1200" b="0" i="0" u="none" strike="noStrike" kern="1200">
                <a:solidFill>
                  <a:schemeClr val="tx1"/>
                </a:solidFill>
                <a:effectLst/>
                <a:ea typeface="+mn-ea"/>
                <a:cs typeface="+mn-cs"/>
              </a:rPr>
              <a:t> is </a:t>
            </a:r>
            <a:r>
              <a:rPr lang="fi-FI" sz="1200" b="0" i="0" u="none" strike="noStrike" kern="1200" err="1">
                <a:solidFill>
                  <a:schemeClr val="tx1"/>
                </a:solidFill>
                <a:effectLst/>
                <a:ea typeface="+mn-ea"/>
                <a:cs typeface="+mn-cs"/>
              </a:rPr>
              <a:t>not</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inevitable</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Reactive</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crisis</a:t>
            </a:r>
            <a:r>
              <a:rPr lang="fi-FI" sz="1200" b="0" i="0" u="none" strike="noStrike" kern="1200">
                <a:solidFill>
                  <a:schemeClr val="tx1"/>
                </a:solidFill>
                <a:effectLst/>
                <a:ea typeface="+mn-ea"/>
                <a:cs typeface="+mn-cs"/>
              </a:rPr>
              <a:t> management is </a:t>
            </a:r>
            <a:r>
              <a:rPr lang="fi-FI" sz="1200" b="0" i="0" u="none" strike="noStrike" kern="1200" err="1">
                <a:solidFill>
                  <a:schemeClr val="tx1"/>
                </a:solidFill>
                <a:effectLst/>
                <a:ea typeface="+mn-ea"/>
                <a:cs typeface="+mn-cs"/>
              </a:rPr>
              <a:t>not</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the</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only</a:t>
            </a:r>
            <a:r>
              <a:rPr lang="fi-FI" sz="1200" b="0" i="0" u="none" strike="noStrike" kern="1200">
                <a:solidFill>
                  <a:schemeClr val="tx1"/>
                </a:solidFill>
                <a:effectLst/>
                <a:ea typeface="+mn-ea"/>
                <a:cs typeface="+mn-cs"/>
              </a:rPr>
              <a:t> option.</a:t>
            </a:r>
            <a:r>
              <a:rPr lang="en-US" sz="1200" b="0" i="0" kern="1200">
                <a:solidFill>
                  <a:schemeClr val="tx1"/>
                </a:solidFill>
                <a:effectLst/>
                <a:ea typeface="+mn-ea"/>
                <a:cs typeface="+mn-cs"/>
              </a:rPr>
              <a:t>​</a:t>
            </a:r>
          </a:p>
          <a:p>
            <a:pPr rtl="0" fontAlgn="base"/>
            <a:r>
              <a:rPr lang="fi-FI" sz="1200" b="1" i="0" u="none" strike="noStrike" kern="1200">
                <a:solidFill>
                  <a:schemeClr val="tx1"/>
                </a:solidFill>
                <a:effectLst/>
                <a:ea typeface="+mn-ea"/>
                <a:cs typeface="+mn-cs"/>
              </a:rPr>
              <a:t>It is </a:t>
            </a:r>
            <a:r>
              <a:rPr lang="fi-FI" sz="1200" b="1" i="0" u="none" strike="noStrike" kern="1200" err="1">
                <a:solidFill>
                  <a:schemeClr val="tx1"/>
                </a:solidFill>
                <a:effectLst/>
                <a:ea typeface="+mn-ea"/>
                <a:cs typeface="+mn-cs"/>
              </a:rPr>
              <a:t>not</a:t>
            </a:r>
            <a:r>
              <a:rPr lang="fi-FI" sz="1200" b="1" i="0" u="none" strike="noStrike" kern="1200">
                <a:solidFill>
                  <a:schemeClr val="tx1"/>
                </a:solidFill>
                <a:effectLst/>
                <a:ea typeface="+mn-ea"/>
                <a:cs typeface="+mn-cs"/>
              </a:rPr>
              <a:t> </a:t>
            </a:r>
            <a:r>
              <a:rPr lang="fi-FI" sz="1200" b="1" i="0" u="none" strike="noStrike" kern="1200" err="1">
                <a:solidFill>
                  <a:schemeClr val="tx1"/>
                </a:solidFill>
                <a:effectLst/>
                <a:ea typeface="+mn-ea"/>
                <a:cs typeface="+mn-cs"/>
              </a:rPr>
              <a:t>about</a:t>
            </a:r>
            <a:r>
              <a:rPr lang="fi-FI" sz="1200" b="1" i="0" u="none" strike="noStrike" kern="1200">
                <a:solidFill>
                  <a:schemeClr val="tx1"/>
                </a:solidFill>
                <a:effectLst/>
                <a:ea typeface="+mn-ea"/>
                <a:cs typeface="+mn-cs"/>
              </a:rPr>
              <a:t> </a:t>
            </a:r>
            <a:r>
              <a:rPr lang="fi-FI" sz="1200" b="1" i="0" u="none" strike="noStrike" kern="1200" err="1">
                <a:solidFill>
                  <a:schemeClr val="tx1"/>
                </a:solidFill>
                <a:effectLst/>
                <a:ea typeface="+mn-ea"/>
                <a:cs typeface="+mn-cs"/>
              </a:rPr>
              <a:t>making</a:t>
            </a:r>
            <a:r>
              <a:rPr lang="fi-FI" sz="1200" b="1" i="0" u="none" strike="noStrike" kern="1200">
                <a:solidFill>
                  <a:schemeClr val="tx1"/>
                </a:solidFill>
                <a:effectLst/>
                <a:ea typeface="+mn-ea"/>
                <a:cs typeface="+mn-cs"/>
              </a:rPr>
              <a:t> </a:t>
            </a:r>
            <a:r>
              <a:rPr lang="fi-FI" sz="1200" b="1" i="0" u="none" strike="noStrike" kern="1200" err="1">
                <a:solidFill>
                  <a:schemeClr val="tx1"/>
                </a:solidFill>
                <a:effectLst/>
                <a:ea typeface="+mn-ea"/>
                <a:cs typeface="+mn-cs"/>
              </a:rPr>
              <a:t>sacrifices</a:t>
            </a:r>
            <a:r>
              <a:rPr lang="fi-FI" sz="1200" b="1" i="0" u="none" strike="noStrike" kern="1200">
                <a:solidFill>
                  <a:schemeClr val="tx1"/>
                </a:solidFill>
                <a:effectLst/>
                <a:ea typeface="+mn-ea"/>
                <a:cs typeface="+mn-cs"/>
              </a:rPr>
              <a:t>. It is </a:t>
            </a:r>
            <a:r>
              <a:rPr lang="fi-FI" sz="1200" b="1" i="0" u="none" strike="noStrike" kern="1200" err="1">
                <a:solidFill>
                  <a:schemeClr val="tx1"/>
                </a:solidFill>
                <a:effectLst/>
                <a:ea typeface="+mn-ea"/>
                <a:cs typeface="+mn-cs"/>
              </a:rPr>
              <a:t>about</a:t>
            </a:r>
            <a:r>
              <a:rPr lang="fi-FI" sz="1200" b="1" i="0" u="none" strike="noStrike" kern="1200">
                <a:solidFill>
                  <a:schemeClr val="tx1"/>
                </a:solidFill>
                <a:effectLst/>
                <a:ea typeface="+mn-ea"/>
                <a:cs typeface="+mn-cs"/>
              </a:rPr>
              <a:t> </a:t>
            </a:r>
            <a:r>
              <a:rPr lang="fi-FI" sz="1200" b="1" i="0" u="none" strike="noStrike" kern="1200" err="1">
                <a:solidFill>
                  <a:schemeClr val="tx1"/>
                </a:solidFill>
                <a:effectLst/>
                <a:ea typeface="+mn-ea"/>
                <a:cs typeface="+mn-cs"/>
              </a:rPr>
              <a:t>recognizing</a:t>
            </a:r>
            <a:r>
              <a:rPr lang="fi-FI" sz="1200" b="1" i="0" u="none" strike="noStrike" kern="1200">
                <a:solidFill>
                  <a:schemeClr val="tx1"/>
                </a:solidFill>
                <a:effectLst/>
                <a:ea typeface="+mn-ea"/>
                <a:cs typeface="+mn-cs"/>
              </a:rPr>
              <a:t> </a:t>
            </a:r>
            <a:r>
              <a:rPr lang="fi-FI" sz="1200" b="1" i="0" u="none" strike="noStrike" kern="1200" err="1">
                <a:solidFill>
                  <a:schemeClr val="tx1"/>
                </a:solidFill>
                <a:effectLst/>
                <a:ea typeface="+mn-ea"/>
                <a:cs typeface="+mn-cs"/>
              </a:rPr>
              <a:t>that</a:t>
            </a:r>
            <a:r>
              <a:rPr lang="fi-FI" sz="1200" b="1" i="0" u="none" strike="noStrike" kern="1200">
                <a:solidFill>
                  <a:schemeClr val="tx1"/>
                </a:solidFill>
                <a:effectLst/>
                <a:ea typeface="+mn-ea"/>
                <a:cs typeface="+mn-cs"/>
              </a:rPr>
              <a:t> </a:t>
            </a:r>
            <a:r>
              <a:rPr lang="fi-FI" sz="1200" b="1" i="0" u="none" strike="noStrike" kern="1200" err="1">
                <a:solidFill>
                  <a:schemeClr val="tx1"/>
                </a:solidFill>
                <a:effectLst/>
                <a:ea typeface="+mn-ea"/>
                <a:cs typeface="+mn-cs"/>
              </a:rPr>
              <a:t>climate</a:t>
            </a:r>
            <a:r>
              <a:rPr lang="fi-FI" sz="1200" b="1" i="0" u="none" strike="noStrike" kern="1200">
                <a:solidFill>
                  <a:schemeClr val="tx1"/>
                </a:solidFill>
                <a:effectLst/>
                <a:ea typeface="+mn-ea"/>
                <a:cs typeface="+mn-cs"/>
              </a:rPr>
              <a:t> </a:t>
            </a:r>
            <a:r>
              <a:rPr lang="fi-FI" sz="1200" b="1" i="0" u="none" strike="noStrike" kern="1200" err="1">
                <a:solidFill>
                  <a:schemeClr val="tx1"/>
                </a:solidFill>
                <a:effectLst/>
                <a:ea typeface="+mn-ea"/>
                <a:cs typeface="+mn-cs"/>
              </a:rPr>
              <a:t>investment</a:t>
            </a:r>
            <a:r>
              <a:rPr lang="fi-FI" sz="1200" b="1" i="0" u="none" strike="noStrike" kern="1200">
                <a:solidFill>
                  <a:schemeClr val="tx1"/>
                </a:solidFill>
                <a:effectLst/>
                <a:ea typeface="+mn-ea"/>
                <a:cs typeface="+mn-cs"/>
              </a:rPr>
              <a:t> </a:t>
            </a:r>
            <a:r>
              <a:rPr lang="fi-FI" sz="1200" b="1" i="0" u="none" strike="noStrike" kern="1200" err="1">
                <a:solidFill>
                  <a:schemeClr val="tx1"/>
                </a:solidFill>
                <a:effectLst/>
                <a:ea typeface="+mn-ea"/>
                <a:cs typeface="+mn-cs"/>
              </a:rPr>
              <a:t>creates</a:t>
            </a:r>
            <a:r>
              <a:rPr lang="fi-FI" sz="1200" b="1" i="0" u="none" strike="noStrike" kern="1200">
                <a:solidFill>
                  <a:schemeClr val="tx1"/>
                </a:solidFill>
                <a:effectLst/>
                <a:ea typeface="+mn-ea"/>
                <a:cs typeface="+mn-cs"/>
              </a:rPr>
              <a:t> </a:t>
            </a:r>
            <a:r>
              <a:rPr lang="fi-FI" sz="1200" b="1" i="0" u="none" strike="noStrike" kern="1200" err="1">
                <a:solidFill>
                  <a:schemeClr val="tx1"/>
                </a:solidFill>
                <a:effectLst/>
                <a:ea typeface="+mn-ea"/>
                <a:cs typeface="+mn-cs"/>
              </a:rPr>
              <a:t>value</a:t>
            </a:r>
            <a:r>
              <a:rPr lang="fi-FI" sz="1200" b="1" i="0" u="none" strike="noStrike" kern="1200">
                <a:solidFill>
                  <a:schemeClr val="tx1"/>
                </a:solidFill>
                <a:effectLst/>
                <a:ea typeface="+mn-ea"/>
                <a:cs typeface="+mn-cs"/>
              </a:rPr>
              <a:t> at </a:t>
            </a:r>
            <a:r>
              <a:rPr lang="fi-FI" sz="1200" b="1" i="0" u="none" strike="noStrike" kern="1200" err="1">
                <a:solidFill>
                  <a:schemeClr val="tx1"/>
                </a:solidFill>
                <a:effectLst/>
                <a:ea typeface="+mn-ea"/>
                <a:cs typeface="+mn-cs"/>
              </a:rPr>
              <a:t>every</a:t>
            </a:r>
            <a:r>
              <a:rPr lang="fi-FI" sz="1200" b="1" i="0" u="none" strike="noStrike" kern="1200">
                <a:solidFill>
                  <a:schemeClr val="tx1"/>
                </a:solidFill>
                <a:effectLst/>
                <a:ea typeface="+mn-ea"/>
                <a:cs typeface="+mn-cs"/>
              </a:rPr>
              <a:t> </a:t>
            </a:r>
            <a:r>
              <a:rPr lang="fi-FI" sz="1200" b="1" i="0" u="none" strike="noStrike" kern="1200" err="1">
                <a:solidFill>
                  <a:schemeClr val="tx1"/>
                </a:solidFill>
                <a:effectLst/>
                <a:ea typeface="+mn-ea"/>
                <a:cs typeface="+mn-cs"/>
              </a:rPr>
              <a:t>level</a:t>
            </a:r>
            <a:r>
              <a:rPr lang="fi-FI" sz="1200" b="1" i="0" u="none" strike="noStrike" kern="1200">
                <a:solidFill>
                  <a:schemeClr val="tx1"/>
                </a:solidFill>
                <a:effectLst/>
                <a:ea typeface="+mn-ea"/>
                <a:cs typeface="+mn-cs"/>
              </a:rPr>
              <a:t>. </a:t>
            </a:r>
            <a:r>
              <a:rPr lang="en-US" sz="1200" b="0" i="0" kern="1200">
                <a:solidFill>
                  <a:schemeClr val="tx1"/>
                </a:solidFill>
                <a:effectLst/>
                <a:ea typeface="+mn-ea"/>
                <a:cs typeface="+mn-cs"/>
              </a:rPr>
              <a:t>​</a:t>
            </a:r>
          </a:p>
          <a:p>
            <a:pPr rtl="0" fontAlgn="base"/>
            <a:r>
              <a:rPr lang="fi-FI" sz="1200" b="0" i="0" u="none" strike="noStrike" kern="1200" err="1">
                <a:solidFill>
                  <a:schemeClr val="tx1"/>
                </a:solidFill>
                <a:effectLst/>
                <a:ea typeface="+mn-ea"/>
                <a:cs typeface="+mn-cs"/>
              </a:rPr>
              <a:t>That</a:t>
            </a:r>
            <a:r>
              <a:rPr lang="fi-FI" sz="1200" b="0" i="0" u="none" strike="noStrike" kern="1200">
                <a:solidFill>
                  <a:schemeClr val="tx1"/>
                </a:solidFill>
                <a:effectLst/>
                <a:ea typeface="+mn-ea"/>
                <a:cs typeface="+mn-cs"/>
              </a:rPr>
              <a:t> is </a:t>
            </a:r>
            <a:r>
              <a:rPr lang="fi-FI" sz="1200" b="0" i="0" u="none" strike="noStrike" kern="1200" err="1">
                <a:solidFill>
                  <a:schemeClr val="tx1"/>
                </a:solidFill>
                <a:effectLst/>
                <a:ea typeface="+mn-ea"/>
                <a:cs typeface="+mn-cs"/>
              </a:rPr>
              <a:t>how</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we</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build</a:t>
            </a:r>
            <a:r>
              <a:rPr lang="fi-FI" sz="1200" b="0" i="0" u="none" strike="noStrike" kern="1200">
                <a:solidFill>
                  <a:schemeClr val="tx1"/>
                </a:solidFill>
                <a:effectLst/>
                <a:ea typeface="+mn-ea"/>
                <a:cs typeface="+mn-cs"/>
              </a:rPr>
              <a:t> for </a:t>
            </a:r>
            <a:r>
              <a:rPr lang="fi-FI" sz="1200" b="0" i="0" u="none" strike="noStrike" kern="1200" err="1">
                <a:solidFill>
                  <a:schemeClr val="tx1"/>
                </a:solidFill>
                <a:effectLst/>
                <a:ea typeface="+mn-ea"/>
                <a:cs typeface="+mn-cs"/>
              </a:rPr>
              <a:t>the</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future</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we</a:t>
            </a:r>
            <a:r>
              <a:rPr lang="fi-FI" sz="1200" b="0" i="0" u="none" strike="noStrike" kern="1200">
                <a:solidFill>
                  <a:schemeClr val="tx1"/>
                </a:solidFill>
                <a:effectLst/>
                <a:ea typeface="+mn-ea"/>
                <a:cs typeface="+mn-cs"/>
              </a:rPr>
              <a:t> </a:t>
            </a:r>
            <a:r>
              <a:rPr lang="fi-FI" sz="1200" b="0" i="0" u="none" strike="noStrike" kern="1200" err="1">
                <a:solidFill>
                  <a:schemeClr val="tx1"/>
                </a:solidFill>
                <a:effectLst/>
                <a:ea typeface="+mn-ea"/>
                <a:cs typeface="+mn-cs"/>
              </a:rPr>
              <a:t>know</a:t>
            </a:r>
            <a:r>
              <a:rPr lang="fi-FI" sz="1200" b="0" i="0" u="none" strike="noStrike" kern="1200">
                <a:solidFill>
                  <a:schemeClr val="tx1"/>
                </a:solidFill>
                <a:effectLst/>
                <a:ea typeface="+mn-ea"/>
                <a:cs typeface="+mn-cs"/>
              </a:rPr>
              <a:t> is </a:t>
            </a:r>
            <a:r>
              <a:rPr lang="fi-FI" sz="1200" b="0" i="0" u="none" strike="noStrike" kern="1200" err="1">
                <a:solidFill>
                  <a:schemeClr val="tx1"/>
                </a:solidFill>
                <a:effectLst/>
                <a:ea typeface="+mn-ea"/>
                <a:cs typeface="+mn-cs"/>
              </a:rPr>
              <a:t>coming</a:t>
            </a:r>
            <a:r>
              <a:rPr lang="fi-FI" sz="1200" b="0" i="0" u="none" strike="noStrike" kern="1200">
                <a:solidFill>
                  <a:schemeClr val="tx1"/>
                </a:solidFill>
                <a:effectLst/>
                <a:ea typeface="+mn-ea"/>
                <a:cs typeface="+mn-cs"/>
              </a:rPr>
              <a:t>.</a:t>
            </a:r>
            <a:endParaRPr lang="en-US" sz="1200" b="0" i="0" kern="1200">
              <a:solidFill>
                <a:schemeClr val="tx1"/>
              </a:solidFill>
              <a:effectLs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i-FI"/>
          </a:p>
          <a:p>
            <a:endParaRPr lang="it-IT"/>
          </a:p>
          <a:p>
            <a:endParaRPr lang="it-IT"/>
          </a:p>
        </p:txBody>
      </p:sp>
      <p:sp>
        <p:nvSpPr>
          <p:cNvPr id="4" name="Segnaposto numero diapositiva 3">
            <a:extLst>
              <a:ext uri="{FF2B5EF4-FFF2-40B4-BE49-F238E27FC236}">
                <a16:creationId xmlns:a16="http://schemas.microsoft.com/office/drawing/2014/main" id="{50005CA5-F6D1-51F5-C014-BADC2DE72ADA}"/>
              </a:ext>
            </a:extLst>
          </p:cNvPr>
          <p:cNvSpPr>
            <a:spLocks noGrp="1"/>
          </p:cNvSpPr>
          <p:nvPr>
            <p:ph type="sldNum" sz="quarter" idx="5"/>
          </p:nvPr>
        </p:nvSpPr>
        <p:spPr/>
        <p:txBody>
          <a:bodyPr/>
          <a:lstStyle/>
          <a:p>
            <a:fld id="{D874E729-077C-4766-8857-24B275983B32}" type="slidenum">
              <a:rPr lang="it-IT" smtClean="0"/>
              <a:t>12</a:t>
            </a:fld>
            <a:endParaRPr lang="it-IT"/>
          </a:p>
        </p:txBody>
      </p:sp>
    </p:spTree>
    <p:extLst>
      <p:ext uri="{BB962C8B-B14F-4D97-AF65-F5344CB8AC3E}">
        <p14:creationId xmlns:p14="http://schemas.microsoft.com/office/powerpoint/2010/main" val="2991612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1"/>
        <p:cNvGrpSpPr/>
        <p:nvPr/>
      </p:nvGrpSpPr>
      <p:grpSpPr>
        <a:xfrm>
          <a:off x="0" y="0"/>
          <a:ext cx="0" cy="0"/>
          <a:chOff x="0" y="0"/>
          <a:chExt cx="0" cy="0"/>
        </a:xfrm>
      </p:grpSpPr>
      <p:sp>
        <p:nvSpPr>
          <p:cNvPr id="92" name="Google Shape;92;p24"/>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r>
              <a:rPr lang="en-US"/>
              <a:t>Click to edit Master title style</a:t>
            </a:r>
            <a:endParaRPr/>
          </a:p>
        </p:txBody>
      </p:sp>
      <p:sp>
        <p:nvSpPr>
          <p:cNvPr id="93" name="Google Shape;93;p24"/>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r>
              <a:rPr lang="en-US"/>
              <a:t>Click to edit Master subtitle style</a:t>
            </a:r>
            <a:endParaRPr/>
          </a:p>
        </p:txBody>
      </p:sp>
      <p:sp>
        <p:nvSpPr>
          <p:cNvPr id="94" name="Google Shape;94;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Empty">
  <p:cSld name="CUSTOM">
    <p:spTree>
      <p:nvGrpSpPr>
        <p:cNvPr id="1" name="Shape 138"/>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1">
  <p:cSld name="TITLE_2">
    <p:spTree>
      <p:nvGrpSpPr>
        <p:cNvPr id="1" name="Shape 142"/>
        <p:cNvGrpSpPr/>
        <p:nvPr/>
      </p:nvGrpSpPr>
      <p:grpSpPr>
        <a:xfrm>
          <a:off x="0" y="0"/>
          <a:ext cx="0" cy="0"/>
          <a:chOff x="0" y="0"/>
          <a:chExt cx="0" cy="0"/>
        </a:xfrm>
      </p:grpSpPr>
      <p:pic>
        <p:nvPicPr>
          <p:cNvPr id="143" name="Google Shape;143;p39"/>
          <p:cNvPicPr preferRelativeResize="0"/>
          <p:nvPr/>
        </p:nvPicPr>
        <p:blipFill>
          <a:blip r:embed="rId2">
            <a:alphaModFix/>
          </a:blip>
          <a:stretch>
            <a:fillRect/>
          </a:stretch>
        </p:blipFill>
        <p:spPr>
          <a:xfrm>
            <a:off x="217275" y="4477700"/>
            <a:ext cx="988775" cy="479150"/>
          </a:xfrm>
          <a:prstGeom prst="rect">
            <a:avLst/>
          </a:prstGeom>
          <a:noFill/>
          <a:ln>
            <a:noFill/>
          </a:ln>
        </p:spPr>
      </p:pic>
      <p:sp>
        <p:nvSpPr>
          <p:cNvPr id="144" name="Google Shape;144;p39"/>
          <p:cNvSpPr/>
          <p:nvPr/>
        </p:nvSpPr>
        <p:spPr>
          <a:xfrm>
            <a:off x="157550" y="4411625"/>
            <a:ext cx="1123200" cy="615000"/>
          </a:xfrm>
          <a:prstGeom prst="rect">
            <a:avLst/>
          </a:prstGeom>
          <a:solidFill>
            <a:srgbClr val="FFFFFF">
              <a:alpha val="7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39"/>
          <p:cNvSpPr txBox="1"/>
          <p:nvPr/>
        </p:nvSpPr>
        <p:spPr>
          <a:xfrm>
            <a:off x="7239632" y="4663225"/>
            <a:ext cx="1781400" cy="393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sz="800">
              <a:solidFill>
                <a:srgbClr val="B7B7B7"/>
              </a:solidFill>
            </a:endParaRPr>
          </a:p>
          <a:p>
            <a:pPr marL="0" lvl="0" indent="0" algn="r" rtl="0">
              <a:spcBef>
                <a:spcPts val="0"/>
              </a:spcBef>
              <a:spcAft>
                <a:spcPts val="0"/>
              </a:spcAft>
              <a:buNone/>
            </a:pPr>
            <a:r>
              <a:rPr lang="en" sz="800">
                <a:solidFill>
                  <a:srgbClr val="B7B7B7"/>
                </a:solidFill>
              </a:rPr>
              <a:t>DfG 2022 - 02 May		  </a:t>
            </a:r>
            <a:fld id="{00000000-1234-1234-1234-123412341234}" type="slidenum">
              <a:rPr lang="en" sz="800">
                <a:solidFill>
                  <a:srgbClr val="B7B7B7"/>
                </a:solidFill>
              </a:rPr>
              <a:t>‹#›</a:t>
            </a:fld>
            <a:r>
              <a:rPr lang="en" sz="800">
                <a:solidFill>
                  <a:srgbClr val="B7B7B7"/>
                </a:solidFill>
              </a:rPr>
              <a:t> </a:t>
            </a:r>
            <a:endParaRPr sz="800">
              <a:solidFill>
                <a:srgbClr val="B7B7B7"/>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_4">
  <p:cSld name="TITLE_4">
    <p:spTree>
      <p:nvGrpSpPr>
        <p:cNvPr id="1" name="Shape 146"/>
        <p:cNvGrpSpPr/>
        <p:nvPr/>
      </p:nvGrpSpPr>
      <p:grpSpPr>
        <a:xfrm>
          <a:off x="0" y="0"/>
          <a:ext cx="0" cy="0"/>
          <a:chOff x="0" y="0"/>
          <a:chExt cx="0" cy="0"/>
        </a:xfrm>
      </p:grpSpPr>
      <p:sp>
        <p:nvSpPr>
          <p:cNvPr id="147" name="Google Shape;147;p40"/>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5200"/>
              <a:buFont typeface="Garamond"/>
              <a:buNone/>
              <a:defRPr sz="5200">
                <a:latin typeface="Garamond"/>
                <a:ea typeface="Garamond"/>
                <a:cs typeface="Garamond"/>
                <a:sym typeface="Garamond"/>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r>
              <a:rPr lang="en-US"/>
              <a:t>Click to edit Master title style</a:t>
            </a:r>
            <a:endParaRPr/>
          </a:p>
        </p:txBody>
      </p:sp>
      <p:sp>
        <p:nvSpPr>
          <p:cNvPr id="148" name="Google Shape;148;p40"/>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Font typeface="Garamond"/>
              <a:buNone/>
              <a:defRPr sz="2800">
                <a:latin typeface="Garamond"/>
                <a:ea typeface="Garamond"/>
                <a:cs typeface="Garamond"/>
                <a:sym typeface="Garamond"/>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r>
              <a:rPr lang="en-US"/>
              <a:t>Click to edit Master subtitle style</a:t>
            </a:r>
            <a:endParaRPr/>
          </a:p>
        </p:txBody>
      </p:sp>
      <p:sp>
        <p:nvSpPr>
          <p:cNvPr id="149" name="Google Shape;149;p4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2">
  <p:cSld name="TITLE_5">
    <p:spTree>
      <p:nvGrpSpPr>
        <p:cNvPr id="1" name="Shape 150"/>
        <p:cNvGrpSpPr/>
        <p:nvPr/>
      </p:nvGrpSpPr>
      <p:grpSpPr>
        <a:xfrm>
          <a:off x="0" y="0"/>
          <a:ext cx="0" cy="0"/>
          <a:chOff x="0" y="0"/>
          <a:chExt cx="0" cy="0"/>
        </a:xfrm>
      </p:grpSpPr>
      <p:pic>
        <p:nvPicPr>
          <p:cNvPr id="151" name="Google Shape;151;p41"/>
          <p:cNvPicPr preferRelativeResize="0"/>
          <p:nvPr/>
        </p:nvPicPr>
        <p:blipFill>
          <a:blip r:embed="rId2">
            <a:alphaModFix/>
          </a:blip>
          <a:stretch>
            <a:fillRect/>
          </a:stretch>
        </p:blipFill>
        <p:spPr>
          <a:xfrm>
            <a:off x="217275" y="4477700"/>
            <a:ext cx="988775" cy="479150"/>
          </a:xfrm>
          <a:prstGeom prst="rect">
            <a:avLst/>
          </a:prstGeom>
          <a:noFill/>
          <a:ln>
            <a:noFill/>
          </a:ln>
        </p:spPr>
      </p:pic>
      <p:sp>
        <p:nvSpPr>
          <p:cNvPr id="152" name="Google Shape;152;p41"/>
          <p:cNvSpPr/>
          <p:nvPr/>
        </p:nvSpPr>
        <p:spPr>
          <a:xfrm>
            <a:off x="157550" y="4411625"/>
            <a:ext cx="1123200" cy="615000"/>
          </a:xfrm>
          <a:prstGeom prst="rect">
            <a:avLst/>
          </a:prstGeom>
          <a:solidFill>
            <a:srgbClr val="FFFFFF">
              <a:alpha val="7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41"/>
          <p:cNvSpPr txBox="1"/>
          <p:nvPr/>
        </p:nvSpPr>
        <p:spPr>
          <a:xfrm>
            <a:off x="7239632" y="4663225"/>
            <a:ext cx="1781400" cy="393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sz="800">
              <a:solidFill>
                <a:srgbClr val="B7B7B7"/>
              </a:solidFill>
            </a:endParaRPr>
          </a:p>
          <a:p>
            <a:pPr marL="0" lvl="0" indent="0" algn="r" rtl="0">
              <a:spcBef>
                <a:spcPts val="0"/>
              </a:spcBef>
              <a:spcAft>
                <a:spcPts val="0"/>
              </a:spcAft>
              <a:buNone/>
            </a:pPr>
            <a:r>
              <a:rPr lang="en" sz="800">
                <a:solidFill>
                  <a:srgbClr val="B7B7B7"/>
                </a:solidFill>
              </a:rPr>
              <a:t>DfG 2022 - 02 May		  </a:t>
            </a:r>
            <a:fld id="{00000000-1234-1234-1234-123412341234}" type="slidenum">
              <a:rPr lang="en" sz="800">
                <a:solidFill>
                  <a:srgbClr val="B7B7B7"/>
                </a:solidFill>
              </a:rPr>
              <a:t>‹#›</a:t>
            </a:fld>
            <a:r>
              <a:rPr lang="en" sz="800">
                <a:solidFill>
                  <a:srgbClr val="B7B7B7"/>
                </a:solidFill>
              </a:rPr>
              <a:t> </a:t>
            </a:r>
            <a:endParaRPr sz="800">
              <a:solidFill>
                <a:srgbClr val="B7B7B7"/>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redit slide (Add your name) - 1B 1">
  <p:cSld name="TITLE_1_1_1">
    <p:bg>
      <p:bgPr>
        <a:solidFill>
          <a:srgbClr val="3A3A3A"/>
        </a:solidFill>
        <a:effectLst/>
      </p:bgPr>
    </p:bg>
    <p:spTree>
      <p:nvGrpSpPr>
        <p:cNvPr id="1" name="Shape 155"/>
        <p:cNvGrpSpPr/>
        <p:nvPr/>
      </p:nvGrpSpPr>
      <p:grpSpPr>
        <a:xfrm>
          <a:off x="0" y="0"/>
          <a:ext cx="0" cy="0"/>
          <a:chOff x="0" y="0"/>
          <a:chExt cx="0" cy="0"/>
        </a:xfrm>
      </p:grpSpPr>
      <p:sp>
        <p:nvSpPr>
          <p:cNvPr id="156" name="Google Shape;156;p43"/>
          <p:cNvSpPr txBox="1"/>
          <p:nvPr/>
        </p:nvSpPr>
        <p:spPr>
          <a:xfrm>
            <a:off x="0" y="4797900"/>
            <a:ext cx="9144000" cy="307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800">
                <a:solidFill>
                  <a:srgbClr val="999999"/>
                </a:solidFill>
                <a:latin typeface="Helvetica Neue"/>
                <a:ea typeface="Helvetica Neue"/>
                <a:cs typeface="Helvetica Neue"/>
                <a:sym typeface="Helvetica Neue"/>
              </a:rPr>
              <a:t>Creative Commons CC BY 4.0 2023 Baasankhuu Uyanga, Hergatacorzian Camila, Jiang Xiaolin, Gensinger Regina Design for Government course at Aalto University</a:t>
            </a:r>
            <a:endParaRPr sz="800">
              <a:solidFill>
                <a:srgbClr val="999999"/>
              </a:solidFill>
              <a:latin typeface="Helvetica Neue"/>
              <a:ea typeface="Helvetica Neue"/>
              <a:cs typeface="Helvetica Neue"/>
              <a:sym typeface="Helvetica Neue"/>
            </a:endParaRPr>
          </a:p>
        </p:txBody>
      </p:sp>
      <p:sp>
        <p:nvSpPr>
          <p:cNvPr id="157" name="Google Shape;157;p43"/>
          <p:cNvSpPr txBox="1">
            <a:spLocks noGrp="1"/>
          </p:cNvSpPr>
          <p:nvPr>
            <p:ph type="sldNum" idx="12"/>
          </p:nvPr>
        </p:nvSpPr>
        <p:spPr>
          <a:xfrm>
            <a:off x="8702374" y="4731795"/>
            <a:ext cx="441600" cy="393600"/>
          </a:xfrm>
          <a:prstGeom prst="rect">
            <a:avLst/>
          </a:prstGeom>
        </p:spPr>
        <p:txBody>
          <a:bodyPr spcFirstLastPara="1" wrap="square" lIns="91425" tIns="91425" rIns="91425" bIns="91425" anchor="ctr" anchorCtr="0">
            <a:normAutofit/>
          </a:bodyPr>
          <a:lstStyle>
            <a:lvl1pPr lvl="0" rtl="0">
              <a:buNone/>
              <a:defRPr sz="1000">
                <a:solidFill>
                  <a:srgbClr val="999999"/>
                </a:solidFill>
                <a:latin typeface="Helvetica Neue"/>
                <a:ea typeface="Helvetica Neue"/>
                <a:cs typeface="Helvetica Neue"/>
                <a:sym typeface="Helvetica Neue"/>
              </a:defRPr>
            </a:lvl1pPr>
            <a:lvl2pPr lvl="1" rtl="0">
              <a:buNone/>
              <a:defRPr sz="1000">
                <a:solidFill>
                  <a:srgbClr val="999999"/>
                </a:solidFill>
                <a:latin typeface="Helvetica Neue"/>
                <a:ea typeface="Helvetica Neue"/>
                <a:cs typeface="Helvetica Neue"/>
                <a:sym typeface="Helvetica Neue"/>
              </a:defRPr>
            </a:lvl2pPr>
            <a:lvl3pPr lvl="2" rtl="0">
              <a:buNone/>
              <a:defRPr sz="1000">
                <a:solidFill>
                  <a:srgbClr val="999999"/>
                </a:solidFill>
                <a:latin typeface="Helvetica Neue"/>
                <a:ea typeface="Helvetica Neue"/>
                <a:cs typeface="Helvetica Neue"/>
                <a:sym typeface="Helvetica Neue"/>
              </a:defRPr>
            </a:lvl3pPr>
            <a:lvl4pPr lvl="3" rtl="0">
              <a:buNone/>
              <a:defRPr sz="1000">
                <a:solidFill>
                  <a:srgbClr val="999999"/>
                </a:solidFill>
                <a:latin typeface="Helvetica Neue"/>
                <a:ea typeface="Helvetica Neue"/>
                <a:cs typeface="Helvetica Neue"/>
                <a:sym typeface="Helvetica Neue"/>
              </a:defRPr>
            </a:lvl4pPr>
            <a:lvl5pPr lvl="4" rtl="0">
              <a:buNone/>
              <a:defRPr sz="1000">
                <a:solidFill>
                  <a:srgbClr val="999999"/>
                </a:solidFill>
                <a:latin typeface="Helvetica Neue"/>
                <a:ea typeface="Helvetica Neue"/>
                <a:cs typeface="Helvetica Neue"/>
                <a:sym typeface="Helvetica Neue"/>
              </a:defRPr>
            </a:lvl5pPr>
            <a:lvl6pPr lvl="5" rtl="0">
              <a:buNone/>
              <a:defRPr sz="1000">
                <a:solidFill>
                  <a:srgbClr val="999999"/>
                </a:solidFill>
                <a:latin typeface="Helvetica Neue"/>
                <a:ea typeface="Helvetica Neue"/>
                <a:cs typeface="Helvetica Neue"/>
                <a:sym typeface="Helvetica Neue"/>
              </a:defRPr>
            </a:lvl6pPr>
            <a:lvl7pPr lvl="6" rtl="0">
              <a:buNone/>
              <a:defRPr sz="1000">
                <a:solidFill>
                  <a:srgbClr val="999999"/>
                </a:solidFill>
                <a:latin typeface="Helvetica Neue"/>
                <a:ea typeface="Helvetica Neue"/>
                <a:cs typeface="Helvetica Neue"/>
                <a:sym typeface="Helvetica Neue"/>
              </a:defRPr>
            </a:lvl7pPr>
            <a:lvl8pPr lvl="7" rtl="0">
              <a:buNone/>
              <a:defRPr sz="1000">
                <a:solidFill>
                  <a:srgbClr val="999999"/>
                </a:solidFill>
                <a:latin typeface="Helvetica Neue"/>
                <a:ea typeface="Helvetica Neue"/>
                <a:cs typeface="Helvetica Neue"/>
                <a:sym typeface="Helvetica Neue"/>
              </a:defRPr>
            </a:lvl8pPr>
            <a:lvl9pPr lvl="8" rtl="0">
              <a:buNone/>
              <a:defRPr sz="1000">
                <a:solidFill>
                  <a:srgbClr val="999999"/>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xmlns:p15="http://schemas.microsoft.com/office/powerpoint/2012/main">
        <p15:guide id="1" pos="1119">
          <p15:clr>
            <a:srgbClr val="E46962"/>
          </p15:clr>
        </p15:guide>
        <p15:guide id="2" pos="2002">
          <p15:clr>
            <a:srgbClr val="E46962"/>
          </p15:clr>
        </p15:guide>
        <p15:guide id="3" pos="2880">
          <p15:clr>
            <a:srgbClr val="E46962"/>
          </p15:clr>
        </p15:guide>
        <p15:guide id="4" pos="3768">
          <p15:clr>
            <a:srgbClr val="E46962"/>
          </p15:clr>
        </p15:guide>
        <p15:guide id="5" pos="4650">
          <p15:clr>
            <a:srgbClr val="E46962"/>
          </p15:clr>
        </p15:guide>
        <p15:guide id="6" orient="horz" pos="1156">
          <p15:clr>
            <a:srgbClr val="E46962"/>
          </p15:clr>
        </p15:guide>
        <p15:guide id="7" orient="horz" pos="2084">
          <p15:clr>
            <a:srgbClr val="E46962"/>
          </p15:clr>
        </p15:guide>
        <p15:guide id="8" orient="horz" pos="1620">
          <p15:clr>
            <a:srgbClr val="E46962"/>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redit slide (Add your name) - 1B">
  <p:cSld name="TITLE_1_1_2">
    <p:bg>
      <p:bgPr>
        <a:solidFill>
          <a:srgbClr val="DDDEE0"/>
        </a:solidFill>
        <a:effectLst/>
      </p:bgPr>
    </p:bg>
    <p:spTree>
      <p:nvGrpSpPr>
        <p:cNvPr id="1" name="Shape 158"/>
        <p:cNvGrpSpPr/>
        <p:nvPr/>
      </p:nvGrpSpPr>
      <p:grpSpPr>
        <a:xfrm>
          <a:off x="0" y="0"/>
          <a:ext cx="0" cy="0"/>
          <a:chOff x="0" y="0"/>
          <a:chExt cx="0" cy="0"/>
        </a:xfrm>
      </p:grpSpPr>
      <p:sp>
        <p:nvSpPr>
          <p:cNvPr id="159" name="Google Shape;159;p44"/>
          <p:cNvSpPr txBox="1"/>
          <p:nvPr/>
        </p:nvSpPr>
        <p:spPr>
          <a:xfrm>
            <a:off x="0" y="4797900"/>
            <a:ext cx="9144000" cy="307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800">
                <a:solidFill>
                  <a:srgbClr val="999999"/>
                </a:solidFill>
                <a:latin typeface="Helvetica Neue"/>
                <a:ea typeface="Helvetica Neue"/>
                <a:cs typeface="Helvetica Neue"/>
                <a:sym typeface="Helvetica Neue"/>
              </a:rPr>
              <a:t>Creative Commons CC BY 4.0 2023 Baasankhuu Uyanga, Hergatacorzian Camila, Jiang Xiaolin, Gensinger Regina Design for Government course at Aalto University</a:t>
            </a:r>
            <a:endParaRPr sz="800">
              <a:solidFill>
                <a:srgbClr val="999999"/>
              </a:solidFill>
              <a:latin typeface="Helvetica Neue"/>
              <a:ea typeface="Helvetica Neue"/>
              <a:cs typeface="Helvetica Neue"/>
              <a:sym typeface="Helvetica Neue"/>
            </a:endParaRPr>
          </a:p>
        </p:txBody>
      </p:sp>
      <p:sp>
        <p:nvSpPr>
          <p:cNvPr id="160" name="Google Shape;160;p44"/>
          <p:cNvSpPr txBox="1">
            <a:spLocks noGrp="1"/>
          </p:cNvSpPr>
          <p:nvPr>
            <p:ph type="sldNum" idx="12"/>
          </p:nvPr>
        </p:nvSpPr>
        <p:spPr>
          <a:xfrm>
            <a:off x="8702374" y="4731795"/>
            <a:ext cx="441600" cy="393600"/>
          </a:xfrm>
          <a:prstGeom prst="rect">
            <a:avLst/>
          </a:prstGeom>
        </p:spPr>
        <p:txBody>
          <a:bodyPr spcFirstLastPara="1" wrap="square" lIns="91425" tIns="91425" rIns="91425" bIns="91425" anchor="ctr" anchorCtr="0">
            <a:normAutofit/>
          </a:bodyPr>
          <a:lstStyle>
            <a:lvl1pPr lvl="0" rtl="0">
              <a:buNone/>
              <a:defRPr sz="1000">
                <a:solidFill>
                  <a:srgbClr val="999999"/>
                </a:solidFill>
                <a:latin typeface="Helvetica Neue"/>
                <a:ea typeface="Helvetica Neue"/>
                <a:cs typeface="Helvetica Neue"/>
                <a:sym typeface="Helvetica Neue"/>
              </a:defRPr>
            </a:lvl1pPr>
            <a:lvl2pPr lvl="1" rtl="0">
              <a:buNone/>
              <a:defRPr sz="1000">
                <a:solidFill>
                  <a:srgbClr val="999999"/>
                </a:solidFill>
                <a:latin typeface="Helvetica Neue"/>
                <a:ea typeface="Helvetica Neue"/>
                <a:cs typeface="Helvetica Neue"/>
                <a:sym typeface="Helvetica Neue"/>
              </a:defRPr>
            </a:lvl2pPr>
            <a:lvl3pPr lvl="2" rtl="0">
              <a:buNone/>
              <a:defRPr sz="1000">
                <a:solidFill>
                  <a:srgbClr val="999999"/>
                </a:solidFill>
                <a:latin typeface="Helvetica Neue"/>
                <a:ea typeface="Helvetica Neue"/>
                <a:cs typeface="Helvetica Neue"/>
                <a:sym typeface="Helvetica Neue"/>
              </a:defRPr>
            </a:lvl3pPr>
            <a:lvl4pPr lvl="3" rtl="0">
              <a:buNone/>
              <a:defRPr sz="1000">
                <a:solidFill>
                  <a:srgbClr val="999999"/>
                </a:solidFill>
                <a:latin typeface="Helvetica Neue"/>
                <a:ea typeface="Helvetica Neue"/>
                <a:cs typeface="Helvetica Neue"/>
                <a:sym typeface="Helvetica Neue"/>
              </a:defRPr>
            </a:lvl4pPr>
            <a:lvl5pPr lvl="4" rtl="0">
              <a:buNone/>
              <a:defRPr sz="1000">
                <a:solidFill>
                  <a:srgbClr val="999999"/>
                </a:solidFill>
                <a:latin typeface="Helvetica Neue"/>
                <a:ea typeface="Helvetica Neue"/>
                <a:cs typeface="Helvetica Neue"/>
                <a:sym typeface="Helvetica Neue"/>
              </a:defRPr>
            </a:lvl5pPr>
            <a:lvl6pPr lvl="5" rtl="0">
              <a:buNone/>
              <a:defRPr sz="1000">
                <a:solidFill>
                  <a:srgbClr val="999999"/>
                </a:solidFill>
                <a:latin typeface="Helvetica Neue"/>
                <a:ea typeface="Helvetica Neue"/>
                <a:cs typeface="Helvetica Neue"/>
                <a:sym typeface="Helvetica Neue"/>
              </a:defRPr>
            </a:lvl6pPr>
            <a:lvl7pPr lvl="6" rtl="0">
              <a:buNone/>
              <a:defRPr sz="1000">
                <a:solidFill>
                  <a:srgbClr val="999999"/>
                </a:solidFill>
                <a:latin typeface="Helvetica Neue"/>
                <a:ea typeface="Helvetica Neue"/>
                <a:cs typeface="Helvetica Neue"/>
                <a:sym typeface="Helvetica Neue"/>
              </a:defRPr>
            </a:lvl7pPr>
            <a:lvl8pPr lvl="7" rtl="0">
              <a:buNone/>
              <a:defRPr sz="1000">
                <a:solidFill>
                  <a:srgbClr val="999999"/>
                </a:solidFill>
                <a:latin typeface="Helvetica Neue"/>
                <a:ea typeface="Helvetica Neue"/>
                <a:cs typeface="Helvetica Neue"/>
                <a:sym typeface="Helvetica Neue"/>
              </a:defRPr>
            </a:lvl8pPr>
            <a:lvl9pPr lvl="8" rtl="0">
              <a:buNone/>
              <a:defRPr sz="1000">
                <a:solidFill>
                  <a:srgbClr val="999999"/>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xmlns:p15="http://schemas.microsoft.com/office/powerpoint/2012/main">
        <p15:guide id="1" pos="1119">
          <p15:clr>
            <a:srgbClr val="E46962"/>
          </p15:clr>
        </p15:guide>
        <p15:guide id="2" pos="2002">
          <p15:clr>
            <a:srgbClr val="E46962"/>
          </p15:clr>
        </p15:guide>
        <p15:guide id="3" pos="2880">
          <p15:clr>
            <a:srgbClr val="E46962"/>
          </p15:clr>
        </p15:guide>
        <p15:guide id="4" pos="3768">
          <p15:clr>
            <a:srgbClr val="E46962"/>
          </p15:clr>
        </p15:guide>
        <p15:guide id="5" pos="4650">
          <p15:clr>
            <a:srgbClr val="E46962"/>
          </p15:clr>
        </p15:guide>
        <p15:guide id="6" orient="horz" pos="1156">
          <p15:clr>
            <a:srgbClr val="E46962"/>
          </p15:clr>
        </p15:guide>
        <p15:guide id="7" orient="horz" pos="2084">
          <p15:clr>
            <a:srgbClr val="E46962"/>
          </p15:clr>
        </p15:guide>
        <p15:guide id="8" orient="horz" pos="1620">
          <p15:clr>
            <a:srgbClr val="E46962"/>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51FF076-5C97-F04F-51B4-755075F11605}"/>
              </a:ext>
            </a:extLst>
          </p:cNvPr>
          <p:cNvSpPr>
            <a:spLocks noGrp="1"/>
          </p:cNvSpPr>
          <p:nvPr>
            <p:ph type="title"/>
          </p:nvPr>
        </p:nvSpPr>
        <p:spPr/>
        <p:txBody>
          <a:bodyPr/>
          <a:lstStyle/>
          <a:p>
            <a:r>
              <a:rPr lang="en-US"/>
              <a:t>Click to edit Master title style</a:t>
            </a:r>
          </a:p>
        </p:txBody>
      </p:sp>
      <p:sp>
        <p:nvSpPr>
          <p:cNvPr id="3" name="Sisällön paikkamerkki 2">
            <a:extLst>
              <a:ext uri="{FF2B5EF4-FFF2-40B4-BE49-F238E27FC236}">
                <a16:creationId xmlns:a16="http://schemas.microsoft.com/office/drawing/2014/main" id="{B3E50E93-06CF-0E98-0665-6791BFCA2F4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äivämäärän paikkamerkki 3">
            <a:extLst>
              <a:ext uri="{FF2B5EF4-FFF2-40B4-BE49-F238E27FC236}">
                <a16:creationId xmlns:a16="http://schemas.microsoft.com/office/drawing/2014/main" id="{45D7717F-1194-EB20-1FF4-521D586E1A91}"/>
              </a:ext>
            </a:extLst>
          </p:cNvPr>
          <p:cNvSpPr>
            <a:spLocks noGrp="1"/>
          </p:cNvSpPr>
          <p:nvPr>
            <p:ph type="dt" sz="half" idx="10"/>
          </p:nvPr>
        </p:nvSpPr>
        <p:spPr/>
        <p:txBody>
          <a:bodyPr/>
          <a:lstStyle/>
          <a:p>
            <a:fld id="{4AE1A613-8B10-A841-A228-04320C0925A3}" type="datetimeFigureOut">
              <a:rPr lang="en-US" smtClean="0"/>
              <a:t>6/6/2026</a:t>
            </a:fld>
            <a:endParaRPr lang="en-US"/>
          </a:p>
        </p:txBody>
      </p:sp>
      <p:sp>
        <p:nvSpPr>
          <p:cNvPr id="5" name="Alatunnisteen paikkamerkki 4">
            <a:extLst>
              <a:ext uri="{FF2B5EF4-FFF2-40B4-BE49-F238E27FC236}">
                <a16:creationId xmlns:a16="http://schemas.microsoft.com/office/drawing/2014/main" id="{C2615A6B-15F6-6F98-62CA-87E342A97117}"/>
              </a:ext>
            </a:extLst>
          </p:cNvPr>
          <p:cNvSpPr>
            <a:spLocks noGrp="1"/>
          </p:cNvSpPr>
          <p:nvPr>
            <p:ph type="ftr" sz="quarter" idx="11"/>
          </p:nvPr>
        </p:nvSpPr>
        <p:spPr/>
        <p:txBody>
          <a:bodyPr/>
          <a:lstStyle/>
          <a:p>
            <a:endParaRPr lang="en-US"/>
          </a:p>
        </p:txBody>
      </p:sp>
      <p:sp>
        <p:nvSpPr>
          <p:cNvPr id="6" name="Dian numeron paikkamerkki 5">
            <a:extLst>
              <a:ext uri="{FF2B5EF4-FFF2-40B4-BE49-F238E27FC236}">
                <a16:creationId xmlns:a16="http://schemas.microsoft.com/office/drawing/2014/main" id="{40639DFA-C92E-3588-150F-C1C4948D9554}"/>
              </a:ext>
            </a:extLst>
          </p:cNvPr>
          <p:cNvSpPr>
            <a:spLocks noGrp="1"/>
          </p:cNvSpPr>
          <p:nvPr>
            <p:ph type="sldNum" sz="quarter" idx="12"/>
          </p:nvPr>
        </p:nvSpPr>
        <p:spPr/>
        <p:txBody>
          <a:bodyPr/>
          <a:lstStyle/>
          <a:p>
            <a:fld id="{CEB588BE-A414-664D-B2FB-93F804FF2DE5}" type="slidenum">
              <a:rPr lang="en-US" smtClean="0"/>
              <a:t>‹#›</a:t>
            </a:fld>
            <a:endParaRPr lang="en-US"/>
          </a:p>
        </p:txBody>
      </p:sp>
    </p:spTree>
    <p:extLst>
      <p:ext uri="{BB962C8B-B14F-4D97-AF65-F5344CB8AC3E}">
        <p14:creationId xmlns:p14="http://schemas.microsoft.com/office/powerpoint/2010/main" val="2456626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C9FB355-5020-21F7-7039-0F443AEF99A0}"/>
              </a:ext>
            </a:extLst>
          </p:cNvPr>
          <p:cNvSpPr>
            <a:spLocks noGrp="1"/>
          </p:cNvSpPr>
          <p:nvPr>
            <p:ph type="title"/>
          </p:nvPr>
        </p:nvSpPr>
        <p:spPr/>
        <p:txBody>
          <a:bodyPr/>
          <a:lstStyle/>
          <a:p>
            <a:r>
              <a:rPr lang="en-US"/>
              <a:t>Click to edit Master title style</a:t>
            </a:r>
            <a:endParaRPr lang="fi-FI"/>
          </a:p>
        </p:txBody>
      </p:sp>
      <p:sp>
        <p:nvSpPr>
          <p:cNvPr id="3" name="Päivämäärän paikkamerkki 2">
            <a:extLst>
              <a:ext uri="{FF2B5EF4-FFF2-40B4-BE49-F238E27FC236}">
                <a16:creationId xmlns:a16="http://schemas.microsoft.com/office/drawing/2014/main" id="{2F7191E3-9CA7-7C2C-C97B-868C8AE67AA8}"/>
              </a:ext>
            </a:extLst>
          </p:cNvPr>
          <p:cNvSpPr>
            <a:spLocks noGrp="1"/>
          </p:cNvSpPr>
          <p:nvPr>
            <p:ph type="dt" sz="half" idx="10"/>
          </p:nvPr>
        </p:nvSpPr>
        <p:spPr/>
        <p:txBody>
          <a:bodyPr/>
          <a:lstStyle/>
          <a:p>
            <a:fld id="{50BA4540-951A-274E-860B-C75A0BEDAABF}" type="datetimeFigureOut">
              <a:rPr lang="fi-FI" smtClean="0"/>
              <a:t>6.6.2026</a:t>
            </a:fld>
            <a:endParaRPr lang="fi-FI"/>
          </a:p>
        </p:txBody>
      </p:sp>
      <p:sp>
        <p:nvSpPr>
          <p:cNvPr id="4" name="Alatunnisteen paikkamerkki 3">
            <a:extLst>
              <a:ext uri="{FF2B5EF4-FFF2-40B4-BE49-F238E27FC236}">
                <a16:creationId xmlns:a16="http://schemas.microsoft.com/office/drawing/2014/main" id="{B2D72BE8-52B1-2EE1-2F68-8D23F2C6F36B}"/>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B22A907E-6B93-351B-23D7-9343D104CAD3}"/>
              </a:ext>
            </a:extLst>
          </p:cNvPr>
          <p:cNvSpPr>
            <a:spLocks noGrp="1"/>
          </p:cNvSpPr>
          <p:nvPr>
            <p:ph type="sldNum" sz="quarter" idx="12"/>
          </p:nvPr>
        </p:nvSpPr>
        <p:spPr/>
        <p:txBody>
          <a:bodyPr/>
          <a:lstStyle/>
          <a:p>
            <a:fld id="{22242079-C5A6-0E46-BC2F-8F412F5EE7F6}" type="slidenum">
              <a:rPr lang="fi-FI" smtClean="0"/>
              <a:t>‹#›</a:t>
            </a:fld>
            <a:endParaRPr lang="fi-FI"/>
          </a:p>
        </p:txBody>
      </p:sp>
    </p:spTree>
    <p:extLst>
      <p:ext uri="{BB962C8B-B14F-4D97-AF65-F5344CB8AC3E}">
        <p14:creationId xmlns:p14="http://schemas.microsoft.com/office/powerpoint/2010/main" val="15597136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22C0BCB-FDCF-DE21-78D5-5C9393840701}"/>
              </a:ext>
            </a:extLst>
          </p:cNvPr>
          <p:cNvSpPr>
            <a:spLocks noGrp="1"/>
          </p:cNvSpPr>
          <p:nvPr>
            <p:ph type="title"/>
          </p:nvPr>
        </p:nvSpPr>
        <p:spPr>
          <a:xfrm>
            <a:off x="623887" y="1282304"/>
            <a:ext cx="7886700" cy="2139553"/>
          </a:xfrm>
        </p:spPr>
        <p:txBody>
          <a:bodyPr anchor="b"/>
          <a:lstStyle>
            <a:lvl1pPr>
              <a:defRPr sz="4500"/>
            </a:lvl1pPr>
          </a:lstStyle>
          <a:p>
            <a:r>
              <a:rPr lang="en-US"/>
              <a:t>Click to edit Master title style</a:t>
            </a:r>
            <a:endParaRPr lang="fi-FI"/>
          </a:p>
        </p:txBody>
      </p:sp>
      <p:sp>
        <p:nvSpPr>
          <p:cNvPr id="3" name="Tekstin paikkamerkki 2">
            <a:extLst>
              <a:ext uri="{FF2B5EF4-FFF2-40B4-BE49-F238E27FC236}">
                <a16:creationId xmlns:a16="http://schemas.microsoft.com/office/drawing/2014/main" id="{D486C60C-4B88-DE22-E4F7-C40D8B310D33}"/>
              </a:ext>
            </a:extLst>
          </p:cNvPr>
          <p:cNvSpPr>
            <a:spLocks noGrp="1"/>
          </p:cNvSpPr>
          <p:nvPr>
            <p:ph type="body" idx="1"/>
          </p:nvPr>
        </p:nvSpPr>
        <p:spPr>
          <a:xfrm>
            <a:off x="623887" y="3442098"/>
            <a:ext cx="7886700" cy="1125140"/>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Päivämäärän paikkamerkki 3">
            <a:extLst>
              <a:ext uri="{FF2B5EF4-FFF2-40B4-BE49-F238E27FC236}">
                <a16:creationId xmlns:a16="http://schemas.microsoft.com/office/drawing/2014/main" id="{8FF54F6F-5263-2DF5-D25D-937AB5CE3184}"/>
              </a:ext>
            </a:extLst>
          </p:cNvPr>
          <p:cNvSpPr>
            <a:spLocks noGrp="1"/>
          </p:cNvSpPr>
          <p:nvPr>
            <p:ph type="dt" sz="half" idx="10"/>
          </p:nvPr>
        </p:nvSpPr>
        <p:spPr/>
        <p:txBody>
          <a:bodyPr/>
          <a:lstStyle/>
          <a:p>
            <a:fld id="{50BA4540-951A-274E-860B-C75A0BEDAABF}" type="datetimeFigureOut">
              <a:rPr lang="fi-FI" smtClean="0"/>
              <a:t>6.6.2026</a:t>
            </a:fld>
            <a:endParaRPr lang="fi-FI"/>
          </a:p>
        </p:txBody>
      </p:sp>
      <p:sp>
        <p:nvSpPr>
          <p:cNvPr id="5" name="Alatunnisteen paikkamerkki 4">
            <a:extLst>
              <a:ext uri="{FF2B5EF4-FFF2-40B4-BE49-F238E27FC236}">
                <a16:creationId xmlns:a16="http://schemas.microsoft.com/office/drawing/2014/main" id="{F8541C06-F5A8-B233-57CB-C20AB44C60DB}"/>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C9261B92-870C-D251-CF88-3B27F8EE970D}"/>
              </a:ext>
            </a:extLst>
          </p:cNvPr>
          <p:cNvSpPr>
            <a:spLocks noGrp="1"/>
          </p:cNvSpPr>
          <p:nvPr>
            <p:ph type="sldNum" sz="quarter" idx="12"/>
          </p:nvPr>
        </p:nvSpPr>
        <p:spPr/>
        <p:txBody>
          <a:bodyPr/>
          <a:lstStyle/>
          <a:p>
            <a:fld id="{22242079-C5A6-0E46-BC2F-8F412F5EE7F6}" type="slidenum">
              <a:rPr lang="fi-FI" smtClean="0"/>
              <a:t>‹#›</a:t>
            </a:fld>
            <a:endParaRPr lang="fi-FI"/>
          </a:p>
        </p:txBody>
      </p:sp>
    </p:spTree>
    <p:extLst>
      <p:ext uri="{BB962C8B-B14F-4D97-AF65-F5344CB8AC3E}">
        <p14:creationId xmlns:p14="http://schemas.microsoft.com/office/powerpoint/2010/main" val="662304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95"/>
        <p:cNvGrpSpPr/>
        <p:nvPr/>
      </p:nvGrpSpPr>
      <p:grpSpPr>
        <a:xfrm>
          <a:off x="0" y="0"/>
          <a:ext cx="0" cy="0"/>
          <a:chOff x="0" y="0"/>
          <a:chExt cx="0" cy="0"/>
        </a:xfrm>
      </p:grpSpPr>
      <p:sp>
        <p:nvSpPr>
          <p:cNvPr id="96" name="Google Shape;96;p25"/>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rPr lang="en-US"/>
              <a:t>Click to edit Master title style</a:t>
            </a:r>
            <a:endParaRPr/>
          </a:p>
        </p:txBody>
      </p:sp>
      <p:sp>
        <p:nvSpPr>
          <p:cNvPr id="97" name="Google Shape;97;p2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02"/>
        <p:cNvGrpSpPr/>
        <p:nvPr/>
      </p:nvGrpSpPr>
      <p:grpSpPr>
        <a:xfrm>
          <a:off x="0" y="0"/>
          <a:ext cx="0" cy="0"/>
          <a:chOff x="0" y="0"/>
          <a:chExt cx="0" cy="0"/>
        </a:xfrm>
      </p:grpSpPr>
      <p:sp>
        <p:nvSpPr>
          <p:cNvPr id="103" name="Google Shape;103;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US"/>
              <a:t>Click to edit Master title style</a:t>
            </a:r>
            <a:endParaRPr/>
          </a:p>
        </p:txBody>
      </p:sp>
      <p:sp>
        <p:nvSpPr>
          <p:cNvPr id="104" name="Google Shape;104;p27"/>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pPr lvl="0"/>
            <a:r>
              <a:rPr lang="en-US"/>
              <a:t>Click to edit Master text styles</a:t>
            </a:r>
          </a:p>
        </p:txBody>
      </p:sp>
      <p:sp>
        <p:nvSpPr>
          <p:cNvPr id="105" name="Google Shape;105;p27"/>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pPr lvl="0"/>
            <a:r>
              <a:rPr lang="en-US"/>
              <a:t>Click to edit Master text styles</a:t>
            </a:r>
          </a:p>
        </p:txBody>
      </p:sp>
      <p:sp>
        <p:nvSpPr>
          <p:cNvPr id="106" name="Google Shape;106;p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10"/>
        <p:cNvGrpSpPr/>
        <p:nvPr/>
      </p:nvGrpSpPr>
      <p:grpSpPr>
        <a:xfrm>
          <a:off x="0" y="0"/>
          <a:ext cx="0" cy="0"/>
          <a:chOff x="0" y="0"/>
          <a:chExt cx="0" cy="0"/>
        </a:xfrm>
      </p:grpSpPr>
      <p:sp>
        <p:nvSpPr>
          <p:cNvPr id="111" name="Google Shape;111;p2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rPr lang="en-US"/>
              <a:t>Click to edit Master title style</a:t>
            </a:r>
            <a:endParaRPr/>
          </a:p>
        </p:txBody>
      </p:sp>
      <p:sp>
        <p:nvSpPr>
          <p:cNvPr id="112" name="Google Shape;112;p29"/>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rtl="0">
              <a:spcBef>
                <a:spcPts val="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pPr lvl="0"/>
            <a:r>
              <a:rPr lang="en-US"/>
              <a:t>Click to edit Master text styles</a:t>
            </a:r>
          </a:p>
        </p:txBody>
      </p:sp>
      <p:sp>
        <p:nvSpPr>
          <p:cNvPr id="113" name="Google Shape;113;p2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14"/>
        <p:cNvGrpSpPr/>
        <p:nvPr/>
      </p:nvGrpSpPr>
      <p:grpSpPr>
        <a:xfrm>
          <a:off x="0" y="0"/>
          <a:ext cx="0" cy="0"/>
          <a:chOff x="0" y="0"/>
          <a:chExt cx="0" cy="0"/>
        </a:xfrm>
      </p:grpSpPr>
      <p:sp>
        <p:nvSpPr>
          <p:cNvPr id="115" name="Google Shape;115;p30"/>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r>
              <a:rPr lang="en-US"/>
              <a:t>Click to edit Master title style</a:t>
            </a:r>
            <a:endParaRPr/>
          </a:p>
        </p:txBody>
      </p:sp>
      <p:sp>
        <p:nvSpPr>
          <p:cNvPr id="116" name="Google Shape;116;p3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17"/>
        <p:cNvGrpSpPr/>
        <p:nvPr/>
      </p:nvGrpSpPr>
      <p:grpSpPr>
        <a:xfrm>
          <a:off x="0" y="0"/>
          <a:ext cx="0" cy="0"/>
          <a:chOff x="0" y="0"/>
          <a:chExt cx="0" cy="0"/>
        </a:xfrm>
      </p:grpSpPr>
      <p:sp>
        <p:nvSpPr>
          <p:cNvPr id="118" name="Google Shape;118;p31"/>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31"/>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r>
              <a:rPr lang="en-US"/>
              <a:t>Click to edit Master title style</a:t>
            </a:r>
            <a:endParaRPr/>
          </a:p>
        </p:txBody>
      </p:sp>
      <p:sp>
        <p:nvSpPr>
          <p:cNvPr id="120" name="Google Shape;120;p31"/>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r>
              <a:rPr lang="en-US"/>
              <a:t>Click to edit Master subtitle style</a:t>
            </a:r>
            <a:endParaRPr/>
          </a:p>
        </p:txBody>
      </p:sp>
      <p:sp>
        <p:nvSpPr>
          <p:cNvPr id="121" name="Google Shape;121;p31"/>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US"/>
              <a:t>Click to edit Master text styles</a:t>
            </a:r>
          </a:p>
        </p:txBody>
      </p:sp>
      <p:sp>
        <p:nvSpPr>
          <p:cNvPr id="122" name="Google Shape;122;p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23"/>
        <p:cNvGrpSpPr/>
        <p:nvPr/>
      </p:nvGrpSpPr>
      <p:grpSpPr>
        <a:xfrm>
          <a:off x="0" y="0"/>
          <a:ext cx="0" cy="0"/>
          <a:chOff x="0" y="0"/>
          <a:chExt cx="0" cy="0"/>
        </a:xfrm>
      </p:grpSpPr>
      <p:sp>
        <p:nvSpPr>
          <p:cNvPr id="124" name="Google Shape;124;p32"/>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0"/>
              </a:spcBef>
              <a:spcAft>
                <a:spcPts val="0"/>
              </a:spcAft>
              <a:buSzPts val="1800"/>
              <a:buNone/>
              <a:defRPr/>
            </a:lvl1pPr>
          </a:lstStyle>
          <a:p>
            <a:pPr lvl="0"/>
            <a:r>
              <a:rPr lang="en-US"/>
              <a:t>Click to edit Master text styles</a:t>
            </a:r>
          </a:p>
        </p:txBody>
      </p:sp>
      <p:sp>
        <p:nvSpPr>
          <p:cNvPr id="125" name="Google Shape;125;p3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26"/>
        <p:cNvGrpSpPr/>
        <p:nvPr/>
      </p:nvGrpSpPr>
      <p:grpSpPr>
        <a:xfrm>
          <a:off x="0" y="0"/>
          <a:ext cx="0" cy="0"/>
          <a:chOff x="0" y="0"/>
          <a:chExt cx="0" cy="0"/>
        </a:xfrm>
      </p:grpSpPr>
      <p:sp>
        <p:nvSpPr>
          <p:cNvPr id="127" name="Google Shape;127;p33"/>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28" name="Google Shape;128;p33"/>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rtl="0">
              <a:spcBef>
                <a:spcPts val="0"/>
              </a:spcBef>
              <a:spcAft>
                <a:spcPts val="0"/>
              </a:spcAft>
              <a:buSzPts val="1800"/>
              <a:buChar char="●"/>
              <a:defRPr/>
            </a:lvl1pPr>
            <a:lvl2pPr marL="914400" lvl="1" indent="-317500" algn="ctr" rtl="0">
              <a:spcBef>
                <a:spcPts val="0"/>
              </a:spcBef>
              <a:spcAft>
                <a:spcPts val="0"/>
              </a:spcAft>
              <a:buSzPts val="1400"/>
              <a:buChar char="○"/>
              <a:defRPr/>
            </a:lvl2pPr>
            <a:lvl3pPr marL="1371600" lvl="2" indent="-317500" algn="ctr" rtl="0">
              <a:spcBef>
                <a:spcPts val="0"/>
              </a:spcBef>
              <a:spcAft>
                <a:spcPts val="0"/>
              </a:spcAft>
              <a:buSzPts val="1400"/>
              <a:buChar char="■"/>
              <a:defRPr/>
            </a:lvl3pPr>
            <a:lvl4pPr marL="1828800" lvl="3" indent="-317500" algn="ctr" rtl="0">
              <a:spcBef>
                <a:spcPts val="0"/>
              </a:spcBef>
              <a:spcAft>
                <a:spcPts val="0"/>
              </a:spcAft>
              <a:buSzPts val="1400"/>
              <a:buChar char="●"/>
              <a:defRPr/>
            </a:lvl4pPr>
            <a:lvl5pPr marL="2286000" lvl="4" indent="-317500" algn="ctr" rtl="0">
              <a:spcBef>
                <a:spcPts val="0"/>
              </a:spcBef>
              <a:spcAft>
                <a:spcPts val="0"/>
              </a:spcAft>
              <a:buSzPts val="1400"/>
              <a:buChar char="○"/>
              <a:defRPr/>
            </a:lvl5pPr>
            <a:lvl6pPr marL="2743200" lvl="5" indent="-317500" algn="ctr" rtl="0">
              <a:spcBef>
                <a:spcPts val="0"/>
              </a:spcBef>
              <a:spcAft>
                <a:spcPts val="0"/>
              </a:spcAft>
              <a:buSzPts val="1400"/>
              <a:buChar char="■"/>
              <a:defRPr/>
            </a:lvl6pPr>
            <a:lvl7pPr marL="3200400" lvl="6" indent="-317500" algn="ctr" rtl="0">
              <a:spcBef>
                <a:spcPts val="0"/>
              </a:spcBef>
              <a:spcAft>
                <a:spcPts val="0"/>
              </a:spcAft>
              <a:buSzPts val="1400"/>
              <a:buChar char="●"/>
              <a:defRPr/>
            </a:lvl7pPr>
            <a:lvl8pPr marL="3657600" lvl="7" indent="-317500" algn="ctr" rtl="0">
              <a:spcBef>
                <a:spcPts val="0"/>
              </a:spcBef>
              <a:spcAft>
                <a:spcPts val="0"/>
              </a:spcAft>
              <a:buSzPts val="1400"/>
              <a:buChar char="○"/>
              <a:defRPr/>
            </a:lvl8pPr>
            <a:lvl9pPr marL="4114800" lvl="8" indent="-317500" algn="ctr" rtl="0">
              <a:spcBef>
                <a:spcPts val="0"/>
              </a:spcBef>
              <a:spcAft>
                <a:spcPts val="0"/>
              </a:spcAft>
              <a:buSzPts val="1400"/>
              <a:buChar char="■"/>
              <a:defRPr/>
            </a:lvl9pPr>
          </a:lstStyle>
          <a:p>
            <a:pPr lvl="0"/>
            <a:r>
              <a:rPr lang="en-US"/>
              <a:t>Click to edit Master text styles</a:t>
            </a:r>
          </a:p>
        </p:txBody>
      </p:sp>
      <p:sp>
        <p:nvSpPr>
          <p:cNvPr id="129" name="Google Shape;129;p3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redit slide (Add your name)">
  <p:cSld name="TITLE_1">
    <p:spTree>
      <p:nvGrpSpPr>
        <p:cNvPr id="1" name="Shape 132"/>
        <p:cNvGrpSpPr/>
        <p:nvPr/>
      </p:nvGrpSpPr>
      <p:grpSpPr>
        <a:xfrm>
          <a:off x="0" y="0"/>
          <a:ext cx="0" cy="0"/>
          <a:chOff x="0" y="0"/>
          <a:chExt cx="0" cy="0"/>
        </a:xfrm>
      </p:grpSpPr>
      <p:sp>
        <p:nvSpPr>
          <p:cNvPr id="133" name="Google Shape;133;p35"/>
          <p:cNvSpPr txBox="1"/>
          <p:nvPr/>
        </p:nvSpPr>
        <p:spPr>
          <a:xfrm>
            <a:off x="0" y="4797900"/>
            <a:ext cx="9144000" cy="307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800">
                <a:solidFill>
                  <a:srgbClr val="999999"/>
                </a:solidFill>
                <a:latin typeface="Helvetica Neue"/>
                <a:ea typeface="Helvetica Neue"/>
                <a:cs typeface="Helvetica Neue"/>
                <a:sym typeface="Helvetica Neue"/>
              </a:rPr>
              <a:t>Creative Commons CC BY 4.0 2023 Name1, Name 2, Name 3, and Name 4 Design for Government course at Aalto University</a:t>
            </a:r>
            <a:endParaRPr sz="800">
              <a:solidFill>
                <a:srgbClr val="999999"/>
              </a:solidFill>
              <a:latin typeface="Helvetica Neue"/>
              <a:ea typeface="Helvetica Neue"/>
              <a:cs typeface="Helvetica Neue"/>
              <a:sym typeface="Helvetica Neue"/>
            </a:endParaRPr>
          </a:p>
        </p:txBody>
      </p:sp>
      <p:sp>
        <p:nvSpPr>
          <p:cNvPr id="134" name="Google Shape;134;p35"/>
          <p:cNvSpPr txBox="1">
            <a:spLocks noGrp="1"/>
          </p:cNvSpPr>
          <p:nvPr>
            <p:ph type="sldNum" idx="12"/>
          </p:nvPr>
        </p:nvSpPr>
        <p:spPr>
          <a:xfrm>
            <a:off x="8702374" y="4731795"/>
            <a:ext cx="441600" cy="393600"/>
          </a:xfrm>
          <a:prstGeom prst="rect">
            <a:avLst/>
          </a:prstGeom>
        </p:spPr>
        <p:txBody>
          <a:bodyPr spcFirstLastPara="1" wrap="square" lIns="91425" tIns="91425" rIns="91425" bIns="91425" anchor="ctr" anchorCtr="0">
            <a:normAutofit/>
          </a:bodyPr>
          <a:lstStyle>
            <a:lvl1pPr lvl="0" rtl="0">
              <a:buNone/>
              <a:defRPr sz="1000">
                <a:solidFill>
                  <a:srgbClr val="999999"/>
                </a:solidFill>
                <a:latin typeface="Helvetica Neue"/>
                <a:ea typeface="Helvetica Neue"/>
                <a:cs typeface="Helvetica Neue"/>
                <a:sym typeface="Helvetica Neue"/>
              </a:defRPr>
            </a:lvl1pPr>
            <a:lvl2pPr lvl="1" rtl="0">
              <a:buNone/>
              <a:defRPr sz="1000">
                <a:solidFill>
                  <a:srgbClr val="999999"/>
                </a:solidFill>
                <a:latin typeface="Helvetica Neue"/>
                <a:ea typeface="Helvetica Neue"/>
                <a:cs typeface="Helvetica Neue"/>
                <a:sym typeface="Helvetica Neue"/>
              </a:defRPr>
            </a:lvl2pPr>
            <a:lvl3pPr lvl="2" rtl="0">
              <a:buNone/>
              <a:defRPr sz="1000">
                <a:solidFill>
                  <a:srgbClr val="999999"/>
                </a:solidFill>
                <a:latin typeface="Helvetica Neue"/>
                <a:ea typeface="Helvetica Neue"/>
                <a:cs typeface="Helvetica Neue"/>
                <a:sym typeface="Helvetica Neue"/>
              </a:defRPr>
            </a:lvl3pPr>
            <a:lvl4pPr lvl="3" rtl="0">
              <a:buNone/>
              <a:defRPr sz="1000">
                <a:solidFill>
                  <a:srgbClr val="999999"/>
                </a:solidFill>
                <a:latin typeface="Helvetica Neue"/>
                <a:ea typeface="Helvetica Neue"/>
                <a:cs typeface="Helvetica Neue"/>
                <a:sym typeface="Helvetica Neue"/>
              </a:defRPr>
            </a:lvl4pPr>
            <a:lvl5pPr lvl="4" rtl="0">
              <a:buNone/>
              <a:defRPr sz="1000">
                <a:solidFill>
                  <a:srgbClr val="999999"/>
                </a:solidFill>
                <a:latin typeface="Helvetica Neue"/>
                <a:ea typeface="Helvetica Neue"/>
                <a:cs typeface="Helvetica Neue"/>
                <a:sym typeface="Helvetica Neue"/>
              </a:defRPr>
            </a:lvl5pPr>
            <a:lvl6pPr lvl="5" rtl="0">
              <a:buNone/>
              <a:defRPr sz="1000">
                <a:solidFill>
                  <a:srgbClr val="999999"/>
                </a:solidFill>
                <a:latin typeface="Helvetica Neue"/>
                <a:ea typeface="Helvetica Neue"/>
                <a:cs typeface="Helvetica Neue"/>
                <a:sym typeface="Helvetica Neue"/>
              </a:defRPr>
            </a:lvl6pPr>
            <a:lvl7pPr lvl="6" rtl="0">
              <a:buNone/>
              <a:defRPr sz="1000">
                <a:solidFill>
                  <a:srgbClr val="999999"/>
                </a:solidFill>
                <a:latin typeface="Helvetica Neue"/>
                <a:ea typeface="Helvetica Neue"/>
                <a:cs typeface="Helvetica Neue"/>
                <a:sym typeface="Helvetica Neue"/>
              </a:defRPr>
            </a:lvl7pPr>
            <a:lvl8pPr lvl="7" rtl="0">
              <a:buNone/>
              <a:defRPr sz="1000">
                <a:solidFill>
                  <a:srgbClr val="999999"/>
                </a:solidFill>
                <a:latin typeface="Helvetica Neue"/>
                <a:ea typeface="Helvetica Neue"/>
                <a:cs typeface="Helvetica Neue"/>
                <a:sym typeface="Helvetica Neue"/>
              </a:defRPr>
            </a:lvl8pPr>
            <a:lvl9pPr lvl="8" rtl="0">
              <a:buNone/>
              <a:defRPr sz="1000">
                <a:solidFill>
                  <a:srgbClr val="999999"/>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87"/>
        <p:cNvGrpSpPr/>
        <p:nvPr/>
      </p:nvGrpSpPr>
      <p:grpSpPr>
        <a:xfrm>
          <a:off x="0" y="0"/>
          <a:ext cx="0" cy="0"/>
          <a:chOff x="0" y="0"/>
          <a:chExt cx="0" cy="0"/>
        </a:xfrm>
      </p:grpSpPr>
      <p:sp>
        <p:nvSpPr>
          <p:cNvPr id="88" name="Google Shape;88;p2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89" name="Google Shape;89;p2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0"/>
              </a:spcBef>
              <a:spcAft>
                <a:spcPts val="0"/>
              </a:spcAft>
              <a:buClr>
                <a:schemeClr val="dk2"/>
              </a:buClr>
              <a:buSzPts val="1400"/>
              <a:buChar char="○"/>
              <a:defRPr>
                <a:solidFill>
                  <a:schemeClr val="dk2"/>
                </a:solidFill>
              </a:defRPr>
            </a:lvl2pPr>
            <a:lvl3pPr marL="1371600" lvl="2" indent="-317500" rtl="0">
              <a:lnSpc>
                <a:spcPct val="115000"/>
              </a:lnSpc>
              <a:spcBef>
                <a:spcPts val="0"/>
              </a:spcBef>
              <a:spcAft>
                <a:spcPts val="0"/>
              </a:spcAft>
              <a:buClr>
                <a:schemeClr val="dk2"/>
              </a:buClr>
              <a:buSzPts val="1400"/>
              <a:buChar char="■"/>
              <a:defRPr>
                <a:solidFill>
                  <a:schemeClr val="dk2"/>
                </a:solidFill>
              </a:defRPr>
            </a:lvl3pPr>
            <a:lvl4pPr marL="1828800" lvl="3" indent="-317500" rtl="0">
              <a:lnSpc>
                <a:spcPct val="115000"/>
              </a:lnSpc>
              <a:spcBef>
                <a:spcPts val="0"/>
              </a:spcBef>
              <a:spcAft>
                <a:spcPts val="0"/>
              </a:spcAft>
              <a:buClr>
                <a:schemeClr val="dk2"/>
              </a:buClr>
              <a:buSzPts val="1400"/>
              <a:buChar char="●"/>
              <a:defRPr>
                <a:solidFill>
                  <a:schemeClr val="dk2"/>
                </a:solidFill>
              </a:defRPr>
            </a:lvl4pPr>
            <a:lvl5pPr marL="2286000" lvl="4" indent="-317500" rtl="0">
              <a:lnSpc>
                <a:spcPct val="115000"/>
              </a:lnSpc>
              <a:spcBef>
                <a:spcPts val="0"/>
              </a:spcBef>
              <a:spcAft>
                <a:spcPts val="0"/>
              </a:spcAft>
              <a:buClr>
                <a:schemeClr val="dk2"/>
              </a:buClr>
              <a:buSzPts val="1400"/>
              <a:buChar char="○"/>
              <a:defRPr>
                <a:solidFill>
                  <a:schemeClr val="dk2"/>
                </a:solidFill>
              </a:defRPr>
            </a:lvl5pPr>
            <a:lvl6pPr marL="2743200" lvl="5" indent="-317500" rtl="0">
              <a:lnSpc>
                <a:spcPct val="115000"/>
              </a:lnSpc>
              <a:spcBef>
                <a:spcPts val="0"/>
              </a:spcBef>
              <a:spcAft>
                <a:spcPts val="0"/>
              </a:spcAft>
              <a:buClr>
                <a:schemeClr val="dk2"/>
              </a:buClr>
              <a:buSzPts val="1400"/>
              <a:buChar char="■"/>
              <a:defRPr>
                <a:solidFill>
                  <a:schemeClr val="dk2"/>
                </a:solidFill>
              </a:defRPr>
            </a:lvl6pPr>
            <a:lvl7pPr marL="3200400" lvl="6" indent="-317500" rtl="0">
              <a:lnSpc>
                <a:spcPct val="115000"/>
              </a:lnSpc>
              <a:spcBef>
                <a:spcPts val="0"/>
              </a:spcBef>
              <a:spcAft>
                <a:spcPts val="0"/>
              </a:spcAft>
              <a:buClr>
                <a:schemeClr val="dk2"/>
              </a:buClr>
              <a:buSzPts val="1400"/>
              <a:buChar char="●"/>
              <a:defRPr>
                <a:solidFill>
                  <a:schemeClr val="dk2"/>
                </a:solidFill>
              </a:defRPr>
            </a:lvl7pPr>
            <a:lvl8pPr marL="3657600" lvl="7" indent="-317500" rtl="0">
              <a:lnSpc>
                <a:spcPct val="115000"/>
              </a:lnSpc>
              <a:spcBef>
                <a:spcPts val="0"/>
              </a:spcBef>
              <a:spcAft>
                <a:spcPts val="0"/>
              </a:spcAft>
              <a:buClr>
                <a:schemeClr val="dk2"/>
              </a:buClr>
              <a:buSzPts val="1400"/>
              <a:buChar char="○"/>
              <a:defRPr>
                <a:solidFill>
                  <a:schemeClr val="dk2"/>
                </a:solidFill>
              </a:defRPr>
            </a:lvl8pPr>
            <a:lvl9pPr marL="4114800" lvl="8" indent="-317500" rtl="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90" name="Google Shape;90;p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9" r:id="rId1"/>
    <p:sldLayoutId id="2147483670" r:id="rId2"/>
    <p:sldLayoutId id="2147483672" r:id="rId3"/>
    <p:sldLayoutId id="2147483674" r:id="rId4"/>
    <p:sldLayoutId id="2147483675" r:id="rId5"/>
    <p:sldLayoutId id="2147483676" r:id="rId6"/>
    <p:sldLayoutId id="2147483677" r:id="rId7"/>
    <p:sldLayoutId id="2147483678" r:id="rId8"/>
    <p:sldLayoutId id="2147483680" r:id="rId9"/>
    <p:sldLayoutId id="2147483682" r:id="rId10"/>
    <p:sldLayoutId id="2147483684" r:id="rId11"/>
    <p:sldLayoutId id="2147483685" r:id="rId12"/>
    <p:sldLayoutId id="2147483686" r:id="rId13"/>
    <p:sldLayoutId id="2147483688" r:id="rId14"/>
    <p:sldLayoutId id="2147483689" r:id="rId15"/>
    <p:sldLayoutId id="2147483738" r:id="rId16"/>
    <p:sldLayoutId id="2147483769" r:id="rId17"/>
    <p:sldLayoutId id="2147483770" r:id="rId18"/>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1740.png"/><Relationship Id="rId2" Type="http://schemas.openxmlformats.org/officeDocument/2006/relationships/customXml" Target="../ink/ink1.xml"/><Relationship Id="rId1" Type="http://schemas.openxmlformats.org/officeDocument/2006/relationships/slideLayout" Target="../slideLayouts/slideLayout16.xml"/><Relationship Id="rId5" Type="http://schemas.openxmlformats.org/officeDocument/2006/relationships/image" Target="../media/image1750.png"/><Relationship Id="rId4" Type="http://schemas.openxmlformats.org/officeDocument/2006/relationships/customXml" Target="../ink/ink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customXml" Target="../ink/ink5.xml"/><Relationship Id="rId3" Type="http://schemas.openxmlformats.org/officeDocument/2006/relationships/customXml" Target="../ink/ink3.xml"/><Relationship Id="rId7" Type="http://schemas.openxmlformats.org/officeDocument/2006/relationships/image" Target="../media/image1780.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customXml" Target="../ink/ink4.xml"/><Relationship Id="rId5" Type="http://schemas.openxmlformats.org/officeDocument/2006/relationships/image" Target="../media/image32.png"/><Relationship Id="rId4" Type="http://schemas.openxmlformats.org/officeDocument/2006/relationships/image" Target="../media/image1760.png"/><Relationship Id="rId9" Type="http://schemas.openxmlformats.org/officeDocument/2006/relationships/customXml" Target="../ink/ink6.xml"/></Relationships>
</file>

<file path=ppt/slides/_rels/slide14.xml.rels><?xml version="1.0" encoding="UTF-8" standalone="yes"?>
<Relationships xmlns="http://schemas.openxmlformats.org/package/2006/relationships"><Relationship Id="rId8" Type="http://schemas.openxmlformats.org/officeDocument/2006/relationships/image" Target="../media/image1780.png"/><Relationship Id="rId13" Type="http://schemas.openxmlformats.org/officeDocument/2006/relationships/customXml" Target="../ink/ink13.xml"/><Relationship Id="rId3" Type="http://schemas.openxmlformats.org/officeDocument/2006/relationships/customXml" Target="../ink/ink7.xml"/><Relationship Id="rId7" Type="http://schemas.openxmlformats.org/officeDocument/2006/relationships/customXml" Target="../ink/ink8.xml"/><Relationship Id="rId12" Type="http://schemas.openxmlformats.org/officeDocument/2006/relationships/customXml" Target="../ink/ink12.xm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32.png"/><Relationship Id="rId11" Type="http://schemas.openxmlformats.org/officeDocument/2006/relationships/customXml" Target="../ink/ink11.xml"/><Relationship Id="rId5" Type="http://schemas.openxmlformats.org/officeDocument/2006/relationships/image" Target="../media/image33.png"/><Relationship Id="rId10" Type="http://schemas.openxmlformats.org/officeDocument/2006/relationships/customXml" Target="../ink/ink10.xml"/><Relationship Id="rId4" Type="http://schemas.openxmlformats.org/officeDocument/2006/relationships/image" Target="../media/image1760.png"/><Relationship Id="rId9" Type="http://schemas.openxmlformats.org/officeDocument/2006/relationships/customXml" Target="../ink/ink9.xml"/></Relationships>
</file>

<file path=ppt/slides/_rels/slide15.xml.rels><?xml version="1.0" encoding="UTF-8" standalone="yes"?>
<Relationships xmlns="http://schemas.openxmlformats.org/package/2006/relationships"><Relationship Id="rId8" Type="http://schemas.openxmlformats.org/officeDocument/2006/relationships/customXml" Target="../ink/ink15.xml"/><Relationship Id="rId13" Type="http://schemas.openxmlformats.org/officeDocument/2006/relationships/customXml" Target="../ink/ink19.xml"/><Relationship Id="rId3" Type="http://schemas.openxmlformats.org/officeDocument/2006/relationships/customXml" Target="../ink/ink14.xml"/><Relationship Id="rId7" Type="http://schemas.openxmlformats.org/officeDocument/2006/relationships/image" Target="../media/image32.png"/><Relationship Id="rId12" Type="http://schemas.openxmlformats.org/officeDocument/2006/relationships/customXml" Target="../ink/ink18.xml"/><Relationship Id="rId2" Type="http://schemas.openxmlformats.org/officeDocument/2006/relationships/notesSlide" Target="../notesSlides/notesSlide12.xml"/><Relationship Id="rId16" Type="http://schemas.openxmlformats.org/officeDocument/2006/relationships/customXml" Target="../ink/ink22.xml"/><Relationship Id="rId1" Type="http://schemas.openxmlformats.org/officeDocument/2006/relationships/slideLayout" Target="../slideLayouts/slideLayout1.xml"/><Relationship Id="rId6" Type="http://schemas.openxmlformats.org/officeDocument/2006/relationships/image" Target="../media/image33.png"/><Relationship Id="rId11" Type="http://schemas.openxmlformats.org/officeDocument/2006/relationships/customXml" Target="../ink/ink17.xml"/><Relationship Id="rId5" Type="http://schemas.openxmlformats.org/officeDocument/2006/relationships/image" Target="../media/image3.png"/><Relationship Id="rId15" Type="http://schemas.openxmlformats.org/officeDocument/2006/relationships/customXml" Target="../ink/ink21.xml"/><Relationship Id="rId10" Type="http://schemas.openxmlformats.org/officeDocument/2006/relationships/customXml" Target="../ink/ink16.xml"/><Relationship Id="rId4" Type="http://schemas.openxmlformats.org/officeDocument/2006/relationships/image" Target="../media/image1760.png"/><Relationship Id="rId9" Type="http://schemas.openxmlformats.org/officeDocument/2006/relationships/image" Target="../media/image1780.png"/><Relationship Id="rId14" Type="http://schemas.openxmlformats.org/officeDocument/2006/relationships/customXml" Target="../ink/ink2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9.png"/><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35.png"/><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37.png"/><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8" Type="http://schemas.openxmlformats.org/officeDocument/2006/relationships/image" Target="../media/image41.svg"/><Relationship Id="rId3" Type="http://schemas.microsoft.com/office/2018/10/relationships/comments" Target="../comments/modernComment_312_281584C9.xml"/><Relationship Id="rId7" Type="http://schemas.openxmlformats.org/officeDocument/2006/relationships/image" Target="../media/image40.png"/><Relationship Id="rId2" Type="http://schemas.openxmlformats.org/officeDocument/2006/relationships/notesSlide" Target="../notesSlides/notesSlide19.xml"/><Relationship Id="rId1" Type="http://schemas.openxmlformats.org/officeDocument/2006/relationships/slideLayout" Target="../slideLayouts/slideLayout17.xml"/><Relationship Id="rId6" Type="http://schemas.openxmlformats.org/officeDocument/2006/relationships/image" Target="../media/image39.png"/><Relationship Id="rId11" Type="http://schemas.openxmlformats.org/officeDocument/2006/relationships/image" Target="../media/image44.png"/><Relationship Id="rId5" Type="http://schemas.openxmlformats.org/officeDocument/2006/relationships/image" Target="../media/image38.emf"/><Relationship Id="rId10" Type="http://schemas.openxmlformats.org/officeDocument/2006/relationships/image" Target="../media/image43.png"/><Relationship Id="rId4" Type="http://schemas.openxmlformats.org/officeDocument/2006/relationships/image" Target="../media/image6.emf"/><Relationship Id="rId9" Type="http://schemas.openxmlformats.org/officeDocument/2006/relationships/image" Target="../media/image42.png"/></Relationships>
</file>

<file path=ppt/slides/_rels/slide25.xml.rels><?xml version="1.0" encoding="UTF-8" standalone="yes"?>
<Relationships xmlns="http://schemas.openxmlformats.org/package/2006/relationships"><Relationship Id="rId8" Type="http://schemas.openxmlformats.org/officeDocument/2006/relationships/image" Target="../media/image47.png"/><Relationship Id="rId3" Type="http://schemas.microsoft.com/office/2018/10/relationships/comments" Target="../comments/modernComment_181_A88EC903.xml"/><Relationship Id="rId7" Type="http://schemas.openxmlformats.org/officeDocument/2006/relationships/image" Target="../media/image46.png"/><Relationship Id="rId2" Type="http://schemas.openxmlformats.org/officeDocument/2006/relationships/notesSlide" Target="../notesSlides/notesSlide20.xml"/><Relationship Id="rId1" Type="http://schemas.openxmlformats.org/officeDocument/2006/relationships/slideLayout" Target="../slideLayouts/slideLayout17.xml"/><Relationship Id="rId6" Type="http://schemas.openxmlformats.org/officeDocument/2006/relationships/image" Target="../media/image35.png"/><Relationship Id="rId5" Type="http://schemas.openxmlformats.org/officeDocument/2006/relationships/image" Target="../media/image38.emf"/><Relationship Id="rId4" Type="http://schemas.openxmlformats.org/officeDocument/2006/relationships/image" Target="../media/image45.png"/><Relationship Id="rId9" Type="http://schemas.openxmlformats.org/officeDocument/2006/relationships/image" Target="../media/image33.png"/></Relationships>
</file>

<file path=ppt/slides/_rels/slide26.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55.png"/><Relationship Id="rId18" Type="http://schemas.openxmlformats.org/officeDocument/2006/relationships/image" Target="../media/image56.png"/><Relationship Id="rId3" Type="http://schemas.openxmlformats.org/officeDocument/2006/relationships/image" Target="../media/image48.svg"/><Relationship Id="rId21" Type="http://schemas.openxmlformats.org/officeDocument/2006/relationships/image" Target="../media/image2040.png"/><Relationship Id="rId7" Type="http://schemas.openxmlformats.org/officeDocument/2006/relationships/image" Target="../media/image15.png"/><Relationship Id="rId12" Type="http://schemas.openxmlformats.org/officeDocument/2006/relationships/image" Target="../media/image54.png"/><Relationship Id="rId17" Type="http://schemas.openxmlformats.org/officeDocument/2006/relationships/customXml" Target="../ink/ink24.xml"/><Relationship Id="rId2" Type="http://schemas.openxmlformats.org/officeDocument/2006/relationships/notesSlide" Target="../notesSlides/notesSlide21.xml"/><Relationship Id="rId16" Type="http://schemas.openxmlformats.org/officeDocument/2006/relationships/image" Target="../media/image2020.png"/><Relationship Id="rId20" Type="http://schemas.openxmlformats.org/officeDocument/2006/relationships/customXml" Target="../ink/ink25.xml"/><Relationship Id="rId1" Type="http://schemas.openxmlformats.org/officeDocument/2006/relationships/slideLayout" Target="../slideLayouts/slideLayout1.xml"/><Relationship Id="rId6" Type="http://schemas.openxmlformats.org/officeDocument/2006/relationships/image" Target="../media/image51.png"/><Relationship Id="rId11" Type="http://schemas.openxmlformats.org/officeDocument/2006/relationships/image" Target="../media/image8.png"/><Relationship Id="rId5" Type="http://schemas.openxmlformats.org/officeDocument/2006/relationships/image" Target="../media/image50.png"/><Relationship Id="rId23" Type="http://schemas.openxmlformats.org/officeDocument/2006/relationships/image" Target="../media/image205.png"/><Relationship Id="rId10" Type="http://schemas.openxmlformats.org/officeDocument/2006/relationships/image" Target="../media/image53.png"/><Relationship Id="rId19" Type="http://schemas.openxmlformats.org/officeDocument/2006/relationships/image" Target="../media/image56.png"/><Relationship Id="rId4" Type="http://schemas.openxmlformats.org/officeDocument/2006/relationships/image" Target="../media/image49.png"/><Relationship Id="rId9" Type="http://schemas.openxmlformats.org/officeDocument/2006/relationships/image" Target="../media/image52.png"/><Relationship Id="rId14" Type="http://schemas.openxmlformats.org/officeDocument/2006/relationships/customXml" Target="../ink/ink23.xml"/><Relationship Id="rId22" Type="http://schemas.openxmlformats.org/officeDocument/2006/relationships/customXml" Target="../ink/ink26.xml"/></Relationships>
</file>

<file path=ppt/slides/_rels/slide27.xml.rels><?xml version="1.0" encoding="UTF-8" standalone="yes"?>
<Relationships xmlns="http://schemas.openxmlformats.org/package/2006/relationships"><Relationship Id="rId3" Type="http://schemas.microsoft.com/office/2018/10/relationships/comments" Target="../comments/modernComment_313_6A48E0D6.xml"/><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58.png"/><Relationship Id="rId4" Type="http://schemas.openxmlformats.org/officeDocument/2006/relationships/image" Target="../media/image57.svg"/></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4.xml"/><Relationship Id="rId1" Type="http://schemas.openxmlformats.org/officeDocument/2006/relationships/slideLayout" Target="../slideLayouts/slideLayout17.xml"/><Relationship Id="rId6" Type="http://schemas.openxmlformats.org/officeDocument/2006/relationships/image" Target="../media/image37.png"/><Relationship Id="rId5" Type="http://schemas.openxmlformats.org/officeDocument/2006/relationships/image" Target="../media/image22.png"/><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5.xml"/><Relationship Id="rId1" Type="http://schemas.openxmlformats.org/officeDocument/2006/relationships/slideLayout" Target="../slideLayouts/slideLayout17.xml"/><Relationship Id="rId6" Type="http://schemas.openxmlformats.org/officeDocument/2006/relationships/image" Target="../media/image60.png"/><Relationship Id="rId5" Type="http://schemas.openxmlformats.org/officeDocument/2006/relationships/image" Target="../media/image4.png"/><Relationship Id="rId4" Type="http://schemas.openxmlformats.org/officeDocument/2006/relationships/image" Target="../media/image22.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8.xml"/><Relationship Id="rId1" Type="http://schemas.openxmlformats.org/officeDocument/2006/relationships/slideLayout" Target="../slideLayouts/slideLayout17.xml"/><Relationship Id="rId4" Type="http://schemas.openxmlformats.org/officeDocument/2006/relationships/image" Target="../media/image61.png"/></Relationships>
</file>

<file path=ppt/slides/_rels/slide3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9.xml"/><Relationship Id="rId1" Type="http://schemas.openxmlformats.org/officeDocument/2006/relationships/slideLayout" Target="../slideLayouts/slideLayout16.xml"/><Relationship Id="rId5" Type="http://schemas.openxmlformats.org/officeDocument/2006/relationships/image" Target="../media/image55.png"/><Relationship Id="rId4" Type="http://schemas.openxmlformats.org/officeDocument/2006/relationships/image" Target="../media/image17.png"/></Relationships>
</file>

<file path=ppt/slides/_rels/slide35.xml.rels><?xml version="1.0" encoding="UTF-8" standalone="yes"?>
<Relationships xmlns="http://schemas.openxmlformats.org/package/2006/relationships"><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notesSlide" Target="../notesSlides/notesSlide30.xml"/><Relationship Id="rId1" Type="http://schemas.openxmlformats.org/officeDocument/2006/relationships/slideLayout" Target="../slideLayouts/slideLayout17.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36.xml.rels><?xml version="1.0" encoding="UTF-8" standalone="yes"?>
<Relationships xmlns="http://schemas.openxmlformats.org/package/2006/relationships"><Relationship Id="rId8" Type="http://schemas.openxmlformats.org/officeDocument/2006/relationships/customXml" Target="../ink/ink27.xml"/><Relationship Id="rId13" Type="http://schemas.openxmlformats.org/officeDocument/2006/relationships/customXml" Target="../ink/ink31.xml"/><Relationship Id="rId18" Type="http://schemas.openxmlformats.org/officeDocument/2006/relationships/customXml" Target="../ink/ink36.xml"/><Relationship Id="rId3" Type="http://schemas.openxmlformats.org/officeDocument/2006/relationships/image" Target="../media/image8.png"/><Relationship Id="rId7" Type="http://schemas.openxmlformats.org/officeDocument/2006/relationships/image" Target="../media/image10.png"/><Relationship Id="rId12" Type="http://schemas.openxmlformats.org/officeDocument/2006/relationships/customXml" Target="../ink/ink30.xml"/><Relationship Id="rId17" Type="http://schemas.openxmlformats.org/officeDocument/2006/relationships/customXml" Target="../ink/ink35.xml"/><Relationship Id="rId2" Type="http://schemas.openxmlformats.org/officeDocument/2006/relationships/image" Target="../media/image51.png"/><Relationship Id="rId16" Type="http://schemas.openxmlformats.org/officeDocument/2006/relationships/customXml" Target="../ink/ink34.xml"/><Relationship Id="rId20" Type="http://schemas.openxmlformats.org/officeDocument/2006/relationships/customXml" Target="../ink/ink38.xml"/><Relationship Id="rId1" Type="http://schemas.openxmlformats.org/officeDocument/2006/relationships/slideLayout" Target="../slideLayouts/slideLayout16.xml"/><Relationship Id="rId6" Type="http://schemas.openxmlformats.org/officeDocument/2006/relationships/image" Target="../media/image12.png"/><Relationship Id="rId11" Type="http://schemas.openxmlformats.org/officeDocument/2006/relationships/customXml" Target="../ink/ink29.xml"/><Relationship Id="rId5" Type="http://schemas.openxmlformats.org/officeDocument/2006/relationships/image" Target="../media/image67.png"/><Relationship Id="rId15" Type="http://schemas.openxmlformats.org/officeDocument/2006/relationships/customXml" Target="../ink/ink33.xml"/><Relationship Id="rId10" Type="http://schemas.openxmlformats.org/officeDocument/2006/relationships/customXml" Target="../ink/ink28.xml"/><Relationship Id="rId19" Type="http://schemas.openxmlformats.org/officeDocument/2006/relationships/customXml" Target="../ink/ink37.xml"/><Relationship Id="rId4" Type="http://schemas.openxmlformats.org/officeDocument/2006/relationships/image" Target="../media/image59.png"/><Relationship Id="rId9" Type="http://schemas.openxmlformats.org/officeDocument/2006/relationships/image" Target="../media/image1780.png"/><Relationship Id="rId14" Type="http://schemas.openxmlformats.org/officeDocument/2006/relationships/customXml" Target="../ink/ink32.xml"/></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2.png"/><Relationship Id="rId1" Type="http://schemas.openxmlformats.org/officeDocument/2006/relationships/slideLayout" Target="../slideLayouts/slideLayout17.xml"/><Relationship Id="rId5" Type="http://schemas.openxmlformats.org/officeDocument/2006/relationships/image" Target="../media/image19.png"/><Relationship Id="rId4" Type="http://schemas.openxmlformats.org/officeDocument/2006/relationships/image" Target="../media/image33.png"/></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1.xml"/><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2.xml"/><Relationship Id="rId1" Type="http://schemas.openxmlformats.org/officeDocument/2006/relationships/slideLayout" Target="../slideLayouts/slideLayout16.xml"/><Relationship Id="rId5" Type="http://schemas.openxmlformats.org/officeDocument/2006/relationships/chart" Target="../charts/chart4.xml"/><Relationship Id="rId4" Type="http://schemas.openxmlformats.org/officeDocument/2006/relationships/chart" Target="../charts/chart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10.png"/><Relationship Id="rId5" Type="http://schemas.openxmlformats.org/officeDocument/2006/relationships/image" Target="../media/image14.png"/><Relationship Id="rId4" Type="http://schemas.openxmlformats.org/officeDocument/2006/relationships/image" Target="../media/image13.png"/></Relationships>
</file>

<file path=ppt/slides/_rels/slide40.xml.rels><?xml version="1.0" encoding="UTF-8" standalone="yes"?>
<Relationships xmlns="http://schemas.openxmlformats.org/package/2006/relationships"><Relationship Id="rId3" Type="http://schemas.openxmlformats.org/officeDocument/2006/relationships/hyperlink" Target="https://www.pathwayshousingfirst.org/about-us" TargetMode="External"/><Relationship Id="rId2" Type="http://schemas.openxmlformats.org/officeDocument/2006/relationships/notesSlide" Target="../notesSlides/notesSlide33.xml"/><Relationship Id="rId1" Type="http://schemas.openxmlformats.org/officeDocument/2006/relationships/slideLayout" Target="../slideLayouts/slideLayout18.xml"/><Relationship Id="rId4" Type="http://schemas.openxmlformats.org/officeDocument/2006/relationships/hyperlink" Target="https://ysaatio.fi/asunto-ensin/asunto-ensin-malli/"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68.png"/><Relationship Id="rId7" Type="http://schemas.openxmlformats.org/officeDocument/2006/relationships/image" Target="../media/image22.png"/><Relationship Id="rId2" Type="http://schemas.openxmlformats.org/officeDocument/2006/relationships/notesSlide" Target="../notesSlides/notesSlide35.xml"/><Relationship Id="rId1" Type="http://schemas.openxmlformats.org/officeDocument/2006/relationships/slideLayout" Target="../slideLayouts/slideLayout16.xml"/><Relationship Id="rId6" Type="http://schemas.openxmlformats.org/officeDocument/2006/relationships/image" Target="../media/image33.png"/><Relationship Id="rId5" Type="http://schemas.openxmlformats.org/officeDocument/2006/relationships/image" Target="../media/image59.png"/><Relationship Id="rId4" Type="http://schemas.openxmlformats.org/officeDocument/2006/relationships/image" Target="../media/image69.png"/></Relationships>
</file>

<file path=ppt/slides/_rels/slide4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3" Type="http://schemas.openxmlformats.org/officeDocument/2006/relationships/image" Target="../media/image1740.png"/><Relationship Id="rId2" Type="http://schemas.openxmlformats.org/officeDocument/2006/relationships/customXml" Target="../ink/ink39.xml"/><Relationship Id="rId1" Type="http://schemas.openxmlformats.org/officeDocument/2006/relationships/slideLayout" Target="../slideLayouts/slideLayout16.xml"/><Relationship Id="rId5" Type="http://schemas.openxmlformats.org/officeDocument/2006/relationships/image" Target="../media/image1750.png"/><Relationship Id="rId4" Type="http://schemas.openxmlformats.org/officeDocument/2006/relationships/customXml" Target="../ink/ink40.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svg"/></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3.png"/><Relationship Id="rId7"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16.xml"/><Relationship Id="rId6" Type="http://schemas.openxmlformats.org/officeDocument/2006/relationships/image" Target="../media/image20.png"/><Relationship Id="rId5" Type="http://schemas.openxmlformats.org/officeDocument/2006/relationships/image" Target="../media/image17.png"/><Relationship Id="rId4" Type="http://schemas.openxmlformats.org/officeDocument/2006/relationships/image" Target="../media/image19.png"/><Relationship Id="rId9" Type="http://schemas.openxmlformats.org/officeDocument/2006/relationships/image" Target="../media/image23.png"/></Relationships>
</file>

<file path=ppt/slides/_rels/slide7.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svg"/><Relationship Id="rId7"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image" Target="../media/image27.png"/><Relationship Id="rId11" Type="http://schemas.openxmlformats.org/officeDocument/2006/relationships/image" Target="../media/image9.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svg"/><Relationship Id="rId9" Type="http://schemas.openxmlformats.org/officeDocument/2006/relationships/image" Target="../media/image30.png"/></Relationships>
</file>

<file path=ppt/slides/_rels/slide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notesSlide" Target="../notesSlides/notesSlide7.xml"/><Relationship Id="rId1" Type="http://schemas.openxmlformats.org/officeDocument/2006/relationships/slideLayout" Target="../slideLayouts/slideLayout16.xml"/><Relationship Id="rId5" Type="http://schemas.openxmlformats.org/officeDocument/2006/relationships/image" Target="../media/image25.svg"/><Relationship Id="rId4" Type="http://schemas.openxmlformats.org/officeDocument/2006/relationships/image" Target="../media/image24.svg"/></Relationships>
</file>

<file path=ppt/slides/_rels/slide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notesSlide" Target="../notesSlides/notesSlide8.xml"/><Relationship Id="rId1" Type="http://schemas.openxmlformats.org/officeDocument/2006/relationships/slideLayout" Target="../slideLayouts/slideLayout16.xml"/><Relationship Id="rId5" Type="http://schemas.openxmlformats.org/officeDocument/2006/relationships/image" Target="../media/image25.svg"/><Relationship Id="rId4" Type="http://schemas.openxmlformats.org/officeDocument/2006/relationships/image" Target="../media/image24.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EDFE2"/>
        </a:solidFill>
        <a:effectLst/>
      </p:bgPr>
    </p:bg>
    <p:spTree>
      <p:nvGrpSpPr>
        <p:cNvPr id="1" name="Shape 59">
          <a:extLst>
            <a:ext uri="{FF2B5EF4-FFF2-40B4-BE49-F238E27FC236}">
              <a16:creationId xmlns:a16="http://schemas.microsoft.com/office/drawing/2014/main" id="{DAB6D0DA-3D96-2B7F-E00C-467A0EE8B0FB}"/>
            </a:ext>
          </a:extLst>
        </p:cNvPr>
        <p:cNvGrpSpPr/>
        <p:nvPr/>
      </p:nvGrpSpPr>
      <p:grpSpPr>
        <a:xfrm>
          <a:off x="0" y="0"/>
          <a:ext cx="0" cy="0"/>
          <a:chOff x="0" y="0"/>
          <a:chExt cx="0" cy="0"/>
        </a:xfrm>
      </p:grpSpPr>
      <p:pic>
        <p:nvPicPr>
          <p:cNvPr id="7" name="Elemento grafico 7">
            <a:extLst>
              <a:ext uri="{FF2B5EF4-FFF2-40B4-BE49-F238E27FC236}">
                <a16:creationId xmlns:a16="http://schemas.microsoft.com/office/drawing/2014/main" id="{6465E3EE-D22F-37A3-4BC7-030343DE1673}"/>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rot="5400000">
            <a:off x="553009" y="2391667"/>
            <a:ext cx="5627879" cy="369543"/>
          </a:xfrm>
          <a:prstGeom prst="rect">
            <a:avLst/>
          </a:prstGeom>
        </p:spPr>
      </p:pic>
      <p:sp>
        <p:nvSpPr>
          <p:cNvPr id="4" name="Rectangle 3">
            <a:extLst>
              <a:ext uri="{FF2B5EF4-FFF2-40B4-BE49-F238E27FC236}">
                <a16:creationId xmlns:a16="http://schemas.microsoft.com/office/drawing/2014/main" id="{5EB7051A-CBAA-207E-C178-B3E36342B57F}"/>
              </a:ext>
            </a:extLst>
          </p:cNvPr>
          <p:cNvSpPr/>
          <p:nvPr/>
        </p:nvSpPr>
        <p:spPr>
          <a:xfrm>
            <a:off x="-114300" y="-237501"/>
            <a:ext cx="3547365" cy="5733698"/>
          </a:xfrm>
          <a:prstGeom prst="rect">
            <a:avLst/>
          </a:prstGeom>
          <a:solidFill>
            <a:srgbClr val="E97132"/>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fi-FI" sz="1050"/>
          </a:p>
        </p:txBody>
      </p:sp>
      <p:sp>
        <p:nvSpPr>
          <p:cNvPr id="61" name="Google Shape;61;p17">
            <a:extLst>
              <a:ext uri="{FF2B5EF4-FFF2-40B4-BE49-F238E27FC236}">
                <a16:creationId xmlns:a16="http://schemas.microsoft.com/office/drawing/2014/main" id="{4EFD269D-1B86-64FF-B24C-454AD09D5534}"/>
              </a:ext>
            </a:extLst>
          </p:cNvPr>
          <p:cNvSpPr txBox="1">
            <a:spLocks noGrp="1"/>
          </p:cNvSpPr>
          <p:nvPr>
            <p:ph type="ctrTitle"/>
          </p:nvPr>
        </p:nvSpPr>
        <p:spPr>
          <a:xfrm>
            <a:off x="3744973" y="385762"/>
            <a:ext cx="4692386" cy="1540388"/>
          </a:xfrm>
          <a:prstGeom prst="rect">
            <a:avLst/>
          </a:prstGeom>
        </p:spPr>
        <p:txBody>
          <a:bodyPr spcFirstLastPara="1" vert="horz" wrap="square" lIns="91425" tIns="91425" rIns="91425" bIns="91425" rtlCol="0" anchor="b" anchorCtr="0">
            <a:noAutofit/>
          </a:bodyPr>
          <a:lstStyle/>
          <a:p>
            <a:pPr algn="r"/>
            <a:r>
              <a:rPr lang="en-US" b="1">
                <a:latin typeface="Neue Haas Grotesk Text Pro"/>
              </a:rPr>
              <a:t>BUILDING INVESTMENT</a:t>
            </a:r>
          </a:p>
        </p:txBody>
      </p:sp>
      <p:sp>
        <p:nvSpPr>
          <p:cNvPr id="6" name="TextBox 3">
            <a:extLst>
              <a:ext uri="{FF2B5EF4-FFF2-40B4-BE49-F238E27FC236}">
                <a16:creationId xmlns:a16="http://schemas.microsoft.com/office/drawing/2014/main" id="{85FA96BC-FC92-E40D-2FE5-EDC6E3363924}"/>
              </a:ext>
            </a:extLst>
          </p:cNvPr>
          <p:cNvSpPr txBox="1"/>
          <p:nvPr/>
        </p:nvSpPr>
        <p:spPr>
          <a:xfrm>
            <a:off x="4403333" y="1868617"/>
            <a:ext cx="4041584" cy="196208"/>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r"/>
            <a:r>
              <a:rPr lang="en-US" sz="825" i="1">
                <a:solidFill>
                  <a:srgbClr val="434343"/>
                </a:solidFill>
                <a:latin typeface="Neue Haas Grotesk Text Pro" panose="020B0504020202020204" pitchFamily="34" charset="0"/>
                <a:ea typeface="Playfair Display"/>
                <a:cs typeface="Playfair Display"/>
              </a:rPr>
              <a:t>Nicole Kajander, Jenna Karvonen, Henna Kyrö, Kerttu Parkkinen, Giovanna Usai </a:t>
            </a:r>
            <a:endParaRPr lang="en-US" sz="825">
              <a:latin typeface="Neue Haas Grotesk Text Pro" panose="020B0504020202020204" pitchFamily="34" charset="0"/>
            </a:endParaRPr>
          </a:p>
        </p:txBody>
      </p:sp>
      <p:pic>
        <p:nvPicPr>
          <p:cNvPr id="2" name="Picture 114" descr="Diagram, engineering drawing&#10;&#10;Description automatically generated">
            <a:extLst>
              <a:ext uri="{FF2B5EF4-FFF2-40B4-BE49-F238E27FC236}">
                <a16:creationId xmlns:a16="http://schemas.microsoft.com/office/drawing/2014/main" id="{46C36BE5-5714-63B3-855F-222B2CF93EBA}"/>
              </a:ext>
            </a:extLst>
          </p:cNvPr>
          <p:cNvPicPr>
            <a:picLocks noChangeAspect="1"/>
          </p:cNvPicPr>
          <p:nvPr/>
        </p:nvPicPr>
        <p:blipFill>
          <a:blip r:embed="rId4"/>
          <a:stretch>
            <a:fillRect/>
          </a:stretch>
        </p:blipFill>
        <p:spPr>
          <a:xfrm>
            <a:off x="6614713" y="2571750"/>
            <a:ext cx="2606993" cy="2671763"/>
          </a:xfrm>
          <a:prstGeom prst="rect">
            <a:avLst/>
          </a:prstGeom>
        </p:spPr>
      </p:pic>
      <p:pic>
        <p:nvPicPr>
          <p:cNvPr id="5" name="Picture 74" descr="Diagram, engineering drawing&#10;&#10;Description automatically generated">
            <a:extLst>
              <a:ext uri="{FF2B5EF4-FFF2-40B4-BE49-F238E27FC236}">
                <a16:creationId xmlns:a16="http://schemas.microsoft.com/office/drawing/2014/main" id="{4E87239E-D9A8-638B-D14C-1E8229A4FDC0}"/>
              </a:ext>
            </a:extLst>
          </p:cNvPr>
          <p:cNvPicPr>
            <a:picLocks noChangeAspect="1"/>
          </p:cNvPicPr>
          <p:nvPr/>
        </p:nvPicPr>
        <p:blipFill>
          <a:blip r:embed="rId5"/>
          <a:stretch>
            <a:fillRect/>
          </a:stretch>
        </p:blipFill>
        <p:spPr>
          <a:xfrm>
            <a:off x="2211908" y="3128963"/>
            <a:ext cx="4533900" cy="2114550"/>
          </a:xfrm>
          <a:prstGeom prst="rect">
            <a:avLst/>
          </a:prstGeom>
        </p:spPr>
      </p:pic>
      <p:pic>
        <p:nvPicPr>
          <p:cNvPr id="9" name="Picture 2">
            <a:extLst>
              <a:ext uri="{FF2B5EF4-FFF2-40B4-BE49-F238E27FC236}">
                <a16:creationId xmlns:a16="http://schemas.microsoft.com/office/drawing/2014/main" id="{06940A6A-9ECD-4ED0-77C0-93754C9ED8CE}"/>
              </a:ext>
            </a:extLst>
          </p:cNvPr>
          <p:cNvPicPr>
            <a:picLocks noChangeAspect="1"/>
          </p:cNvPicPr>
          <p:nvPr/>
        </p:nvPicPr>
        <p:blipFill>
          <a:blip r:embed="rId6"/>
          <a:stretch>
            <a:fillRect/>
          </a:stretch>
        </p:blipFill>
        <p:spPr>
          <a:xfrm>
            <a:off x="147638" y="4624388"/>
            <a:ext cx="1302544" cy="449967"/>
          </a:xfrm>
          <a:prstGeom prst="rect">
            <a:avLst/>
          </a:prstGeom>
        </p:spPr>
      </p:pic>
      <p:sp>
        <p:nvSpPr>
          <p:cNvPr id="11" name="Google Shape;61;p17">
            <a:extLst>
              <a:ext uri="{FF2B5EF4-FFF2-40B4-BE49-F238E27FC236}">
                <a16:creationId xmlns:a16="http://schemas.microsoft.com/office/drawing/2014/main" id="{BBB61978-CC23-618F-847E-31184C783266}"/>
              </a:ext>
            </a:extLst>
          </p:cNvPr>
          <p:cNvSpPr txBox="1">
            <a:spLocks/>
          </p:cNvSpPr>
          <p:nvPr/>
        </p:nvSpPr>
        <p:spPr>
          <a:xfrm>
            <a:off x="3744973" y="2173062"/>
            <a:ext cx="4692386" cy="292009"/>
          </a:xfrm>
          <a:prstGeom prst="rect">
            <a:avLst/>
          </a:prstGeom>
        </p:spPr>
        <p:txBody>
          <a:bodyPr spcFirstLastPara="1" vert="horz" wrap="square" lIns="91425" tIns="91425" rIns="91425" bIns="91425" rtlCol="0" anchor="b" anchorCtr="0">
            <a:noAutofit/>
          </a:bodyPr>
          <a:lstStyle>
            <a:lvl1pPr algn="ctr" defTabSz="914400" rtl="0" eaLnBrk="1" latinLnBrk="0" hangingPunct="1">
              <a:lnSpc>
                <a:spcPct val="90000"/>
              </a:lnSpc>
              <a:spcBef>
                <a:spcPct val="0"/>
              </a:spcBef>
              <a:buNone/>
              <a:defRPr sz="6000" kern="1200">
                <a:solidFill>
                  <a:schemeClr val="tx1"/>
                </a:solidFill>
                <a:latin typeface="Neue Haas Grotesk Text Pro" panose="020B0504020202020204" pitchFamily="34" charset="0"/>
                <a:ea typeface="+mj-ea"/>
                <a:cs typeface="+mj-cs"/>
              </a:defRPr>
            </a:lvl1pPr>
          </a:lstStyle>
          <a:p>
            <a:pPr algn="r"/>
            <a:r>
              <a:rPr lang="fi-FI" sz="1500" b="1"/>
              <a:t>Design for Government 2026</a:t>
            </a:r>
          </a:p>
        </p:txBody>
      </p:sp>
      <p:pic>
        <p:nvPicPr>
          <p:cNvPr id="3" name="Kuva 8">
            <a:extLst>
              <a:ext uri="{FF2B5EF4-FFF2-40B4-BE49-F238E27FC236}">
                <a16:creationId xmlns:a16="http://schemas.microsoft.com/office/drawing/2014/main" id="{7FE51588-73AC-DC9C-C5CB-63577857854B}"/>
              </a:ext>
            </a:extLst>
          </p:cNvPr>
          <p:cNvPicPr>
            <a:picLocks noChangeAspect="1"/>
          </p:cNvPicPr>
          <p:nvPr/>
        </p:nvPicPr>
        <p:blipFill>
          <a:blip r:embed="rId7"/>
          <a:stretch>
            <a:fillRect/>
          </a:stretch>
        </p:blipFill>
        <p:spPr>
          <a:xfrm>
            <a:off x="147638" y="4074203"/>
            <a:ext cx="989128" cy="550184"/>
          </a:xfrm>
          <a:prstGeom prst="rect">
            <a:avLst/>
          </a:prstGeom>
        </p:spPr>
      </p:pic>
    </p:spTree>
    <p:extLst>
      <p:ext uri="{BB962C8B-B14F-4D97-AF65-F5344CB8AC3E}">
        <p14:creationId xmlns:p14="http://schemas.microsoft.com/office/powerpoint/2010/main" val="34504006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EDFE2"/>
        </a:solidFill>
        <a:effectLst/>
      </p:bgPr>
    </p:bg>
    <p:spTree>
      <p:nvGrpSpPr>
        <p:cNvPr id="1" name="">
          <a:extLst>
            <a:ext uri="{FF2B5EF4-FFF2-40B4-BE49-F238E27FC236}">
              <a16:creationId xmlns:a16="http://schemas.microsoft.com/office/drawing/2014/main" id="{DA8E5877-E488-95A0-071A-2C9F63B81BE9}"/>
            </a:ext>
          </a:extLst>
        </p:cNvPr>
        <p:cNvGrpSpPr/>
        <p:nvPr/>
      </p:nvGrpSpPr>
      <p:grpSpPr>
        <a:xfrm>
          <a:off x="0" y="0"/>
          <a:ext cx="0" cy="0"/>
          <a:chOff x="0" y="0"/>
          <a:chExt cx="0" cy="0"/>
        </a:xfrm>
      </p:grpSpPr>
      <p:sp>
        <p:nvSpPr>
          <p:cNvPr id="7" name="Otsikko 1">
            <a:extLst>
              <a:ext uri="{FF2B5EF4-FFF2-40B4-BE49-F238E27FC236}">
                <a16:creationId xmlns:a16="http://schemas.microsoft.com/office/drawing/2014/main" id="{14841FCA-A91B-8CCC-52B0-44FA220244D8}"/>
              </a:ext>
            </a:extLst>
          </p:cNvPr>
          <p:cNvSpPr txBox="1">
            <a:spLocks/>
          </p:cNvSpPr>
          <p:nvPr/>
        </p:nvSpPr>
        <p:spPr>
          <a:xfrm>
            <a:off x="3309173" y="2184444"/>
            <a:ext cx="2069280" cy="774613"/>
          </a:xfrm>
          <a:prstGeom prst="rect">
            <a:avLst/>
          </a:prstGeom>
        </p:spPr>
        <p:txBody>
          <a:bodyPr vert="horz" lIns="68580" tIns="34290" rIns="68580" bIns="3429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i-FI" sz="3300" b="1">
                <a:latin typeface="Neue Haas Grotesk Text Pro" panose="020B0504020202020204" pitchFamily="34" charset="0"/>
              </a:rPr>
              <a:t>One day...</a:t>
            </a:r>
          </a:p>
        </p:txBody>
      </p:sp>
      <p:sp>
        <p:nvSpPr>
          <p:cNvPr id="4" name="Google Shape;61;p17">
            <a:extLst>
              <a:ext uri="{FF2B5EF4-FFF2-40B4-BE49-F238E27FC236}">
                <a16:creationId xmlns:a16="http://schemas.microsoft.com/office/drawing/2014/main" id="{C2CF6826-50DD-2153-8D03-7DEE4B03DC7B}"/>
              </a:ext>
            </a:extLst>
          </p:cNvPr>
          <p:cNvSpPr txBox="1">
            <a:spLocks/>
          </p:cNvSpPr>
          <p:nvPr/>
        </p:nvSpPr>
        <p:spPr>
          <a:xfrm>
            <a:off x="0" y="-1"/>
            <a:ext cx="9144000" cy="400051"/>
          </a:xfrm>
          <a:prstGeom prst="rect">
            <a:avLst/>
          </a:prstGeom>
        </p:spPr>
        <p:txBody>
          <a:bodyPr spcFirstLastPara="1" vert="horz" wrap="square" lIns="91425" tIns="91425" rIns="91425" bIns="91425" rtlCol="0" anchor="b" anchorCtr="0">
            <a:noAutofit/>
          </a:bodyPr>
          <a:lstStyle>
            <a:lvl1pPr algn="ctr" defTabSz="914400" rtl="0" eaLnBrk="1" latinLnBrk="0" hangingPunct="1">
              <a:lnSpc>
                <a:spcPct val="90000"/>
              </a:lnSpc>
              <a:spcBef>
                <a:spcPct val="0"/>
              </a:spcBef>
              <a:buNone/>
              <a:defRPr sz="6000" kern="1200">
                <a:solidFill>
                  <a:schemeClr val="tx1"/>
                </a:solidFill>
                <a:latin typeface="Neue Haas Grotesk Text Pro" panose="020B0504020202020204" pitchFamily="34" charset="0"/>
                <a:ea typeface="+mj-ea"/>
                <a:cs typeface="+mj-cs"/>
              </a:defRPr>
            </a:lvl1pPr>
          </a:lstStyle>
          <a:p>
            <a:pPr>
              <a:spcBef>
                <a:spcPts val="0"/>
              </a:spcBef>
            </a:pPr>
            <a:r>
              <a:rPr lang="en-US" sz="675" b="1">
                <a:highlight>
                  <a:srgbClr val="9FC9EB"/>
                </a:highlight>
                <a:latin typeface="Neue Haas Grotesk Text Pro"/>
              </a:rPr>
              <a:t>REFRAMING</a:t>
            </a:r>
            <a:r>
              <a:rPr lang="en-US" sz="675" b="1">
                <a:latin typeface="Neue Haas Grotesk Text Pro"/>
              </a:rPr>
              <a:t> / ANCHORING / RESEARCHING / TAKING ACTION / LEVERAGING / ENVISIONING</a:t>
            </a:r>
          </a:p>
        </p:txBody>
      </p:sp>
      <p:sp>
        <p:nvSpPr>
          <p:cNvPr id="8" name="Google Shape;198;p27">
            <a:extLst>
              <a:ext uri="{FF2B5EF4-FFF2-40B4-BE49-F238E27FC236}">
                <a16:creationId xmlns:a16="http://schemas.microsoft.com/office/drawing/2014/main" id="{0D01D868-8B27-2E3C-4A7A-874C7A30702E}"/>
              </a:ext>
            </a:extLst>
          </p:cNvPr>
          <p:cNvSpPr txBox="1"/>
          <p:nvPr/>
        </p:nvSpPr>
        <p:spPr>
          <a:xfrm>
            <a:off x="381131" y="4743450"/>
            <a:ext cx="3941181" cy="268592"/>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defRPr/>
            </a:pPr>
            <a:r>
              <a:rPr lang="en-US" sz="525">
                <a:solidFill>
                  <a:schemeClr val="bg1"/>
                </a:solidFill>
                <a:latin typeface="Neue Haas Grotesk Text Pro" panose="020B0504020202020204" pitchFamily="34" charset="0"/>
                <a:ea typeface="Work Sans"/>
                <a:cs typeface="Work Sans"/>
                <a:sym typeface="Work Sans"/>
              </a:rPr>
              <a:t>Creative Commons CC BY 4.0 2026 </a:t>
            </a:r>
          </a:p>
          <a:p>
            <a:pPr lvl="0">
              <a:defRPr/>
            </a:pPr>
            <a:r>
              <a:rPr lang="en-US" sz="525">
                <a:solidFill>
                  <a:schemeClr val="bg1"/>
                </a:solidFill>
                <a:latin typeface="Neue Haas Grotesk Text Pro" panose="020B0504020202020204" pitchFamily="34" charset="0"/>
                <a:ea typeface="Work Sans"/>
                <a:cs typeface="Work Sans"/>
                <a:sym typeface="Work Sans"/>
              </a:rPr>
              <a:t>Nicole Kajander · Jenna Karvonen · Henna Kyrö · Kerttu Parkkinen · Giovanna Usai</a:t>
            </a:r>
            <a:br>
              <a:rPr lang="en-US" sz="525">
                <a:solidFill>
                  <a:schemeClr val="bg1"/>
                </a:solidFill>
                <a:latin typeface="Neue Haas Grotesk Text Pro" panose="020B0504020202020204" pitchFamily="34" charset="0"/>
                <a:ea typeface="Work Sans"/>
                <a:cs typeface="Work Sans"/>
                <a:sym typeface="Work Sans"/>
              </a:rPr>
            </a:br>
            <a:r>
              <a:rPr lang="en-US" sz="525">
                <a:solidFill>
                  <a:schemeClr val="bg1"/>
                </a:solidFill>
                <a:latin typeface="Neue Haas Grotesk Text Pro" panose="020B0504020202020204" pitchFamily="34" charset="0"/>
                <a:ea typeface="Work Sans"/>
                <a:cs typeface="Work Sans"/>
                <a:sym typeface="Work Sans"/>
              </a:rPr>
              <a:t>Design for Government course · Aalto University</a:t>
            </a:r>
            <a:endParaRPr lang="en-US" sz="975">
              <a:solidFill>
                <a:schemeClr val="bg1"/>
              </a:solidFill>
              <a:latin typeface="Neue Haas Grotesk Text Pro" panose="020B0504020202020204" pitchFamily="34" charset="0"/>
              <a:ea typeface="Work Sans"/>
              <a:cs typeface="Work Sans"/>
              <a:sym typeface="Work Sans"/>
            </a:endParaRPr>
          </a:p>
        </p:txBody>
      </p:sp>
    </p:spTree>
    <p:extLst>
      <p:ext uri="{BB962C8B-B14F-4D97-AF65-F5344CB8AC3E}">
        <p14:creationId xmlns:p14="http://schemas.microsoft.com/office/powerpoint/2010/main" val="20996605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EDFE2"/>
        </a:solidFill>
        <a:effectLst/>
      </p:bgPr>
    </p:bg>
    <p:spTree>
      <p:nvGrpSpPr>
        <p:cNvPr id="1" name="">
          <a:extLst>
            <a:ext uri="{FF2B5EF4-FFF2-40B4-BE49-F238E27FC236}">
              <a16:creationId xmlns:a16="http://schemas.microsoft.com/office/drawing/2014/main" id="{467084A4-4188-8F30-0B7B-22CB3D00799F}"/>
            </a:ext>
          </a:extLst>
        </p:cNvPr>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6" name="Input penna 20">
                <a:extLst>
                  <a:ext uri="{FF2B5EF4-FFF2-40B4-BE49-F238E27FC236}">
                    <a16:creationId xmlns:a16="http://schemas.microsoft.com/office/drawing/2014/main" id="{F432495B-160B-569E-3FA8-1E7286ED0DCD}"/>
                  </a:ext>
                </a:extLst>
              </p14:cNvPr>
              <p14:cNvContentPartPr/>
              <p14:nvPr/>
            </p14:nvContentPartPr>
            <p14:xfrm>
              <a:off x="5003080" y="2284199"/>
              <a:ext cx="310500" cy="575100"/>
            </p14:xfrm>
          </p:contentPart>
        </mc:Choice>
        <mc:Fallback xmlns="">
          <p:pic>
            <p:nvPicPr>
              <p:cNvPr id="6" name="Input penna 20">
                <a:extLst>
                  <a:ext uri="{FF2B5EF4-FFF2-40B4-BE49-F238E27FC236}">
                    <a16:creationId xmlns:a16="http://schemas.microsoft.com/office/drawing/2014/main" id="{F432495B-160B-569E-3FA8-1E7286ED0DCD}"/>
                  </a:ext>
                </a:extLst>
              </p:cNvPr>
              <p:cNvPicPr/>
              <p:nvPr/>
            </p:nvPicPr>
            <p:blipFill>
              <a:blip r:embed="rId3"/>
              <a:stretch>
                <a:fillRect/>
              </a:stretch>
            </p:blipFill>
            <p:spPr>
              <a:xfrm>
                <a:off x="4964942" y="2246075"/>
                <a:ext cx="386416" cy="650989"/>
              </a:xfrm>
              <a:prstGeom prst="rect">
                <a:avLst/>
              </a:prstGeom>
            </p:spPr>
          </p:pic>
        </mc:Fallback>
      </mc:AlternateContent>
      <p:sp>
        <p:nvSpPr>
          <p:cNvPr id="7" name="Otsikko 1">
            <a:extLst>
              <a:ext uri="{FF2B5EF4-FFF2-40B4-BE49-F238E27FC236}">
                <a16:creationId xmlns:a16="http://schemas.microsoft.com/office/drawing/2014/main" id="{72F5D7E7-BE60-95A5-19A2-39239DDCBE0F}"/>
              </a:ext>
            </a:extLst>
          </p:cNvPr>
          <p:cNvSpPr txBox="1">
            <a:spLocks/>
          </p:cNvSpPr>
          <p:nvPr/>
        </p:nvSpPr>
        <p:spPr>
          <a:xfrm>
            <a:off x="3309173" y="2184444"/>
            <a:ext cx="2069280" cy="774613"/>
          </a:xfrm>
          <a:prstGeom prst="rect">
            <a:avLst/>
          </a:prstGeom>
        </p:spPr>
        <p:txBody>
          <a:bodyPr vert="horz" lIns="68580" tIns="34290" rIns="68580" bIns="3429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i-FI" sz="3300" b="1">
                <a:latin typeface="Neue Haas Grotesk Text Pro" panose="020B0504020202020204" pitchFamily="34" charset="0"/>
              </a:rPr>
              <a:t>One day...</a:t>
            </a:r>
          </a:p>
        </p:txBody>
      </p:sp>
      <mc:AlternateContent xmlns:mc="http://schemas.openxmlformats.org/markup-compatibility/2006" xmlns:p14="http://schemas.microsoft.com/office/powerpoint/2010/main">
        <mc:Choice Requires="p14">
          <p:contentPart p14:bwMode="auto" r:id="rId4">
            <p14:nvContentPartPr>
              <p14:cNvPr id="5" name="Input penna 19">
                <a:extLst>
                  <a:ext uri="{FF2B5EF4-FFF2-40B4-BE49-F238E27FC236}">
                    <a16:creationId xmlns:a16="http://schemas.microsoft.com/office/drawing/2014/main" id="{41A0238E-EEB5-70B5-730A-5EE4BF969AF3}"/>
                  </a:ext>
                </a:extLst>
              </p14:cNvPr>
              <p14:cNvContentPartPr/>
              <p14:nvPr/>
            </p14:nvContentPartPr>
            <p14:xfrm>
              <a:off x="3535543" y="2450789"/>
              <a:ext cx="520290" cy="241920"/>
            </p14:xfrm>
          </p:contentPart>
        </mc:Choice>
        <mc:Fallback xmlns="">
          <p:pic>
            <p:nvPicPr>
              <p:cNvPr id="5" name="Input penna 19">
                <a:extLst>
                  <a:ext uri="{FF2B5EF4-FFF2-40B4-BE49-F238E27FC236}">
                    <a16:creationId xmlns:a16="http://schemas.microsoft.com/office/drawing/2014/main" id="{41A0238E-EEB5-70B5-730A-5EE4BF969AF3}"/>
                  </a:ext>
                </a:extLst>
              </p:cNvPr>
              <p:cNvPicPr/>
              <p:nvPr/>
            </p:nvPicPr>
            <p:blipFill>
              <a:blip r:embed="rId5"/>
              <a:stretch>
                <a:fillRect/>
              </a:stretch>
            </p:blipFill>
            <p:spPr>
              <a:xfrm>
                <a:off x="3497403" y="2412629"/>
                <a:ext cx="596211" cy="317880"/>
              </a:xfrm>
              <a:prstGeom prst="rect">
                <a:avLst/>
              </a:prstGeom>
            </p:spPr>
          </p:pic>
        </mc:Fallback>
      </mc:AlternateContent>
      <p:sp>
        <p:nvSpPr>
          <p:cNvPr id="3" name="Google Shape;61;p17">
            <a:extLst>
              <a:ext uri="{FF2B5EF4-FFF2-40B4-BE49-F238E27FC236}">
                <a16:creationId xmlns:a16="http://schemas.microsoft.com/office/drawing/2014/main" id="{478B0968-881D-5D53-E43E-192016118C7C}"/>
              </a:ext>
            </a:extLst>
          </p:cNvPr>
          <p:cNvSpPr txBox="1">
            <a:spLocks/>
          </p:cNvSpPr>
          <p:nvPr/>
        </p:nvSpPr>
        <p:spPr>
          <a:xfrm>
            <a:off x="0" y="-1"/>
            <a:ext cx="9144000" cy="400051"/>
          </a:xfrm>
          <a:prstGeom prst="rect">
            <a:avLst/>
          </a:prstGeom>
        </p:spPr>
        <p:txBody>
          <a:bodyPr spcFirstLastPara="1" vert="horz" wrap="square" lIns="91425" tIns="91425" rIns="91425" bIns="91425" rtlCol="0" anchor="b" anchorCtr="0">
            <a:noAutofit/>
          </a:bodyPr>
          <a:lstStyle>
            <a:lvl1pPr algn="ctr" defTabSz="914400" rtl="0" eaLnBrk="1" latinLnBrk="0" hangingPunct="1">
              <a:lnSpc>
                <a:spcPct val="90000"/>
              </a:lnSpc>
              <a:spcBef>
                <a:spcPct val="0"/>
              </a:spcBef>
              <a:buNone/>
              <a:defRPr sz="6000" kern="1200">
                <a:solidFill>
                  <a:schemeClr val="tx1"/>
                </a:solidFill>
                <a:latin typeface="Neue Haas Grotesk Text Pro" panose="020B0504020202020204" pitchFamily="34" charset="0"/>
                <a:ea typeface="+mj-ea"/>
                <a:cs typeface="+mj-cs"/>
              </a:defRPr>
            </a:lvl1pPr>
          </a:lstStyle>
          <a:p>
            <a:pPr>
              <a:spcBef>
                <a:spcPts val="0"/>
              </a:spcBef>
            </a:pPr>
            <a:r>
              <a:rPr lang="en-US" sz="675" b="1">
                <a:highlight>
                  <a:srgbClr val="9FC9EB"/>
                </a:highlight>
                <a:latin typeface="Neue Haas Grotesk Text Pro"/>
              </a:rPr>
              <a:t>REFRAMING</a:t>
            </a:r>
            <a:r>
              <a:rPr lang="en-US" sz="675" b="1">
                <a:latin typeface="Neue Haas Grotesk Text Pro"/>
              </a:rPr>
              <a:t> / ANCHORING / RESEARCHING / TAKING ACTION / LEVERAGING / ENVISIONING</a:t>
            </a:r>
          </a:p>
        </p:txBody>
      </p:sp>
      <p:sp>
        <p:nvSpPr>
          <p:cNvPr id="4" name="Google Shape;198;p27">
            <a:extLst>
              <a:ext uri="{FF2B5EF4-FFF2-40B4-BE49-F238E27FC236}">
                <a16:creationId xmlns:a16="http://schemas.microsoft.com/office/drawing/2014/main" id="{7A708629-86B6-6868-D37C-2FBF116DAAA9}"/>
              </a:ext>
            </a:extLst>
          </p:cNvPr>
          <p:cNvSpPr txBox="1"/>
          <p:nvPr/>
        </p:nvSpPr>
        <p:spPr>
          <a:xfrm>
            <a:off x="381131" y="4743450"/>
            <a:ext cx="3941181" cy="268592"/>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defRPr/>
            </a:pPr>
            <a:r>
              <a:rPr lang="en-US" sz="525">
                <a:solidFill>
                  <a:schemeClr val="bg1"/>
                </a:solidFill>
                <a:latin typeface="Neue Haas Grotesk Text Pro" panose="020B0504020202020204" pitchFamily="34" charset="0"/>
                <a:ea typeface="Work Sans"/>
                <a:cs typeface="Work Sans"/>
                <a:sym typeface="Work Sans"/>
              </a:rPr>
              <a:t>Creative Commons CC BY 4.0 2026 </a:t>
            </a:r>
          </a:p>
          <a:p>
            <a:pPr lvl="0">
              <a:defRPr/>
            </a:pPr>
            <a:r>
              <a:rPr lang="en-US" sz="525">
                <a:solidFill>
                  <a:schemeClr val="bg1"/>
                </a:solidFill>
                <a:latin typeface="Neue Haas Grotesk Text Pro" panose="020B0504020202020204" pitchFamily="34" charset="0"/>
                <a:ea typeface="Work Sans"/>
                <a:cs typeface="Work Sans"/>
                <a:sym typeface="Work Sans"/>
              </a:rPr>
              <a:t>Nicole Kajander · Jenna Karvonen · Henna Kyrö · Kerttu Parkkinen · Giovanna Usai</a:t>
            </a:r>
            <a:br>
              <a:rPr lang="en-US" sz="525">
                <a:solidFill>
                  <a:schemeClr val="bg1"/>
                </a:solidFill>
                <a:latin typeface="Neue Haas Grotesk Text Pro" panose="020B0504020202020204" pitchFamily="34" charset="0"/>
                <a:ea typeface="Work Sans"/>
                <a:cs typeface="Work Sans"/>
                <a:sym typeface="Work Sans"/>
              </a:rPr>
            </a:br>
            <a:r>
              <a:rPr lang="en-US" sz="525">
                <a:solidFill>
                  <a:schemeClr val="bg1"/>
                </a:solidFill>
                <a:latin typeface="Neue Haas Grotesk Text Pro" panose="020B0504020202020204" pitchFamily="34" charset="0"/>
                <a:ea typeface="Work Sans"/>
                <a:cs typeface="Work Sans"/>
                <a:sym typeface="Work Sans"/>
              </a:rPr>
              <a:t>Design for Government course · Aalto University</a:t>
            </a:r>
            <a:endParaRPr lang="en-US" sz="975">
              <a:solidFill>
                <a:schemeClr val="bg1"/>
              </a:solidFill>
              <a:latin typeface="Neue Haas Grotesk Text Pro" panose="020B0504020202020204" pitchFamily="34" charset="0"/>
              <a:ea typeface="Work Sans"/>
              <a:cs typeface="Work Sans"/>
              <a:sym typeface="Work Sans"/>
            </a:endParaRPr>
          </a:p>
        </p:txBody>
      </p:sp>
    </p:spTree>
    <p:extLst>
      <p:ext uri="{BB962C8B-B14F-4D97-AF65-F5344CB8AC3E}">
        <p14:creationId xmlns:p14="http://schemas.microsoft.com/office/powerpoint/2010/main" val="14806692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EDFE2"/>
        </a:solidFill>
        <a:effectLst/>
      </p:bgPr>
    </p:bg>
    <p:spTree>
      <p:nvGrpSpPr>
        <p:cNvPr id="1" name="">
          <a:extLst>
            <a:ext uri="{FF2B5EF4-FFF2-40B4-BE49-F238E27FC236}">
              <a16:creationId xmlns:a16="http://schemas.microsoft.com/office/drawing/2014/main" id="{2DD00D3C-50BB-A720-9C8B-8E76959BCCAA}"/>
            </a:ext>
          </a:extLst>
        </p:cNvPr>
        <p:cNvGrpSpPr/>
        <p:nvPr/>
      </p:nvGrpSpPr>
      <p:grpSpPr>
        <a:xfrm>
          <a:off x="0" y="0"/>
          <a:ext cx="0" cy="0"/>
          <a:chOff x="0" y="0"/>
          <a:chExt cx="0" cy="0"/>
        </a:xfrm>
      </p:grpSpPr>
      <p:sp>
        <p:nvSpPr>
          <p:cNvPr id="7" name="Otsikko 1">
            <a:extLst>
              <a:ext uri="{FF2B5EF4-FFF2-40B4-BE49-F238E27FC236}">
                <a16:creationId xmlns:a16="http://schemas.microsoft.com/office/drawing/2014/main" id="{FB5DFC7A-CDD5-F228-616D-6E636C9E45D7}"/>
              </a:ext>
            </a:extLst>
          </p:cNvPr>
          <p:cNvSpPr txBox="1">
            <a:spLocks/>
          </p:cNvSpPr>
          <p:nvPr/>
        </p:nvSpPr>
        <p:spPr>
          <a:xfrm>
            <a:off x="2954538" y="2213574"/>
            <a:ext cx="2923477" cy="923077"/>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i-FI" sz="3000" b="1" err="1">
                <a:solidFill>
                  <a:schemeClr val="bg2">
                    <a:lumMod val="10000"/>
                  </a:schemeClr>
                </a:solidFill>
                <a:latin typeface="Neue Haas Grotesk Text Pro" panose="020B0504020202020204" pitchFamily="34" charset="0"/>
              </a:rPr>
              <a:t>Concrete</a:t>
            </a:r>
            <a:r>
              <a:rPr lang="fi-FI" sz="3000" b="1">
                <a:solidFill>
                  <a:schemeClr val="bg2">
                    <a:lumMod val="10000"/>
                  </a:schemeClr>
                </a:solidFill>
                <a:latin typeface="Neue Haas Grotesk Text Pro" panose="020B0504020202020204" pitchFamily="34" charset="0"/>
              </a:rPr>
              <a:t> </a:t>
            </a:r>
            <a:r>
              <a:rPr lang="fi-FI" sz="3000" b="1" err="1">
                <a:solidFill>
                  <a:schemeClr val="bg2">
                    <a:lumMod val="10000"/>
                  </a:schemeClr>
                </a:solidFill>
                <a:highlight>
                  <a:srgbClr val="F6A3C7"/>
                </a:highlight>
                <a:latin typeface="Neue Haas Grotesk Text Pro" panose="020B0504020202020204" pitchFamily="34" charset="0"/>
              </a:rPr>
              <a:t>benefits</a:t>
            </a:r>
            <a:endParaRPr lang="fi-FI" sz="3000" b="1">
              <a:solidFill>
                <a:schemeClr val="bg2">
                  <a:lumMod val="10000"/>
                </a:schemeClr>
              </a:solidFill>
              <a:highlight>
                <a:srgbClr val="F6A3C7"/>
              </a:highlight>
              <a:latin typeface="Neue Haas Grotesk Text Pro" panose="020B0504020202020204" pitchFamily="34" charset="0"/>
            </a:endParaRPr>
          </a:p>
        </p:txBody>
      </p:sp>
      <p:sp>
        <p:nvSpPr>
          <p:cNvPr id="12" name="Google Shape;61;p17">
            <a:extLst>
              <a:ext uri="{FF2B5EF4-FFF2-40B4-BE49-F238E27FC236}">
                <a16:creationId xmlns:a16="http://schemas.microsoft.com/office/drawing/2014/main" id="{C39DD24D-EF02-2251-579E-BD8FC2D10F63}"/>
              </a:ext>
            </a:extLst>
          </p:cNvPr>
          <p:cNvSpPr txBox="1">
            <a:spLocks/>
          </p:cNvSpPr>
          <p:nvPr/>
        </p:nvSpPr>
        <p:spPr>
          <a:xfrm>
            <a:off x="0" y="-1"/>
            <a:ext cx="9144000" cy="400051"/>
          </a:xfrm>
          <a:prstGeom prst="rect">
            <a:avLst/>
          </a:prstGeom>
        </p:spPr>
        <p:txBody>
          <a:bodyPr spcFirstLastPara="1" vert="horz" wrap="square" lIns="91425" tIns="91425" rIns="91425" bIns="91425" rtlCol="0" anchor="b" anchorCtr="0">
            <a:noAutofit/>
          </a:bodyPr>
          <a:lstStyle>
            <a:lvl1pPr algn="ctr" defTabSz="914400" rtl="0" eaLnBrk="1" latinLnBrk="0" hangingPunct="1">
              <a:lnSpc>
                <a:spcPct val="90000"/>
              </a:lnSpc>
              <a:spcBef>
                <a:spcPct val="0"/>
              </a:spcBef>
              <a:buNone/>
              <a:defRPr sz="6000" kern="1200">
                <a:solidFill>
                  <a:schemeClr val="tx1"/>
                </a:solidFill>
                <a:latin typeface="Neue Haas Grotesk Text Pro" panose="020B0504020202020204" pitchFamily="34" charset="0"/>
                <a:ea typeface="+mj-ea"/>
                <a:cs typeface="+mj-cs"/>
              </a:defRPr>
            </a:lvl1pPr>
          </a:lstStyle>
          <a:p>
            <a:pPr>
              <a:spcBef>
                <a:spcPts val="0"/>
              </a:spcBef>
            </a:pPr>
            <a:r>
              <a:rPr lang="en-US" sz="675" b="1">
                <a:highlight>
                  <a:srgbClr val="9FC9EB"/>
                </a:highlight>
                <a:latin typeface="Neue Haas Grotesk Text Pro"/>
              </a:rPr>
              <a:t>REFRAMING</a:t>
            </a:r>
            <a:r>
              <a:rPr lang="en-US" sz="675" b="1">
                <a:latin typeface="Neue Haas Grotesk Text Pro"/>
              </a:rPr>
              <a:t> / ANCHORING / RESEARCHING / TAKING ACTION / LEVERAGING / ENVISIONING</a:t>
            </a:r>
          </a:p>
        </p:txBody>
      </p:sp>
      <p:sp>
        <p:nvSpPr>
          <p:cNvPr id="9" name="Google Shape;198;p27">
            <a:extLst>
              <a:ext uri="{FF2B5EF4-FFF2-40B4-BE49-F238E27FC236}">
                <a16:creationId xmlns:a16="http://schemas.microsoft.com/office/drawing/2014/main" id="{D89EF308-C58A-8339-B9C7-3455B6FC4689}"/>
              </a:ext>
            </a:extLst>
          </p:cNvPr>
          <p:cNvSpPr txBox="1"/>
          <p:nvPr/>
        </p:nvSpPr>
        <p:spPr>
          <a:xfrm>
            <a:off x="381131" y="4743450"/>
            <a:ext cx="3941181" cy="268592"/>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defRPr/>
            </a:pPr>
            <a:r>
              <a:rPr lang="en-US" sz="525">
                <a:solidFill>
                  <a:schemeClr val="bg1"/>
                </a:solidFill>
                <a:latin typeface="Neue Haas Grotesk Text Pro" panose="020B0504020202020204" pitchFamily="34" charset="0"/>
                <a:ea typeface="Work Sans"/>
                <a:cs typeface="Work Sans"/>
                <a:sym typeface="Work Sans"/>
              </a:rPr>
              <a:t>Creative Commons CC BY 4.0 2026 </a:t>
            </a:r>
          </a:p>
          <a:p>
            <a:pPr lvl="0">
              <a:defRPr/>
            </a:pPr>
            <a:r>
              <a:rPr lang="en-US" sz="525">
                <a:solidFill>
                  <a:schemeClr val="bg1"/>
                </a:solidFill>
                <a:latin typeface="Neue Haas Grotesk Text Pro" panose="020B0504020202020204" pitchFamily="34" charset="0"/>
                <a:ea typeface="Work Sans"/>
                <a:cs typeface="Work Sans"/>
                <a:sym typeface="Work Sans"/>
              </a:rPr>
              <a:t>Nicole Kajander · Jenna Karvonen · Henna Kyrö · Kerttu Parkkinen · Giovanna Usai</a:t>
            </a:r>
            <a:br>
              <a:rPr lang="en-US" sz="525">
                <a:solidFill>
                  <a:schemeClr val="bg1"/>
                </a:solidFill>
                <a:latin typeface="Neue Haas Grotesk Text Pro" panose="020B0504020202020204" pitchFamily="34" charset="0"/>
                <a:ea typeface="Work Sans"/>
                <a:cs typeface="Work Sans"/>
                <a:sym typeface="Work Sans"/>
              </a:rPr>
            </a:br>
            <a:r>
              <a:rPr lang="en-US" sz="525">
                <a:solidFill>
                  <a:schemeClr val="bg1"/>
                </a:solidFill>
                <a:latin typeface="Neue Haas Grotesk Text Pro" panose="020B0504020202020204" pitchFamily="34" charset="0"/>
                <a:ea typeface="Work Sans"/>
                <a:cs typeface="Work Sans"/>
                <a:sym typeface="Work Sans"/>
              </a:rPr>
              <a:t>Design for Government course · Aalto University</a:t>
            </a:r>
            <a:endParaRPr lang="en-US" sz="975">
              <a:solidFill>
                <a:schemeClr val="bg1"/>
              </a:solidFill>
              <a:latin typeface="Neue Haas Grotesk Text Pro" panose="020B0504020202020204" pitchFamily="34" charset="0"/>
              <a:ea typeface="Work Sans"/>
              <a:cs typeface="Work Sans"/>
              <a:sym typeface="Work Sans"/>
            </a:endParaRPr>
          </a:p>
        </p:txBody>
      </p:sp>
    </p:spTree>
    <p:extLst>
      <p:ext uri="{BB962C8B-B14F-4D97-AF65-F5344CB8AC3E}">
        <p14:creationId xmlns:p14="http://schemas.microsoft.com/office/powerpoint/2010/main" val="20088614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EDFE2"/>
        </a:solidFill>
        <a:effectLst/>
      </p:bgPr>
    </p:bg>
    <p:spTree>
      <p:nvGrpSpPr>
        <p:cNvPr id="1" name="">
          <a:extLst>
            <a:ext uri="{FF2B5EF4-FFF2-40B4-BE49-F238E27FC236}">
              <a16:creationId xmlns:a16="http://schemas.microsoft.com/office/drawing/2014/main" id="{6813A037-F831-2946-7EBC-98615D0B8971}"/>
            </a:ext>
          </a:extLst>
        </p:cNvPr>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3">
            <p14:nvContentPartPr>
              <p14:cNvPr id="13" name="Ink 12">
                <a:extLst>
                  <a:ext uri="{FF2B5EF4-FFF2-40B4-BE49-F238E27FC236}">
                    <a16:creationId xmlns:a16="http://schemas.microsoft.com/office/drawing/2014/main" id="{CA53A8C4-269A-B1EB-AC9F-1973007E6AED}"/>
                  </a:ext>
                </a:extLst>
              </p14:cNvPr>
              <p14:cNvContentPartPr/>
              <p14:nvPr/>
            </p14:nvContentPartPr>
            <p14:xfrm rot="20954331">
              <a:off x="2263863" y="1113890"/>
              <a:ext cx="4304826" cy="3122445"/>
            </p14:xfrm>
          </p:contentPart>
        </mc:Choice>
        <mc:Fallback xmlns="">
          <p:pic>
            <p:nvPicPr>
              <p:cNvPr id="13" name="Ink 12">
                <a:extLst>
                  <a:ext uri="{FF2B5EF4-FFF2-40B4-BE49-F238E27FC236}">
                    <a16:creationId xmlns:a16="http://schemas.microsoft.com/office/drawing/2014/main" id="{CA53A8C4-269A-B1EB-AC9F-1973007E6AED}"/>
                  </a:ext>
                </a:extLst>
              </p:cNvPr>
              <p:cNvPicPr/>
              <p:nvPr/>
            </p:nvPicPr>
            <p:blipFill>
              <a:blip r:embed="rId4"/>
              <a:stretch>
                <a:fillRect/>
              </a:stretch>
            </p:blipFill>
            <p:spPr>
              <a:xfrm rot="20954331">
                <a:off x="2200864" y="1050901"/>
                <a:ext cx="4430464" cy="3248063"/>
              </a:xfrm>
              <a:prstGeom prst="rect">
                <a:avLst/>
              </a:prstGeom>
            </p:spPr>
          </p:pic>
        </mc:Fallback>
      </mc:AlternateContent>
      <p:sp>
        <p:nvSpPr>
          <p:cNvPr id="25" name="Sisällön paikkamerkki 2">
            <a:extLst>
              <a:ext uri="{FF2B5EF4-FFF2-40B4-BE49-F238E27FC236}">
                <a16:creationId xmlns:a16="http://schemas.microsoft.com/office/drawing/2014/main" id="{5914BAE0-491B-3F26-45D8-2987D5232829}"/>
              </a:ext>
            </a:extLst>
          </p:cNvPr>
          <p:cNvSpPr>
            <a:spLocks noGrp="1"/>
          </p:cNvSpPr>
          <p:nvPr/>
        </p:nvSpPr>
        <p:spPr>
          <a:xfrm>
            <a:off x="578444" y="2253449"/>
            <a:ext cx="1761320" cy="612729"/>
          </a:xfrm>
          <a:prstGeom prst="rect">
            <a:avLst/>
          </a:prstGeom>
        </p:spPr>
        <p:txBody>
          <a:bodyPr vert="horz" lIns="68580" tIns="34290" rIns="68580" bIns="3429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i-FI" sz="825"/>
              <a:t>Increased quality of everyday life</a:t>
            </a:r>
          </a:p>
          <a:p>
            <a:pPr marL="0" indent="0">
              <a:buNone/>
            </a:pPr>
            <a:r>
              <a:rPr lang="fi-FI" sz="825"/>
              <a:t>Reduced  long-term costs</a:t>
            </a:r>
          </a:p>
          <a:p>
            <a:pPr marL="0" indent="0">
              <a:buNone/>
            </a:pPr>
            <a:r>
              <a:rPr lang="fi-FI" sz="825"/>
              <a:t>More security for the future</a:t>
            </a:r>
          </a:p>
        </p:txBody>
      </p:sp>
      <p:pic>
        <p:nvPicPr>
          <p:cNvPr id="27" name="Picture 26" descr="A picture containing text&#10;&#10;Description automatically generated">
            <a:extLst>
              <a:ext uri="{FF2B5EF4-FFF2-40B4-BE49-F238E27FC236}">
                <a16:creationId xmlns:a16="http://schemas.microsoft.com/office/drawing/2014/main" id="{89B888BD-D897-6A11-8416-2651BD5CF73B}"/>
              </a:ext>
            </a:extLst>
          </p:cNvPr>
          <p:cNvPicPr>
            <a:picLocks noChangeAspect="1"/>
          </p:cNvPicPr>
          <p:nvPr/>
        </p:nvPicPr>
        <p:blipFill>
          <a:blip r:embed="rId5"/>
          <a:stretch>
            <a:fillRect/>
          </a:stretch>
        </p:blipFill>
        <p:spPr>
          <a:xfrm>
            <a:off x="2147641" y="2434784"/>
            <a:ext cx="667844" cy="1583436"/>
          </a:xfrm>
          <a:prstGeom prst="rect">
            <a:avLst/>
          </a:prstGeom>
        </p:spPr>
      </p:pic>
      <p:sp>
        <p:nvSpPr>
          <p:cNvPr id="28" name="TextBox 27">
            <a:extLst>
              <a:ext uri="{FF2B5EF4-FFF2-40B4-BE49-F238E27FC236}">
                <a16:creationId xmlns:a16="http://schemas.microsoft.com/office/drawing/2014/main" id="{CD447CC6-C36A-C09B-65A1-A58B380629C8}"/>
              </a:ext>
            </a:extLst>
          </p:cNvPr>
          <p:cNvSpPr txBox="1"/>
          <p:nvPr/>
        </p:nvSpPr>
        <p:spPr>
          <a:xfrm>
            <a:off x="507816" y="1885993"/>
            <a:ext cx="1153079" cy="253916"/>
          </a:xfrm>
          <a:prstGeom prst="rect">
            <a:avLst/>
          </a:prstGeom>
          <a:noFill/>
        </p:spPr>
        <p:txBody>
          <a:bodyPr wrap="square">
            <a:spAutoFit/>
          </a:bodyPr>
          <a:lstStyle/>
          <a:p>
            <a:pPr algn="r"/>
            <a:r>
              <a:rPr lang="en-US" sz="1050" b="1">
                <a:latin typeface="Neue Haas Grotesk Text Pro" panose="020B0504020202020204" pitchFamily="34" charset="0"/>
              </a:rPr>
              <a:t>INDIVIDUAL</a:t>
            </a:r>
          </a:p>
        </p:txBody>
      </p:sp>
      <p:sp>
        <p:nvSpPr>
          <p:cNvPr id="17" name="TextBox 16">
            <a:extLst>
              <a:ext uri="{FF2B5EF4-FFF2-40B4-BE49-F238E27FC236}">
                <a16:creationId xmlns:a16="http://schemas.microsoft.com/office/drawing/2014/main" id="{A6567946-5DCB-6147-9E13-E46405BA57B5}"/>
              </a:ext>
            </a:extLst>
          </p:cNvPr>
          <p:cNvSpPr txBox="1"/>
          <p:nvPr/>
        </p:nvSpPr>
        <p:spPr>
          <a:xfrm>
            <a:off x="507200" y="2832585"/>
            <a:ext cx="1528499" cy="496290"/>
          </a:xfrm>
          <a:prstGeom prst="rect">
            <a:avLst/>
          </a:prstGeom>
          <a:noFill/>
        </p:spPr>
        <p:txBody>
          <a:bodyPr wrap="square">
            <a:spAutoFit/>
          </a:bodyPr>
          <a:lstStyle/>
          <a:p>
            <a:r>
              <a:rPr lang="en-US" sz="375" i="1">
                <a:solidFill>
                  <a:schemeClr val="bg2">
                    <a:lumMod val="75000"/>
                  </a:schemeClr>
                </a:solidFill>
              </a:rPr>
              <a:t>City of Helsinki, Carbon-neutral Helsinki Action Plan (2026); Hajian, H., et al. (2024); Helen (2021), Committed to Helsinki’s climate targets of carbon neutrality by 2030 and zero emissions by 2040; City of Helsinki, Climate and Nature, Helsinki City Strategy 2025–2029; Housing company interviews HC1, HC2, HC3, HC4, HC5 and HC6 (2026); Housing manager interview HM1 (2026); </a:t>
            </a:r>
            <a:r>
              <a:rPr lang="en-US" sz="375" i="1" err="1">
                <a:solidFill>
                  <a:schemeClr val="bg2">
                    <a:lumMod val="75000"/>
                  </a:schemeClr>
                </a:solidFill>
              </a:rPr>
              <a:t>Kiinteistöliitto</a:t>
            </a:r>
            <a:r>
              <a:rPr lang="en-US" sz="375" i="1">
                <a:solidFill>
                  <a:schemeClr val="bg2">
                    <a:lumMod val="75000"/>
                  </a:schemeClr>
                </a:solidFill>
              </a:rPr>
              <a:t> (n.d.). </a:t>
            </a:r>
            <a:r>
              <a:rPr lang="en-US" sz="375" i="1" err="1">
                <a:solidFill>
                  <a:schemeClr val="bg2">
                    <a:lumMod val="75000"/>
                  </a:schemeClr>
                </a:solidFill>
              </a:rPr>
              <a:t>Energiatehokkuus</a:t>
            </a:r>
            <a:r>
              <a:rPr lang="en-US" sz="375" i="1">
                <a:solidFill>
                  <a:schemeClr val="bg2">
                    <a:lumMod val="75000"/>
                  </a:schemeClr>
                </a:solidFill>
              </a:rPr>
              <a:t>.</a:t>
            </a:r>
            <a:endParaRPr lang="fi-FI" sz="375" i="1">
              <a:solidFill>
                <a:schemeClr val="bg2">
                  <a:lumMod val="75000"/>
                </a:schemeClr>
              </a:solidFill>
            </a:endParaRPr>
          </a:p>
        </p:txBody>
      </p:sp>
      <mc:AlternateContent xmlns:mc="http://schemas.openxmlformats.org/markup-compatibility/2006" xmlns:p14="http://schemas.microsoft.com/office/powerpoint/2010/main">
        <mc:Choice Requires="p14">
          <p:contentPart p14:bwMode="auto" r:id="rId6">
            <p14:nvContentPartPr>
              <p14:cNvPr id="41" name="Ink 40">
                <a:extLst>
                  <a:ext uri="{FF2B5EF4-FFF2-40B4-BE49-F238E27FC236}">
                    <a16:creationId xmlns:a16="http://schemas.microsoft.com/office/drawing/2014/main" id="{1D47E7CB-C8CC-0C01-8BB5-28855CE9B38A}"/>
                  </a:ext>
                </a:extLst>
              </p14:cNvPr>
              <p14:cNvContentPartPr/>
              <p14:nvPr/>
            </p14:nvContentPartPr>
            <p14:xfrm>
              <a:off x="584650" y="2333506"/>
              <a:ext cx="270" cy="270"/>
            </p14:xfrm>
          </p:contentPart>
        </mc:Choice>
        <mc:Fallback xmlns="">
          <p:pic>
            <p:nvPicPr>
              <p:cNvPr id="41" name="Ink 40">
                <a:extLst>
                  <a:ext uri="{FF2B5EF4-FFF2-40B4-BE49-F238E27FC236}">
                    <a16:creationId xmlns:a16="http://schemas.microsoft.com/office/drawing/2014/main" id="{1D47E7CB-C8CC-0C01-8BB5-28855CE9B38A}"/>
                  </a:ext>
                </a:extLst>
              </p:cNvPr>
              <p:cNvPicPr/>
              <p:nvPr/>
            </p:nvPicPr>
            <p:blipFill>
              <a:blip r:embed="rId7"/>
              <a:stretch>
                <a:fillRect/>
              </a:stretch>
            </p:blipFill>
            <p:spPr>
              <a:xfrm>
                <a:off x="537400" y="2286256"/>
                <a:ext cx="94500" cy="945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2" name="Ink 41">
                <a:extLst>
                  <a:ext uri="{FF2B5EF4-FFF2-40B4-BE49-F238E27FC236}">
                    <a16:creationId xmlns:a16="http://schemas.microsoft.com/office/drawing/2014/main" id="{79634C0F-838F-2DE0-9A60-6EE485E08014}"/>
                  </a:ext>
                </a:extLst>
              </p14:cNvPr>
              <p14:cNvContentPartPr/>
              <p14:nvPr/>
            </p14:nvContentPartPr>
            <p14:xfrm>
              <a:off x="589510" y="2550856"/>
              <a:ext cx="270" cy="270"/>
            </p14:xfrm>
          </p:contentPart>
        </mc:Choice>
        <mc:Fallback xmlns="">
          <p:pic>
            <p:nvPicPr>
              <p:cNvPr id="42" name="Ink 41">
                <a:extLst>
                  <a:ext uri="{FF2B5EF4-FFF2-40B4-BE49-F238E27FC236}">
                    <a16:creationId xmlns:a16="http://schemas.microsoft.com/office/drawing/2014/main" id="{79634C0F-838F-2DE0-9A60-6EE485E08014}"/>
                  </a:ext>
                </a:extLst>
              </p:cNvPr>
              <p:cNvPicPr/>
              <p:nvPr/>
            </p:nvPicPr>
            <p:blipFill>
              <a:blip r:embed="rId7"/>
              <a:stretch>
                <a:fillRect/>
              </a:stretch>
            </p:blipFill>
            <p:spPr>
              <a:xfrm>
                <a:off x="542260" y="2503606"/>
                <a:ext cx="94500" cy="945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3" name="Ink 42">
                <a:extLst>
                  <a:ext uri="{FF2B5EF4-FFF2-40B4-BE49-F238E27FC236}">
                    <a16:creationId xmlns:a16="http://schemas.microsoft.com/office/drawing/2014/main" id="{AC0EAC3A-4A8A-C1D3-4FEE-FB18D7C4F213}"/>
                  </a:ext>
                </a:extLst>
              </p14:cNvPr>
              <p14:cNvContentPartPr/>
              <p14:nvPr/>
            </p14:nvContentPartPr>
            <p14:xfrm>
              <a:off x="594100" y="2758486"/>
              <a:ext cx="270" cy="270"/>
            </p14:xfrm>
          </p:contentPart>
        </mc:Choice>
        <mc:Fallback xmlns="">
          <p:pic>
            <p:nvPicPr>
              <p:cNvPr id="43" name="Ink 42">
                <a:extLst>
                  <a:ext uri="{FF2B5EF4-FFF2-40B4-BE49-F238E27FC236}">
                    <a16:creationId xmlns:a16="http://schemas.microsoft.com/office/drawing/2014/main" id="{AC0EAC3A-4A8A-C1D3-4FEE-FB18D7C4F213}"/>
                  </a:ext>
                </a:extLst>
              </p:cNvPr>
              <p:cNvPicPr/>
              <p:nvPr/>
            </p:nvPicPr>
            <p:blipFill>
              <a:blip r:embed="rId7"/>
              <a:stretch>
                <a:fillRect/>
              </a:stretch>
            </p:blipFill>
            <p:spPr>
              <a:xfrm>
                <a:off x="546850" y="2711236"/>
                <a:ext cx="94500" cy="94500"/>
              </a:xfrm>
              <a:prstGeom prst="rect">
                <a:avLst/>
              </a:prstGeom>
            </p:spPr>
          </p:pic>
        </mc:Fallback>
      </mc:AlternateContent>
      <p:sp>
        <p:nvSpPr>
          <p:cNvPr id="4" name="Otsikko 1">
            <a:extLst>
              <a:ext uri="{FF2B5EF4-FFF2-40B4-BE49-F238E27FC236}">
                <a16:creationId xmlns:a16="http://schemas.microsoft.com/office/drawing/2014/main" id="{11DB896F-B611-4CCB-F83F-6E823FE67B55}"/>
              </a:ext>
            </a:extLst>
          </p:cNvPr>
          <p:cNvSpPr txBox="1">
            <a:spLocks/>
          </p:cNvSpPr>
          <p:nvPr/>
        </p:nvSpPr>
        <p:spPr>
          <a:xfrm>
            <a:off x="2954538" y="2213574"/>
            <a:ext cx="2923477" cy="923077"/>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i-FI" sz="3000" b="1" err="1">
                <a:solidFill>
                  <a:schemeClr val="bg2">
                    <a:lumMod val="10000"/>
                  </a:schemeClr>
                </a:solidFill>
                <a:latin typeface="Neue Haas Grotesk Text Pro" panose="020B0504020202020204" pitchFamily="34" charset="0"/>
              </a:rPr>
              <a:t>Concrete</a:t>
            </a:r>
            <a:r>
              <a:rPr lang="fi-FI" sz="3000" b="1">
                <a:solidFill>
                  <a:schemeClr val="bg2">
                    <a:lumMod val="10000"/>
                  </a:schemeClr>
                </a:solidFill>
                <a:latin typeface="Neue Haas Grotesk Text Pro" panose="020B0504020202020204" pitchFamily="34" charset="0"/>
              </a:rPr>
              <a:t> </a:t>
            </a:r>
            <a:r>
              <a:rPr lang="fi-FI" sz="3000" b="1" err="1">
                <a:solidFill>
                  <a:schemeClr val="bg2">
                    <a:lumMod val="10000"/>
                  </a:schemeClr>
                </a:solidFill>
                <a:highlight>
                  <a:srgbClr val="F6A3C7"/>
                </a:highlight>
                <a:latin typeface="Neue Haas Grotesk Text Pro" panose="020B0504020202020204" pitchFamily="34" charset="0"/>
              </a:rPr>
              <a:t>benefits</a:t>
            </a:r>
            <a:endParaRPr lang="fi-FI" sz="3000" b="1">
              <a:solidFill>
                <a:schemeClr val="bg2">
                  <a:lumMod val="10000"/>
                </a:schemeClr>
              </a:solidFill>
              <a:highlight>
                <a:srgbClr val="F6A3C7"/>
              </a:highlight>
              <a:latin typeface="Neue Haas Grotesk Text Pro" panose="020B0504020202020204" pitchFamily="34" charset="0"/>
            </a:endParaRPr>
          </a:p>
        </p:txBody>
      </p:sp>
      <p:sp>
        <p:nvSpPr>
          <p:cNvPr id="10" name="Google Shape;61;p17">
            <a:extLst>
              <a:ext uri="{FF2B5EF4-FFF2-40B4-BE49-F238E27FC236}">
                <a16:creationId xmlns:a16="http://schemas.microsoft.com/office/drawing/2014/main" id="{6EFF4878-3611-1DB0-F131-806404B79F90}"/>
              </a:ext>
            </a:extLst>
          </p:cNvPr>
          <p:cNvSpPr txBox="1">
            <a:spLocks/>
          </p:cNvSpPr>
          <p:nvPr/>
        </p:nvSpPr>
        <p:spPr>
          <a:xfrm>
            <a:off x="0" y="-1"/>
            <a:ext cx="9144000" cy="400051"/>
          </a:xfrm>
          <a:prstGeom prst="rect">
            <a:avLst/>
          </a:prstGeom>
        </p:spPr>
        <p:txBody>
          <a:bodyPr spcFirstLastPara="1" vert="horz" wrap="square" lIns="91425" tIns="91425" rIns="91425" bIns="91425" rtlCol="0" anchor="b" anchorCtr="0">
            <a:noAutofit/>
          </a:bodyPr>
          <a:lstStyle>
            <a:lvl1pPr algn="ctr" defTabSz="914400" rtl="0" eaLnBrk="1" latinLnBrk="0" hangingPunct="1">
              <a:lnSpc>
                <a:spcPct val="90000"/>
              </a:lnSpc>
              <a:spcBef>
                <a:spcPct val="0"/>
              </a:spcBef>
              <a:buNone/>
              <a:defRPr sz="6000" kern="1200">
                <a:solidFill>
                  <a:schemeClr val="tx1"/>
                </a:solidFill>
                <a:latin typeface="Neue Haas Grotesk Text Pro" panose="020B0504020202020204" pitchFamily="34" charset="0"/>
                <a:ea typeface="+mj-ea"/>
                <a:cs typeface="+mj-cs"/>
              </a:defRPr>
            </a:lvl1pPr>
          </a:lstStyle>
          <a:p>
            <a:pPr>
              <a:spcBef>
                <a:spcPts val="0"/>
              </a:spcBef>
            </a:pPr>
            <a:r>
              <a:rPr lang="en-US" sz="675" b="1">
                <a:highlight>
                  <a:srgbClr val="9FC9EB"/>
                </a:highlight>
                <a:latin typeface="Neue Haas Grotesk Text Pro"/>
              </a:rPr>
              <a:t>REFRAMING</a:t>
            </a:r>
            <a:r>
              <a:rPr lang="en-US" sz="675" b="1">
                <a:latin typeface="Neue Haas Grotesk Text Pro"/>
              </a:rPr>
              <a:t> / ANCHORING / RESEARCHING / TAKING ACTION / LEVERAGING / ENVISIONING</a:t>
            </a:r>
          </a:p>
        </p:txBody>
      </p:sp>
      <p:sp>
        <p:nvSpPr>
          <p:cNvPr id="11" name="Google Shape;198;p27">
            <a:extLst>
              <a:ext uri="{FF2B5EF4-FFF2-40B4-BE49-F238E27FC236}">
                <a16:creationId xmlns:a16="http://schemas.microsoft.com/office/drawing/2014/main" id="{45EF52BD-C07F-900E-5913-B304B8811514}"/>
              </a:ext>
            </a:extLst>
          </p:cNvPr>
          <p:cNvSpPr txBox="1"/>
          <p:nvPr/>
        </p:nvSpPr>
        <p:spPr>
          <a:xfrm>
            <a:off x="381131" y="4743450"/>
            <a:ext cx="3941181" cy="268592"/>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defRPr/>
            </a:pPr>
            <a:r>
              <a:rPr lang="en-US" sz="525">
                <a:solidFill>
                  <a:schemeClr val="bg1"/>
                </a:solidFill>
                <a:latin typeface="Neue Haas Grotesk Text Pro" panose="020B0504020202020204" pitchFamily="34" charset="0"/>
                <a:ea typeface="Work Sans"/>
                <a:cs typeface="Work Sans"/>
                <a:sym typeface="Work Sans"/>
              </a:rPr>
              <a:t>Creative Commons CC BY 4.0 2026 </a:t>
            </a:r>
          </a:p>
          <a:p>
            <a:pPr lvl="0">
              <a:defRPr/>
            </a:pPr>
            <a:r>
              <a:rPr lang="en-US" sz="525">
                <a:solidFill>
                  <a:schemeClr val="bg1"/>
                </a:solidFill>
                <a:latin typeface="Neue Haas Grotesk Text Pro" panose="020B0504020202020204" pitchFamily="34" charset="0"/>
                <a:ea typeface="Work Sans"/>
                <a:cs typeface="Work Sans"/>
                <a:sym typeface="Work Sans"/>
              </a:rPr>
              <a:t>Nicole Kajander · Jenna Karvonen · Henna Kyrö · Kerttu Parkkinen · Giovanna Usai</a:t>
            </a:r>
            <a:br>
              <a:rPr lang="en-US" sz="525">
                <a:solidFill>
                  <a:schemeClr val="bg1"/>
                </a:solidFill>
                <a:latin typeface="Neue Haas Grotesk Text Pro" panose="020B0504020202020204" pitchFamily="34" charset="0"/>
                <a:ea typeface="Work Sans"/>
                <a:cs typeface="Work Sans"/>
                <a:sym typeface="Work Sans"/>
              </a:rPr>
            </a:br>
            <a:r>
              <a:rPr lang="en-US" sz="525">
                <a:solidFill>
                  <a:schemeClr val="bg1"/>
                </a:solidFill>
                <a:latin typeface="Neue Haas Grotesk Text Pro" panose="020B0504020202020204" pitchFamily="34" charset="0"/>
                <a:ea typeface="Work Sans"/>
                <a:cs typeface="Work Sans"/>
                <a:sym typeface="Work Sans"/>
              </a:rPr>
              <a:t>Design for Government course · Aalto University</a:t>
            </a:r>
            <a:endParaRPr lang="en-US" sz="975">
              <a:solidFill>
                <a:schemeClr val="bg1"/>
              </a:solidFill>
              <a:latin typeface="Neue Haas Grotesk Text Pro" panose="020B0504020202020204" pitchFamily="34" charset="0"/>
              <a:ea typeface="Work Sans"/>
              <a:cs typeface="Work Sans"/>
              <a:sym typeface="Work Sans"/>
            </a:endParaRPr>
          </a:p>
        </p:txBody>
      </p:sp>
    </p:spTree>
    <p:extLst>
      <p:ext uri="{BB962C8B-B14F-4D97-AF65-F5344CB8AC3E}">
        <p14:creationId xmlns:p14="http://schemas.microsoft.com/office/powerpoint/2010/main" val="16052528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DEDFE2"/>
        </a:solidFill>
        <a:effectLst/>
      </p:bgPr>
    </p:bg>
    <p:spTree>
      <p:nvGrpSpPr>
        <p:cNvPr id="1" name="">
          <a:extLst>
            <a:ext uri="{FF2B5EF4-FFF2-40B4-BE49-F238E27FC236}">
              <a16:creationId xmlns:a16="http://schemas.microsoft.com/office/drawing/2014/main" id="{B46FB74C-9068-3BBD-ED9E-92058633B6CE}"/>
            </a:ext>
          </a:extLst>
        </p:cNvPr>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3">
            <p14:nvContentPartPr>
              <p14:cNvPr id="13" name="Ink 12">
                <a:extLst>
                  <a:ext uri="{FF2B5EF4-FFF2-40B4-BE49-F238E27FC236}">
                    <a16:creationId xmlns:a16="http://schemas.microsoft.com/office/drawing/2014/main" id="{80133EB7-0F90-A257-3B67-13D20B0ACC69}"/>
                  </a:ext>
                </a:extLst>
              </p14:cNvPr>
              <p14:cNvContentPartPr/>
              <p14:nvPr/>
            </p14:nvContentPartPr>
            <p14:xfrm rot="20954331">
              <a:off x="2263863" y="1113890"/>
              <a:ext cx="4304826" cy="3122445"/>
            </p14:xfrm>
          </p:contentPart>
        </mc:Choice>
        <mc:Fallback xmlns="">
          <p:pic>
            <p:nvPicPr>
              <p:cNvPr id="13" name="Ink 12">
                <a:extLst>
                  <a:ext uri="{FF2B5EF4-FFF2-40B4-BE49-F238E27FC236}">
                    <a16:creationId xmlns:a16="http://schemas.microsoft.com/office/drawing/2014/main" id="{80133EB7-0F90-A257-3B67-13D20B0ACC69}"/>
                  </a:ext>
                </a:extLst>
              </p:cNvPr>
              <p:cNvPicPr/>
              <p:nvPr/>
            </p:nvPicPr>
            <p:blipFill>
              <a:blip r:embed="rId4"/>
              <a:stretch>
                <a:fillRect/>
              </a:stretch>
            </p:blipFill>
            <p:spPr>
              <a:xfrm rot="20954331">
                <a:off x="2200864" y="1050901"/>
                <a:ext cx="4430464" cy="3248063"/>
              </a:xfrm>
              <a:prstGeom prst="rect">
                <a:avLst/>
              </a:prstGeom>
            </p:spPr>
          </p:pic>
        </mc:Fallback>
      </mc:AlternateContent>
      <p:sp>
        <p:nvSpPr>
          <p:cNvPr id="22" name="Sisällön paikkamerkki 2">
            <a:extLst>
              <a:ext uri="{FF2B5EF4-FFF2-40B4-BE49-F238E27FC236}">
                <a16:creationId xmlns:a16="http://schemas.microsoft.com/office/drawing/2014/main" id="{DBFC8C4D-6ACC-58BF-572D-BEF985A9B97A}"/>
              </a:ext>
            </a:extLst>
          </p:cNvPr>
          <p:cNvSpPr>
            <a:spLocks noGrp="1"/>
          </p:cNvSpPr>
          <p:nvPr/>
        </p:nvSpPr>
        <p:spPr>
          <a:xfrm>
            <a:off x="5713432" y="966836"/>
            <a:ext cx="2346938" cy="632042"/>
          </a:xfrm>
          <a:prstGeom prst="rect">
            <a:avLst/>
          </a:prstGeom>
        </p:spPr>
        <p:txBody>
          <a:bodyPr vert="horz" lIns="68580" tIns="34290" rIns="68580" bIns="3429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825"/>
              <a:t>Better long term (maintenance) planning</a:t>
            </a:r>
          </a:p>
          <a:p>
            <a:pPr marL="0" indent="0">
              <a:buNone/>
            </a:pPr>
            <a:r>
              <a:rPr lang="en-US" sz="825"/>
              <a:t>Lower long-term maintenance costs</a:t>
            </a:r>
          </a:p>
          <a:p>
            <a:pPr marL="0" indent="0">
              <a:buNone/>
            </a:pPr>
            <a:r>
              <a:rPr lang="en-US" sz="825"/>
              <a:t>Increased value of property</a:t>
            </a:r>
          </a:p>
        </p:txBody>
      </p:sp>
      <p:sp>
        <p:nvSpPr>
          <p:cNvPr id="25" name="Sisällön paikkamerkki 2">
            <a:extLst>
              <a:ext uri="{FF2B5EF4-FFF2-40B4-BE49-F238E27FC236}">
                <a16:creationId xmlns:a16="http://schemas.microsoft.com/office/drawing/2014/main" id="{1ABBBC8D-D7F8-C259-EBB6-D3BCFCE4219B}"/>
              </a:ext>
            </a:extLst>
          </p:cNvPr>
          <p:cNvSpPr>
            <a:spLocks noGrp="1"/>
          </p:cNvSpPr>
          <p:nvPr/>
        </p:nvSpPr>
        <p:spPr>
          <a:xfrm>
            <a:off x="578444" y="2253449"/>
            <a:ext cx="1761320" cy="612729"/>
          </a:xfrm>
          <a:prstGeom prst="rect">
            <a:avLst/>
          </a:prstGeom>
        </p:spPr>
        <p:txBody>
          <a:bodyPr vert="horz" lIns="68580" tIns="34290" rIns="68580" bIns="3429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i-FI" sz="825"/>
              <a:t>Increased quality of everyday life</a:t>
            </a:r>
          </a:p>
          <a:p>
            <a:pPr marL="0" indent="0">
              <a:buNone/>
            </a:pPr>
            <a:r>
              <a:rPr lang="fi-FI" sz="825"/>
              <a:t>Reduced  long-term costs</a:t>
            </a:r>
          </a:p>
          <a:p>
            <a:pPr marL="0" indent="0">
              <a:buNone/>
            </a:pPr>
            <a:r>
              <a:rPr lang="fi-FI" sz="825"/>
              <a:t>More security for the future</a:t>
            </a:r>
          </a:p>
        </p:txBody>
      </p:sp>
      <p:pic>
        <p:nvPicPr>
          <p:cNvPr id="24" name="Picture 23" descr="A picture containing text&#10;&#10;Description automatically generated">
            <a:extLst>
              <a:ext uri="{FF2B5EF4-FFF2-40B4-BE49-F238E27FC236}">
                <a16:creationId xmlns:a16="http://schemas.microsoft.com/office/drawing/2014/main" id="{5141C20E-BA1A-146A-7A1E-4DBDFD673A28}"/>
              </a:ext>
            </a:extLst>
          </p:cNvPr>
          <p:cNvPicPr>
            <a:picLocks noChangeAspect="1"/>
          </p:cNvPicPr>
          <p:nvPr/>
        </p:nvPicPr>
        <p:blipFill>
          <a:blip r:embed="rId5"/>
          <a:stretch>
            <a:fillRect/>
          </a:stretch>
        </p:blipFill>
        <p:spPr>
          <a:xfrm>
            <a:off x="3377424" y="690720"/>
            <a:ext cx="2071296" cy="923078"/>
          </a:xfrm>
          <a:prstGeom prst="rect">
            <a:avLst/>
          </a:prstGeom>
        </p:spPr>
      </p:pic>
      <p:pic>
        <p:nvPicPr>
          <p:cNvPr id="27" name="Picture 26" descr="A picture containing text&#10;&#10;Description automatically generated">
            <a:extLst>
              <a:ext uri="{FF2B5EF4-FFF2-40B4-BE49-F238E27FC236}">
                <a16:creationId xmlns:a16="http://schemas.microsoft.com/office/drawing/2014/main" id="{A34AA19E-3400-F4BD-D26A-E6A18D725A79}"/>
              </a:ext>
            </a:extLst>
          </p:cNvPr>
          <p:cNvPicPr>
            <a:picLocks noChangeAspect="1"/>
          </p:cNvPicPr>
          <p:nvPr/>
        </p:nvPicPr>
        <p:blipFill>
          <a:blip r:embed="rId6"/>
          <a:stretch>
            <a:fillRect/>
          </a:stretch>
        </p:blipFill>
        <p:spPr>
          <a:xfrm>
            <a:off x="2147641" y="2434784"/>
            <a:ext cx="667844" cy="1583436"/>
          </a:xfrm>
          <a:prstGeom prst="rect">
            <a:avLst/>
          </a:prstGeom>
        </p:spPr>
      </p:pic>
      <p:sp>
        <p:nvSpPr>
          <p:cNvPr id="28" name="TextBox 27">
            <a:extLst>
              <a:ext uri="{FF2B5EF4-FFF2-40B4-BE49-F238E27FC236}">
                <a16:creationId xmlns:a16="http://schemas.microsoft.com/office/drawing/2014/main" id="{55F83FCF-2CA6-7710-8E19-EF8D4FB5B0F2}"/>
              </a:ext>
            </a:extLst>
          </p:cNvPr>
          <p:cNvSpPr txBox="1"/>
          <p:nvPr/>
        </p:nvSpPr>
        <p:spPr>
          <a:xfrm>
            <a:off x="507816" y="1885993"/>
            <a:ext cx="1153079" cy="253916"/>
          </a:xfrm>
          <a:prstGeom prst="rect">
            <a:avLst/>
          </a:prstGeom>
          <a:noFill/>
        </p:spPr>
        <p:txBody>
          <a:bodyPr wrap="square">
            <a:spAutoFit/>
          </a:bodyPr>
          <a:lstStyle/>
          <a:p>
            <a:pPr algn="r"/>
            <a:r>
              <a:rPr lang="en-US" sz="1050" b="1">
                <a:latin typeface="Neue Haas Grotesk Text Pro" panose="020B0504020202020204" pitchFamily="34" charset="0"/>
              </a:rPr>
              <a:t>INDIVIDUAL</a:t>
            </a:r>
          </a:p>
        </p:txBody>
      </p:sp>
      <p:sp>
        <p:nvSpPr>
          <p:cNvPr id="30" name="TextBox 29">
            <a:extLst>
              <a:ext uri="{FF2B5EF4-FFF2-40B4-BE49-F238E27FC236}">
                <a16:creationId xmlns:a16="http://schemas.microsoft.com/office/drawing/2014/main" id="{CFF3DB43-43C5-A4FB-F5AF-3D42A0A92379}"/>
              </a:ext>
            </a:extLst>
          </p:cNvPr>
          <p:cNvSpPr txBox="1"/>
          <p:nvPr/>
        </p:nvSpPr>
        <p:spPr>
          <a:xfrm>
            <a:off x="5592519" y="625126"/>
            <a:ext cx="1925423" cy="253916"/>
          </a:xfrm>
          <a:prstGeom prst="rect">
            <a:avLst/>
          </a:prstGeom>
          <a:noFill/>
        </p:spPr>
        <p:txBody>
          <a:bodyPr wrap="square">
            <a:spAutoFit/>
          </a:bodyPr>
          <a:lstStyle/>
          <a:p>
            <a:pPr algn="ctr"/>
            <a:r>
              <a:rPr lang="en-US" sz="1050" b="1">
                <a:latin typeface="Neue Haas Grotesk Text Pro" panose="020B0504020202020204" pitchFamily="34" charset="0"/>
              </a:rPr>
              <a:t>HOUSING COMPANY</a:t>
            </a:r>
          </a:p>
        </p:txBody>
      </p:sp>
      <p:sp>
        <p:nvSpPr>
          <p:cNvPr id="14" name="TextBox 13">
            <a:extLst>
              <a:ext uri="{FF2B5EF4-FFF2-40B4-BE49-F238E27FC236}">
                <a16:creationId xmlns:a16="http://schemas.microsoft.com/office/drawing/2014/main" id="{7B6983A1-B040-C320-23A3-5A67B8E853BF}"/>
              </a:ext>
            </a:extLst>
          </p:cNvPr>
          <p:cNvSpPr txBox="1"/>
          <p:nvPr/>
        </p:nvSpPr>
        <p:spPr>
          <a:xfrm>
            <a:off x="5652311" y="1551504"/>
            <a:ext cx="1976673" cy="496290"/>
          </a:xfrm>
          <a:prstGeom prst="rect">
            <a:avLst/>
          </a:prstGeom>
          <a:noFill/>
        </p:spPr>
        <p:txBody>
          <a:bodyPr wrap="square">
            <a:spAutoFit/>
          </a:bodyPr>
          <a:lstStyle/>
          <a:p>
            <a:r>
              <a:rPr lang="en-US" sz="375" err="1">
                <a:solidFill>
                  <a:schemeClr val="bg2">
                    <a:lumMod val="75000"/>
                  </a:schemeClr>
                </a:solidFill>
              </a:rPr>
              <a:t>Annila</a:t>
            </a:r>
            <a:r>
              <a:rPr lang="en-US" sz="375">
                <a:solidFill>
                  <a:schemeClr val="bg2">
                    <a:lumMod val="75000"/>
                  </a:schemeClr>
                </a:solidFill>
              </a:rPr>
              <a:t> et al. (2024); City of Helsinki, Carbon-neutral Helsinki Action Plan 2026; Hajian, H., et al. (2024);  Helen (2021), Committed to Helsinki’s climate targets of carbon neutrality by 2030 and zero emissions by 2040; City of Helsinki, Climate and Nature, Helsinki City Strategy 2025–2029; </a:t>
            </a:r>
            <a:r>
              <a:rPr lang="fr-FR" sz="375">
                <a:solidFill>
                  <a:schemeClr val="bg2">
                    <a:lumMod val="75000"/>
                  </a:schemeClr>
                </a:solidFill>
              </a:rPr>
              <a:t>Helsinki </a:t>
            </a:r>
            <a:r>
              <a:rPr lang="fr-FR" sz="375" err="1">
                <a:solidFill>
                  <a:schemeClr val="bg2">
                    <a:lumMod val="75000"/>
                  </a:schemeClr>
                </a:solidFill>
              </a:rPr>
              <a:t>Region</a:t>
            </a:r>
            <a:r>
              <a:rPr lang="fr-FR" sz="375">
                <a:solidFill>
                  <a:schemeClr val="bg2">
                    <a:lumMod val="75000"/>
                  </a:schemeClr>
                </a:solidFill>
              </a:rPr>
              <a:t> </a:t>
            </a:r>
            <a:r>
              <a:rPr lang="fr-FR" sz="375" err="1">
                <a:solidFill>
                  <a:schemeClr val="bg2">
                    <a:lumMod val="75000"/>
                  </a:schemeClr>
                </a:solidFill>
              </a:rPr>
              <a:t>Environmental</a:t>
            </a:r>
            <a:r>
              <a:rPr lang="fr-FR" sz="375">
                <a:solidFill>
                  <a:schemeClr val="bg2">
                    <a:lumMod val="75000"/>
                  </a:schemeClr>
                </a:solidFill>
              </a:rPr>
              <a:t> Services. (</a:t>
            </a:r>
            <a:r>
              <a:rPr lang="fr-FR" sz="375" err="1">
                <a:solidFill>
                  <a:schemeClr val="bg2">
                    <a:lumMod val="75000"/>
                  </a:schemeClr>
                </a:solidFill>
              </a:rPr>
              <a:t>n.d</a:t>
            </a:r>
            <a:r>
              <a:rPr lang="fr-FR" sz="375">
                <a:solidFill>
                  <a:schemeClr val="bg2">
                    <a:lumMod val="75000"/>
                  </a:schemeClr>
                </a:solidFill>
              </a:rPr>
              <a:t>.). Adaptation. HSY; </a:t>
            </a:r>
            <a:r>
              <a:rPr lang="en-US" sz="375">
                <a:solidFill>
                  <a:schemeClr val="bg2">
                    <a:lumMod val="75000"/>
                  </a:schemeClr>
                </a:solidFill>
              </a:rPr>
              <a:t>Housing company interviews HC1, HC2, HC3, HC4, HC5 and HC6 (2026); Housing manager interview HM1 and HM2 (2026); </a:t>
            </a:r>
            <a:r>
              <a:rPr lang="fi-FI" sz="375">
                <a:solidFill>
                  <a:schemeClr val="bg2">
                    <a:lumMod val="75000"/>
                  </a:schemeClr>
                </a:solidFill>
              </a:rPr>
              <a:t>Kautto, N. (2021), HSY.</a:t>
            </a:r>
          </a:p>
        </p:txBody>
      </p:sp>
      <p:sp>
        <p:nvSpPr>
          <p:cNvPr id="17" name="TextBox 16">
            <a:extLst>
              <a:ext uri="{FF2B5EF4-FFF2-40B4-BE49-F238E27FC236}">
                <a16:creationId xmlns:a16="http://schemas.microsoft.com/office/drawing/2014/main" id="{7B91E6A8-C694-B21F-DC50-00D2A9272585}"/>
              </a:ext>
            </a:extLst>
          </p:cNvPr>
          <p:cNvSpPr txBox="1"/>
          <p:nvPr/>
        </p:nvSpPr>
        <p:spPr>
          <a:xfrm>
            <a:off x="507200" y="2832585"/>
            <a:ext cx="1528499" cy="496290"/>
          </a:xfrm>
          <a:prstGeom prst="rect">
            <a:avLst/>
          </a:prstGeom>
          <a:noFill/>
        </p:spPr>
        <p:txBody>
          <a:bodyPr wrap="square">
            <a:spAutoFit/>
          </a:bodyPr>
          <a:lstStyle/>
          <a:p>
            <a:r>
              <a:rPr lang="en-US" sz="375" i="1">
                <a:solidFill>
                  <a:schemeClr val="bg2">
                    <a:lumMod val="75000"/>
                  </a:schemeClr>
                </a:solidFill>
              </a:rPr>
              <a:t>City of Helsinki, Carbon-neutral Helsinki Action Plan (2026); Hajian, H., et al. (2024); Helen (2021), Committed to Helsinki’s climate targets of carbon neutrality by 2030 and zero emissions by 2040; City of Helsinki, Climate and Nature, Helsinki City Strategy 2025–2029; Housing company interviews HC1, HC2, HC3, HC4, HC5 and HC6 (2026); Housing manager interview HM1 (2026); </a:t>
            </a:r>
            <a:r>
              <a:rPr lang="en-US" sz="375" i="1" err="1">
                <a:solidFill>
                  <a:schemeClr val="bg2">
                    <a:lumMod val="75000"/>
                  </a:schemeClr>
                </a:solidFill>
              </a:rPr>
              <a:t>Kiinteistöliitto</a:t>
            </a:r>
            <a:r>
              <a:rPr lang="en-US" sz="375" i="1">
                <a:solidFill>
                  <a:schemeClr val="bg2">
                    <a:lumMod val="75000"/>
                  </a:schemeClr>
                </a:solidFill>
              </a:rPr>
              <a:t> (n.d.). </a:t>
            </a:r>
            <a:r>
              <a:rPr lang="en-US" sz="375" i="1" err="1">
                <a:solidFill>
                  <a:schemeClr val="bg2">
                    <a:lumMod val="75000"/>
                  </a:schemeClr>
                </a:solidFill>
              </a:rPr>
              <a:t>Energiatehokkuus</a:t>
            </a:r>
            <a:r>
              <a:rPr lang="en-US" sz="375" i="1">
                <a:solidFill>
                  <a:schemeClr val="bg2">
                    <a:lumMod val="75000"/>
                  </a:schemeClr>
                </a:solidFill>
              </a:rPr>
              <a:t>.</a:t>
            </a:r>
            <a:endParaRPr lang="fi-FI" sz="375" i="1">
              <a:solidFill>
                <a:schemeClr val="bg2">
                  <a:lumMod val="75000"/>
                </a:schemeClr>
              </a:solidFill>
            </a:endParaRPr>
          </a:p>
        </p:txBody>
      </p:sp>
      <mc:AlternateContent xmlns:mc="http://schemas.openxmlformats.org/markup-compatibility/2006" xmlns:p14="http://schemas.microsoft.com/office/powerpoint/2010/main">
        <mc:Choice Requires="p14">
          <p:contentPart p14:bwMode="auto" r:id="rId7">
            <p14:nvContentPartPr>
              <p14:cNvPr id="38" name="Ink 37">
                <a:extLst>
                  <a:ext uri="{FF2B5EF4-FFF2-40B4-BE49-F238E27FC236}">
                    <a16:creationId xmlns:a16="http://schemas.microsoft.com/office/drawing/2014/main" id="{C3361A4B-A388-F1C8-E3FA-94D1811D3CD0}"/>
                  </a:ext>
                </a:extLst>
              </p14:cNvPr>
              <p14:cNvContentPartPr/>
              <p14:nvPr/>
            </p14:nvContentPartPr>
            <p14:xfrm>
              <a:off x="5703712" y="1047878"/>
              <a:ext cx="270" cy="270"/>
            </p14:xfrm>
          </p:contentPart>
        </mc:Choice>
        <mc:Fallback xmlns="">
          <p:pic>
            <p:nvPicPr>
              <p:cNvPr id="38" name="Ink 37">
                <a:extLst>
                  <a:ext uri="{FF2B5EF4-FFF2-40B4-BE49-F238E27FC236}">
                    <a16:creationId xmlns:a16="http://schemas.microsoft.com/office/drawing/2014/main" id="{C3361A4B-A388-F1C8-E3FA-94D1811D3CD0}"/>
                  </a:ext>
                </a:extLst>
              </p:cNvPr>
              <p:cNvPicPr/>
              <p:nvPr/>
            </p:nvPicPr>
            <p:blipFill>
              <a:blip r:embed="rId8"/>
              <a:stretch>
                <a:fillRect/>
              </a:stretch>
            </p:blipFill>
            <p:spPr>
              <a:xfrm>
                <a:off x="5656462" y="1000628"/>
                <a:ext cx="94500" cy="945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9" name="Ink 38">
                <a:extLst>
                  <a:ext uri="{FF2B5EF4-FFF2-40B4-BE49-F238E27FC236}">
                    <a16:creationId xmlns:a16="http://schemas.microsoft.com/office/drawing/2014/main" id="{84352EA2-C3B9-AE26-4547-B99B8A71EBED}"/>
                  </a:ext>
                </a:extLst>
              </p14:cNvPr>
              <p14:cNvContentPartPr/>
              <p14:nvPr/>
            </p14:nvContentPartPr>
            <p14:xfrm>
              <a:off x="5708572" y="1265228"/>
              <a:ext cx="270" cy="270"/>
            </p14:xfrm>
          </p:contentPart>
        </mc:Choice>
        <mc:Fallback xmlns="">
          <p:pic>
            <p:nvPicPr>
              <p:cNvPr id="39" name="Ink 38">
                <a:extLst>
                  <a:ext uri="{FF2B5EF4-FFF2-40B4-BE49-F238E27FC236}">
                    <a16:creationId xmlns:a16="http://schemas.microsoft.com/office/drawing/2014/main" id="{84352EA2-C3B9-AE26-4547-B99B8A71EBED}"/>
                  </a:ext>
                </a:extLst>
              </p:cNvPr>
              <p:cNvPicPr/>
              <p:nvPr/>
            </p:nvPicPr>
            <p:blipFill>
              <a:blip r:embed="rId8"/>
              <a:stretch>
                <a:fillRect/>
              </a:stretch>
            </p:blipFill>
            <p:spPr>
              <a:xfrm>
                <a:off x="5661322" y="1217978"/>
                <a:ext cx="94500" cy="945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40" name="Ink 39">
                <a:extLst>
                  <a:ext uri="{FF2B5EF4-FFF2-40B4-BE49-F238E27FC236}">
                    <a16:creationId xmlns:a16="http://schemas.microsoft.com/office/drawing/2014/main" id="{24FCA06F-F245-63BB-9346-4C519B57C4BE}"/>
                  </a:ext>
                </a:extLst>
              </p14:cNvPr>
              <p14:cNvContentPartPr/>
              <p14:nvPr/>
            </p14:nvContentPartPr>
            <p14:xfrm>
              <a:off x="5713162" y="1472858"/>
              <a:ext cx="270" cy="270"/>
            </p14:xfrm>
          </p:contentPart>
        </mc:Choice>
        <mc:Fallback xmlns="">
          <p:pic>
            <p:nvPicPr>
              <p:cNvPr id="40" name="Ink 39">
                <a:extLst>
                  <a:ext uri="{FF2B5EF4-FFF2-40B4-BE49-F238E27FC236}">
                    <a16:creationId xmlns:a16="http://schemas.microsoft.com/office/drawing/2014/main" id="{24FCA06F-F245-63BB-9346-4C519B57C4BE}"/>
                  </a:ext>
                </a:extLst>
              </p:cNvPr>
              <p:cNvPicPr/>
              <p:nvPr/>
            </p:nvPicPr>
            <p:blipFill>
              <a:blip r:embed="rId8"/>
              <a:stretch>
                <a:fillRect/>
              </a:stretch>
            </p:blipFill>
            <p:spPr>
              <a:xfrm>
                <a:off x="5665912" y="1425608"/>
                <a:ext cx="94500" cy="945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41" name="Ink 40">
                <a:extLst>
                  <a:ext uri="{FF2B5EF4-FFF2-40B4-BE49-F238E27FC236}">
                    <a16:creationId xmlns:a16="http://schemas.microsoft.com/office/drawing/2014/main" id="{138FC530-BE27-1608-C97B-FF2AFA530A68}"/>
                  </a:ext>
                </a:extLst>
              </p14:cNvPr>
              <p14:cNvContentPartPr/>
              <p14:nvPr/>
            </p14:nvContentPartPr>
            <p14:xfrm>
              <a:off x="584650" y="2333506"/>
              <a:ext cx="270" cy="270"/>
            </p14:xfrm>
          </p:contentPart>
        </mc:Choice>
        <mc:Fallback xmlns="">
          <p:pic>
            <p:nvPicPr>
              <p:cNvPr id="41" name="Ink 40">
                <a:extLst>
                  <a:ext uri="{FF2B5EF4-FFF2-40B4-BE49-F238E27FC236}">
                    <a16:creationId xmlns:a16="http://schemas.microsoft.com/office/drawing/2014/main" id="{138FC530-BE27-1608-C97B-FF2AFA530A68}"/>
                  </a:ext>
                </a:extLst>
              </p:cNvPr>
              <p:cNvPicPr/>
              <p:nvPr/>
            </p:nvPicPr>
            <p:blipFill>
              <a:blip r:embed="rId8"/>
              <a:stretch>
                <a:fillRect/>
              </a:stretch>
            </p:blipFill>
            <p:spPr>
              <a:xfrm>
                <a:off x="537400" y="2286256"/>
                <a:ext cx="94500" cy="945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42" name="Ink 41">
                <a:extLst>
                  <a:ext uri="{FF2B5EF4-FFF2-40B4-BE49-F238E27FC236}">
                    <a16:creationId xmlns:a16="http://schemas.microsoft.com/office/drawing/2014/main" id="{BD78C1C5-495A-C92C-68FC-B045271A7630}"/>
                  </a:ext>
                </a:extLst>
              </p14:cNvPr>
              <p14:cNvContentPartPr/>
              <p14:nvPr/>
            </p14:nvContentPartPr>
            <p14:xfrm>
              <a:off x="589510" y="2550856"/>
              <a:ext cx="270" cy="270"/>
            </p14:xfrm>
          </p:contentPart>
        </mc:Choice>
        <mc:Fallback xmlns="">
          <p:pic>
            <p:nvPicPr>
              <p:cNvPr id="42" name="Ink 41">
                <a:extLst>
                  <a:ext uri="{FF2B5EF4-FFF2-40B4-BE49-F238E27FC236}">
                    <a16:creationId xmlns:a16="http://schemas.microsoft.com/office/drawing/2014/main" id="{BD78C1C5-495A-C92C-68FC-B045271A7630}"/>
                  </a:ext>
                </a:extLst>
              </p:cNvPr>
              <p:cNvPicPr/>
              <p:nvPr/>
            </p:nvPicPr>
            <p:blipFill>
              <a:blip r:embed="rId8"/>
              <a:stretch>
                <a:fillRect/>
              </a:stretch>
            </p:blipFill>
            <p:spPr>
              <a:xfrm>
                <a:off x="542260" y="2503606"/>
                <a:ext cx="94500" cy="945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43" name="Ink 42">
                <a:extLst>
                  <a:ext uri="{FF2B5EF4-FFF2-40B4-BE49-F238E27FC236}">
                    <a16:creationId xmlns:a16="http://schemas.microsoft.com/office/drawing/2014/main" id="{F9E5B325-9151-9A18-385B-80EB55776F78}"/>
                  </a:ext>
                </a:extLst>
              </p14:cNvPr>
              <p14:cNvContentPartPr/>
              <p14:nvPr/>
            </p14:nvContentPartPr>
            <p14:xfrm>
              <a:off x="594100" y="2758486"/>
              <a:ext cx="270" cy="270"/>
            </p14:xfrm>
          </p:contentPart>
        </mc:Choice>
        <mc:Fallback xmlns="">
          <p:pic>
            <p:nvPicPr>
              <p:cNvPr id="43" name="Ink 42">
                <a:extLst>
                  <a:ext uri="{FF2B5EF4-FFF2-40B4-BE49-F238E27FC236}">
                    <a16:creationId xmlns:a16="http://schemas.microsoft.com/office/drawing/2014/main" id="{F9E5B325-9151-9A18-385B-80EB55776F78}"/>
                  </a:ext>
                </a:extLst>
              </p:cNvPr>
              <p:cNvPicPr/>
              <p:nvPr/>
            </p:nvPicPr>
            <p:blipFill>
              <a:blip r:embed="rId8"/>
              <a:stretch>
                <a:fillRect/>
              </a:stretch>
            </p:blipFill>
            <p:spPr>
              <a:xfrm>
                <a:off x="546850" y="2711236"/>
                <a:ext cx="94500" cy="94500"/>
              </a:xfrm>
              <a:prstGeom prst="rect">
                <a:avLst/>
              </a:prstGeom>
            </p:spPr>
          </p:pic>
        </mc:Fallback>
      </mc:AlternateContent>
      <p:sp>
        <p:nvSpPr>
          <p:cNvPr id="4" name="Otsikko 1">
            <a:extLst>
              <a:ext uri="{FF2B5EF4-FFF2-40B4-BE49-F238E27FC236}">
                <a16:creationId xmlns:a16="http://schemas.microsoft.com/office/drawing/2014/main" id="{6C8D4002-2A43-3507-62AF-6E86E14E8582}"/>
              </a:ext>
            </a:extLst>
          </p:cNvPr>
          <p:cNvSpPr txBox="1">
            <a:spLocks/>
          </p:cNvSpPr>
          <p:nvPr/>
        </p:nvSpPr>
        <p:spPr>
          <a:xfrm>
            <a:off x="2954538" y="2213574"/>
            <a:ext cx="2923477" cy="923077"/>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i-FI" sz="3000" b="1" err="1">
                <a:solidFill>
                  <a:schemeClr val="bg2">
                    <a:lumMod val="10000"/>
                  </a:schemeClr>
                </a:solidFill>
                <a:latin typeface="Neue Haas Grotesk Text Pro" panose="020B0504020202020204" pitchFamily="34" charset="0"/>
              </a:rPr>
              <a:t>Concrete</a:t>
            </a:r>
            <a:r>
              <a:rPr lang="fi-FI" sz="3000" b="1">
                <a:solidFill>
                  <a:schemeClr val="bg2">
                    <a:lumMod val="10000"/>
                  </a:schemeClr>
                </a:solidFill>
                <a:latin typeface="Neue Haas Grotesk Text Pro" panose="020B0504020202020204" pitchFamily="34" charset="0"/>
              </a:rPr>
              <a:t> </a:t>
            </a:r>
            <a:r>
              <a:rPr lang="fi-FI" sz="3000" b="1" err="1">
                <a:solidFill>
                  <a:schemeClr val="bg2">
                    <a:lumMod val="10000"/>
                  </a:schemeClr>
                </a:solidFill>
                <a:highlight>
                  <a:srgbClr val="F6A3C7"/>
                </a:highlight>
                <a:latin typeface="Neue Haas Grotesk Text Pro" panose="020B0504020202020204" pitchFamily="34" charset="0"/>
              </a:rPr>
              <a:t>benefits</a:t>
            </a:r>
            <a:endParaRPr lang="fi-FI" sz="3000" b="1">
              <a:solidFill>
                <a:schemeClr val="bg2">
                  <a:lumMod val="10000"/>
                </a:schemeClr>
              </a:solidFill>
              <a:highlight>
                <a:srgbClr val="F6A3C7"/>
              </a:highlight>
              <a:latin typeface="Neue Haas Grotesk Text Pro" panose="020B0504020202020204" pitchFamily="34" charset="0"/>
            </a:endParaRPr>
          </a:p>
        </p:txBody>
      </p:sp>
      <p:sp>
        <p:nvSpPr>
          <p:cNvPr id="10" name="Google Shape;61;p17">
            <a:extLst>
              <a:ext uri="{FF2B5EF4-FFF2-40B4-BE49-F238E27FC236}">
                <a16:creationId xmlns:a16="http://schemas.microsoft.com/office/drawing/2014/main" id="{A746C2BD-2679-07B0-52EF-455E255E4AFC}"/>
              </a:ext>
            </a:extLst>
          </p:cNvPr>
          <p:cNvSpPr txBox="1">
            <a:spLocks/>
          </p:cNvSpPr>
          <p:nvPr/>
        </p:nvSpPr>
        <p:spPr>
          <a:xfrm>
            <a:off x="0" y="-1"/>
            <a:ext cx="9144000" cy="400051"/>
          </a:xfrm>
          <a:prstGeom prst="rect">
            <a:avLst/>
          </a:prstGeom>
        </p:spPr>
        <p:txBody>
          <a:bodyPr spcFirstLastPara="1" vert="horz" wrap="square" lIns="91425" tIns="91425" rIns="91425" bIns="91425" rtlCol="0" anchor="b" anchorCtr="0">
            <a:noAutofit/>
          </a:bodyPr>
          <a:lstStyle>
            <a:lvl1pPr algn="ctr" defTabSz="914400" rtl="0" eaLnBrk="1" latinLnBrk="0" hangingPunct="1">
              <a:lnSpc>
                <a:spcPct val="90000"/>
              </a:lnSpc>
              <a:spcBef>
                <a:spcPct val="0"/>
              </a:spcBef>
              <a:buNone/>
              <a:defRPr sz="6000" kern="1200">
                <a:solidFill>
                  <a:schemeClr val="tx1"/>
                </a:solidFill>
                <a:latin typeface="Neue Haas Grotesk Text Pro" panose="020B0504020202020204" pitchFamily="34" charset="0"/>
                <a:ea typeface="+mj-ea"/>
                <a:cs typeface="+mj-cs"/>
              </a:defRPr>
            </a:lvl1pPr>
          </a:lstStyle>
          <a:p>
            <a:pPr>
              <a:spcBef>
                <a:spcPts val="0"/>
              </a:spcBef>
            </a:pPr>
            <a:r>
              <a:rPr lang="en-US" sz="675" b="1">
                <a:highlight>
                  <a:srgbClr val="9FC9EB"/>
                </a:highlight>
                <a:latin typeface="Neue Haas Grotesk Text Pro"/>
              </a:rPr>
              <a:t>REFRAMING</a:t>
            </a:r>
            <a:r>
              <a:rPr lang="en-US" sz="675" b="1">
                <a:latin typeface="Neue Haas Grotesk Text Pro"/>
              </a:rPr>
              <a:t> / ANCHORING / RESEARCHING / TAKING ACTION / LEVERAGING / ENVISIONING</a:t>
            </a:r>
          </a:p>
        </p:txBody>
      </p:sp>
      <p:sp>
        <p:nvSpPr>
          <p:cNvPr id="9" name="Google Shape;198;p27">
            <a:extLst>
              <a:ext uri="{FF2B5EF4-FFF2-40B4-BE49-F238E27FC236}">
                <a16:creationId xmlns:a16="http://schemas.microsoft.com/office/drawing/2014/main" id="{861BCCB0-4058-232A-1BC4-7ADD78C85FC7}"/>
              </a:ext>
            </a:extLst>
          </p:cNvPr>
          <p:cNvSpPr txBox="1"/>
          <p:nvPr/>
        </p:nvSpPr>
        <p:spPr>
          <a:xfrm>
            <a:off x="381131" y="4743450"/>
            <a:ext cx="3941181" cy="268592"/>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defRPr/>
            </a:pPr>
            <a:r>
              <a:rPr lang="en-US" sz="525">
                <a:solidFill>
                  <a:schemeClr val="bg1"/>
                </a:solidFill>
                <a:latin typeface="Neue Haas Grotesk Text Pro" panose="020B0504020202020204" pitchFamily="34" charset="0"/>
                <a:ea typeface="Work Sans"/>
                <a:cs typeface="Work Sans"/>
                <a:sym typeface="Work Sans"/>
              </a:rPr>
              <a:t>Creative Commons CC BY 4.0 2026 </a:t>
            </a:r>
          </a:p>
          <a:p>
            <a:pPr lvl="0">
              <a:defRPr/>
            </a:pPr>
            <a:r>
              <a:rPr lang="en-US" sz="525">
                <a:solidFill>
                  <a:schemeClr val="bg1"/>
                </a:solidFill>
                <a:latin typeface="Neue Haas Grotesk Text Pro" panose="020B0504020202020204" pitchFamily="34" charset="0"/>
                <a:ea typeface="Work Sans"/>
                <a:cs typeface="Work Sans"/>
                <a:sym typeface="Work Sans"/>
              </a:rPr>
              <a:t>Nicole Kajander · Jenna Karvonen · Henna Kyrö · Kerttu Parkkinen · Giovanna Usai</a:t>
            </a:r>
            <a:br>
              <a:rPr lang="en-US" sz="525">
                <a:solidFill>
                  <a:schemeClr val="bg1"/>
                </a:solidFill>
                <a:latin typeface="Neue Haas Grotesk Text Pro" panose="020B0504020202020204" pitchFamily="34" charset="0"/>
                <a:ea typeface="Work Sans"/>
                <a:cs typeface="Work Sans"/>
                <a:sym typeface="Work Sans"/>
              </a:rPr>
            </a:br>
            <a:r>
              <a:rPr lang="en-US" sz="525">
                <a:solidFill>
                  <a:schemeClr val="bg1"/>
                </a:solidFill>
                <a:latin typeface="Neue Haas Grotesk Text Pro" panose="020B0504020202020204" pitchFamily="34" charset="0"/>
                <a:ea typeface="Work Sans"/>
                <a:cs typeface="Work Sans"/>
                <a:sym typeface="Work Sans"/>
              </a:rPr>
              <a:t>Design for Government course · Aalto University</a:t>
            </a:r>
            <a:endParaRPr lang="en-US" sz="975">
              <a:solidFill>
                <a:schemeClr val="bg1"/>
              </a:solidFill>
              <a:latin typeface="Neue Haas Grotesk Text Pro" panose="020B0504020202020204" pitchFamily="34" charset="0"/>
              <a:ea typeface="Work Sans"/>
              <a:cs typeface="Work Sans"/>
              <a:sym typeface="Work Sans"/>
            </a:endParaRPr>
          </a:p>
        </p:txBody>
      </p:sp>
    </p:spTree>
    <p:extLst>
      <p:ext uri="{BB962C8B-B14F-4D97-AF65-F5344CB8AC3E}">
        <p14:creationId xmlns:p14="http://schemas.microsoft.com/office/powerpoint/2010/main" val="33135604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DEDFE2"/>
        </a:solidFill>
        <a:effectLst/>
      </p:bgPr>
    </p:bg>
    <p:spTree>
      <p:nvGrpSpPr>
        <p:cNvPr id="1" name="">
          <a:extLst>
            <a:ext uri="{FF2B5EF4-FFF2-40B4-BE49-F238E27FC236}">
              <a16:creationId xmlns:a16="http://schemas.microsoft.com/office/drawing/2014/main" id="{35DEAAA3-1FA2-E43B-ACEA-D6BA561940A5}"/>
            </a:ext>
          </a:extLst>
        </p:cNvPr>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3">
            <p14:nvContentPartPr>
              <p14:cNvPr id="13" name="Ink 12">
                <a:extLst>
                  <a:ext uri="{FF2B5EF4-FFF2-40B4-BE49-F238E27FC236}">
                    <a16:creationId xmlns:a16="http://schemas.microsoft.com/office/drawing/2014/main" id="{5A2CD853-1AB3-48E8-60AB-7DC6364AF4F0}"/>
                  </a:ext>
                </a:extLst>
              </p14:cNvPr>
              <p14:cNvContentPartPr/>
              <p14:nvPr/>
            </p14:nvContentPartPr>
            <p14:xfrm rot="20954331">
              <a:off x="2263863" y="1113890"/>
              <a:ext cx="4304826" cy="3122445"/>
            </p14:xfrm>
          </p:contentPart>
        </mc:Choice>
        <mc:Fallback xmlns="">
          <p:pic>
            <p:nvPicPr>
              <p:cNvPr id="13" name="Ink 12">
                <a:extLst>
                  <a:ext uri="{FF2B5EF4-FFF2-40B4-BE49-F238E27FC236}">
                    <a16:creationId xmlns:a16="http://schemas.microsoft.com/office/drawing/2014/main" id="{5A2CD853-1AB3-48E8-60AB-7DC6364AF4F0}"/>
                  </a:ext>
                </a:extLst>
              </p:cNvPr>
              <p:cNvPicPr/>
              <p:nvPr/>
            </p:nvPicPr>
            <p:blipFill>
              <a:blip r:embed="rId4"/>
              <a:stretch>
                <a:fillRect/>
              </a:stretch>
            </p:blipFill>
            <p:spPr>
              <a:xfrm rot="20954331">
                <a:off x="2200864" y="1050901"/>
                <a:ext cx="4430464" cy="3248063"/>
              </a:xfrm>
              <a:prstGeom prst="rect">
                <a:avLst/>
              </a:prstGeom>
            </p:spPr>
          </p:pic>
        </mc:Fallback>
      </mc:AlternateContent>
      <p:sp>
        <p:nvSpPr>
          <p:cNvPr id="22" name="Sisällön paikkamerkki 2">
            <a:extLst>
              <a:ext uri="{FF2B5EF4-FFF2-40B4-BE49-F238E27FC236}">
                <a16:creationId xmlns:a16="http://schemas.microsoft.com/office/drawing/2014/main" id="{A26B1111-CCB7-BE8B-BAB2-085634229A3E}"/>
              </a:ext>
            </a:extLst>
          </p:cNvPr>
          <p:cNvSpPr>
            <a:spLocks noGrp="1"/>
          </p:cNvSpPr>
          <p:nvPr/>
        </p:nvSpPr>
        <p:spPr>
          <a:xfrm>
            <a:off x="5713432" y="966836"/>
            <a:ext cx="2346938" cy="632042"/>
          </a:xfrm>
          <a:prstGeom prst="rect">
            <a:avLst/>
          </a:prstGeom>
        </p:spPr>
        <p:txBody>
          <a:bodyPr vert="horz" lIns="68580" tIns="34290" rIns="68580" bIns="3429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825"/>
              <a:t>Better long term (maintenance) planning</a:t>
            </a:r>
          </a:p>
          <a:p>
            <a:pPr marL="0" indent="0">
              <a:buNone/>
            </a:pPr>
            <a:r>
              <a:rPr lang="en-US" sz="825"/>
              <a:t>Lower long-term maintenance costs</a:t>
            </a:r>
          </a:p>
          <a:p>
            <a:pPr marL="0" indent="0">
              <a:buNone/>
            </a:pPr>
            <a:r>
              <a:rPr lang="en-US" sz="825"/>
              <a:t>Increased value of property</a:t>
            </a:r>
          </a:p>
        </p:txBody>
      </p:sp>
      <p:sp>
        <p:nvSpPr>
          <p:cNvPr id="23" name="Sisällön paikkamerkki 2">
            <a:extLst>
              <a:ext uri="{FF2B5EF4-FFF2-40B4-BE49-F238E27FC236}">
                <a16:creationId xmlns:a16="http://schemas.microsoft.com/office/drawing/2014/main" id="{11D782D9-C281-1410-C740-07E845FDC08D}"/>
              </a:ext>
            </a:extLst>
          </p:cNvPr>
          <p:cNvSpPr>
            <a:spLocks noGrp="1"/>
          </p:cNvSpPr>
          <p:nvPr/>
        </p:nvSpPr>
        <p:spPr>
          <a:xfrm>
            <a:off x="7194236" y="2942057"/>
            <a:ext cx="1728234" cy="505439"/>
          </a:xfrm>
          <a:prstGeom prst="rect">
            <a:avLst/>
          </a:prstGeom>
        </p:spPr>
        <p:txBody>
          <a:bodyPr vert="horz" lIns="68580" tIns="34290" rIns="68580" bIns="3429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825"/>
              <a:t>Increased property value</a:t>
            </a:r>
          </a:p>
          <a:p>
            <a:pPr marL="0" indent="0">
              <a:buNone/>
            </a:pPr>
            <a:r>
              <a:rPr lang="en-US" sz="825"/>
              <a:t>Stronger preparedness and resilience for future conditions</a:t>
            </a:r>
          </a:p>
          <a:p>
            <a:pPr>
              <a:buFontTx/>
              <a:buChar char="-"/>
            </a:pPr>
            <a:endParaRPr lang="fi-FI" sz="825"/>
          </a:p>
        </p:txBody>
      </p:sp>
      <p:sp>
        <p:nvSpPr>
          <p:cNvPr id="25" name="Sisällön paikkamerkki 2">
            <a:extLst>
              <a:ext uri="{FF2B5EF4-FFF2-40B4-BE49-F238E27FC236}">
                <a16:creationId xmlns:a16="http://schemas.microsoft.com/office/drawing/2014/main" id="{6B84F5C3-57B9-42CF-D8DD-17B89AF7303B}"/>
              </a:ext>
            </a:extLst>
          </p:cNvPr>
          <p:cNvSpPr>
            <a:spLocks noGrp="1"/>
          </p:cNvSpPr>
          <p:nvPr/>
        </p:nvSpPr>
        <p:spPr>
          <a:xfrm>
            <a:off x="578444" y="2253449"/>
            <a:ext cx="1761320" cy="612729"/>
          </a:xfrm>
          <a:prstGeom prst="rect">
            <a:avLst/>
          </a:prstGeom>
        </p:spPr>
        <p:txBody>
          <a:bodyPr vert="horz" lIns="68580" tIns="34290" rIns="68580" bIns="3429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i-FI" sz="825"/>
              <a:t>Increased quality of everyday life</a:t>
            </a:r>
          </a:p>
          <a:p>
            <a:pPr marL="0" indent="0">
              <a:buNone/>
            </a:pPr>
            <a:r>
              <a:rPr lang="fi-FI" sz="825"/>
              <a:t>Reduced  long-term costs</a:t>
            </a:r>
          </a:p>
          <a:p>
            <a:pPr marL="0" indent="0">
              <a:buNone/>
            </a:pPr>
            <a:r>
              <a:rPr lang="fi-FI" sz="825"/>
              <a:t>More security for the future</a:t>
            </a:r>
          </a:p>
        </p:txBody>
      </p:sp>
      <p:pic>
        <p:nvPicPr>
          <p:cNvPr id="16" name="Picture 15" descr="Diagram, engineering drawing&#10;&#10;Description automatically generated">
            <a:extLst>
              <a:ext uri="{FF2B5EF4-FFF2-40B4-BE49-F238E27FC236}">
                <a16:creationId xmlns:a16="http://schemas.microsoft.com/office/drawing/2014/main" id="{4D6351D7-18EF-2748-E6FA-67144F11B228}"/>
              </a:ext>
            </a:extLst>
          </p:cNvPr>
          <p:cNvPicPr>
            <a:picLocks noChangeAspect="1"/>
          </p:cNvPicPr>
          <p:nvPr/>
        </p:nvPicPr>
        <p:blipFill>
          <a:blip r:embed="rId5"/>
          <a:stretch>
            <a:fillRect/>
          </a:stretch>
        </p:blipFill>
        <p:spPr>
          <a:xfrm>
            <a:off x="5746097" y="2550856"/>
            <a:ext cx="1293907" cy="1326054"/>
          </a:xfrm>
          <a:prstGeom prst="rect">
            <a:avLst/>
          </a:prstGeom>
        </p:spPr>
      </p:pic>
      <p:pic>
        <p:nvPicPr>
          <p:cNvPr id="24" name="Picture 23" descr="A picture containing text&#10;&#10;Description automatically generated">
            <a:extLst>
              <a:ext uri="{FF2B5EF4-FFF2-40B4-BE49-F238E27FC236}">
                <a16:creationId xmlns:a16="http://schemas.microsoft.com/office/drawing/2014/main" id="{5D4CD028-354B-E4CD-5B7E-10DC5B26C28F}"/>
              </a:ext>
            </a:extLst>
          </p:cNvPr>
          <p:cNvPicPr>
            <a:picLocks noChangeAspect="1"/>
          </p:cNvPicPr>
          <p:nvPr/>
        </p:nvPicPr>
        <p:blipFill>
          <a:blip r:embed="rId6"/>
          <a:stretch>
            <a:fillRect/>
          </a:stretch>
        </p:blipFill>
        <p:spPr>
          <a:xfrm>
            <a:off x="3377424" y="690720"/>
            <a:ext cx="2071296" cy="923078"/>
          </a:xfrm>
          <a:prstGeom prst="rect">
            <a:avLst/>
          </a:prstGeom>
        </p:spPr>
      </p:pic>
      <p:pic>
        <p:nvPicPr>
          <p:cNvPr id="27" name="Picture 26" descr="A picture containing text&#10;&#10;Description automatically generated">
            <a:extLst>
              <a:ext uri="{FF2B5EF4-FFF2-40B4-BE49-F238E27FC236}">
                <a16:creationId xmlns:a16="http://schemas.microsoft.com/office/drawing/2014/main" id="{B3E6E070-A428-4257-BA63-BB4C33A3A96F}"/>
              </a:ext>
            </a:extLst>
          </p:cNvPr>
          <p:cNvPicPr>
            <a:picLocks noChangeAspect="1"/>
          </p:cNvPicPr>
          <p:nvPr/>
        </p:nvPicPr>
        <p:blipFill>
          <a:blip r:embed="rId7"/>
          <a:stretch>
            <a:fillRect/>
          </a:stretch>
        </p:blipFill>
        <p:spPr>
          <a:xfrm>
            <a:off x="2147641" y="2434784"/>
            <a:ext cx="667844" cy="1583436"/>
          </a:xfrm>
          <a:prstGeom prst="rect">
            <a:avLst/>
          </a:prstGeom>
        </p:spPr>
      </p:pic>
      <p:sp>
        <p:nvSpPr>
          <p:cNvPr id="28" name="TextBox 27">
            <a:extLst>
              <a:ext uri="{FF2B5EF4-FFF2-40B4-BE49-F238E27FC236}">
                <a16:creationId xmlns:a16="http://schemas.microsoft.com/office/drawing/2014/main" id="{39D58660-80B6-5AA8-5A46-4E649BA51A82}"/>
              </a:ext>
            </a:extLst>
          </p:cNvPr>
          <p:cNvSpPr txBox="1"/>
          <p:nvPr/>
        </p:nvSpPr>
        <p:spPr>
          <a:xfrm>
            <a:off x="507816" y="1885993"/>
            <a:ext cx="1153079" cy="253916"/>
          </a:xfrm>
          <a:prstGeom prst="rect">
            <a:avLst/>
          </a:prstGeom>
          <a:noFill/>
        </p:spPr>
        <p:txBody>
          <a:bodyPr wrap="square">
            <a:spAutoFit/>
          </a:bodyPr>
          <a:lstStyle/>
          <a:p>
            <a:pPr algn="r"/>
            <a:r>
              <a:rPr lang="en-US" sz="1050" b="1">
                <a:latin typeface="Neue Haas Grotesk Text Pro" panose="020B0504020202020204" pitchFamily="34" charset="0"/>
              </a:rPr>
              <a:t>INDIVIDUAL</a:t>
            </a:r>
          </a:p>
        </p:txBody>
      </p:sp>
      <p:sp>
        <p:nvSpPr>
          <p:cNvPr id="29" name="TextBox 28">
            <a:extLst>
              <a:ext uri="{FF2B5EF4-FFF2-40B4-BE49-F238E27FC236}">
                <a16:creationId xmlns:a16="http://schemas.microsoft.com/office/drawing/2014/main" id="{7E1A18AC-5448-2C1A-9C48-143BAD5FAB92}"/>
              </a:ext>
            </a:extLst>
          </p:cNvPr>
          <p:cNvSpPr txBox="1"/>
          <p:nvPr/>
        </p:nvSpPr>
        <p:spPr>
          <a:xfrm>
            <a:off x="7126498" y="2592824"/>
            <a:ext cx="1111685" cy="253916"/>
          </a:xfrm>
          <a:prstGeom prst="rect">
            <a:avLst/>
          </a:prstGeom>
          <a:noFill/>
        </p:spPr>
        <p:txBody>
          <a:bodyPr wrap="square">
            <a:spAutoFit/>
          </a:bodyPr>
          <a:lstStyle/>
          <a:p>
            <a:r>
              <a:rPr lang="en-US" sz="1050" b="1">
                <a:latin typeface="Neue Haas Grotesk Text Pro" panose="020B0504020202020204" pitchFamily="34" charset="0"/>
              </a:rPr>
              <a:t>BUILDING</a:t>
            </a:r>
          </a:p>
        </p:txBody>
      </p:sp>
      <p:sp>
        <p:nvSpPr>
          <p:cNvPr id="30" name="TextBox 29">
            <a:extLst>
              <a:ext uri="{FF2B5EF4-FFF2-40B4-BE49-F238E27FC236}">
                <a16:creationId xmlns:a16="http://schemas.microsoft.com/office/drawing/2014/main" id="{7F759354-B85F-8CAF-9298-510D9DF1CCE3}"/>
              </a:ext>
            </a:extLst>
          </p:cNvPr>
          <p:cNvSpPr txBox="1"/>
          <p:nvPr/>
        </p:nvSpPr>
        <p:spPr>
          <a:xfrm>
            <a:off x="5592519" y="625126"/>
            <a:ext cx="1925423" cy="253916"/>
          </a:xfrm>
          <a:prstGeom prst="rect">
            <a:avLst/>
          </a:prstGeom>
          <a:noFill/>
        </p:spPr>
        <p:txBody>
          <a:bodyPr wrap="square">
            <a:spAutoFit/>
          </a:bodyPr>
          <a:lstStyle/>
          <a:p>
            <a:pPr algn="ctr"/>
            <a:r>
              <a:rPr lang="en-US" sz="1050" b="1">
                <a:latin typeface="Neue Haas Grotesk Text Pro" panose="020B0504020202020204" pitchFamily="34" charset="0"/>
              </a:rPr>
              <a:t>HOUSING COMPANY</a:t>
            </a:r>
          </a:p>
        </p:txBody>
      </p:sp>
      <p:sp>
        <p:nvSpPr>
          <p:cNvPr id="14" name="TextBox 13">
            <a:extLst>
              <a:ext uri="{FF2B5EF4-FFF2-40B4-BE49-F238E27FC236}">
                <a16:creationId xmlns:a16="http://schemas.microsoft.com/office/drawing/2014/main" id="{BE644795-04D9-EB03-02BA-CF5596E944C0}"/>
              </a:ext>
            </a:extLst>
          </p:cNvPr>
          <p:cNvSpPr txBox="1"/>
          <p:nvPr/>
        </p:nvSpPr>
        <p:spPr>
          <a:xfrm>
            <a:off x="5652311" y="1551504"/>
            <a:ext cx="1976673" cy="496290"/>
          </a:xfrm>
          <a:prstGeom prst="rect">
            <a:avLst/>
          </a:prstGeom>
          <a:noFill/>
        </p:spPr>
        <p:txBody>
          <a:bodyPr wrap="square">
            <a:spAutoFit/>
          </a:bodyPr>
          <a:lstStyle/>
          <a:p>
            <a:r>
              <a:rPr lang="en-US" sz="375" err="1">
                <a:solidFill>
                  <a:schemeClr val="bg2">
                    <a:lumMod val="75000"/>
                  </a:schemeClr>
                </a:solidFill>
              </a:rPr>
              <a:t>Annila</a:t>
            </a:r>
            <a:r>
              <a:rPr lang="en-US" sz="375">
                <a:solidFill>
                  <a:schemeClr val="bg2">
                    <a:lumMod val="75000"/>
                  </a:schemeClr>
                </a:solidFill>
              </a:rPr>
              <a:t> et al. (2024); City of Helsinki, Carbon-neutral Helsinki Action Plan 2026; Hajian, H., et al. (2024);  Helen (2021), Committed to Helsinki’s climate targets of carbon neutrality by 2030 and zero emissions by 2040; City of Helsinki, Climate and Nature, Helsinki City Strategy 2025–2029; </a:t>
            </a:r>
            <a:r>
              <a:rPr lang="fr-FR" sz="375">
                <a:solidFill>
                  <a:schemeClr val="bg2">
                    <a:lumMod val="75000"/>
                  </a:schemeClr>
                </a:solidFill>
              </a:rPr>
              <a:t>Helsinki </a:t>
            </a:r>
            <a:r>
              <a:rPr lang="fr-FR" sz="375" err="1">
                <a:solidFill>
                  <a:schemeClr val="bg2">
                    <a:lumMod val="75000"/>
                  </a:schemeClr>
                </a:solidFill>
              </a:rPr>
              <a:t>Region</a:t>
            </a:r>
            <a:r>
              <a:rPr lang="fr-FR" sz="375">
                <a:solidFill>
                  <a:schemeClr val="bg2">
                    <a:lumMod val="75000"/>
                  </a:schemeClr>
                </a:solidFill>
              </a:rPr>
              <a:t> </a:t>
            </a:r>
            <a:r>
              <a:rPr lang="fr-FR" sz="375" err="1">
                <a:solidFill>
                  <a:schemeClr val="bg2">
                    <a:lumMod val="75000"/>
                  </a:schemeClr>
                </a:solidFill>
              </a:rPr>
              <a:t>Environmental</a:t>
            </a:r>
            <a:r>
              <a:rPr lang="fr-FR" sz="375">
                <a:solidFill>
                  <a:schemeClr val="bg2">
                    <a:lumMod val="75000"/>
                  </a:schemeClr>
                </a:solidFill>
              </a:rPr>
              <a:t> Services. (</a:t>
            </a:r>
            <a:r>
              <a:rPr lang="fr-FR" sz="375" err="1">
                <a:solidFill>
                  <a:schemeClr val="bg2">
                    <a:lumMod val="75000"/>
                  </a:schemeClr>
                </a:solidFill>
              </a:rPr>
              <a:t>n.d</a:t>
            </a:r>
            <a:r>
              <a:rPr lang="fr-FR" sz="375">
                <a:solidFill>
                  <a:schemeClr val="bg2">
                    <a:lumMod val="75000"/>
                  </a:schemeClr>
                </a:solidFill>
              </a:rPr>
              <a:t>.). Adaptation. HSY; </a:t>
            </a:r>
            <a:r>
              <a:rPr lang="en-US" sz="375">
                <a:solidFill>
                  <a:schemeClr val="bg2">
                    <a:lumMod val="75000"/>
                  </a:schemeClr>
                </a:solidFill>
              </a:rPr>
              <a:t>Housing company interviews HC1, HC2, HC3, HC4, HC5 and HC6 (2026); Housing manager interview HM1 and HM2 (2026); </a:t>
            </a:r>
            <a:r>
              <a:rPr lang="fi-FI" sz="375">
                <a:solidFill>
                  <a:schemeClr val="bg2">
                    <a:lumMod val="75000"/>
                  </a:schemeClr>
                </a:solidFill>
              </a:rPr>
              <a:t>Kautto, N. (2021), HSY.</a:t>
            </a:r>
          </a:p>
        </p:txBody>
      </p:sp>
      <p:sp>
        <p:nvSpPr>
          <p:cNvPr id="15" name="TextBox 14">
            <a:extLst>
              <a:ext uri="{FF2B5EF4-FFF2-40B4-BE49-F238E27FC236}">
                <a16:creationId xmlns:a16="http://schemas.microsoft.com/office/drawing/2014/main" id="{3B666A76-7A44-0C99-FA2D-EE28229DB9EA}"/>
              </a:ext>
            </a:extLst>
          </p:cNvPr>
          <p:cNvSpPr txBox="1"/>
          <p:nvPr/>
        </p:nvSpPr>
        <p:spPr>
          <a:xfrm>
            <a:off x="7126498" y="3424483"/>
            <a:ext cx="1569140" cy="727122"/>
          </a:xfrm>
          <a:prstGeom prst="rect">
            <a:avLst/>
          </a:prstGeom>
          <a:noFill/>
        </p:spPr>
        <p:txBody>
          <a:bodyPr wrap="square">
            <a:spAutoFit/>
          </a:bodyPr>
          <a:lstStyle/>
          <a:p>
            <a:r>
              <a:rPr lang="fi-FI" sz="375" i="1">
                <a:solidFill>
                  <a:schemeClr val="bg2">
                    <a:lumMod val="75000"/>
                  </a:schemeClr>
                </a:solidFill>
              </a:rPr>
              <a:t>Annila et al. (2024); </a:t>
            </a:r>
            <a:r>
              <a:rPr lang="en-US" sz="375" i="1">
                <a:solidFill>
                  <a:schemeClr val="bg2">
                    <a:lumMod val="75000"/>
                  </a:schemeClr>
                </a:solidFill>
              </a:rPr>
              <a:t>City of Helsinki, Carbon-neutral Helsinki Action Plan (2026); City of Helsinki, Climate and Nature, Helsinki City Strategy 2025–2029; City of Helsinki Urban Environment Division. Land Use and Planning Review 2025, 2025; Hajian, H., et al. (2024); Helen (2021), Committed to Helsinki’s climate targets of carbon neutrality by 2030 and zero emissions by 2040; </a:t>
            </a:r>
            <a:r>
              <a:rPr lang="fr-FR" sz="375" i="1">
                <a:solidFill>
                  <a:schemeClr val="bg2">
                    <a:lumMod val="75000"/>
                  </a:schemeClr>
                </a:solidFill>
              </a:rPr>
              <a:t>Helsinki </a:t>
            </a:r>
            <a:r>
              <a:rPr lang="fr-FR" sz="375" i="1" err="1">
                <a:solidFill>
                  <a:schemeClr val="bg2">
                    <a:lumMod val="75000"/>
                  </a:schemeClr>
                </a:solidFill>
              </a:rPr>
              <a:t>Region</a:t>
            </a:r>
            <a:r>
              <a:rPr lang="fr-FR" sz="375" i="1">
                <a:solidFill>
                  <a:schemeClr val="bg2">
                    <a:lumMod val="75000"/>
                  </a:schemeClr>
                </a:solidFill>
              </a:rPr>
              <a:t> </a:t>
            </a:r>
            <a:r>
              <a:rPr lang="fr-FR" sz="375" i="1" err="1">
                <a:solidFill>
                  <a:schemeClr val="bg2">
                    <a:lumMod val="75000"/>
                  </a:schemeClr>
                </a:solidFill>
              </a:rPr>
              <a:t>Environmental</a:t>
            </a:r>
            <a:r>
              <a:rPr lang="fr-FR" sz="375" i="1">
                <a:solidFill>
                  <a:schemeClr val="bg2">
                    <a:lumMod val="75000"/>
                  </a:schemeClr>
                </a:solidFill>
              </a:rPr>
              <a:t> Services. (</a:t>
            </a:r>
            <a:r>
              <a:rPr lang="fr-FR" sz="375" i="1" err="1">
                <a:solidFill>
                  <a:schemeClr val="bg2">
                    <a:lumMod val="75000"/>
                  </a:schemeClr>
                </a:solidFill>
              </a:rPr>
              <a:t>n.d</a:t>
            </a:r>
            <a:r>
              <a:rPr lang="fr-FR" sz="375" i="1">
                <a:solidFill>
                  <a:schemeClr val="bg2">
                    <a:lumMod val="75000"/>
                  </a:schemeClr>
                </a:solidFill>
              </a:rPr>
              <a:t>.). Adaptation. HSY; </a:t>
            </a:r>
            <a:r>
              <a:rPr lang="en-US" sz="375" i="1">
                <a:solidFill>
                  <a:schemeClr val="bg2">
                    <a:lumMod val="75000"/>
                  </a:schemeClr>
                </a:solidFill>
              </a:rPr>
              <a:t>Housing company interviews HC1, HC2, HC3, HC4, HC5 and HC6 (2026); Renovation company interview (2026); Housing manager interview HM1 and HM2 (2026);</a:t>
            </a:r>
            <a:r>
              <a:rPr lang="fi-FI" sz="375" i="1">
                <a:solidFill>
                  <a:schemeClr val="bg2">
                    <a:lumMod val="75000"/>
                  </a:schemeClr>
                </a:solidFill>
              </a:rPr>
              <a:t> Kautto, N. (2021), HSY;</a:t>
            </a:r>
            <a:r>
              <a:rPr lang="en-US" sz="375" i="1">
                <a:solidFill>
                  <a:schemeClr val="bg2">
                    <a:lumMod val="75000"/>
                  </a:schemeClr>
                </a:solidFill>
              </a:rPr>
              <a:t> </a:t>
            </a:r>
            <a:r>
              <a:rPr lang="en-US" sz="375" i="1" err="1">
                <a:solidFill>
                  <a:schemeClr val="bg2">
                    <a:lumMod val="75000"/>
                  </a:schemeClr>
                </a:solidFill>
              </a:rPr>
              <a:t>Kiinteistöliitto</a:t>
            </a:r>
            <a:r>
              <a:rPr lang="en-US" sz="375" i="1">
                <a:solidFill>
                  <a:schemeClr val="bg2">
                    <a:lumMod val="75000"/>
                  </a:schemeClr>
                </a:solidFill>
              </a:rPr>
              <a:t> (n.d.). </a:t>
            </a:r>
            <a:r>
              <a:rPr lang="en-US" sz="375" i="1" err="1">
                <a:solidFill>
                  <a:schemeClr val="bg2">
                    <a:lumMod val="75000"/>
                  </a:schemeClr>
                </a:solidFill>
              </a:rPr>
              <a:t>Energiatehokkuus</a:t>
            </a:r>
            <a:r>
              <a:rPr lang="en-US" sz="375" i="1">
                <a:solidFill>
                  <a:schemeClr val="bg2">
                    <a:lumMod val="75000"/>
                  </a:schemeClr>
                </a:solidFill>
              </a:rPr>
              <a:t>.</a:t>
            </a:r>
            <a:endParaRPr lang="fi-FI" sz="375" i="1">
              <a:solidFill>
                <a:schemeClr val="bg2">
                  <a:lumMod val="75000"/>
                </a:schemeClr>
              </a:solidFill>
            </a:endParaRPr>
          </a:p>
        </p:txBody>
      </p:sp>
      <p:sp>
        <p:nvSpPr>
          <p:cNvPr id="17" name="TextBox 16">
            <a:extLst>
              <a:ext uri="{FF2B5EF4-FFF2-40B4-BE49-F238E27FC236}">
                <a16:creationId xmlns:a16="http://schemas.microsoft.com/office/drawing/2014/main" id="{01928268-D074-3513-BBDC-3262A3B57B55}"/>
              </a:ext>
            </a:extLst>
          </p:cNvPr>
          <p:cNvSpPr txBox="1"/>
          <p:nvPr/>
        </p:nvSpPr>
        <p:spPr>
          <a:xfrm>
            <a:off x="507200" y="2832585"/>
            <a:ext cx="1528499" cy="496290"/>
          </a:xfrm>
          <a:prstGeom prst="rect">
            <a:avLst/>
          </a:prstGeom>
          <a:noFill/>
        </p:spPr>
        <p:txBody>
          <a:bodyPr wrap="square">
            <a:spAutoFit/>
          </a:bodyPr>
          <a:lstStyle/>
          <a:p>
            <a:r>
              <a:rPr lang="en-US" sz="375" i="1">
                <a:solidFill>
                  <a:schemeClr val="bg2">
                    <a:lumMod val="75000"/>
                  </a:schemeClr>
                </a:solidFill>
              </a:rPr>
              <a:t>City of Helsinki, Carbon-neutral Helsinki Action Plan (2026); Hajian, H., et al. (2024); Helen (2021), Committed to Helsinki’s climate targets of carbon neutrality by 2030 and zero emissions by 2040; City of Helsinki, Climate and Nature, Helsinki City Strategy 2025–2029; Housing company interviews HC1, HC2, HC3, HC4, HC5 and HC6 (2026); Housing manager interview HM1 (2026); </a:t>
            </a:r>
            <a:r>
              <a:rPr lang="en-US" sz="375" i="1" err="1">
                <a:solidFill>
                  <a:schemeClr val="bg2">
                    <a:lumMod val="75000"/>
                  </a:schemeClr>
                </a:solidFill>
              </a:rPr>
              <a:t>Kiinteistöliitto</a:t>
            </a:r>
            <a:r>
              <a:rPr lang="en-US" sz="375" i="1">
                <a:solidFill>
                  <a:schemeClr val="bg2">
                    <a:lumMod val="75000"/>
                  </a:schemeClr>
                </a:solidFill>
              </a:rPr>
              <a:t> (n.d.). </a:t>
            </a:r>
            <a:r>
              <a:rPr lang="en-US" sz="375" i="1" err="1">
                <a:solidFill>
                  <a:schemeClr val="bg2">
                    <a:lumMod val="75000"/>
                  </a:schemeClr>
                </a:solidFill>
              </a:rPr>
              <a:t>Energiatehokkuus</a:t>
            </a:r>
            <a:r>
              <a:rPr lang="en-US" sz="375" i="1">
                <a:solidFill>
                  <a:schemeClr val="bg2">
                    <a:lumMod val="75000"/>
                  </a:schemeClr>
                </a:solidFill>
              </a:rPr>
              <a:t>.</a:t>
            </a:r>
            <a:endParaRPr lang="fi-FI" sz="375" i="1">
              <a:solidFill>
                <a:schemeClr val="bg2">
                  <a:lumMod val="75000"/>
                </a:schemeClr>
              </a:solidFill>
            </a:endParaRPr>
          </a:p>
        </p:txBody>
      </p:sp>
      <mc:AlternateContent xmlns:mc="http://schemas.openxmlformats.org/markup-compatibility/2006" xmlns:p14="http://schemas.microsoft.com/office/powerpoint/2010/main">
        <mc:Choice Requires="p14">
          <p:contentPart p14:bwMode="auto" r:id="rId8">
            <p14:nvContentPartPr>
              <p14:cNvPr id="38" name="Ink 37">
                <a:extLst>
                  <a:ext uri="{FF2B5EF4-FFF2-40B4-BE49-F238E27FC236}">
                    <a16:creationId xmlns:a16="http://schemas.microsoft.com/office/drawing/2014/main" id="{2F401524-FC0F-8838-E94D-76FCD926A82C}"/>
                  </a:ext>
                </a:extLst>
              </p14:cNvPr>
              <p14:cNvContentPartPr/>
              <p14:nvPr/>
            </p14:nvContentPartPr>
            <p14:xfrm>
              <a:off x="5703712" y="1047878"/>
              <a:ext cx="270" cy="270"/>
            </p14:xfrm>
          </p:contentPart>
        </mc:Choice>
        <mc:Fallback xmlns="">
          <p:pic>
            <p:nvPicPr>
              <p:cNvPr id="38" name="Ink 37">
                <a:extLst>
                  <a:ext uri="{FF2B5EF4-FFF2-40B4-BE49-F238E27FC236}">
                    <a16:creationId xmlns:a16="http://schemas.microsoft.com/office/drawing/2014/main" id="{2F401524-FC0F-8838-E94D-76FCD926A82C}"/>
                  </a:ext>
                </a:extLst>
              </p:cNvPr>
              <p:cNvPicPr/>
              <p:nvPr/>
            </p:nvPicPr>
            <p:blipFill>
              <a:blip r:embed="rId9"/>
              <a:stretch>
                <a:fillRect/>
              </a:stretch>
            </p:blipFill>
            <p:spPr>
              <a:xfrm>
                <a:off x="5656462" y="1000628"/>
                <a:ext cx="94500" cy="945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39" name="Ink 38">
                <a:extLst>
                  <a:ext uri="{FF2B5EF4-FFF2-40B4-BE49-F238E27FC236}">
                    <a16:creationId xmlns:a16="http://schemas.microsoft.com/office/drawing/2014/main" id="{AF666854-1F3D-236E-2F89-B4775A9EC463}"/>
                  </a:ext>
                </a:extLst>
              </p14:cNvPr>
              <p14:cNvContentPartPr/>
              <p14:nvPr/>
            </p14:nvContentPartPr>
            <p14:xfrm>
              <a:off x="5708572" y="1265228"/>
              <a:ext cx="270" cy="270"/>
            </p14:xfrm>
          </p:contentPart>
        </mc:Choice>
        <mc:Fallback xmlns="">
          <p:pic>
            <p:nvPicPr>
              <p:cNvPr id="39" name="Ink 38">
                <a:extLst>
                  <a:ext uri="{FF2B5EF4-FFF2-40B4-BE49-F238E27FC236}">
                    <a16:creationId xmlns:a16="http://schemas.microsoft.com/office/drawing/2014/main" id="{AF666854-1F3D-236E-2F89-B4775A9EC463}"/>
                  </a:ext>
                </a:extLst>
              </p:cNvPr>
              <p:cNvPicPr/>
              <p:nvPr/>
            </p:nvPicPr>
            <p:blipFill>
              <a:blip r:embed="rId9"/>
              <a:stretch>
                <a:fillRect/>
              </a:stretch>
            </p:blipFill>
            <p:spPr>
              <a:xfrm>
                <a:off x="5661322" y="1217978"/>
                <a:ext cx="94500" cy="945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40" name="Ink 39">
                <a:extLst>
                  <a:ext uri="{FF2B5EF4-FFF2-40B4-BE49-F238E27FC236}">
                    <a16:creationId xmlns:a16="http://schemas.microsoft.com/office/drawing/2014/main" id="{15C85564-B8B6-B415-40F3-1FF8DCAD6FF9}"/>
                  </a:ext>
                </a:extLst>
              </p14:cNvPr>
              <p14:cNvContentPartPr/>
              <p14:nvPr/>
            </p14:nvContentPartPr>
            <p14:xfrm>
              <a:off x="5713162" y="1472858"/>
              <a:ext cx="270" cy="270"/>
            </p14:xfrm>
          </p:contentPart>
        </mc:Choice>
        <mc:Fallback xmlns="">
          <p:pic>
            <p:nvPicPr>
              <p:cNvPr id="40" name="Ink 39">
                <a:extLst>
                  <a:ext uri="{FF2B5EF4-FFF2-40B4-BE49-F238E27FC236}">
                    <a16:creationId xmlns:a16="http://schemas.microsoft.com/office/drawing/2014/main" id="{15C85564-B8B6-B415-40F3-1FF8DCAD6FF9}"/>
                  </a:ext>
                </a:extLst>
              </p:cNvPr>
              <p:cNvPicPr/>
              <p:nvPr/>
            </p:nvPicPr>
            <p:blipFill>
              <a:blip r:embed="rId9"/>
              <a:stretch>
                <a:fillRect/>
              </a:stretch>
            </p:blipFill>
            <p:spPr>
              <a:xfrm>
                <a:off x="5665912" y="1425608"/>
                <a:ext cx="94500" cy="945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41" name="Ink 40">
                <a:extLst>
                  <a:ext uri="{FF2B5EF4-FFF2-40B4-BE49-F238E27FC236}">
                    <a16:creationId xmlns:a16="http://schemas.microsoft.com/office/drawing/2014/main" id="{2EB96EDF-797B-FC0C-58AE-6C2A2A90A54D}"/>
                  </a:ext>
                </a:extLst>
              </p14:cNvPr>
              <p14:cNvContentPartPr/>
              <p14:nvPr/>
            </p14:nvContentPartPr>
            <p14:xfrm>
              <a:off x="584650" y="2333506"/>
              <a:ext cx="270" cy="270"/>
            </p14:xfrm>
          </p:contentPart>
        </mc:Choice>
        <mc:Fallback xmlns="">
          <p:pic>
            <p:nvPicPr>
              <p:cNvPr id="41" name="Ink 40">
                <a:extLst>
                  <a:ext uri="{FF2B5EF4-FFF2-40B4-BE49-F238E27FC236}">
                    <a16:creationId xmlns:a16="http://schemas.microsoft.com/office/drawing/2014/main" id="{2EB96EDF-797B-FC0C-58AE-6C2A2A90A54D}"/>
                  </a:ext>
                </a:extLst>
              </p:cNvPr>
              <p:cNvPicPr/>
              <p:nvPr/>
            </p:nvPicPr>
            <p:blipFill>
              <a:blip r:embed="rId9"/>
              <a:stretch>
                <a:fillRect/>
              </a:stretch>
            </p:blipFill>
            <p:spPr>
              <a:xfrm>
                <a:off x="537400" y="2286256"/>
                <a:ext cx="94500" cy="945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42" name="Ink 41">
                <a:extLst>
                  <a:ext uri="{FF2B5EF4-FFF2-40B4-BE49-F238E27FC236}">
                    <a16:creationId xmlns:a16="http://schemas.microsoft.com/office/drawing/2014/main" id="{90A2C2E3-ED87-AF9E-615F-6D3DAE77548A}"/>
                  </a:ext>
                </a:extLst>
              </p14:cNvPr>
              <p14:cNvContentPartPr/>
              <p14:nvPr/>
            </p14:nvContentPartPr>
            <p14:xfrm>
              <a:off x="589510" y="2550856"/>
              <a:ext cx="270" cy="270"/>
            </p14:xfrm>
          </p:contentPart>
        </mc:Choice>
        <mc:Fallback xmlns="">
          <p:pic>
            <p:nvPicPr>
              <p:cNvPr id="42" name="Ink 41">
                <a:extLst>
                  <a:ext uri="{FF2B5EF4-FFF2-40B4-BE49-F238E27FC236}">
                    <a16:creationId xmlns:a16="http://schemas.microsoft.com/office/drawing/2014/main" id="{90A2C2E3-ED87-AF9E-615F-6D3DAE77548A}"/>
                  </a:ext>
                </a:extLst>
              </p:cNvPr>
              <p:cNvPicPr/>
              <p:nvPr/>
            </p:nvPicPr>
            <p:blipFill>
              <a:blip r:embed="rId9"/>
              <a:stretch>
                <a:fillRect/>
              </a:stretch>
            </p:blipFill>
            <p:spPr>
              <a:xfrm>
                <a:off x="542260" y="2503606"/>
                <a:ext cx="94500" cy="945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43" name="Ink 42">
                <a:extLst>
                  <a:ext uri="{FF2B5EF4-FFF2-40B4-BE49-F238E27FC236}">
                    <a16:creationId xmlns:a16="http://schemas.microsoft.com/office/drawing/2014/main" id="{6A6E26E2-8AC4-3CA1-8ED7-27DFA993A030}"/>
                  </a:ext>
                </a:extLst>
              </p14:cNvPr>
              <p14:cNvContentPartPr/>
              <p14:nvPr/>
            </p14:nvContentPartPr>
            <p14:xfrm>
              <a:off x="594100" y="2758486"/>
              <a:ext cx="270" cy="270"/>
            </p14:xfrm>
          </p:contentPart>
        </mc:Choice>
        <mc:Fallback xmlns="">
          <p:pic>
            <p:nvPicPr>
              <p:cNvPr id="43" name="Ink 42">
                <a:extLst>
                  <a:ext uri="{FF2B5EF4-FFF2-40B4-BE49-F238E27FC236}">
                    <a16:creationId xmlns:a16="http://schemas.microsoft.com/office/drawing/2014/main" id="{6A6E26E2-8AC4-3CA1-8ED7-27DFA993A030}"/>
                  </a:ext>
                </a:extLst>
              </p:cNvPr>
              <p:cNvPicPr/>
              <p:nvPr/>
            </p:nvPicPr>
            <p:blipFill>
              <a:blip r:embed="rId9"/>
              <a:stretch>
                <a:fillRect/>
              </a:stretch>
            </p:blipFill>
            <p:spPr>
              <a:xfrm>
                <a:off x="546850" y="2711236"/>
                <a:ext cx="94500" cy="945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44" name="Ink 43">
                <a:extLst>
                  <a:ext uri="{FF2B5EF4-FFF2-40B4-BE49-F238E27FC236}">
                    <a16:creationId xmlns:a16="http://schemas.microsoft.com/office/drawing/2014/main" id="{2176F084-BB73-6902-AF7C-6538B806C00B}"/>
                  </a:ext>
                </a:extLst>
              </p14:cNvPr>
              <p14:cNvContentPartPr/>
              <p14:nvPr/>
            </p14:nvContentPartPr>
            <p14:xfrm>
              <a:off x="7194236" y="3025493"/>
              <a:ext cx="270" cy="270"/>
            </p14:xfrm>
          </p:contentPart>
        </mc:Choice>
        <mc:Fallback xmlns="">
          <p:pic>
            <p:nvPicPr>
              <p:cNvPr id="44" name="Ink 43">
                <a:extLst>
                  <a:ext uri="{FF2B5EF4-FFF2-40B4-BE49-F238E27FC236}">
                    <a16:creationId xmlns:a16="http://schemas.microsoft.com/office/drawing/2014/main" id="{2176F084-BB73-6902-AF7C-6538B806C00B}"/>
                  </a:ext>
                </a:extLst>
              </p:cNvPr>
              <p:cNvPicPr/>
              <p:nvPr/>
            </p:nvPicPr>
            <p:blipFill>
              <a:blip r:embed="rId9"/>
              <a:stretch>
                <a:fillRect/>
              </a:stretch>
            </p:blipFill>
            <p:spPr>
              <a:xfrm>
                <a:off x="7146986" y="2978243"/>
                <a:ext cx="94500" cy="945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45" name="Ink 44">
                <a:extLst>
                  <a:ext uri="{FF2B5EF4-FFF2-40B4-BE49-F238E27FC236}">
                    <a16:creationId xmlns:a16="http://schemas.microsoft.com/office/drawing/2014/main" id="{63CB9177-B321-2AB5-1F95-8235D4187889}"/>
                  </a:ext>
                </a:extLst>
              </p14:cNvPr>
              <p14:cNvContentPartPr/>
              <p14:nvPr/>
            </p14:nvContentPartPr>
            <p14:xfrm>
              <a:off x="7199096" y="3242843"/>
              <a:ext cx="270" cy="270"/>
            </p14:xfrm>
          </p:contentPart>
        </mc:Choice>
        <mc:Fallback xmlns="">
          <p:pic>
            <p:nvPicPr>
              <p:cNvPr id="45" name="Ink 44">
                <a:extLst>
                  <a:ext uri="{FF2B5EF4-FFF2-40B4-BE49-F238E27FC236}">
                    <a16:creationId xmlns:a16="http://schemas.microsoft.com/office/drawing/2014/main" id="{63CB9177-B321-2AB5-1F95-8235D4187889}"/>
                  </a:ext>
                </a:extLst>
              </p:cNvPr>
              <p:cNvPicPr/>
              <p:nvPr/>
            </p:nvPicPr>
            <p:blipFill>
              <a:blip r:embed="rId9"/>
              <a:stretch>
                <a:fillRect/>
              </a:stretch>
            </p:blipFill>
            <p:spPr>
              <a:xfrm>
                <a:off x="7151846" y="3195593"/>
                <a:ext cx="94500" cy="94500"/>
              </a:xfrm>
              <a:prstGeom prst="rect">
                <a:avLst/>
              </a:prstGeom>
            </p:spPr>
          </p:pic>
        </mc:Fallback>
      </mc:AlternateContent>
      <p:sp>
        <p:nvSpPr>
          <p:cNvPr id="4" name="Otsikko 1">
            <a:extLst>
              <a:ext uri="{FF2B5EF4-FFF2-40B4-BE49-F238E27FC236}">
                <a16:creationId xmlns:a16="http://schemas.microsoft.com/office/drawing/2014/main" id="{8935267C-2290-28EB-7B06-EE00C421AE73}"/>
              </a:ext>
            </a:extLst>
          </p:cNvPr>
          <p:cNvSpPr txBox="1">
            <a:spLocks/>
          </p:cNvSpPr>
          <p:nvPr/>
        </p:nvSpPr>
        <p:spPr>
          <a:xfrm>
            <a:off x="2954538" y="2213574"/>
            <a:ext cx="2923477" cy="923077"/>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i-FI" sz="3000" b="1" err="1">
                <a:solidFill>
                  <a:schemeClr val="bg2">
                    <a:lumMod val="10000"/>
                  </a:schemeClr>
                </a:solidFill>
                <a:latin typeface="Neue Haas Grotesk Text Pro" panose="020B0504020202020204" pitchFamily="34" charset="0"/>
              </a:rPr>
              <a:t>Concrete</a:t>
            </a:r>
            <a:r>
              <a:rPr lang="fi-FI" sz="3000" b="1">
                <a:solidFill>
                  <a:schemeClr val="bg2">
                    <a:lumMod val="10000"/>
                  </a:schemeClr>
                </a:solidFill>
                <a:latin typeface="Neue Haas Grotesk Text Pro" panose="020B0504020202020204" pitchFamily="34" charset="0"/>
              </a:rPr>
              <a:t> </a:t>
            </a:r>
            <a:r>
              <a:rPr lang="fi-FI" sz="3000" b="1" err="1">
                <a:solidFill>
                  <a:schemeClr val="bg2">
                    <a:lumMod val="10000"/>
                  </a:schemeClr>
                </a:solidFill>
                <a:highlight>
                  <a:srgbClr val="F6A3C7"/>
                </a:highlight>
                <a:latin typeface="Neue Haas Grotesk Text Pro" panose="020B0504020202020204" pitchFamily="34" charset="0"/>
              </a:rPr>
              <a:t>benefits</a:t>
            </a:r>
            <a:endParaRPr lang="fi-FI" sz="3000" b="1">
              <a:solidFill>
                <a:schemeClr val="bg2">
                  <a:lumMod val="10000"/>
                </a:schemeClr>
              </a:solidFill>
              <a:highlight>
                <a:srgbClr val="F6A3C7"/>
              </a:highlight>
              <a:latin typeface="Neue Haas Grotesk Text Pro" panose="020B0504020202020204" pitchFamily="34" charset="0"/>
            </a:endParaRPr>
          </a:p>
        </p:txBody>
      </p:sp>
      <p:sp>
        <p:nvSpPr>
          <p:cNvPr id="7" name="Google Shape;61;p17">
            <a:extLst>
              <a:ext uri="{FF2B5EF4-FFF2-40B4-BE49-F238E27FC236}">
                <a16:creationId xmlns:a16="http://schemas.microsoft.com/office/drawing/2014/main" id="{957FFE56-0A5D-FA7E-2BC1-B0130638DE2F}"/>
              </a:ext>
            </a:extLst>
          </p:cNvPr>
          <p:cNvSpPr txBox="1">
            <a:spLocks/>
          </p:cNvSpPr>
          <p:nvPr/>
        </p:nvSpPr>
        <p:spPr>
          <a:xfrm>
            <a:off x="0" y="-1"/>
            <a:ext cx="9144000" cy="400051"/>
          </a:xfrm>
          <a:prstGeom prst="rect">
            <a:avLst/>
          </a:prstGeom>
        </p:spPr>
        <p:txBody>
          <a:bodyPr spcFirstLastPara="1" vert="horz" wrap="square" lIns="91425" tIns="91425" rIns="91425" bIns="91425" rtlCol="0" anchor="b" anchorCtr="0">
            <a:noAutofit/>
          </a:bodyPr>
          <a:lstStyle>
            <a:lvl1pPr algn="ctr" defTabSz="914400" rtl="0" eaLnBrk="1" latinLnBrk="0" hangingPunct="1">
              <a:lnSpc>
                <a:spcPct val="90000"/>
              </a:lnSpc>
              <a:spcBef>
                <a:spcPct val="0"/>
              </a:spcBef>
              <a:buNone/>
              <a:defRPr sz="6000" kern="1200">
                <a:solidFill>
                  <a:schemeClr val="tx1"/>
                </a:solidFill>
                <a:latin typeface="Neue Haas Grotesk Text Pro" panose="020B0504020202020204" pitchFamily="34" charset="0"/>
                <a:ea typeface="+mj-ea"/>
                <a:cs typeface="+mj-cs"/>
              </a:defRPr>
            </a:lvl1pPr>
          </a:lstStyle>
          <a:p>
            <a:pPr>
              <a:spcBef>
                <a:spcPts val="0"/>
              </a:spcBef>
            </a:pPr>
            <a:r>
              <a:rPr lang="en-US" sz="675" b="1">
                <a:highlight>
                  <a:srgbClr val="9FC9EB"/>
                </a:highlight>
                <a:latin typeface="Neue Haas Grotesk Text Pro"/>
              </a:rPr>
              <a:t>REFRAMING</a:t>
            </a:r>
            <a:r>
              <a:rPr lang="en-US" sz="675" b="1">
                <a:latin typeface="Neue Haas Grotesk Text Pro"/>
              </a:rPr>
              <a:t> / ANCHORING / RESEARCHING / TAKING ACTION / LEVERAGING / ENVISIONING</a:t>
            </a:r>
          </a:p>
        </p:txBody>
      </p:sp>
      <p:sp>
        <p:nvSpPr>
          <p:cNvPr id="9" name="Google Shape;198;p27">
            <a:extLst>
              <a:ext uri="{FF2B5EF4-FFF2-40B4-BE49-F238E27FC236}">
                <a16:creationId xmlns:a16="http://schemas.microsoft.com/office/drawing/2014/main" id="{659AF3F6-AA65-4A5E-8026-BCA4F89991B9}"/>
              </a:ext>
            </a:extLst>
          </p:cNvPr>
          <p:cNvSpPr txBox="1"/>
          <p:nvPr/>
        </p:nvSpPr>
        <p:spPr>
          <a:xfrm>
            <a:off x="381131" y="4743450"/>
            <a:ext cx="3941181" cy="268592"/>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defRPr/>
            </a:pPr>
            <a:r>
              <a:rPr lang="en-US" sz="525">
                <a:solidFill>
                  <a:schemeClr val="bg1"/>
                </a:solidFill>
                <a:latin typeface="Neue Haas Grotesk Text Pro" panose="020B0504020202020204" pitchFamily="34" charset="0"/>
                <a:ea typeface="Work Sans"/>
                <a:cs typeface="Work Sans"/>
                <a:sym typeface="Work Sans"/>
              </a:rPr>
              <a:t>Creative Commons CC BY 4.0 2026 </a:t>
            </a:r>
          </a:p>
          <a:p>
            <a:pPr lvl="0">
              <a:defRPr/>
            </a:pPr>
            <a:r>
              <a:rPr lang="en-US" sz="525">
                <a:solidFill>
                  <a:schemeClr val="bg1"/>
                </a:solidFill>
                <a:latin typeface="Neue Haas Grotesk Text Pro" panose="020B0504020202020204" pitchFamily="34" charset="0"/>
                <a:ea typeface="Work Sans"/>
                <a:cs typeface="Work Sans"/>
                <a:sym typeface="Work Sans"/>
              </a:rPr>
              <a:t>Nicole Kajander · Jenna Karvonen · Henna Kyrö · Kerttu Parkkinen · Giovanna Usai</a:t>
            </a:r>
            <a:br>
              <a:rPr lang="en-US" sz="525">
                <a:solidFill>
                  <a:schemeClr val="bg1"/>
                </a:solidFill>
                <a:latin typeface="Neue Haas Grotesk Text Pro" panose="020B0504020202020204" pitchFamily="34" charset="0"/>
                <a:ea typeface="Work Sans"/>
                <a:cs typeface="Work Sans"/>
                <a:sym typeface="Work Sans"/>
              </a:rPr>
            </a:br>
            <a:r>
              <a:rPr lang="en-US" sz="525">
                <a:solidFill>
                  <a:schemeClr val="bg1"/>
                </a:solidFill>
                <a:latin typeface="Neue Haas Grotesk Text Pro" panose="020B0504020202020204" pitchFamily="34" charset="0"/>
                <a:ea typeface="Work Sans"/>
                <a:cs typeface="Work Sans"/>
                <a:sym typeface="Work Sans"/>
              </a:rPr>
              <a:t>Design for Government course · Aalto University</a:t>
            </a:r>
            <a:endParaRPr lang="en-US" sz="975">
              <a:solidFill>
                <a:schemeClr val="bg1"/>
              </a:solidFill>
              <a:latin typeface="Neue Haas Grotesk Text Pro" panose="020B0504020202020204" pitchFamily="34" charset="0"/>
              <a:ea typeface="Work Sans"/>
              <a:cs typeface="Work Sans"/>
              <a:sym typeface="Work Sans"/>
            </a:endParaRPr>
          </a:p>
        </p:txBody>
      </p:sp>
    </p:spTree>
    <p:extLst>
      <p:ext uri="{BB962C8B-B14F-4D97-AF65-F5344CB8AC3E}">
        <p14:creationId xmlns:p14="http://schemas.microsoft.com/office/powerpoint/2010/main" val="15294843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5A4C8"/>
        </a:solidFill>
        <a:effectLst/>
      </p:bgPr>
    </p:bg>
    <p:spTree>
      <p:nvGrpSpPr>
        <p:cNvPr id="1" name="">
          <a:extLst>
            <a:ext uri="{FF2B5EF4-FFF2-40B4-BE49-F238E27FC236}">
              <a16:creationId xmlns:a16="http://schemas.microsoft.com/office/drawing/2014/main" id="{98AAFD9E-208D-5AC7-785A-D7D6E9CD88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059D57-E14A-67A2-50B0-F000A5BDBBAD}"/>
              </a:ext>
            </a:extLst>
          </p:cNvPr>
          <p:cNvSpPr>
            <a:spLocks noGrp="1"/>
          </p:cNvSpPr>
          <p:nvPr>
            <p:ph type="title"/>
          </p:nvPr>
        </p:nvSpPr>
        <p:spPr/>
        <p:txBody>
          <a:bodyPr>
            <a:normAutofit fontScale="90000"/>
          </a:bodyPr>
          <a:lstStyle/>
          <a:p>
            <a:r>
              <a:rPr lang="en-US"/>
              <a:t> </a:t>
            </a:r>
          </a:p>
        </p:txBody>
      </p:sp>
      <p:sp>
        <p:nvSpPr>
          <p:cNvPr id="3" name="Content Placeholder 2">
            <a:extLst>
              <a:ext uri="{FF2B5EF4-FFF2-40B4-BE49-F238E27FC236}">
                <a16:creationId xmlns:a16="http://schemas.microsoft.com/office/drawing/2014/main" id="{90A5B434-0086-A5FC-795F-1C1365BE9AC2}"/>
              </a:ext>
            </a:extLst>
          </p:cNvPr>
          <p:cNvSpPr>
            <a:spLocks noGrp="1"/>
          </p:cNvSpPr>
          <p:nvPr>
            <p:ph idx="1"/>
          </p:nvPr>
        </p:nvSpPr>
        <p:spPr>
          <a:xfrm>
            <a:off x="628650" y="961792"/>
            <a:ext cx="7886700" cy="3495908"/>
          </a:xfrm>
        </p:spPr>
        <p:txBody>
          <a:bodyPr spcFirstLastPara="1" vert="horz" wrap="square" lIns="68580" tIns="34290" rIns="68580" bIns="34290" rtlCol="0" anchor="t" anchorCtr="0">
            <a:normAutofit lnSpcReduction="10000"/>
          </a:bodyPr>
          <a:lstStyle/>
          <a:p>
            <a:pPr marL="0" indent="0">
              <a:buNone/>
            </a:pPr>
            <a:r>
              <a:rPr lang="en-US" b="1">
                <a:solidFill>
                  <a:schemeClr val="tx1"/>
                </a:solidFill>
                <a:highlight>
                  <a:srgbClr val="E97132"/>
                </a:highlight>
                <a:latin typeface="Neue Haas Grotesk Text Pro"/>
                <a:ea typeface="+mn-lt"/>
                <a:cs typeface="+mn-lt"/>
              </a:rPr>
              <a:t>Climate investment</a:t>
            </a:r>
            <a:r>
              <a:rPr lang="en-US" b="1">
                <a:solidFill>
                  <a:schemeClr val="tx1"/>
                </a:solidFill>
                <a:latin typeface="Neue Haas Grotesk Text Pro"/>
                <a:ea typeface="+mn-lt"/>
                <a:cs typeface="+mn-lt"/>
              </a:rPr>
              <a:t> </a:t>
            </a:r>
            <a:r>
              <a:rPr lang="en-US">
                <a:solidFill>
                  <a:schemeClr val="tx1"/>
                </a:solidFill>
                <a:latin typeface="Neue Haas Grotesk Text Pro"/>
                <a:ea typeface="+mn-lt"/>
                <a:cs typeface="+mn-lt"/>
              </a:rPr>
              <a:t>starts with integrating</a:t>
            </a:r>
            <a:r>
              <a:rPr lang="en-US" b="1">
                <a:solidFill>
                  <a:schemeClr val="tx1"/>
                </a:solidFill>
                <a:latin typeface="Neue Haas Grotesk Text Pro"/>
                <a:ea typeface="+mn-lt"/>
                <a:cs typeface="+mn-lt"/>
              </a:rPr>
              <a:t> </a:t>
            </a:r>
            <a:r>
              <a:rPr lang="en-US">
                <a:solidFill>
                  <a:schemeClr val="tx1"/>
                </a:solidFill>
                <a:latin typeface="Neue Haas Grotesk Text Pro"/>
                <a:ea typeface="+mn-lt"/>
                <a:cs typeface="+mn-lt"/>
              </a:rPr>
              <a:t>housing companies as</a:t>
            </a:r>
            <a:r>
              <a:rPr lang="en-US" b="1">
                <a:solidFill>
                  <a:schemeClr val="tx1"/>
                </a:solidFill>
                <a:latin typeface="Neue Haas Grotesk Text Pro"/>
                <a:ea typeface="+mn-lt"/>
                <a:cs typeface="+mn-lt"/>
              </a:rPr>
              <a:t> </a:t>
            </a:r>
            <a:r>
              <a:rPr lang="en-US">
                <a:solidFill>
                  <a:schemeClr val="tx1"/>
                </a:solidFill>
                <a:latin typeface="Neue Haas Grotesk Text Pro"/>
                <a:ea typeface="+mn-lt"/>
                <a:cs typeface="+mn-lt"/>
              </a:rPr>
              <a:t>essential actors within the city strategy.</a:t>
            </a:r>
          </a:p>
          <a:p>
            <a:pPr marL="0" indent="0">
              <a:buNone/>
            </a:pPr>
            <a:endParaRPr lang="en-US">
              <a:solidFill>
                <a:schemeClr val="tx1"/>
              </a:solidFill>
              <a:latin typeface="Neue Haas Grotesk Text Pro"/>
              <a:ea typeface="+mn-lt"/>
              <a:cs typeface="+mn-lt"/>
            </a:endParaRPr>
          </a:p>
          <a:p>
            <a:pPr marL="0" indent="0">
              <a:buNone/>
            </a:pPr>
            <a:r>
              <a:rPr lang="en-US">
                <a:solidFill>
                  <a:schemeClr val="tx1"/>
                </a:solidFill>
                <a:latin typeface="Neue Haas Grotesk Text Pro"/>
                <a:ea typeface="+mn-lt"/>
                <a:cs typeface="+mn-lt"/>
              </a:rPr>
              <a:t>We </a:t>
            </a:r>
            <a:r>
              <a:rPr lang="en-US" b="1">
                <a:solidFill>
                  <a:schemeClr val="tx1"/>
                </a:solidFill>
                <a:highlight>
                  <a:srgbClr val="E97132"/>
                </a:highlight>
                <a:latin typeface="Neue Haas Grotesk Text Pro"/>
                <a:ea typeface="+mn-lt"/>
                <a:cs typeface="+mn-lt"/>
              </a:rPr>
              <a:t>aim to unlock</a:t>
            </a:r>
            <a:r>
              <a:rPr lang="en-US" b="1">
                <a:solidFill>
                  <a:schemeClr val="tx1"/>
                </a:solidFill>
                <a:latin typeface="Neue Haas Grotesk Text Pro"/>
                <a:ea typeface="+mn-lt"/>
                <a:cs typeface="+mn-lt"/>
              </a:rPr>
              <a:t> </a:t>
            </a:r>
            <a:r>
              <a:rPr lang="en-US">
                <a:solidFill>
                  <a:schemeClr val="tx1"/>
                </a:solidFill>
                <a:latin typeface="Neue Haas Grotesk Text Pro"/>
                <a:ea typeface="+mn-lt"/>
                <a:cs typeface="+mn-lt"/>
              </a:rPr>
              <a:t>new financial instruments, incentives, </a:t>
            </a:r>
          </a:p>
          <a:p>
            <a:pPr marL="0" indent="0">
              <a:buNone/>
            </a:pPr>
            <a:r>
              <a:rPr lang="en-US">
                <a:solidFill>
                  <a:schemeClr val="tx1"/>
                </a:solidFill>
                <a:latin typeface="Neue Haas Grotesk Text Pro"/>
                <a:ea typeface="+mn-lt"/>
                <a:cs typeface="+mn-lt"/>
              </a:rPr>
              <a:t>and collaborative models.</a:t>
            </a:r>
          </a:p>
          <a:p>
            <a:pPr marL="0" indent="0">
              <a:buNone/>
            </a:pPr>
            <a:endParaRPr lang="en-US">
              <a:solidFill>
                <a:schemeClr val="tx1"/>
              </a:solidFill>
              <a:latin typeface="Neue Haas Grotesk Text Pro"/>
            </a:endParaRPr>
          </a:p>
          <a:p>
            <a:pPr marL="0" indent="0">
              <a:buNone/>
            </a:pPr>
            <a:r>
              <a:rPr lang="en-US">
                <a:solidFill>
                  <a:schemeClr val="tx1"/>
                </a:solidFill>
                <a:latin typeface="Neue Haas Grotesk Text Pro"/>
              </a:rPr>
              <a:t>We want to support healthier and more </a:t>
            </a:r>
            <a:r>
              <a:rPr lang="en-US" b="1">
                <a:solidFill>
                  <a:schemeClr val="tx1"/>
                </a:solidFill>
                <a:highlight>
                  <a:srgbClr val="E97132"/>
                </a:highlight>
                <a:latin typeface="Neue Haas Grotesk Text Pro"/>
              </a:rPr>
              <a:t>resilient living environments</a:t>
            </a:r>
            <a:r>
              <a:rPr lang="en-US" b="1">
                <a:solidFill>
                  <a:schemeClr val="tx1"/>
                </a:solidFill>
                <a:latin typeface="Neue Haas Grotesk Text Pro"/>
              </a:rPr>
              <a:t> </a:t>
            </a:r>
            <a:r>
              <a:rPr lang="en-US">
                <a:solidFill>
                  <a:schemeClr val="tx1"/>
                </a:solidFill>
                <a:latin typeface="Neue Haas Grotesk Text Pro"/>
              </a:rPr>
              <a:t>while reducing long-term costs, strengthening </a:t>
            </a:r>
            <a:r>
              <a:rPr lang="en-US" b="1">
                <a:solidFill>
                  <a:schemeClr val="tx1"/>
                </a:solidFill>
                <a:highlight>
                  <a:srgbClr val="E97132"/>
                </a:highlight>
                <a:latin typeface="Neue Haas Grotesk Text Pro"/>
              </a:rPr>
              <a:t>property value,</a:t>
            </a:r>
            <a:r>
              <a:rPr lang="en-US" b="1">
                <a:solidFill>
                  <a:schemeClr val="tx1"/>
                </a:solidFill>
                <a:latin typeface="Neue Haas Grotesk Text Pro"/>
              </a:rPr>
              <a:t> </a:t>
            </a:r>
            <a:r>
              <a:rPr lang="en-US">
                <a:solidFill>
                  <a:schemeClr val="tx1"/>
                </a:solidFill>
                <a:latin typeface="Neue Haas Grotesk Text Pro"/>
              </a:rPr>
              <a:t>improving</a:t>
            </a:r>
            <a:r>
              <a:rPr lang="en-US" b="1">
                <a:solidFill>
                  <a:schemeClr val="tx1"/>
                </a:solidFill>
                <a:latin typeface="Neue Haas Grotesk Text Pro"/>
              </a:rPr>
              <a:t> </a:t>
            </a:r>
            <a:r>
              <a:rPr lang="en-US" b="1">
                <a:solidFill>
                  <a:schemeClr val="tx1"/>
                </a:solidFill>
                <a:highlight>
                  <a:srgbClr val="E97132"/>
                </a:highlight>
                <a:latin typeface="Neue Haas Grotesk Text Pro"/>
              </a:rPr>
              <a:t>environmental performance,</a:t>
            </a:r>
            <a:r>
              <a:rPr lang="en-US">
                <a:solidFill>
                  <a:schemeClr val="tx1"/>
                </a:solidFill>
                <a:latin typeface="Neue Haas Grotesk Text Pro"/>
              </a:rPr>
              <a:t> </a:t>
            </a:r>
            <a:br>
              <a:rPr lang="en-US">
                <a:solidFill>
                  <a:schemeClr val="tx1"/>
                </a:solidFill>
                <a:latin typeface="Neue Haas Grotesk Text Pro"/>
              </a:rPr>
            </a:br>
            <a:r>
              <a:rPr lang="en-US">
                <a:solidFill>
                  <a:schemeClr val="tx1"/>
                </a:solidFill>
                <a:latin typeface="Neue Haas Grotesk Text Pro"/>
              </a:rPr>
              <a:t>and expanding </a:t>
            </a:r>
            <a:r>
              <a:rPr lang="en-US" b="1">
                <a:solidFill>
                  <a:schemeClr val="tx1"/>
                </a:solidFill>
                <a:highlight>
                  <a:srgbClr val="E97132"/>
                </a:highlight>
                <a:latin typeface="Neue Haas Grotesk Text Pro"/>
              </a:rPr>
              <a:t>equitable</a:t>
            </a:r>
            <a:r>
              <a:rPr lang="en-US">
                <a:solidFill>
                  <a:schemeClr val="tx1"/>
                </a:solidFill>
                <a:latin typeface="Neue Haas Grotesk Text Pro"/>
              </a:rPr>
              <a:t> access to climate </a:t>
            </a:r>
            <a:br>
              <a:rPr lang="en-US">
                <a:solidFill>
                  <a:schemeClr val="tx1"/>
                </a:solidFill>
                <a:latin typeface="Neue Haas Grotesk Text Pro"/>
              </a:rPr>
            </a:br>
            <a:r>
              <a:rPr lang="en-US" b="1">
                <a:solidFill>
                  <a:schemeClr val="tx1"/>
                </a:solidFill>
                <a:highlight>
                  <a:srgbClr val="E97132"/>
                </a:highlight>
                <a:latin typeface="Neue Haas Grotesk Text Pro"/>
              </a:rPr>
              <a:t>financing opportunities.</a:t>
            </a:r>
          </a:p>
        </p:txBody>
      </p:sp>
      <p:sp>
        <p:nvSpPr>
          <p:cNvPr id="5" name="Google Shape;198;p27">
            <a:extLst>
              <a:ext uri="{FF2B5EF4-FFF2-40B4-BE49-F238E27FC236}">
                <a16:creationId xmlns:a16="http://schemas.microsoft.com/office/drawing/2014/main" id="{21BE863F-F382-790D-F0D9-0A8982A33205}"/>
              </a:ext>
            </a:extLst>
          </p:cNvPr>
          <p:cNvSpPr txBox="1"/>
          <p:nvPr/>
        </p:nvSpPr>
        <p:spPr>
          <a:xfrm>
            <a:off x="381131" y="4743450"/>
            <a:ext cx="3941181" cy="268592"/>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defRPr/>
            </a:pPr>
            <a:r>
              <a:rPr lang="en-US" sz="525">
                <a:solidFill>
                  <a:schemeClr val="bg1"/>
                </a:solidFill>
                <a:latin typeface="Neue Haas Grotesk Text Pro" panose="020B0504020202020204" pitchFamily="34" charset="0"/>
                <a:ea typeface="Work Sans"/>
                <a:cs typeface="Work Sans"/>
                <a:sym typeface="Work Sans"/>
              </a:rPr>
              <a:t>Creative Commons CC BY 4.0 2026 </a:t>
            </a:r>
          </a:p>
          <a:p>
            <a:pPr lvl="0">
              <a:defRPr/>
            </a:pPr>
            <a:r>
              <a:rPr lang="en-US" sz="525">
                <a:solidFill>
                  <a:schemeClr val="bg1"/>
                </a:solidFill>
                <a:latin typeface="Neue Haas Grotesk Text Pro" panose="020B0504020202020204" pitchFamily="34" charset="0"/>
                <a:ea typeface="Work Sans"/>
                <a:cs typeface="Work Sans"/>
                <a:sym typeface="Work Sans"/>
              </a:rPr>
              <a:t>Nicole Kajander · Jenna Karvonen · Henna Kyrö · Kerttu Parkkinen · Giovanna Usai</a:t>
            </a:r>
            <a:br>
              <a:rPr lang="en-US" sz="525">
                <a:solidFill>
                  <a:schemeClr val="bg1"/>
                </a:solidFill>
                <a:latin typeface="Neue Haas Grotesk Text Pro" panose="020B0504020202020204" pitchFamily="34" charset="0"/>
                <a:ea typeface="Work Sans"/>
                <a:cs typeface="Work Sans"/>
                <a:sym typeface="Work Sans"/>
              </a:rPr>
            </a:br>
            <a:r>
              <a:rPr lang="en-US" sz="525">
                <a:solidFill>
                  <a:schemeClr val="bg1"/>
                </a:solidFill>
                <a:latin typeface="Neue Haas Grotesk Text Pro" panose="020B0504020202020204" pitchFamily="34" charset="0"/>
                <a:ea typeface="Work Sans"/>
                <a:cs typeface="Work Sans"/>
                <a:sym typeface="Work Sans"/>
              </a:rPr>
              <a:t>Design for Government course · Aalto University</a:t>
            </a:r>
            <a:endParaRPr lang="en-US" sz="975">
              <a:solidFill>
                <a:schemeClr val="bg1"/>
              </a:solidFill>
              <a:latin typeface="Neue Haas Grotesk Text Pro" panose="020B0504020202020204" pitchFamily="34" charset="0"/>
              <a:ea typeface="Work Sans"/>
              <a:cs typeface="Work Sans"/>
              <a:sym typeface="Work Sans"/>
            </a:endParaRPr>
          </a:p>
        </p:txBody>
      </p:sp>
      <p:sp>
        <p:nvSpPr>
          <p:cNvPr id="7" name="Google Shape;61;p17">
            <a:extLst>
              <a:ext uri="{FF2B5EF4-FFF2-40B4-BE49-F238E27FC236}">
                <a16:creationId xmlns:a16="http://schemas.microsoft.com/office/drawing/2014/main" id="{DC5CE09A-98FB-50CF-E4A0-CA0BBF3A72D3}"/>
              </a:ext>
            </a:extLst>
          </p:cNvPr>
          <p:cNvSpPr txBox="1">
            <a:spLocks/>
          </p:cNvSpPr>
          <p:nvPr/>
        </p:nvSpPr>
        <p:spPr>
          <a:xfrm>
            <a:off x="0" y="-1"/>
            <a:ext cx="9144000" cy="400051"/>
          </a:xfrm>
          <a:prstGeom prst="rect">
            <a:avLst/>
          </a:prstGeom>
        </p:spPr>
        <p:txBody>
          <a:bodyPr spcFirstLastPara="1" vert="horz" wrap="square" lIns="91425" tIns="91425" rIns="91425" bIns="91425" rtlCol="0" anchor="b" anchorCtr="0">
            <a:noAutofit/>
          </a:bodyPr>
          <a:lstStyle>
            <a:lvl1pPr algn="ctr" defTabSz="914400" rtl="0" eaLnBrk="1" latinLnBrk="0" hangingPunct="1">
              <a:lnSpc>
                <a:spcPct val="90000"/>
              </a:lnSpc>
              <a:spcBef>
                <a:spcPct val="0"/>
              </a:spcBef>
              <a:buNone/>
              <a:defRPr sz="6000" kern="1200">
                <a:solidFill>
                  <a:schemeClr val="tx1"/>
                </a:solidFill>
                <a:latin typeface="Neue Haas Grotesk Text Pro" panose="020B0504020202020204" pitchFamily="34" charset="0"/>
                <a:ea typeface="+mj-ea"/>
                <a:cs typeface="+mj-cs"/>
              </a:defRPr>
            </a:lvl1pPr>
          </a:lstStyle>
          <a:p>
            <a:pPr>
              <a:spcBef>
                <a:spcPts val="0"/>
              </a:spcBef>
            </a:pPr>
            <a:r>
              <a:rPr lang="en-US" sz="675" b="1">
                <a:highlight>
                  <a:srgbClr val="9FC9EB"/>
                </a:highlight>
                <a:latin typeface="Neue Haas Grotesk Text Pro"/>
              </a:rPr>
              <a:t>REFRAMING</a:t>
            </a:r>
            <a:r>
              <a:rPr lang="en-US" sz="675" b="1">
                <a:latin typeface="Neue Haas Grotesk Text Pro"/>
              </a:rPr>
              <a:t> / ANCHORING / RESEARCHING / TAKING ACTION/ LEVERAGING / ENVISIONING</a:t>
            </a:r>
          </a:p>
        </p:txBody>
      </p:sp>
    </p:spTree>
    <p:extLst>
      <p:ext uri="{BB962C8B-B14F-4D97-AF65-F5344CB8AC3E}">
        <p14:creationId xmlns:p14="http://schemas.microsoft.com/office/powerpoint/2010/main" val="22642820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8E293D-932F-F226-2246-7BD54AF4C7D1}"/>
            </a:ext>
          </a:extLst>
        </p:cNvPr>
        <p:cNvGrpSpPr/>
        <p:nvPr/>
      </p:nvGrpSpPr>
      <p:grpSpPr>
        <a:xfrm>
          <a:off x="0" y="0"/>
          <a:ext cx="0" cy="0"/>
          <a:chOff x="0" y="0"/>
          <a:chExt cx="0" cy="0"/>
        </a:xfrm>
      </p:grpSpPr>
      <p:pic>
        <p:nvPicPr>
          <p:cNvPr id="5" name="Picture 3" descr="A silhouette of a person&#10;&#10;Description automatically generated with medium confidence">
            <a:extLst>
              <a:ext uri="{FF2B5EF4-FFF2-40B4-BE49-F238E27FC236}">
                <a16:creationId xmlns:a16="http://schemas.microsoft.com/office/drawing/2014/main" id="{8CA1F54A-7C9C-AF66-E9FE-BA65B8C3F8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V="1">
            <a:off x="0" y="0"/>
            <a:ext cx="9144000" cy="5143500"/>
          </a:xfrm>
          <a:prstGeom prst="rect">
            <a:avLst/>
          </a:prstGeom>
          <a:solidFill>
            <a:srgbClr val="EA7131"/>
          </a:solidFill>
          <a:ln>
            <a:noFill/>
          </a:ln>
        </p:spPr>
      </p:pic>
      <p:sp>
        <p:nvSpPr>
          <p:cNvPr id="2" name="Otsikko 1">
            <a:extLst>
              <a:ext uri="{FF2B5EF4-FFF2-40B4-BE49-F238E27FC236}">
                <a16:creationId xmlns:a16="http://schemas.microsoft.com/office/drawing/2014/main" id="{C3AF4478-476B-D1ED-A605-B5B5787A260C}"/>
              </a:ext>
            </a:extLst>
          </p:cNvPr>
          <p:cNvSpPr>
            <a:spLocks noGrp="1"/>
          </p:cNvSpPr>
          <p:nvPr>
            <p:ph type="ctrTitle"/>
          </p:nvPr>
        </p:nvSpPr>
        <p:spPr>
          <a:xfrm>
            <a:off x="1143000" y="2189389"/>
            <a:ext cx="6858000" cy="764722"/>
          </a:xfrm>
        </p:spPr>
        <p:txBody>
          <a:bodyPr>
            <a:normAutofit fontScale="90000"/>
          </a:bodyPr>
          <a:lstStyle/>
          <a:p>
            <a:r>
              <a:rPr lang="fi-FI" b="1">
                <a:latin typeface="Neue Haas Grotesk Text Pro"/>
              </a:rPr>
              <a:t>ANCHORING</a:t>
            </a:r>
            <a:endParaRPr lang="en-US"/>
          </a:p>
        </p:txBody>
      </p:sp>
      <p:sp>
        <p:nvSpPr>
          <p:cNvPr id="4" name="Google Shape;198;p27">
            <a:extLst>
              <a:ext uri="{FF2B5EF4-FFF2-40B4-BE49-F238E27FC236}">
                <a16:creationId xmlns:a16="http://schemas.microsoft.com/office/drawing/2014/main" id="{DD6A0ACD-DE2A-1E71-5F71-8ACC2BCF8EC9}"/>
              </a:ext>
            </a:extLst>
          </p:cNvPr>
          <p:cNvSpPr txBox="1"/>
          <p:nvPr/>
        </p:nvSpPr>
        <p:spPr>
          <a:xfrm>
            <a:off x="381131" y="4743450"/>
            <a:ext cx="3941181" cy="268592"/>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defRPr/>
            </a:pPr>
            <a:r>
              <a:rPr lang="en-US" sz="525">
                <a:solidFill>
                  <a:schemeClr val="bg1"/>
                </a:solidFill>
                <a:latin typeface="Neue Haas Grotesk Text Pro" panose="020B0504020202020204" pitchFamily="34" charset="0"/>
                <a:ea typeface="Work Sans"/>
                <a:cs typeface="Work Sans"/>
                <a:sym typeface="Work Sans"/>
              </a:rPr>
              <a:t>Creative Commons CC BY 4.0 2026 </a:t>
            </a:r>
          </a:p>
          <a:p>
            <a:pPr lvl="0">
              <a:defRPr/>
            </a:pPr>
            <a:r>
              <a:rPr lang="en-US" sz="525">
                <a:solidFill>
                  <a:schemeClr val="bg1"/>
                </a:solidFill>
                <a:latin typeface="Neue Haas Grotesk Text Pro" panose="020B0504020202020204" pitchFamily="34" charset="0"/>
                <a:ea typeface="Work Sans"/>
                <a:cs typeface="Work Sans"/>
                <a:sym typeface="Work Sans"/>
              </a:rPr>
              <a:t>Nicole Kajander · Jenna Karvonen · Henna Kyrö · Kerttu Parkkinen · Giovanna Usai</a:t>
            </a:r>
            <a:br>
              <a:rPr lang="en-US" sz="525">
                <a:solidFill>
                  <a:schemeClr val="bg1"/>
                </a:solidFill>
                <a:latin typeface="Neue Haas Grotesk Text Pro" panose="020B0504020202020204" pitchFamily="34" charset="0"/>
                <a:ea typeface="Work Sans"/>
                <a:cs typeface="Work Sans"/>
                <a:sym typeface="Work Sans"/>
              </a:rPr>
            </a:br>
            <a:r>
              <a:rPr lang="en-US" sz="525">
                <a:solidFill>
                  <a:schemeClr val="bg1"/>
                </a:solidFill>
                <a:latin typeface="Neue Haas Grotesk Text Pro" panose="020B0504020202020204" pitchFamily="34" charset="0"/>
                <a:ea typeface="Work Sans"/>
                <a:cs typeface="Work Sans"/>
                <a:sym typeface="Work Sans"/>
              </a:rPr>
              <a:t>Design for Government course · Aalto University</a:t>
            </a:r>
            <a:endParaRPr lang="en-US" sz="975">
              <a:solidFill>
                <a:schemeClr val="bg1"/>
              </a:solidFill>
              <a:latin typeface="Neue Haas Grotesk Text Pro" panose="020B0504020202020204" pitchFamily="34" charset="0"/>
              <a:ea typeface="Work Sans"/>
              <a:cs typeface="Work Sans"/>
              <a:sym typeface="Work Sans"/>
            </a:endParaRPr>
          </a:p>
        </p:txBody>
      </p:sp>
    </p:spTree>
    <p:extLst>
      <p:ext uri="{BB962C8B-B14F-4D97-AF65-F5344CB8AC3E}">
        <p14:creationId xmlns:p14="http://schemas.microsoft.com/office/powerpoint/2010/main" val="11303471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DEDFE2"/>
        </a:solidFill>
        <a:effectLst/>
      </p:bgPr>
    </p:bg>
    <p:spTree>
      <p:nvGrpSpPr>
        <p:cNvPr id="1" name="">
          <a:extLst>
            <a:ext uri="{FF2B5EF4-FFF2-40B4-BE49-F238E27FC236}">
              <a16:creationId xmlns:a16="http://schemas.microsoft.com/office/drawing/2014/main" id="{DD8AD524-C823-82B7-B9DD-0DF5756DEB04}"/>
            </a:ext>
          </a:extLst>
        </p:cNvPr>
        <p:cNvGrpSpPr/>
        <p:nvPr/>
      </p:nvGrpSpPr>
      <p:grpSpPr>
        <a:xfrm>
          <a:off x="0" y="0"/>
          <a:ext cx="0" cy="0"/>
          <a:chOff x="0" y="0"/>
          <a:chExt cx="0" cy="0"/>
        </a:xfrm>
      </p:grpSpPr>
      <p:sp>
        <p:nvSpPr>
          <p:cNvPr id="5" name="CasellaDiTesto 4">
            <a:extLst>
              <a:ext uri="{FF2B5EF4-FFF2-40B4-BE49-F238E27FC236}">
                <a16:creationId xmlns:a16="http://schemas.microsoft.com/office/drawing/2014/main" id="{87B1197F-FAA9-7D1F-8000-849166CA6BFE}"/>
              </a:ext>
            </a:extLst>
          </p:cNvPr>
          <p:cNvSpPr txBox="1"/>
          <p:nvPr/>
        </p:nvSpPr>
        <p:spPr>
          <a:xfrm>
            <a:off x="520436" y="1436503"/>
            <a:ext cx="1548381" cy="438582"/>
          </a:xfrm>
          <a:prstGeom prst="rect">
            <a:avLst/>
          </a:prstGeom>
          <a:noFill/>
        </p:spPr>
        <p:txBody>
          <a:bodyPr wrap="square" rtlCol="0">
            <a:spAutoFit/>
          </a:bodyPr>
          <a:lstStyle/>
          <a:p>
            <a:pPr fontAlgn="base"/>
            <a:r>
              <a:rPr lang="en-US" sz="1125" b="1">
                <a:solidFill>
                  <a:schemeClr val="bg2">
                    <a:lumMod val="10000"/>
                  </a:schemeClr>
                </a:solidFill>
                <a:latin typeface="Neue Haas Grotesk Text Pro" panose="020B0504020202020204" pitchFamily="34" charset="0"/>
              </a:rPr>
              <a:t>Rising energy and maintenance costs</a:t>
            </a:r>
          </a:p>
        </p:txBody>
      </p:sp>
      <p:sp>
        <p:nvSpPr>
          <p:cNvPr id="16" name="Otsikko 1">
            <a:extLst>
              <a:ext uri="{FF2B5EF4-FFF2-40B4-BE49-F238E27FC236}">
                <a16:creationId xmlns:a16="http://schemas.microsoft.com/office/drawing/2014/main" id="{3C654842-FA10-D2CA-7F07-D990747C9A22}"/>
              </a:ext>
            </a:extLst>
          </p:cNvPr>
          <p:cNvSpPr>
            <a:spLocks noGrp="1"/>
          </p:cNvSpPr>
          <p:nvPr>
            <p:ph type="ctrTitle"/>
          </p:nvPr>
        </p:nvSpPr>
        <p:spPr>
          <a:xfrm>
            <a:off x="388745" y="820633"/>
            <a:ext cx="481613" cy="748187"/>
          </a:xfrm>
        </p:spPr>
        <p:txBody>
          <a:bodyPr>
            <a:normAutofit fontScale="90000"/>
          </a:bodyPr>
          <a:lstStyle/>
          <a:p>
            <a:r>
              <a:rPr lang="fi-FI" b="1"/>
              <a:t>1</a:t>
            </a:r>
          </a:p>
        </p:txBody>
      </p:sp>
      <p:sp>
        <p:nvSpPr>
          <p:cNvPr id="2" name="CasellaDiTesto 1">
            <a:extLst>
              <a:ext uri="{FF2B5EF4-FFF2-40B4-BE49-F238E27FC236}">
                <a16:creationId xmlns:a16="http://schemas.microsoft.com/office/drawing/2014/main" id="{8E99EC32-F6B5-F4E1-BFA1-AF4F244A4833}"/>
              </a:ext>
            </a:extLst>
          </p:cNvPr>
          <p:cNvSpPr txBox="1"/>
          <p:nvPr/>
        </p:nvSpPr>
        <p:spPr>
          <a:xfrm>
            <a:off x="520435" y="3770881"/>
            <a:ext cx="1509079" cy="577081"/>
          </a:xfrm>
          <a:prstGeom prst="rect">
            <a:avLst/>
          </a:prstGeom>
          <a:noFill/>
        </p:spPr>
        <p:txBody>
          <a:bodyPr wrap="square">
            <a:spAutoFit/>
          </a:bodyPr>
          <a:lstStyle/>
          <a:p>
            <a:r>
              <a:rPr lang="en-US" sz="450">
                <a:solidFill>
                  <a:schemeClr val="bg2">
                    <a:lumMod val="75000"/>
                  </a:schemeClr>
                </a:solidFill>
                <a:latin typeface="Neue Haas Grotesk Text Pro" panose="020B0504020202020204" pitchFamily="34" charset="0"/>
              </a:rPr>
              <a:t>City of Helsinki, </a:t>
            </a:r>
            <a:r>
              <a:rPr lang="en-US" sz="450" i="1">
                <a:solidFill>
                  <a:schemeClr val="bg2">
                    <a:lumMod val="75000"/>
                  </a:schemeClr>
                </a:solidFill>
                <a:latin typeface="Neue Haas Grotesk Text Pro" panose="020B0504020202020204" pitchFamily="34" charset="0"/>
              </a:rPr>
              <a:t>Carbon-neutral Helsinki Action Plan; </a:t>
            </a:r>
            <a:r>
              <a:rPr lang="en-US" sz="450">
                <a:solidFill>
                  <a:schemeClr val="bg2">
                    <a:lumMod val="75000"/>
                  </a:schemeClr>
                </a:solidFill>
                <a:latin typeface="Neue Haas Grotesk Text Pro" panose="020B0504020202020204" pitchFamily="34" charset="0"/>
              </a:rPr>
              <a:t>Helen (2021), </a:t>
            </a:r>
            <a:r>
              <a:rPr lang="en-US" sz="450" i="1">
                <a:solidFill>
                  <a:schemeClr val="bg2">
                    <a:lumMod val="75000"/>
                  </a:schemeClr>
                </a:solidFill>
                <a:latin typeface="Neue Haas Grotesk Text Pro" panose="020B0504020202020204" pitchFamily="34" charset="0"/>
              </a:rPr>
              <a:t>Committed to Helsinki’s climate targets of carbon neutrality by 2030 and zero emissions by 2040; </a:t>
            </a:r>
            <a:r>
              <a:rPr lang="en-US" sz="450">
                <a:solidFill>
                  <a:schemeClr val="bg2">
                    <a:lumMod val="75000"/>
                  </a:schemeClr>
                </a:solidFill>
                <a:latin typeface="Neue Haas Grotesk Text Pro" panose="020B0504020202020204" pitchFamily="34" charset="0"/>
              </a:rPr>
              <a:t>Frost, R. (2024), </a:t>
            </a:r>
            <a:r>
              <a:rPr lang="en-US" sz="450" i="1">
                <a:solidFill>
                  <a:schemeClr val="bg2">
                    <a:lumMod val="75000"/>
                  </a:schemeClr>
                </a:solidFill>
                <a:latin typeface="Neue Haas Grotesk Text Pro" panose="020B0504020202020204" pitchFamily="34" charset="0"/>
              </a:rPr>
              <a:t>Helsinki is building the world’s largest heat pump to keep its homes warm</a:t>
            </a:r>
            <a:r>
              <a:rPr lang="en-US" sz="450">
                <a:solidFill>
                  <a:schemeClr val="bg2">
                    <a:lumMod val="75000"/>
                  </a:schemeClr>
                </a:solidFill>
                <a:latin typeface="Neue Haas Grotesk Text Pro" panose="020B0504020202020204" pitchFamily="34" charset="0"/>
              </a:rPr>
              <a:t>, Euronews; </a:t>
            </a:r>
            <a:r>
              <a:rPr lang="en-US" sz="450" i="1">
                <a:solidFill>
                  <a:schemeClr val="bg2">
                    <a:lumMod val="75000"/>
                  </a:schemeClr>
                </a:solidFill>
                <a:latin typeface="Neue Haas Grotesk Text Pro" panose="020B0504020202020204" pitchFamily="34" charset="0"/>
              </a:rPr>
              <a:t>Directive (EU) 2024/1275 on the energy performance of buildings</a:t>
            </a:r>
            <a:r>
              <a:rPr lang="en-US" sz="450">
                <a:solidFill>
                  <a:schemeClr val="bg2">
                    <a:lumMod val="75000"/>
                  </a:schemeClr>
                </a:solidFill>
                <a:latin typeface="Neue Haas Grotesk Text Pro" panose="020B0504020202020204" pitchFamily="34" charset="0"/>
              </a:rPr>
              <a:t>​</a:t>
            </a:r>
            <a:endParaRPr lang="it-IT" sz="450">
              <a:solidFill>
                <a:schemeClr val="bg2">
                  <a:lumMod val="75000"/>
                </a:schemeClr>
              </a:solidFill>
              <a:latin typeface="Neue Haas Grotesk Text Pro" panose="020B0504020202020204" pitchFamily="34" charset="0"/>
            </a:endParaRPr>
          </a:p>
        </p:txBody>
      </p:sp>
      <p:pic>
        <p:nvPicPr>
          <p:cNvPr id="27" name="Picture 26" descr="Sunburst chart&#10;&#10;Description automatically generated">
            <a:extLst>
              <a:ext uri="{FF2B5EF4-FFF2-40B4-BE49-F238E27FC236}">
                <a16:creationId xmlns:a16="http://schemas.microsoft.com/office/drawing/2014/main" id="{36878118-290C-F022-894F-33D36CAAD45A}"/>
              </a:ext>
            </a:extLst>
          </p:cNvPr>
          <p:cNvPicPr>
            <a:picLocks noChangeAspect="1"/>
          </p:cNvPicPr>
          <p:nvPr/>
        </p:nvPicPr>
        <p:blipFill>
          <a:blip r:embed="rId3"/>
          <a:stretch>
            <a:fillRect/>
          </a:stretch>
        </p:blipFill>
        <p:spPr>
          <a:xfrm>
            <a:off x="798101" y="849191"/>
            <a:ext cx="474165" cy="352137"/>
          </a:xfrm>
          <a:prstGeom prst="rect">
            <a:avLst/>
          </a:prstGeom>
        </p:spPr>
      </p:pic>
      <p:pic>
        <p:nvPicPr>
          <p:cNvPr id="28" name="Picture 27" descr="A picture containing clipart&#10;&#10;Description automatically generated">
            <a:extLst>
              <a:ext uri="{FF2B5EF4-FFF2-40B4-BE49-F238E27FC236}">
                <a16:creationId xmlns:a16="http://schemas.microsoft.com/office/drawing/2014/main" id="{AEF941FF-2700-2C48-9F53-6B20B2CEFAB9}"/>
              </a:ext>
            </a:extLst>
          </p:cNvPr>
          <p:cNvPicPr>
            <a:picLocks noChangeAspect="1"/>
          </p:cNvPicPr>
          <p:nvPr/>
        </p:nvPicPr>
        <p:blipFill>
          <a:blip r:embed="rId4"/>
          <a:stretch>
            <a:fillRect/>
          </a:stretch>
        </p:blipFill>
        <p:spPr>
          <a:xfrm>
            <a:off x="971130" y="1137133"/>
            <a:ext cx="373614" cy="212873"/>
          </a:xfrm>
          <a:prstGeom prst="rect">
            <a:avLst/>
          </a:prstGeom>
        </p:spPr>
      </p:pic>
      <p:sp>
        <p:nvSpPr>
          <p:cNvPr id="30" name="TextBox 29">
            <a:extLst>
              <a:ext uri="{FF2B5EF4-FFF2-40B4-BE49-F238E27FC236}">
                <a16:creationId xmlns:a16="http://schemas.microsoft.com/office/drawing/2014/main" id="{6C8CFC40-D511-42AA-9138-9660F7CBDD38}"/>
              </a:ext>
            </a:extLst>
          </p:cNvPr>
          <p:cNvSpPr txBox="1"/>
          <p:nvPr/>
        </p:nvSpPr>
        <p:spPr>
          <a:xfrm>
            <a:off x="520435" y="2430748"/>
            <a:ext cx="1485809" cy="1200329"/>
          </a:xfrm>
          <a:prstGeom prst="rect">
            <a:avLst/>
          </a:prstGeom>
          <a:noFill/>
        </p:spPr>
        <p:txBody>
          <a:bodyPr wrap="square">
            <a:spAutoFit/>
          </a:bodyPr>
          <a:lstStyle/>
          <a:p>
            <a:pPr fontAlgn="base"/>
            <a:r>
              <a:rPr lang="en-US" sz="900">
                <a:latin typeface="Neue Haas Grotesk Text Pro" panose="020B0504020202020204" pitchFamily="34" charset="0"/>
              </a:rPr>
              <a:t>Long-term planning and preventive investments are becoming financially relevant not only from a sustainability perspective, but from an economic and operational one. </a:t>
            </a:r>
          </a:p>
        </p:txBody>
      </p:sp>
      <p:sp>
        <p:nvSpPr>
          <p:cNvPr id="14" name="Google Shape;198;p27">
            <a:extLst>
              <a:ext uri="{FF2B5EF4-FFF2-40B4-BE49-F238E27FC236}">
                <a16:creationId xmlns:a16="http://schemas.microsoft.com/office/drawing/2014/main" id="{A29CB4E0-FC35-686A-61EF-5F0B8222347B}"/>
              </a:ext>
            </a:extLst>
          </p:cNvPr>
          <p:cNvSpPr txBox="1"/>
          <p:nvPr/>
        </p:nvSpPr>
        <p:spPr>
          <a:xfrm>
            <a:off x="381131" y="4743450"/>
            <a:ext cx="3941181" cy="268592"/>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defRPr/>
            </a:pPr>
            <a:r>
              <a:rPr lang="en-US" sz="525">
                <a:solidFill>
                  <a:schemeClr val="bg1"/>
                </a:solidFill>
                <a:latin typeface="Neue Haas Grotesk Text Pro" panose="020B0504020202020204" pitchFamily="34" charset="0"/>
                <a:ea typeface="Work Sans"/>
                <a:cs typeface="Work Sans"/>
                <a:sym typeface="Work Sans"/>
              </a:rPr>
              <a:t>Creative Commons CC BY 4.0 2026 </a:t>
            </a:r>
          </a:p>
          <a:p>
            <a:pPr lvl="0">
              <a:defRPr/>
            </a:pPr>
            <a:r>
              <a:rPr lang="en-US" sz="525">
                <a:solidFill>
                  <a:schemeClr val="bg1"/>
                </a:solidFill>
                <a:latin typeface="Neue Haas Grotesk Text Pro" panose="020B0504020202020204" pitchFamily="34" charset="0"/>
                <a:ea typeface="Work Sans"/>
                <a:cs typeface="Work Sans"/>
                <a:sym typeface="Work Sans"/>
              </a:rPr>
              <a:t>Nicole Kajander · Jenna Karvonen · Henna Kyrö · Kerttu Parkkinen · Giovanna Usai</a:t>
            </a:r>
            <a:br>
              <a:rPr lang="en-US" sz="525">
                <a:solidFill>
                  <a:schemeClr val="bg1"/>
                </a:solidFill>
                <a:latin typeface="Neue Haas Grotesk Text Pro" panose="020B0504020202020204" pitchFamily="34" charset="0"/>
                <a:ea typeface="Work Sans"/>
                <a:cs typeface="Work Sans"/>
                <a:sym typeface="Work Sans"/>
              </a:rPr>
            </a:br>
            <a:r>
              <a:rPr lang="en-US" sz="525">
                <a:solidFill>
                  <a:schemeClr val="bg1"/>
                </a:solidFill>
                <a:latin typeface="Neue Haas Grotesk Text Pro" panose="020B0504020202020204" pitchFamily="34" charset="0"/>
                <a:ea typeface="Work Sans"/>
                <a:cs typeface="Work Sans"/>
                <a:sym typeface="Work Sans"/>
              </a:rPr>
              <a:t>Design for Government course · Aalto University</a:t>
            </a:r>
            <a:endParaRPr lang="en-US" sz="975">
              <a:solidFill>
                <a:schemeClr val="bg1"/>
              </a:solidFill>
              <a:latin typeface="Neue Haas Grotesk Text Pro" panose="020B0504020202020204" pitchFamily="34" charset="0"/>
              <a:ea typeface="Work Sans"/>
              <a:cs typeface="Work Sans"/>
              <a:sym typeface="Work Sans"/>
            </a:endParaRPr>
          </a:p>
        </p:txBody>
      </p:sp>
      <p:sp>
        <p:nvSpPr>
          <p:cNvPr id="22" name="Google Shape;61;p17">
            <a:extLst>
              <a:ext uri="{FF2B5EF4-FFF2-40B4-BE49-F238E27FC236}">
                <a16:creationId xmlns:a16="http://schemas.microsoft.com/office/drawing/2014/main" id="{77463084-C03F-9A88-C537-702FE60076AC}"/>
              </a:ext>
            </a:extLst>
          </p:cNvPr>
          <p:cNvSpPr txBox="1">
            <a:spLocks/>
          </p:cNvSpPr>
          <p:nvPr/>
        </p:nvSpPr>
        <p:spPr>
          <a:xfrm>
            <a:off x="0" y="-1"/>
            <a:ext cx="9144000" cy="400051"/>
          </a:xfrm>
          <a:prstGeom prst="rect">
            <a:avLst/>
          </a:prstGeom>
        </p:spPr>
        <p:txBody>
          <a:bodyPr spcFirstLastPara="1" vert="horz" wrap="square" lIns="91425" tIns="91425" rIns="91425" bIns="91425" rtlCol="0" anchor="b" anchorCtr="0">
            <a:noAutofit/>
          </a:bodyPr>
          <a:lstStyle>
            <a:lvl1pPr algn="ctr" defTabSz="914400" rtl="0" eaLnBrk="1" latinLnBrk="0" hangingPunct="1">
              <a:lnSpc>
                <a:spcPct val="90000"/>
              </a:lnSpc>
              <a:spcBef>
                <a:spcPct val="0"/>
              </a:spcBef>
              <a:buNone/>
              <a:defRPr sz="6000" kern="1200">
                <a:solidFill>
                  <a:schemeClr val="tx1"/>
                </a:solidFill>
                <a:latin typeface="Neue Haas Grotesk Text Pro" panose="020B0504020202020204" pitchFamily="34" charset="0"/>
                <a:ea typeface="+mj-ea"/>
                <a:cs typeface="+mj-cs"/>
              </a:defRPr>
            </a:lvl1pPr>
          </a:lstStyle>
          <a:p>
            <a:pPr>
              <a:spcBef>
                <a:spcPts val="0"/>
              </a:spcBef>
            </a:pPr>
            <a:r>
              <a:rPr lang="en-US" sz="675" b="1">
                <a:latin typeface="Neue Haas Grotesk Text Pro"/>
              </a:rPr>
              <a:t>REFRAMING / </a:t>
            </a:r>
            <a:r>
              <a:rPr lang="en-US" sz="675" b="1">
                <a:highlight>
                  <a:srgbClr val="9FC9EB"/>
                </a:highlight>
                <a:latin typeface="Neue Haas Grotesk Text Pro"/>
              </a:rPr>
              <a:t>ANCHORING</a:t>
            </a:r>
            <a:r>
              <a:rPr lang="en-US" sz="675" b="1">
                <a:latin typeface="Neue Haas Grotesk Text Pro"/>
              </a:rPr>
              <a:t> / RESEARCHING / TAKING ACTION/ LEVERAGING / ENVISIONING</a:t>
            </a:r>
          </a:p>
        </p:txBody>
      </p:sp>
    </p:spTree>
    <p:extLst>
      <p:ext uri="{BB962C8B-B14F-4D97-AF65-F5344CB8AC3E}">
        <p14:creationId xmlns:p14="http://schemas.microsoft.com/office/powerpoint/2010/main" val="5686419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DEDFE2"/>
        </a:solidFill>
        <a:effectLst/>
      </p:bgPr>
    </p:bg>
    <p:spTree>
      <p:nvGrpSpPr>
        <p:cNvPr id="1" name="">
          <a:extLst>
            <a:ext uri="{FF2B5EF4-FFF2-40B4-BE49-F238E27FC236}">
              <a16:creationId xmlns:a16="http://schemas.microsoft.com/office/drawing/2014/main" id="{FC082DC2-B1C8-60F0-1F46-09F39D2F5BC8}"/>
            </a:ext>
          </a:extLst>
        </p:cNvPr>
        <p:cNvGrpSpPr/>
        <p:nvPr/>
      </p:nvGrpSpPr>
      <p:grpSpPr>
        <a:xfrm>
          <a:off x="0" y="0"/>
          <a:ext cx="0" cy="0"/>
          <a:chOff x="0" y="0"/>
          <a:chExt cx="0" cy="0"/>
        </a:xfrm>
      </p:grpSpPr>
      <p:pic>
        <p:nvPicPr>
          <p:cNvPr id="21" name="Picture 20" descr="Text&#10;&#10;Description automatically generated">
            <a:extLst>
              <a:ext uri="{FF2B5EF4-FFF2-40B4-BE49-F238E27FC236}">
                <a16:creationId xmlns:a16="http://schemas.microsoft.com/office/drawing/2014/main" id="{FA0EF07D-D7FD-B28F-A6B8-9599F0FCB052}"/>
              </a:ext>
            </a:extLst>
          </p:cNvPr>
          <p:cNvPicPr>
            <a:picLocks noChangeAspect="1"/>
          </p:cNvPicPr>
          <p:nvPr/>
        </p:nvPicPr>
        <p:blipFill>
          <a:blip r:embed="rId3"/>
          <a:stretch>
            <a:fillRect/>
          </a:stretch>
        </p:blipFill>
        <p:spPr>
          <a:xfrm>
            <a:off x="2634358" y="820633"/>
            <a:ext cx="434267" cy="494354"/>
          </a:xfrm>
          <a:prstGeom prst="rect">
            <a:avLst/>
          </a:prstGeom>
        </p:spPr>
      </p:pic>
      <p:sp>
        <p:nvSpPr>
          <p:cNvPr id="5" name="CasellaDiTesto 4">
            <a:extLst>
              <a:ext uri="{FF2B5EF4-FFF2-40B4-BE49-F238E27FC236}">
                <a16:creationId xmlns:a16="http://schemas.microsoft.com/office/drawing/2014/main" id="{7F13ECFA-AD7D-95E8-0B4F-5B3F73907119}"/>
              </a:ext>
            </a:extLst>
          </p:cNvPr>
          <p:cNvSpPr txBox="1"/>
          <p:nvPr/>
        </p:nvSpPr>
        <p:spPr>
          <a:xfrm>
            <a:off x="520436" y="1436503"/>
            <a:ext cx="1548381" cy="438582"/>
          </a:xfrm>
          <a:prstGeom prst="rect">
            <a:avLst/>
          </a:prstGeom>
          <a:noFill/>
        </p:spPr>
        <p:txBody>
          <a:bodyPr wrap="square" rtlCol="0">
            <a:spAutoFit/>
          </a:bodyPr>
          <a:lstStyle/>
          <a:p>
            <a:pPr fontAlgn="base"/>
            <a:r>
              <a:rPr lang="en-US" sz="1125" b="1">
                <a:solidFill>
                  <a:schemeClr val="bg2">
                    <a:lumMod val="10000"/>
                  </a:schemeClr>
                </a:solidFill>
                <a:latin typeface="Neue Haas Grotesk Text Pro" panose="020B0504020202020204" pitchFamily="34" charset="0"/>
              </a:rPr>
              <a:t>Rising energy and maintenance costs</a:t>
            </a:r>
          </a:p>
        </p:txBody>
      </p:sp>
      <p:sp>
        <p:nvSpPr>
          <p:cNvPr id="12" name="CasellaDiTesto 11">
            <a:extLst>
              <a:ext uri="{FF2B5EF4-FFF2-40B4-BE49-F238E27FC236}">
                <a16:creationId xmlns:a16="http://schemas.microsoft.com/office/drawing/2014/main" id="{20826531-97A6-F556-D9A9-F27149F26DFB}"/>
              </a:ext>
            </a:extLst>
          </p:cNvPr>
          <p:cNvSpPr txBox="1"/>
          <p:nvPr/>
        </p:nvSpPr>
        <p:spPr>
          <a:xfrm>
            <a:off x="2195210" y="1436503"/>
            <a:ext cx="1509079" cy="784830"/>
          </a:xfrm>
          <a:prstGeom prst="rect">
            <a:avLst/>
          </a:prstGeom>
          <a:noFill/>
        </p:spPr>
        <p:txBody>
          <a:bodyPr wrap="square" rtlCol="0">
            <a:spAutoFit/>
          </a:bodyPr>
          <a:lstStyle/>
          <a:p>
            <a:pPr fontAlgn="base"/>
            <a:r>
              <a:rPr lang="en-US" sz="1125" b="1">
                <a:latin typeface="Neue Haas Grotesk Text Pro" panose="020B0504020202020204" pitchFamily="34" charset="0"/>
              </a:rPr>
              <a:t>Helsinki’s building stock is aging and renovations are needed</a:t>
            </a:r>
          </a:p>
        </p:txBody>
      </p:sp>
      <p:sp>
        <p:nvSpPr>
          <p:cNvPr id="16" name="Otsikko 1">
            <a:extLst>
              <a:ext uri="{FF2B5EF4-FFF2-40B4-BE49-F238E27FC236}">
                <a16:creationId xmlns:a16="http://schemas.microsoft.com/office/drawing/2014/main" id="{0279E795-D5E0-AA68-1BE2-047CECB1EBBB}"/>
              </a:ext>
            </a:extLst>
          </p:cNvPr>
          <p:cNvSpPr>
            <a:spLocks noGrp="1"/>
          </p:cNvSpPr>
          <p:nvPr>
            <p:ph type="ctrTitle"/>
          </p:nvPr>
        </p:nvSpPr>
        <p:spPr>
          <a:xfrm>
            <a:off x="388745" y="820633"/>
            <a:ext cx="481613" cy="748187"/>
          </a:xfrm>
        </p:spPr>
        <p:txBody>
          <a:bodyPr>
            <a:normAutofit fontScale="90000"/>
          </a:bodyPr>
          <a:lstStyle/>
          <a:p>
            <a:r>
              <a:rPr lang="fi-FI" b="1"/>
              <a:t>1</a:t>
            </a:r>
          </a:p>
        </p:txBody>
      </p:sp>
      <p:sp>
        <p:nvSpPr>
          <p:cNvPr id="17" name="Otsikko 1">
            <a:extLst>
              <a:ext uri="{FF2B5EF4-FFF2-40B4-BE49-F238E27FC236}">
                <a16:creationId xmlns:a16="http://schemas.microsoft.com/office/drawing/2014/main" id="{69E883B7-5573-D50F-9B7D-608CCADF7A05}"/>
              </a:ext>
            </a:extLst>
          </p:cNvPr>
          <p:cNvSpPr txBox="1">
            <a:spLocks/>
          </p:cNvSpPr>
          <p:nvPr/>
        </p:nvSpPr>
        <p:spPr>
          <a:xfrm>
            <a:off x="2159243" y="746718"/>
            <a:ext cx="481613" cy="748187"/>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i-FI" sz="4500" b="1">
                <a:latin typeface="Neue Haas Grotesk Text Pro" panose="020B0504020202020204" pitchFamily="34" charset="0"/>
              </a:rPr>
              <a:t>2</a:t>
            </a:r>
          </a:p>
        </p:txBody>
      </p:sp>
      <p:sp>
        <p:nvSpPr>
          <p:cNvPr id="2" name="CasellaDiTesto 1">
            <a:extLst>
              <a:ext uri="{FF2B5EF4-FFF2-40B4-BE49-F238E27FC236}">
                <a16:creationId xmlns:a16="http://schemas.microsoft.com/office/drawing/2014/main" id="{BE1D2AE8-EAA3-8CB4-48A1-17DF67703306}"/>
              </a:ext>
            </a:extLst>
          </p:cNvPr>
          <p:cNvSpPr txBox="1"/>
          <p:nvPr/>
        </p:nvSpPr>
        <p:spPr>
          <a:xfrm>
            <a:off x="520435" y="3770881"/>
            <a:ext cx="1509079" cy="577081"/>
          </a:xfrm>
          <a:prstGeom prst="rect">
            <a:avLst/>
          </a:prstGeom>
          <a:noFill/>
        </p:spPr>
        <p:txBody>
          <a:bodyPr wrap="square">
            <a:spAutoFit/>
          </a:bodyPr>
          <a:lstStyle/>
          <a:p>
            <a:r>
              <a:rPr lang="en-US" sz="450">
                <a:solidFill>
                  <a:schemeClr val="bg2">
                    <a:lumMod val="75000"/>
                  </a:schemeClr>
                </a:solidFill>
                <a:latin typeface="Neue Haas Grotesk Text Pro" panose="020B0504020202020204" pitchFamily="34" charset="0"/>
              </a:rPr>
              <a:t>City of Helsinki, </a:t>
            </a:r>
            <a:r>
              <a:rPr lang="en-US" sz="450" i="1">
                <a:solidFill>
                  <a:schemeClr val="bg2">
                    <a:lumMod val="75000"/>
                  </a:schemeClr>
                </a:solidFill>
                <a:latin typeface="Neue Haas Grotesk Text Pro" panose="020B0504020202020204" pitchFamily="34" charset="0"/>
              </a:rPr>
              <a:t>Carbon-neutral Helsinki Action Plan; </a:t>
            </a:r>
            <a:r>
              <a:rPr lang="en-US" sz="450">
                <a:solidFill>
                  <a:schemeClr val="bg2">
                    <a:lumMod val="75000"/>
                  </a:schemeClr>
                </a:solidFill>
                <a:latin typeface="Neue Haas Grotesk Text Pro" panose="020B0504020202020204" pitchFamily="34" charset="0"/>
              </a:rPr>
              <a:t>Helen (2021), </a:t>
            </a:r>
            <a:r>
              <a:rPr lang="en-US" sz="450" i="1">
                <a:solidFill>
                  <a:schemeClr val="bg2">
                    <a:lumMod val="75000"/>
                  </a:schemeClr>
                </a:solidFill>
                <a:latin typeface="Neue Haas Grotesk Text Pro" panose="020B0504020202020204" pitchFamily="34" charset="0"/>
              </a:rPr>
              <a:t>Committed to Helsinki’s climate targets of carbon neutrality by 2030 and zero emissions by 2040; </a:t>
            </a:r>
            <a:r>
              <a:rPr lang="en-US" sz="450">
                <a:solidFill>
                  <a:schemeClr val="bg2">
                    <a:lumMod val="75000"/>
                  </a:schemeClr>
                </a:solidFill>
                <a:latin typeface="Neue Haas Grotesk Text Pro" panose="020B0504020202020204" pitchFamily="34" charset="0"/>
              </a:rPr>
              <a:t>Frost, R. (2024), </a:t>
            </a:r>
            <a:r>
              <a:rPr lang="en-US" sz="450" i="1">
                <a:solidFill>
                  <a:schemeClr val="bg2">
                    <a:lumMod val="75000"/>
                  </a:schemeClr>
                </a:solidFill>
                <a:latin typeface="Neue Haas Grotesk Text Pro" panose="020B0504020202020204" pitchFamily="34" charset="0"/>
              </a:rPr>
              <a:t>Helsinki is building the world’s largest heat pump to keep its homes warm</a:t>
            </a:r>
            <a:r>
              <a:rPr lang="en-US" sz="450">
                <a:solidFill>
                  <a:schemeClr val="bg2">
                    <a:lumMod val="75000"/>
                  </a:schemeClr>
                </a:solidFill>
                <a:latin typeface="Neue Haas Grotesk Text Pro" panose="020B0504020202020204" pitchFamily="34" charset="0"/>
              </a:rPr>
              <a:t>, Euronews; </a:t>
            </a:r>
            <a:r>
              <a:rPr lang="en-US" sz="450" i="1">
                <a:solidFill>
                  <a:schemeClr val="bg2">
                    <a:lumMod val="75000"/>
                  </a:schemeClr>
                </a:solidFill>
                <a:latin typeface="Neue Haas Grotesk Text Pro" panose="020B0504020202020204" pitchFamily="34" charset="0"/>
              </a:rPr>
              <a:t>Directive (EU) 2024/1275 on the energy performance of buildings</a:t>
            </a:r>
            <a:r>
              <a:rPr lang="en-US" sz="450">
                <a:solidFill>
                  <a:schemeClr val="bg2">
                    <a:lumMod val="75000"/>
                  </a:schemeClr>
                </a:solidFill>
                <a:latin typeface="Neue Haas Grotesk Text Pro" panose="020B0504020202020204" pitchFamily="34" charset="0"/>
              </a:rPr>
              <a:t>​</a:t>
            </a:r>
            <a:endParaRPr lang="it-IT" sz="450">
              <a:solidFill>
                <a:schemeClr val="bg2">
                  <a:lumMod val="75000"/>
                </a:schemeClr>
              </a:solidFill>
              <a:latin typeface="Neue Haas Grotesk Text Pro" panose="020B0504020202020204" pitchFamily="34" charset="0"/>
            </a:endParaRPr>
          </a:p>
        </p:txBody>
      </p:sp>
      <p:sp>
        <p:nvSpPr>
          <p:cNvPr id="3" name="CasellaDiTesto 2">
            <a:extLst>
              <a:ext uri="{FF2B5EF4-FFF2-40B4-BE49-F238E27FC236}">
                <a16:creationId xmlns:a16="http://schemas.microsoft.com/office/drawing/2014/main" id="{96D15DB0-5316-2A55-5881-DBC40B55A5A6}"/>
              </a:ext>
            </a:extLst>
          </p:cNvPr>
          <p:cNvSpPr txBox="1"/>
          <p:nvPr/>
        </p:nvSpPr>
        <p:spPr>
          <a:xfrm>
            <a:off x="2195210" y="3770881"/>
            <a:ext cx="1509079" cy="715581"/>
          </a:xfrm>
          <a:prstGeom prst="rect">
            <a:avLst/>
          </a:prstGeom>
          <a:noFill/>
        </p:spPr>
        <p:txBody>
          <a:bodyPr wrap="square">
            <a:spAutoFit/>
          </a:bodyPr>
          <a:lstStyle/>
          <a:p>
            <a:r>
              <a:rPr lang="en-US" sz="450" i="1">
                <a:solidFill>
                  <a:schemeClr val="bg2">
                    <a:lumMod val="75000"/>
                  </a:schemeClr>
                </a:solidFill>
                <a:latin typeface="Neue Haas Grotesk Text Pro" panose="020B0504020202020204" pitchFamily="34" charset="0"/>
              </a:rPr>
              <a:t>City of Helsinki, Carbon-neutral Helsinki Action Plan; Helen (2021), Committed to Helsinki’s climate targets of carbon neutrality by 2030 and zero emissions by 2040; </a:t>
            </a:r>
            <a:r>
              <a:rPr lang="en-US" sz="450" i="1" err="1">
                <a:solidFill>
                  <a:schemeClr val="bg2">
                    <a:lumMod val="75000"/>
                  </a:schemeClr>
                </a:solidFill>
                <a:latin typeface="Neue Haas Grotesk Text Pro" panose="020B0504020202020204" pitchFamily="34" charset="0"/>
              </a:rPr>
              <a:t>Rakentamislaki</a:t>
            </a:r>
            <a:r>
              <a:rPr lang="en-US" sz="450" i="1">
                <a:solidFill>
                  <a:schemeClr val="bg2">
                    <a:lumMod val="75000"/>
                  </a:schemeClr>
                </a:solidFill>
                <a:latin typeface="Neue Haas Grotesk Text Pro" panose="020B0504020202020204" pitchFamily="34" charset="0"/>
              </a:rPr>
              <a:t> 751/2023 [Building Act], </a:t>
            </a:r>
            <a:r>
              <a:rPr lang="en-US" sz="450" i="1" err="1">
                <a:solidFill>
                  <a:schemeClr val="bg2">
                    <a:lumMod val="75000"/>
                  </a:schemeClr>
                </a:solidFill>
                <a:latin typeface="Neue Haas Grotesk Text Pro" panose="020B0504020202020204" pitchFamily="34" charset="0"/>
              </a:rPr>
              <a:t>Finlex</a:t>
            </a:r>
            <a:r>
              <a:rPr lang="en-US" sz="450" i="1">
                <a:solidFill>
                  <a:schemeClr val="bg2">
                    <a:lumMod val="75000"/>
                  </a:schemeClr>
                </a:solidFill>
                <a:latin typeface="Neue Haas Grotesk Text Pro" panose="020B0504020202020204" pitchFamily="34" charset="0"/>
              </a:rPr>
              <a:t>; </a:t>
            </a:r>
            <a:r>
              <a:rPr lang="en-US" sz="450" i="1" err="1">
                <a:solidFill>
                  <a:schemeClr val="bg2">
                    <a:lumMod val="75000"/>
                  </a:schemeClr>
                </a:solidFill>
                <a:latin typeface="Neue Haas Grotesk Text Pro" panose="020B0504020202020204" pitchFamily="34" charset="0"/>
              </a:rPr>
              <a:t>Annila</a:t>
            </a:r>
            <a:r>
              <a:rPr lang="en-US" sz="450" i="1">
                <a:solidFill>
                  <a:schemeClr val="bg2">
                    <a:lumMod val="75000"/>
                  </a:schemeClr>
                </a:solidFill>
                <a:latin typeface="Neue Haas Grotesk Text Pro" panose="020B0504020202020204" pitchFamily="34" charset="0"/>
              </a:rPr>
              <a:t> et al. (2024), </a:t>
            </a:r>
            <a:r>
              <a:rPr lang="en-US" sz="450" i="1" err="1">
                <a:solidFill>
                  <a:schemeClr val="bg2">
                    <a:lumMod val="75000"/>
                  </a:schemeClr>
                </a:solidFill>
                <a:latin typeface="Neue Haas Grotesk Text Pro" panose="020B0504020202020204" pitchFamily="34" charset="0"/>
              </a:rPr>
              <a:t>Opas</a:t>
            </a:r>
            <a:r>
              <a:rPr lang="en-US" sz="450" i="1">
                <a:solidFill>
                  <a:schemeClr val="bg2">
                    <a:lumMod val="75000"/>
                  </a:schemeClr>
                </a:solidFill>
                <a:latin typeface="Neue Haas Grotesk Text Pro" panose="020B0504020202020204" pitchFamily="34" charset="0"/>
              </a:rPr>
              <a:t> </a:t>
            </a:r>
            <a:r>
              <a:rPr lang="en-US" sz="450" i="1" err="1">
                <a:solidFill>
                  <a:schemeClr val="bg2">
                    <a:lumMod val="75000"/>
                  </a:schemeClr>
                </a:solidFill>
                <a:latin typeface="Neue Haas Grotesk Text Pro" panose="020B0504020202020204" pitchFamily="34" charset="0"/>
              </a:rPr>
              <a:t>rakennukseen</a:t>
            </a:r>
            <a:r>
              <a:rPr lang="en-US" sz="450" i="1">
                <a:solidFill>
                  <a:schemeClr val="bg2">
                    <a:lumMod val="75000"/>
                  </a:schemeClr>
                </a:solidFill>
                <a:latin typeface="Neue Haas Grotesk Text Pro" panose="020B0504020202020204" pitchFamily="34" charset="0"/>
              </a:rPr>
              <a:t> </a:t>
            </a:r>
            <a:r>
              <a:rPr lang="en-US" sz="450" i="1" err="1">
                <a:solidFill>
                  <a:schemeClr val="bg2">
                    <a:lumMod val="75000"/>
                  </a:schemeClr>
                </a:solidFill>
                <a:latin typeface="Neue Haas Grotesk Text Pro" panose="020B0504020202020204" pitchFamily="34" charset="0"/>
              </a:rPr>
              <a:t>kohdistuvien</a:t>
            </a:r>
            <a:r>
              <a:rPr lang="en-US" sz="450" i="1">
                <a:solidFill>
                  <a:schemeClr val="bg2">
                    <a:lumMod val="75000"/>
                  </a:schemeClr>
                </a:solidFill>
                <a:latin typeface="Neue Haas Grotesk Text Pro" panose="020B0504020202020204" pitchFamily="34" charset="0"/>
              </a:rPr>
              <a:t> </a:t>
            </a:r>
            <a:r>
              <a:rPr lang="en-US" sz="450" i="1" err="1">
                <a:solidFill>
                  <a:schemeClr val="bg2">
                    <a:lumMod val="75000"/>
                  </a:schemeClr>
                </a:solidFill>
                <a:latin typeface="Neue Haas Grotesk Text Pro" panose="020B0504020202020204" pitchFamily="34" charset="0"/>
              </a:rPr>
              <a:t>ilmastoriskien</a:t>
            </a:r>
            <a:r>
              <a:rPr lang="en-US" sz="450" i="1">
                <a:solidFill>
                  <a:schemeClr val="bg2">
                    <a:lumMod val="75000"/>
                  </a:schemeClr>
                </a:solidFill>
                <a:latin typeface="Neue Haas Grotesk Text Pro" panose="020B0504020202020204" pitchFamily="34" charset="0"/>
              </a:rPr>
              <a:t> ja </a:t>
            </a:r>
            <a:r>
              <a:rPr lang="en-US" sz="450" i="1" err="1">
                <a:solidFill>
                  <a:schemeClr val="bg2">
                    <a:lumMod val="75000"/>
                  </a:schemeClr>
                </a:solidFill>
                <a:latin typeface="Neue Haas Grotesk Text Pro" panose="020B0504020202020204" pitchFamily="34" charset="0"/>
              </a:rPr>
              <a:t>sopeutumisratkaisujen</a:t>
            </a:r>
            <a:r>
              <a:rPr lang="en-US" sz="450" i="1">
                <a:solidFill>
                  <a:schemeClr val="bg2">
                    <a:lumMod val="75000"/>
                  </a:schemeClr>
                </a:solidFill>
                <a:latin typeface="Neue Haas Grotesk Text Pro" panose="020B0504020202020204" pitchFamily="34" charset="0"/>
              </a:rPr>
              <a:t> </a:t>
            </a:r>
            <a:r>
              <a:rPr lang="en-US" sz="450" i="1" err="1">
                <a:solidFill>
                  <a:schemeClr val="bg2">
                    <a:lumMod val="75000"/>
                  </a:schemeClr>
                </a:solidFill>
                <a:latin typeface="Neue Haas Grotesk Text Pro" panose="020B0504020202020204" pitchFamily="34" charset="0"/>
              </a:rPr>
              <a:t>arvioimiseksi</a:t>
            </a:r>
            <a:r>
              <a:rPr lang="en-US" sz="450" i="1">
                <a:solidFill>
                  <a:schemeClr val="bg2">
                    <a:lumMod val="75000"/>
                  </a:schemeClr>
                </a:solidFill>
                <a:latin typeface="Neue Haas Grotesk Text Pro" panose="020B0504020202020204" pitchFamily="34" charset="0"/>
              </a:rPr>
              <a:t>, RATEKO; Interview </a:t>
            </a:r>
            <a:r>
              <a:rPr lang="en-US" sz="450" i="1" err="1">
                <a:solidFill>
                  <a:schemeClr val="bg2">
                    <a:lumMod val="75000"/>
                  </a:schemeClr>
                </a:solidFill>
                <a:latin typeface="Neue Haas Grotesk Text Pro" panose="020B0504020202020204" pitchFamily="34" charset="0"/>
              </a:rPr>
              <a:t>Rakennusteollisuus</a:t>
            </a:r>
            <a:r>
              <a:rPr lang="en-US" sz="450" i="1">
                <a:solidFill>
                  <a:schemeClr val="bg2">
                    <a:lumMod val="75000"/>
                  </a:schemeClr>
                </a:solidFill>
                <a:latin typeface="Neue Haas Grotesk Text Pro" panose="020B0504020202020204" pitchFamily="34" charset="0"/>
              </a:rPr>
              <a:t> RT Manager of Technical Regulations and Legislation and Quality​</a:t>
            </a:r>
            <a:endParaRPr lang="it-IT" sz="450" i="1">
              <a:solidFill>
                <a:schemeClr val="bg2">
                  <a:lumMod val="75000"/>
                </a:schemeClr>
              </a:solidFill>
              <a:latin typeface="Neue Haas Grotesk Text Pro" panose="020B0504020202020204" pitchFamily="34" charset="0"/>
            </a:endParaRPr>
          </a:p>
        </p:txBody>
      </p:sp>
      <p:pic>
        <p:nvPicPr>
          <p:cNvPr id="27" name="Picture 26" descr="Sunburst chart&#10;&#10;Description automatically generated">
            <a:extLst>
              <a:ext uri="{FF2B5EF4-FFF2-40B4-BE49-F238E27FC236}">
                <a16:creationId xmlns:a16="http://schemas.microsoft.com/office/drawing/2014/main" id="{C26B7984-FB1C-36DB-A9A6-CA516A1DB628}"/>
              </a:ext>
            </a:extLst>
          </p:cNvPr>
          <p:cNvPicPr>
            <a:picLocks noChangeAspect="1"/>
          </p:cNvPicPr>
          <p:nvPr/>
        </p:nvPicPr>
        <p:blipFill>
          <a:blip r:embed="rId4"/>
          <a:stretch>
            <a:fillRect/>
          </a:stretch>
        </p:blipFill>
        <p:spPr>
          <a:xfrm>
            <a:off x="798101" y="849191"/>
            <a:ext cx="474165" cy="352137"/>
          </a:xfrm>
          <a:prstGeom prst="rect">
            <a:avLst/>
          </a:prstGeom>
        </p:spPr>
      </p:pic>
      <p:pic>
        <p:nvPicPr>
          <p:cNvPr id="28" name="Picture 27" descr="A picture containing clipart&#10;&#10;Description automatically generated">
            <a:extLst>
              <a:ext uri="{FF2B5EF4-FFF2-40B4-BE49-F238E27FC236}">
                <a16:creationId xmlns:a16="http://schemas.microsoft.com/office/drawing/2014/main" id="{4D406F02-18F7-96A0-EC32-4DD44F1C761B}"/>
              </a:ext>
            </a:extLst>
          </p:cNvPr>
          <p:cNvPicPr>
            <a:picLocks noChangeAspect="1"/>
          </p:cNvPicPr>
          <p:nvPr/>
        </p:nvPicPr>
        <p:blipFill>
          <a:blip r:embed="rId5"/>
          <a:stretch>
            <a:fillRect/>
          </a:stretch>
        </p:blipFill>
        <p:spPr>
          <a:xfrm>
            <a:off x="971130" y="1137133"/>
            <a:ext cx="373614" cy="212873"/>
          </a:xfrm>
          <a:prstGeom prst="rect">
            <a:avLst/>
          </a:prstGeom>
        </p:spPr>
      </p:pic>
      <p:sp>
        <p:nvSpPr>
          <p:cNvPr id="30" name="TextBox 29">
            <a:extLst>
              <a:ext uri="{FF2B5EF4-FFF2-40B4-BE49-F238E27FC236}">
                <a16:creationId xmlns:a16="http://schemas.microsoft.com/office/drawing/2014/main" id="{80BB8E38-F1C9-D0CE-10DA-11F1F311AD86}"/>
              </a:ext>
            </a:extLst>
          </p:cNvPr>
          <p:cNvSpPr txBox="1"/>
          <p:nvPr/>
        </p:nvSpPr>
        <p:spPr>
          <a:xfrm>
            <a:off x="520435" y="2430748"/>
            <a:ext cx="1485809" cy="1200329"/>
          </a:xfrm>
          <a:prstGeom prst="rect">
            <a:avLst/>
          </a:prstGeom>
          <a:noFill/>
        </p:spPr>
        <p:txBody>
          <a:bodyPr wrap="square">
            <a:spAutoFit/>
          </a:bodyPr>
          <a:lstStyle/>
          <a:p>
            <a:pPr fontAlgn="base"/>
            <a:r>
              <a:rPr lang="en-US" sz="900">
                <a:latin typeface="Neue Haas Grotesk Text Pro" panose="020B0504020202020204" pitchFamily="34" charset="0"/>
              </a:rPr>
              <a:t>Long-term planning and preventive investments are becoming financially relevant not only from a sustainability perspective, but from an economic and operational one. </a:t>
            </a:r>
          </a:p>
        </p:txBody>
      </p:sp>
      <p:sp>
        <p:nvSpPr>
          <p:cNvPr id="31" name="TextBox 30">
            <a:extLst>
              <a:ext uri="{FF2B5EF4-FFF2-40B4-BE49-F238E27FC236}">
                <a16:creationId xmlns:a16="http://schemas.microsoft.com/office/drawing/2014/main" id="{B510C0BB-0131-E33A-5EF0-18B4FF71383A}"/>
              </a:ext>
            </a:extLst>
          </p:cNvPr>
          <p:cNvSpPr txBox="1"/>
          <p:nvPr/>
        </p:nvSpPr>
        <p:spPr>
          <a:xfrm>
            <a:off x="2206844" y="2431218"/>
            <a:ext cx="1485809" cy="1061829"/>
          </a:xfrm>
          <a:prstGeom prst="rect">
            <a:avLst/>
          </a:prstGeom>
          <a:noFill/>
        </p:spPr>
        <p:txBody>
          <a:bodyPr wrap="square">
            <a:spAutoFit/>
          </a:bodyPr>
          <a:lstStyle/>
          <a:p>
            <a:pPr fontAlgn="base"/>
            <a:r>
              <a:rPr lang="en-US" sz="900">
                <a:latin typeface="Neue Haas Grotesk Text Pro" panose="020B0504020202020204" pitchFamily="34" charset="0"/>
              </a:rPr>
              <a:t>Sustainability-related renovation improvements can be positioned as integrated components of building investments that are already taking place. </a:t>
            </a:r>
            <a:endParaRPr lang="it-IT" sz="900">
              <a:latin typeface="Neue Haas Grotesk Text Pro" panose="020B0504020202020204" pitchFamily="34" charset="0"/>
            </a:endParaRPr>
          </a:p>
        </p:txBody>
      </p:sp>
      <p:sp>
        <p:nvSpPr>
          <p:cNvPr id="14" name="Google Shape;198;p27">
            <a:extLst>
              <a:ext uri="{FF2B5EF4-FFF2-40B4-BE49-F238E27FC236}">
                <a16:creationId xmlns:a16="http://schemas.microsoft.com/office/drawing/2014/main" id="{E8302B9B-D5FF-B45E-9741-B992901D99F0}"/>
              </a:ext>
            </a:extLst>
          </p:cNvPr>
          <p:cNvSpPr txBox="1"/>
          <p:nvPr/>
        </p:nvSpPr>
        <p:spPr>
          <a:xfrm>
            <a:off x="381131" y="4743450"/>
            <a:ext cx="3941181" cy="268592"/>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defRPr/>
            </a:pPr>
            <a:r>
              <a:rPr lang="en-US" sz="525">
                <a:solidFill>
                  <a:schemeClr val="bg1"/>
                </a:solidFill>
                <a:latin typeface="Neue Haas Grotesk Text Pro" panose="020B0504020202020204" pitchFamily="34" charset="0"/>
                <a:ea typeface="Work Sans"/>
                <a:cs typeface="Work Sans"/>
                <a:sym typeface="Work Sans"/>
              </a:rPr>
              <a:t>Creative Commons CC BY 4.0 2026 </a:t>
            </a:r>
          </a:p>
          <a:p>
            <a:pPr lvl="0">
              <a:defRPr/>
            </a:pPr>
            <a:r>
              <a:rPr lang="en-US" sz="525">
                <a:solidFill>
                  <a:schemeClr val="bg1"/>
                </a:solidFill>
                <a:latin typeface="Neue Haas Grotesk Text Pro" panose="020B0504020202020204" pitchFamily="34" charset="0"/>
                <a:ea typeface="Work Sans"/>
                <a:cs typeface="Work Sans"/>
                <a:sym typeface="Work Sans"/>
              </a:rPr>
              <a:t>Nicole Kajander · Jenna Karvonen · Henna Kyrö · Kerttu Parkkinen · Giovanna Usai</a:t>
            </a:r>
            <a:br>
              <a:rPr lang="en-US" sz="525">
                <a:solidFill>
                  <a:schemeClr val="bg1"/>
                </a:solidFill>
                <a:latin typeface="Neue Haas Grotesk Text Pro" panose="020B0504020202020204" pitchFamily="34" charset="0"/>
                <a:ea typeface="Work Sans"/>
                <a:cs typeface="Work Sans"/>
                <a:sym typeface="Work Sans"/>
              </a:rPr>
            </a:br>
            <a:r>
              <a:rPr lang="en-US" sz="525">
                <a:solidFill>
                  <a:schemeClr val="bg1"/>
                </a:solidFill>
                <a:latin typeface="Neue Haas Grotesk Text Pro" panose="020B0504020202020204" pitchFamily="34" charset="0"/>
                <a:ea typeface="Work Sans"/>
                <a:cs typeface="Work Sans"/>
                <a:sym typeface="Work Sans"/>
              </a:rPr>
              <a:t>Design for Government course · Aalto University</a:t>
            </a:r>
            <a:endParaRPr lang="en-US" sz="975">
              <a:solidFill>
                <a:schemeClr val="bg1"/>
              </a:solidFill>
              <a:latin typeface="Neue Haas Grotesk Text Pro" panose="020B0504020202020204" pitchFamily="34" charset="0"/>
              <a:ea typeface="Work Sans"/>
              <a:cs typeface="Work Sans"/>
              <a:sym typeface="Work Sans"/>
            </a:endParaRPr>
          </a:p>
        </p:txBody>
      </p:sp>
      <p:sp>
        <p:nvSpPr>
          <p:cNvPr id="22" name="Google Shape;61;p17">
            <a:extLst>
              <a:ext uri="{FF2B5EF4-FFF2-40B4-BE49-F238E27FC236}">
                <a16:creationId xmlns:a16="http://schemas.microsoft.com/office/drawing/2014/main" id="{D401B6EC-F27A-827F-74B3-762DAE81076B}"/>
              </a:ext>
            </a:extLst>
          </p:cNvPr>
          <p:cNvSpPr txBox="1">
            <a:spLocks/>
          </p:cNvSpPr>
          <p:nvPr/>
        </p:nvSpPr>
        <p:spPr>
          <a:xfrm>
            <a:off x="0" y="-1"/>
            <a:ext cx="9144000" cy="400051"/>
          </a:xfrm>
          <a:prstGeom prst="rect">
            <a:avLst/>
          </a:prstGeom>
        </p:spPr>
        <p:txBody>
          <a:bodyPr spcFirstLastPara="1" vert="horz" wrap="square" lIns="91425" tIns="91425" rIns="91425" bIns="91425" rtlCol="0" anchor="b" anchorCtr="0">
            <a:noAutofit/>
          </a:bodyPr>
          <a:lstStyle>
            <a:lvl1pPr algn="ctr" defTabSz="914400" rtl="0" eaLnBrk="1" latinLnBrk="0" hangingPunct="1">
              <a:lnSpc>
                <a:spcPct val="90000"/>
              </a:lnSpc>
              <a:spcBef>
                <a:spcPct val="0"/>
              </a:spcBef>
              <a:buNone/>
              <a:defRPr sz="6000" kern="1200">
                <a:solidFill>
                  <a:schemeClr val="tx1"/>
                </a:solidFill>
                <a:latin typeface="Neue Haas Grotesk Text Pro" panose="020B0504020202020204" pitchFamily="34" charset="0"/>
                <a:ea typeface="+mj-ea"/>
                <a:cs typeface="+mj-cs"/>
              </a:defRPr>
            </a:lvl1pPr>
          </a:lstStyle>
          <a:p>
            <a:pPr>
              <a:spcBef>
                <a:spcPts val="0"/>
              </a:spcBef>
            </a:pPr>
            <a:r>
              <a:rPr lang="en-US" sz="675" b="1">
                <a:latin typeface="Neue Haas Grotesk Text Pro"/>
              </a:rPr>
              <a:t>REFRAMING / </a:t>
            </a:r>
            <a:r>
              <a:rPr lang="en-US" sz="675" b="1">
                <a:highlight>
                  <a:srgbClr val="9FC9EB"/>
                </a:highlight>
                <a:latin typeface="Neue Haas Grotesk Text Pro"/>
              </a:rPr>
              <a:t>ANCHORING</a:t>
            </a:r>
            <a:r>
              <a:rPr lang="en-US" sz="675" b="1">
                <a:latin typeface="Neue Haas Grotesk Text Pro"/>
              </a:rPr>
              <a:t> / RESEARCHING / TAKING ACTION/ LEVERAGING / ENVISIONING</a:t>
            </a:r>
          </a:p>
        </p:txBody>
      </p:sp>
    </p:spTree>
    <p:extLst>
      <p:ext uri="{BB962C8B-B14F-4D97-AF65-F5344CB8AC3E}">
        <p14:creationId xmlns:p14="http://schemas.microsoft.com/office/powerpoint/2010/main" val="42636915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59A148-12F3-32EB-FCFC-2AB2A9FD178E}"/>
            </a:ext>
          </a:extLst>
        </p:cNvPr>
        <p:cNvGrpSpPr/>
        <p:nvPr/>
      </p:nvGrpSpPr>
      <p:grpSpPr>
        <a:xfrm>
          <a:off x="0" y="0"/>
          <a:ext cx="0" cy="0"/>
          <a:chOff x="0" y="0"/>
          <a:chExt cx="0" cy="0"/>
        </a:xfrm>
      </p:grpSpPr>
      <p:sp>
        <p:nvSpPr>
          <p:cNvPr id="19" name="Rectangle 18">
            <a:extLst>
              <a:ext uri="{FF2B5EF4-FFF2-40B4-BE49-F238E27FC236}">
                <a16:creationId xmlns:a16="http://schemas.microsoft.com/office/drawing/2014/main" id="{A0E88F79-CBB1-FC2D-0DF3-C459EFE2D173}"/>
              </a:ext>
            </a:extLst>
          </p:cNvPr>
          <p:cNvSpPr>
            <a:spLocks/>
          </p:cNvSpPr>
          <p:nvPr/>
        </p:nvSpPr>
        <p:spPr>
          <a:xfrm>
            <a:off x="0" y="0"/>
            <a:ext cx="9144000" cy="5143500"/>
          </a:xfrm>
          <a:prstGeom prst="rect">
            <a:avLst/>
          </a:prstGeom>
          <a:solidFill>
            <a:srgbClr val="E97132"/>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fi-FI" sz="1050"/>
          </a:p>
        </p:txBody>
      </p:sp>
      <p:sp>
        <p:nvSpPr>
          <p:cNvPr id="2" name="Otsikko 1">
            <a:extLst>
              <a:ext uri="{FF2B5EF4-FFF2-40B4-BE49-F238E27FC236}">
                <a16:creationId xmlns:a16="http://schemas.microsoft.com/office/drawing/2014/main" id="{2C26C72B-7CA3-81DD-D16F-BFA33CDF117B}"/>
              </a:ext>
            </a:extLst>
          </p:cNvPr>
          <p:cNvSpPr>
            <a:spLocks noGrp="1"/>
          </p:cNvSpPr>
          <p:nvPr>
            <p:ph type="ctrTitle"/>
          </p:nvPr>
        </p:nvSpPr>
        <p:spPr>
          <a:xfrm>
            <a:off x="1823710" y="267699"/>
            <a:ext cx="5399632" cy="1140540"/>
          </a:xfrm>
        </p:spPr>
        <p:txBody>
          <a:bodyPr>
            <a:normAutofit/>
          </a:bodyPr>
          <a:lstStyle/>
          <a:p>
            <a:r>
              <a:rPr lang="fi-FI" b="1" err="1"/>
              <a:t>Meet</a:t>
            </a:r>
            <a:r>
              <a:rPr lang="fi-FI" b="1"/>
              <a:t> </a:t>
            </a:r>
            <a:r>
              <a:rPr lang="fi-FI" b="1" err="1">
                <a:highlight>
                  <a:srgbClr val="F6A3C7"/>
                </a:highlight>
              </a:rPr>
              <a:t>the</a:t>
            </a:r>
            <a:r>
              <a:rPr lang="fi-FI" b="1"/>
              <a:t> team</a:t>
            </a:r>
          </a:p>
        </p:txBody>
      </p:sp>
      <p:sp>
        <p:nvSpPr>
          <p:cNvPr id="7" name="Google Shape;61;p17">
            <a:extLst>
              <a:ext uri="{FF2B5EF4-FFF2-40B4-BE49-F238E27FC236}">
                <a16:creationId xmlns:a16="http://schemas.microsoft.com/office/drawing/2014/main" id="{9C79A3BC-104B-8A72-702C-A43C8A6B33A6}"/>
              </a:ext>
            </a:extLst>
          </p:cNvPr>
          <p:cNvSpPr txBox="1">
            <a:spLocks/>
          </p:cNvSpPr>
          <p:nvPr/>
        </p:nvSpPr>
        <p:spPr>
          <a:xfrm>
            <a:off x="0" y="-1"/>
            <a:ext cx="9144000" cy="400051"/>
          </a:xfrm>
          <a:prstGeom prst="rect">
            <a:avLst/>
          </a:prstGeom>
        </p:spPr>
        <p:txBody>
          <a:bodyPr spcFirstLastPara="1" vert="horz" wrap="square" lIns="91425" tIns="91425" rIns="91425" bIns="91425" rtlCol="0" anchor="b" anchorCtr="0">
            <a:noAutofit/>
          </a:bodyPr>
          <a:lstStyle>
            <a:lvl1pPr algn="ctr" defTabSz="914400" rtl="0" eaLnBrk="1" latinLnBrk="0" hangingPunct="1">
              <a:lnSpc>
                <a:spcPct val="90000"/>
              </a:lnSpc>
              <a:spcBef>
                <a:spcPct val="0"/>
              </a:spcBef>
              <a:buNone/>
              <a:defRPr sz="6000" kern="1200">
                <a:solidFill>
                  <a:schemeClr val="tx1"/>
                </a:solidFill>
                <a:latin typeface="Neue Haas Grotesk Text Pro" panose="020B0504020202020204" pitchFamily="34" charset="0"/>
                <a:ea typeface="+mj-ea"/>
                <a:cs typeface="+mj-cs"/>
              </a:defRPr>
            </a:lvl1pPr>
          </a:lstStyle>
          <a:p>
            <a:pPr>
              <a:spcBef>
                <a:spcPts val="0"/>
              </a:spcBef>
            </a:pPr>
            <a:r>
              <a:rPr lang="en-US" sz="675" b="1">
                <a:latin typeface="Neue Haas Grotesk Text Pro"/>
              </a:rPr>
              <a:t>REFRAMING / ANCHORING / RESEARCHING / TAKING ACTION / LEVERAGING / ENVISIONING</a:t>
            </a:r>
          </a:p>
        </p:txBody>
      </p:sp>
      <p:sp>
        <p:nvSpPr>
          <p:cNvPr id="12" name="TextBox 11">
            <a:extLst>
              <a:ext uri="{FF2B5EF4-FFF2-40B4-BE49-F238E27FC236}">
                <a16:creationId xmlns:a16="http://schemas.microsoft.com/office/drawing/2014/main" id="{BED7D57D-0185-92F6-258B-25191D26B87E}"/>
              </a:ext>
            </a:extLst>
          </p:cNvPr>
          <p:cNvSpPr txBox="1"/>
          <p:nvPr/>
        </p:nvSpPr>
        <p:spPr>
          <a:xfrm>
            <a:off x="1999343" y="3784528"/>
            <a:ext cx="1267730" cy="242374"/>
          </a:xfrm>
          <a:prstGeom prst="rect">
            <a:avLst/>
          </a:prstGeom>
          <a:noFill/>
        </p:spPr>
        <p:txBody>
          <a:bodyPr wrap="square">
            <a:spAutoFit/>
          </a:bodyPr>
          <a:lstStyle/>
          <a:p>
            <a:pPr algn="ctr"/>
            <a:r>
              <a:rPr lang="fi-FI" sz="975" b="1">
                <a:latin typeface="Neue Haas Grotesk Text Pro" panose="020B0504020202020204" pitchFamily="34" charset="0"/>
              </a:rPr>
              <a:t>Nicole Kajander</a:t>
            </a:r>
          </a:p>
        </p:txBody>
      </p:sp>
      <p:sp>
        <p:nvSpPr>
          <p:cNvPr id="3" name="TextBox 2">
            <a:extLst>
              <a:ext uri="{FF2B5EF4-FFF2-40B4-BE49-F238E27FC236}">
                <a16:creationId xmlns:a16="http://schemas.microsoft.com/office/drawing/2014/main" id="{25D6178F-9BF5-018E-2762-6AF841540AE3}"/>
              </a:ext>
            </a:extLst>
          </p:cNvPr>
          <p:cNvSpPr txBox="1"/>
          <p:nvPr/>
        </p:nvSpPr>
        <p:spPr>
          <a:xfrm>
            <a:off x="6177785" y="2813556"/>
            <a:ext cx="1267730" cy="242374"/>
          </a:xfrm>
          <a:prstGeom prst="rect">
            <a:avLst/>
          </a:prstGeom>
          <a:noFill/>
        </p:spPr>
        <p:txBody>
          <a:bodyPr wrap="square">
            <a:spAutoFit/>
          </a:bodyPr>
          <a:lstStyle/>
          <a:p>
            <a:pPr algn="ctr"/>
            <a:r>
              <a:rPr lang="fi-FI" sz="975" b="1">
                <a:latin typeface="Neue Haas Grotesk Text Pro" panose="020B0504020202020204" pitchFamily="34" charset="0"/>
              </a:rPr>
              <a:t>Jenna Karvonen</a:t>
            </a:r>
          </a:p>
        </p:txBody>
      </p:sp>
      <p:sp>
        <p:nvSpPr>
          <p:cNvPr id="11" name="TextBox 10">
            <a:extLst>
              <a:ext uri="{FF2B5EF4-FFF2-40B4-BE49-F238E27FC236}">
                <a16:creationId xmlns:a16="http://schemas.microsoft.com/office/drawing/2014/main" id="{D1BFB048-EB8B-7B95-05B1-B38F38738595}"/>
              </a:ext>
            </a:extLst>
          </p:cNvPr>
          <p:cNvSpPr txBox="1"/>
          <p:nvPr/>
        </p:nvSpPr>
        <p:spPr>
          <a:xfrm>
            <a:off x="5481858" y="1525405"/>
            <a:ext cx="1267730" cy="242374"/>
          </a:xfrm>
          <a:prstGeom prst="rect">
            <a:avLst/>
          </a:prstGeom>
          <a:noFill/>
        </p:spPr>
        <p:txBody>
          <a:bodyPr wrap="square">
            <a:spAutoFit/>
          </a:bodyPr>
          <a:lstStyle/>
          <a:p>
            <a:pPr algn="ctr"/>
            <a:r>
              <a:rPr lang="fi-FI" sz="975" b="1" err="1">
                <a:latin typeface="Neue Haas Grotesk Text Pro" panose="020B0504020202020204" pitchFamily="34" charset="0"/>
              </a:rPr>
              <a:t>Giovanna</a:t>
            </a:r>
            <a:r>
              <a:rPr lang="fi-FI" sz="975" b="1">
                <a:latin typeface="Neue Haas Grotesk Text Pro" panose="020B0504020202020204" pitchFamily="34" charset="0"/>
              </a:rPr>
              <a:t> </a:t>
            </a:r>
            <a:r>
              <a:rPr lang="fi-FI" sz="975" b="1" err="1">
                <a:latin typeface="Neue Haas Grotesk Text Pro" panose="020B0504020202020204" pitchFamily="34" charset="0"/>
              </a:rPr>
              <a:t>Usai</a:t>
            </a:r>
            <a:endParaRPr lang="fi-FI" sz="975" b="1">
              <a:latin typeface="Neue Haas Grotesk Text Pro" panose="020B0504020202020204" pitchFamily="34" charset="0"/>
            </a:endParaRPr>
          </a:p>
        </p:txBody>
      </p:sp>
      <p:sp>
        <p:nvSpPr>
          <p:cNvPr id="13" name="TextBox 12">
            <a:extLst>
              <a:ext uri="{FF2B5EF4-FFF2-40B4-BE49-F238E27FC236}">
                <a16:creationId xmlns:a16="http://schemas.microsoft.com/office/drawing/2014/main" id="{FBB65FD1-AA3B-C23A-33E9-8464F8F24D1B}"/>
              </a:ext>
            </a:extLst>
          </p:cNvPr>
          <p:cNvSpPr txBox="1"/>
          <p:nvPr/>
        </p:nvSpPr>
        <p:spPr>
          <a:xfrm>
            <a:off x="5338048" y="4191487"/>
            <a:ext cx="1267730" cy="242374"/>
          </a:xfrm>
          <a:prstGeom prst="rect">
            <a:avLst/>
          </a:prstGeom>
          <a:noFill/>
        </p:spPr>
        <p:txBody>
          <a:bodyPr wrap="square">
            <a:spAutoFit/>
          </a:bodyPr>
          <a:lstStyle/>
          <a:p>
            <a:pPr algn="ctr"/>
            <a:r>
              <a:rPr lang="fi-FI" sz="975" b="1">
                <a:latin typeface="Neue Haas Grotesk Text Pro" panose="020B0504020202020204" pitchFamily="34" charset="0"/>
              </a:rPr>
              <a:t>Kerttu Parkkinen</a:t>
            </a:r>
          </a:p>
        </p:txBody>
      </p:sp>
      <p:sp>
        <p:nvSpPr>
          <p:cNvPr id="14" name="TextBox 13">
            <a:extLst>
              <a:ext uri="{FF2B5EF4-FFF2-40B4-BE49-F238E27FC236}">
                <a16:creationId xmlns:a16="http://schemas.microsoft.com/office/drawing/2014/main" id="{89004DB2-9BB2-2BCC-226B-8BDBBB424E61}"/>
              </a:ext>
            </a:extLst>
          </p:cNvPr>
          <p:cNvSpPr txBox="1"/>
          <p:nvPr/>
        </p:nvSpPr>
        <p:spPr>
          <a:xfrm>
            <a:off x="1999343" y="1710390"/>
            <a:ext cx="1267730" cy="242374"/>
          </a:xfrm>
          <a:prstGeom prst="rect">
            <a:avLst/>
          </a:prstGeom>
          <a:noFill/>
        </p:spPr>
        <p:txBody>
          <a:bodyPr wrap="square">
            <a:spAutoFit/>
          </a:bodyPr>
          <a:lstStyle/>
          <a:p>
            <a:pPr algn="ctr"/>
            <a:r>
              <a:rPr lang="fi-FI" sz="975" b="1">
                <a:latin typeface="Neue Haas Grotesk Text Pro" panose="020B0504020202020204" pitchFamily="34" charset="0"/>
              </a:rPr>
              <a:t>Henna Kyrö</a:t>
            </a:r>
          </a:p>
        </p:txBody>
      </p:sp>
      <p:sp>
        <p:nvSpPr>
          <p:cNvPr id="16" name="TextBox 15">
            <a:extLst>
              <a:ext uri="{FF2B5EF4-FFF2-40B4-BE49-F238E27FC236}">
                <a16:creationId xmlns:a16="http://schemas.microsoft.com/office/drawing/2014/main" id="{07C41808-AD0B-CF83-19E3-45DBFD69FC15}"/>
              </a:ext>
            </a:extLst>
          </p:cNvPr>
          <p:cNvSpPr txBox="1"/>
          <p:nvPr/>
        </p:nvSpPr>
        <p:spPr>
          <a:xfrm>
            <a:off x="1999343" y="3960611"/>
            <a:ext cx="1267730" cy="323165"/>
          </a:xfrm>
          <a:prstGeom prst="rect">
            <a:avLst/>
          </a:prstGeom>
          <a:noFill/>
        </p:spPr>
        <p:txBody>
          <a:bodyPr wrap="square">
            <a:spAutoFit/>
          </a:bodyPr>
          <a:lstStyle/>
          <a:p>
            <a:pPr algn="ctr"/>
            <a:r>
              <a:rPr lang="fi-FI" sz="750">
                <a:solidFill>
                  <a:srgbClr val="F4B190"/>
                </a:solidFill>
                <a:latin typeface="Neue Haas Grotesk Text Pro" panose="020B0504020202020204" pitchFamily="34" charset="0"/>
              </a:rPr>
              <a:t>Creative </a:t>
            </a:r>
            <a:r>
              <a:rPr lang="fi-FI" sz="750" err="1">
                <a:solidFill>
                  <a:srgbClr val="F4B190"/>
                </a:solidFill>
                <a:latin typeface="Neue Haas Grotesk Text Pro" panose="020B0504020202020204" pitchFamily="34" charset="0"/>
              </a:rPr>
              <a:t>Sustainability</a:t>
            </a:r>
            <a:br>
              <a:rPr lang="fi-FI" sz="750">
                <a:solidFill>
                  <a:srgbClr val="F4B190"/>
                </a:solidFill>
                <a:latin typeface="Neue Haas Grotesk Text Pro" panose="020B0504020202020204" pitchFamily="34" charset="0"/>
              </a:rPr>
            </a:br>
            <a:r>
              <a:rPr lang="fi-FI" sz="750">
                <a:solidFill>
                  <a:srgbClr val="F4B190"/>
                </a:solidFill>
                <a:latin typeface="Neue Haas Grotesk Text Pro" panose="020B0504020202020204" pitchFamily="34" charset="0"/>
              </a:rPr>
              <a:t>ARTS</a:t>
            </a:r>
          </a:p>
        </p:txBody>
      </p:sp>
      <p:sp>
        <p:nvSpPr>
          <p:cNvPr id="21" name="TextBox 20">
            <a:extLst>
              <a:ext uri="{FF2B5EF4-FFF2-40B4-BE49-F238E27FC236}">
                <a16:creationId xmlns:a16="http://schemas.microsoft.com/office/drawing/2014/main" id="{C777408B-CFCB-67BF-B2D8-D8D699DE0DBD}"/>
              </a:ext>
            </a:extLst>
          </p:cNvPr>
          <p:cNvSpPr txBox="1"/>
          <p:nvPr/>
        </p:nvSpPr>
        <p:spPr>
          <a:xfrm>
            <a:off x="6174928" y="2989639"/>
            <a:ext cx="1267730" cy="323165"/>
          </a:xfrm>
          <a:prstGeom prst="rect">
            <a:avLst/>
          </a:prstGeom>
          <a:noFill/>
        </p:spPr>
        <p:txBody>
          <a:bodyPr wrap="square">
            <a:spAutoFit/>
          </a:bodyPr>
          <a:lstStyle/>
          <a:p>
            <a:pPr algn="ctr"/>
            <a:r>
              <a:rPr lang="fi-FI" sz="750">
                <a:solidFill>
                  <a:srgbClr val="F4B190"/>
                </a:solidFill>
                <a:latin typeface="Neue Haas Grotesk Text Pro" panose="020B0504020202020204" pitchFamily="34" charset="0"/>
              </a:rPr>
              <a:t>Creative </a:t>
            </a:r>
            <a:r>
              <a:rPr lang="fi-FI" sz="750" err="1">
                <a:solidFill>
                  <a:srgbClr val="F4B190"/>
                </a:solidFill>
                <a:latin typeface="Neue Haas Grotesk Text Pro" panose="020B0504020202020204" pitchFamily="34" charset="0"/>
              </a:rPr>
              <a:t>Sustainability</a:t>
            </a:r>
            <a:br>
              <a:rPr lang="fi-FI" sz="750">
                <a:solidFill>
                  <a:srgbClr val="F4B190"/>
                </a:solidFill>
                <a:latin typeface="Neue Haas Grotesk Text Pro" panose="020B0504020202020204" pitchFamily="34" charset="0"/>
              </a:rPr>
            </a:br>
            <a:r>
              <a:rPr lang="fi-FI" sz="750">
                <a:solidFill>
                  <a:srgbClr val="F4B190"/>
                </a:solidFill>
                <a:latin typeface="Neue Haas Grotesk Text Pro" panose="020B0504020202020204" pitchFamily="34" charset="0"/>
              </a:rPr>
              <a:t>BIZ</a:t>
            </a:r>
          </a:p>
        </p:txBody>
      </p:sp>
      <p:sp>
        <p:nvSpPr>
          <p:cNvPr id="23" name="TextBox 22">
            <a:extLst>
              <a:ext uri="{FF2B5EF4-FFF2-40B4-BE49-F238E27FC236}">
                <a16:creationId xmlns:a16="http://schemas.microsoft.com/office/drawing/2014/main" id="{65D1A077-0423-AA9D-F405-E19F58D2E289}"/>
              </a:ext>
            </a:extLst>
          </p:cNvPr>
          <p:cNvSpPr txBox="1"/>
          <p:nvPr/>
        </p:nvSpPr>
        <p:spPr>
          <a:xfrm>
            <a:off x="5338048" y="4367570"/>
            <a:ext cx="1267730" cy="323165"/>
          </a:xfrm>
          <a:prstGeom prst="rect">
            <a:avLst/>
          </a:prstGeom>
          <a:noFill/>
        </p:spPr>
        <p:txBody>
          <a:bodyPr wrap="square">
            <a:spAutoFit/>
          </a:bodyPr>
          <a:lstStyle/>
          <a:p>
            <a:pPr algn="ctr"/>
            <a:r>
              <a:rPr lang="fi-FI" sz="750">
                <a:solidFill>
                  <a:srgbClr val="F4B190"/>
                </a:solidFill>
                <a:latin typeface="Neue Haas Grotesk Text Pro" panose="020B0504020202020204" pitchFamily="34" charset="0"/>
              </a:rPr>
              <a:t>Creative </a:t>
            </a:r>
            <a:r>
              <a:rPr lang="fi-FI" sz="750" err="1">
                <a:solidFill>
                  <a:srgbClr val="F4B190"/>
                </a:solidFill>
                <a:latin typeface="Neue Haas Grotesk Text Pro" panose="020B0504020202020204" pitchFamily="34" charset="0"/>
              </a:rPr>
              <a:t>Sustainability</a:t>
            </a:r>
            <a:br>
              <a:rPr lang="fi-FI" sz="750">
                <a:solidFill>
                  <a:srgbClr val="F4B190"/>
                </a:solidFill>
                <a:latin typeface="Neue Haas Grotesk Text Pro" panose="020B0504020202020204" pitchFamily="34" charset="0"/>
              </a:rPr>
            </a:br>
            <a:r>
              <a:rPr lang="fi-FI" sz="750">
                <a:solidFill>
                  <a:srgbClr val="F4B190"/>
                </a:solidFill>
                <a:latin typeface="Neue Haas Grotesk Text Pro" panose="020B0504020202020204" pitchFamily="34" charset="0"/>
              </a:rPr>
              <a:t>ARTS</a:t>
            </a:r>
          </a:p>
        </p:txBody>
      </p:sp>
      <p:sp>
        <p:nvSpPr>
          <p:cNvPr id="24" name="TextBox 23">
            <a:extLst>
              <a:ext uri="{FF2B5EF4-FFF2-40B4-BE49-F238E27FC236}">
                <a16:creationId xmlns:a16="http://schemas.microsoft.com/office/drawing/2014/main" id="{ED4A133C-6BE4-5E82-4E10-3103D7A316CD}"/>
              </a:ext>
            </a:extLst>
          </p:cNvPr>
          <p:cNvSpPr txBox="1"/>
          <p:nvPr/>
        </p:nvSpPr>
        <p:spPr>
          <a:xfrm>
            <a:off x="1999343" y="1886473"/>
            <a:ext cx="1267730" cy="323165"/>
          </a:xfrm>
          <a:prstGeom prst="rect">
            <a:avLst/>
          </a:prstGeom>
          <a:noFill/>
        </p:spPr>
        <p:txBody>
          <a:bodyPr wrap="square">
            <a:spAutoFit/>
          </a:bodyPr>
          <a:lstStyle/>
          <a:p>
            <a:pPr algn="ctr"/>
            <a:r>
              <a:rPr lang="fi-FI" sz="750" err="1">
                <a:solidFill>
                  <a:srgbClr val="F4B190"/>
                </a:solidFill>
                <a:latin typeface="Neue Haas Grotesk Text Pro" panose="020B0504020202020204" pitchFamily="34" charset="0"/>
              </a:rPr>
              <a:t>Collaborative</a:t>
            </a:r>
            <a:r>
              <a:rPr lang="fi-FI" sz="750">
                <a:solidFill>
                  <a:srgbClr val="F4B190"/>
                </a:solidFill>
                <a:latin typeface="Neue Haas Grotesk Text Pro" panose="020B0504020202020204" pitchFamily="34" charset="0"/>
              </a:rPr>
              <a:t> and Industrial Design</a:t>
            </a:r>
          </a:p>
        </p:txBody>
      </p:sp>
      <p:sp>
        <p:nvSpPr>
          <p:cNvPr id="25" name="TextBox 24">
            <a:extLst>
              <a:ext uri="{FF2B5EF4-FFF2-40B4-BE49-F238E27FC236}">
                <a16:creationId xmlns:a16="http://schemas.microsoft.com/office/drawing/2014/main" id="{D68360F2-516A-C0FD-E81B-433B39FC0259}"/>
              </a:ext>
            </a:extLst>
          </p:cNvPr>
          <p:cNvSpPr txBox="1"/>
          <p:nvPr/>
        </p:nvSpPr>
        <p:spPr>
          <a:xfrm>
            <a:off x="5476143" y="1701488"/>
            <a:ext cx="1267730" cy="323165"/>
          </a:xfrm>
          <a:prstGeom prst="rect">
            <a:avLst/>
          </a:prstGeom>
          <a:noFill/>
        </p:spPr>
        <p:txBody>
          <a:bodyPr wrap="square">
            <a:spAutoFit/>
          </a:bodyPr>
          <a:lstStyle/>
          <a:p>
            <a:pPr algn="ctr"/>
            <a:r>
              <a:rPr lang="fi-FI" sz="750">
                <a:solidFill>
                  <a:srgbClr val="F4B190"/>
                </a:solidFill>
                <a:latin typeface="Neue Haas Grotesk Text Pro" panose="020B0504020202020204" pitchFamily="34" charset="0"/>
              </a:rPr>
              <a:t>Collaborative and Industrial Design</a:t>
            </a:r>
          </a:p>
        </p:txBody>
      </p:sp>
      <p:sp>
        <p:nvSpPr>
          <p:cNvPr id="15" name="Google Shape;198;p27">
            <a:extLst>
              <a:ext uri="{FF2B5EF4-FFF2-40B4-BE49-F238E27FC236}">
                <a16:creationId xmlns:a16="http://schemas.microsoft.com/office/drawing/2014/main" id="{3D3FA5ED-4650-3EE6-4F5F-AD9205A492E1}"/>
              </a:ext>
            </a:extLst>
          </p:cNvPr>
          <p:cNvSpPr txBox="1"/>
          <p:nvPr/>
        </p:nvSpPr>
        <p:spPr>
          <a:xfrm>
            <a:off x="381131" y="4743450"/>
            <a:ext cx="3941181" cy="268592"/>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defRPr/>
            </a:pPr>
            <a:r>
              <a:rPr lang="en-US" sz="525">
                <a:solidFill>
                  <a:schemeClr val="bg1"/>
                </a:solidFill>
                <a:latin typeface="Neue Haas Grotesk Text Pro" panose="020B0504020202020204" pitchFamily="34" charset="0"/>
                <a:ea typeface="Work Sans"/>
                <a:cs typeface="Work Sans"/>
                <a:sym typeface="Work Sans"/>
              </a:rPr>
              <a:t>Creative Commons CC BY 4.0 2026 </a:t>
            </a:r>
          </a:p>
          <a:p>
            <a:pPr lvl="0">
              <a:defRPr/>
            </a:pPr>
            <a:r>
              <a:rPr lang="en-US" sz="525">
                <a:solidFill>
                  <a:schemeClr val="bg1"/>
                </a:solidFill>
                <a:latin typeface="Neue Haas Grotesk Text Pro" panose="020B0504020202020204" pitchFamily="34" charset="0"/>
                <a:ea typeface="Work Sans"/>
                <a:cs typeface="Work Sans"/>
                <a:sym typeface="Work Sans"/>
              </a:rPr>
              <a:t>Nicole Kajander · Jenna Karvonen · Henna Kyrö · Kerttu Parkkinen · Giovanna Usai</a:t>
            </a:r>
            <a:br>
              <a:rPr lang="en-US" sz="525">
                <a:solidFill>
                  <a:schemeClr val="bg1"/>
                </a:solidFill>
                <a:latin typeface="Neue Haas Grotesk Text Pro" panose="020B0504020202020204" pitchFamily="34" charset="0"/>
                <a:ea typeface="Work Sans"/>
                <a:cs typeface="Work Sans"/>
                <a:sym typeface="Work Sans"/>
              </a:rPr>
            </a:br>
            <a:r>
              <a:rPr lang="en-US" sz="525">
                <a:solidFill>
                  <a:schemeClr val="bg1"/>
                </a:solidFill>
                <a:latin typeface="Neue Haas Grotesk Text Pro" panose="020B0504020202020204" pitchFamily="34" charset="0"/>
                <a:ea typeface="Work Sans"/>
                <a:cs typeface="Work Sans"/>
                <a:sym typeface="Work Sans"/>
              </a:rPr>
              <a:t>Design for Government course · Aalto University</a:t>
            </a:r>
            <a:endParaRPr lang="en-US" sz="975">
              <a:solidFill>
                <a:schemeClr val="bg1"/>
              </a:solidFill>
              <a:latin typeface="Neue Haas Grotesk Text Pro" panose="020B0504020202020204" pitchFamily="34" charset="0"/>
              <a:ea typeface="Work Sans"/>
              <a:cs typeface="Work Sans"/>
              <a:sym typeface="Work Sans"/>
            </a:endParaRPr>
          </a:p>
        </p:txBody>
      </p:sp>
      <p:sp>
        <p:nvSpPr>
          <p:cNvPr id="31" name="Oval 30">
            <a:extLst>
              <a:ext uri="{FF2B5EF4-FFF2-40B4-BE49-F238E27FC236}">
                <a16:creationId xmlns:a16="http://schemas.microsoft.com/office/drawing/2014/main" id="{E074D440-CE8D-FC4C-8E37-06D80AD648D6}"/>
              </a:ext>
            </a:extLst>
          </p:cNvPr>
          <p:cNvSpPr/>
          <p:nvPr/>
        </p:nvSpPr>
        <p:spPr>
          <a:xfrm>
            <a:off x="3209334" y="1602930"/>
            <a:ext cx="2702815" cy="2702815"/>
          </a:xfrm>
          <a:prstGeom prst="ellipse">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p>
        </p:txBody>
      </p:sp>
      <p:cxnSp>
        <p:nvCxnSpPr>
          <p:cNvPr id="28" name="Connettore a gomito 27">
            <a:extLst>
              <a:ext uri="{FF2B5EF4-FFF2-40B4-BE49-F238E27FC236}">
                <a16:creationId xmlns:a16="http://schemas.microsoft.com/office/drawing/2014/main" id="{DF12D16D-7CEA-652B-CFB7-166DABC028AC}"/>
              </a:ext>
            </a:extLst>
          </p:cNvPr>
          <p:cNvCxnSpPr>
            <a:endCxn id="11" idx="1"/>
          </p:cNvCxnSpPr>
          <p:nvPr/>
        </p:nvCxnSpPr>
        <p:spPr>
          <a:xfrm flipV="1">
            <a:off x="4775703" y="1646592"/>
            <a:ext cx="706155" cy="127668"/>
          </a:xfrm>
          <a:prstGeom prst="bentConnector3">
            <a:avLst/>
          </a:prstGeom>
          <a:ln>
            <a:solidFill>
              <a:schemeClr val="tx1"/>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33" name="Connettore a gomito 32">
            <a:extLst>
              <a:ext uri="{FF2B5EF4-FFF2-40B4-BE49-F238E27FC236}">
                <a16:creationId xmlns:a16="http://schemas.microsoft.com/office/drawing/2014/main" id="{D008C8C1-B30D-26F9-AFE7-CCD3768A2561}"/>
              </a:ext>
            </a:extLst>
          </p:cNvPr>
          <p:cNvCxnSpPr/>
          <p:nvPr/>
        </p:nvCxnSpPr>
        <p:spPr>
          <a:xfrm rot="10800000">
            <a:off x="3267073" y="1835219"/>
            <a:ext cx="754250" cy="300990"/>
          </a:xfrm>
          <a:prstGeom prst="bentConnector3">
            <a:avLst/>
          </a:prstGeom>
          <a:ln>
            <a:solidFill>
              <a:schemeClr val="tx1"/>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35" name="Connettore a gomito 34">
            <a:extLst>
              <a:ext uri="{FF2B5EF4-FFF2-40B4-BE49-F238E27FC236}">
                <a16:creationId xmlns:a16="http://schemas.microsoft.com/office/drawing/2014/main" id="{8B202781-6513-40AB-4E5B-389DE337F296}"/>
              </a:ext>
            </a:extLst>
          </p:cNvPr>
          <p:cNvCxnSpPr>
            <a:cxnSpLocks/>
            <a:endCxn id="3" idx="1"/>
          </p:cNvCxnSpPr>
          <p:nvPr/>
        </p:nvCxnSpPr>
        <p:spPr>
          <a:xfrm>
            <a:off x="5210042" y="2338258"/>
            <a:ext cx="967743" cy="596485"/>
          </a:xfrm>
          <a:prstGeom prst="bentConnector3">
            <a:avLst/>
          </a:prstGeom>
          <a:ln>
            <a:solidFill>
              <a:schemeClr val="tx1"/>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39" name="Connettore a gomito 38">
            <a:extLst>
              <a:ext uri="{FF2B5EF4-FFF2-40B4-BE49-F238E27FC236}">
                <a16:creationId xmlns:a16="http://schemas.microsoft.com/office/drawing/2014/main" id="{F3B15853-2444-74E8-B162-B390FC1915DC}"/>
              </a:ext>
            </a:extLst>
          </p:cNvPr>
          <p:cNvCxnSpPr>
            <a:endCxn id="12" idx="0"/>
          </p:cNvCxnSpPr>
          <p:nvPr/>
        </p:nvCxnSpPr>
        <p:spPr>
          <a:xfrm rot="5400000">
            <a:off x="2503139" y="2643468"/>
            <a:ext cx="1271129" cy="1010990"/>
          </a:xfrm>
          <a:prstGeom prst="bentConnector3">
            <a:avLst/>
          </a:prstGeom>
          <a:ln>
            <a:solidFill>
              <a:schemeClr val="tx1"/>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46" name="Connettore a gomito 45">
            <a:extLst>
              <a:ext uri="{FF2B5EF4-FFF2-40B4-BE49-F238E27FC236}">
                <a16:creationId xmlns:a16="http://schemas.microsoft.com/office/drawing/2014/main" id="{CE1CA096-E8FD-F6FF-0FC8-DD5D8A11D22F}"/>
              </a:ext>
            </a:extLst>
          </p:cNvPr>
          <p:cNvCxnSpPr>
            <a:cxnSpLocks/>
            <a:endCxn id="23" idx="1"/>
          </p:cNvCxnSpPr>
          <p:nvPr/>
        </p:nvCxnSpPr>
        <p:spPr>
          <a:xfrm rot="16200000" flipH="1">
            <a:off x="4070229" y="3261334"/>
            <a:ext cx="1519900" cy="1015737"/>
          </a:xfrm>
          <a:prstGeom prst="bentConnector2">
            <a:avLst/>
          </a:prstGeom>
          <a:ln>
            <a:solidFill>
              <a:schemeClr val="tx1"/>
            </a:solidFill>
            <a:prstDash val="dash"/>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546826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DEDFE2"/>
        </a:solidFill>
        <a:effectLst/>
      </p:bgPr>
    </p:bg>
    <p:spTree>
      <p:nvGrpSpPr>
        <p:cNvPr id="1" name="">
          <a:extLst>
            <a:ext uri="{FF2B5EF4-FFF2-40B4-BE49-F238E27FC236}">
              <a16:creationId xmlns:a16="http://schemas.microsoft.com/office/drawing/2014/main" id="{5D636F07-8CB5-BECA-B6B3-DF4902653F61}"/>
            </a:ext>
          </a:extLst>
        </p:cNvPr>
        <p:cNvGrpSpPr/>
        <p:nvPr/>
      </p:nvGrpSpPr>
      <p:grpSpPr>
        <a:xfrm>
          <a:off x="0" y="0"/>
          <a:ext cx="0" cy="0"/>
          <a:chOff x="0" y="0"/>
          <a:chExt cx="0" cy="0"/>
        </a:xfrm>
      </p:grpSpPr>
      <p:pic>
        <p:nvPicPr>
          <p:cNvPr id="21" name="Picture 20" descr="Text&#10;&#10;Description automatically generated">
            <a:extLst>
              <a:ext uri="{FF2B5EF4-FFF2-40B4-BE49-F238E27FC236}">
                <a16:creationId xmlns:a16="http://schemas.microsoft.com/office/drawing/2014/main" id="{5FED8F62-4055-1A2A-D068-8613E0123B86}"/>
              </a:ext>
            </a:extLst>
          </p:cNvPr>
          <p:cNvPicPr>
            <a:picLocks noChangeAspect="1"/>
          </p:cNvPicPr>
          <p:nvPr/>
        </p:nvPicPr>
        <p:blipFill>
          <a:blip r:embed="rId3"/>
          <a:stretch>
            <a:fillRect/>
          </a:stretch>
        </p:blipFill>
        <p:spPr>
          <a:xfrm>
            <a:off x="2634358" y="820633"/>
            <a:ext cx="434267" cy="494354"/>
          </a:xfrm>
          <a:prstGeom prst="rect">
            <a:avLst/>
          </a:prstGeom>
        </p:spPr>
      </p:pic>
      <p:sp>
        <p:nvSpPr>
          <p:cNvPr id="5" name="CasellaDiTesto 4">
            <a:extLst>
              <a:ext uri="{FF2B5EF4-FFF2-40B4-BE49-F238E27FC236}">
                <a16:creationId xmlns:a16="http://schemas.microsoft.com/office/drawing/2014/main" id="{05980292-B740-ED76-F38D-C1F3455B7610}"/>
              </a:ext>
            </a:extLst>
          </p:cNvPr>
          <p:cNvSpPr txBox="1"/>
          <p:nvPr/>
        </p:nvSpPr>
        <p:spPr>
          <a:xfrm>
            <a:off x="520436" y="1436503"/>
            <a:ext cx="1548381" cy="438582"/>
          </a:xfrm>
          <a:prstGeom prst="rect">
            <a:avLst/>
          </a:prstGeom>
          <a:noFill/>
        </p:spPr>
        <p:txBody>
          <a:bodyPr wrap="square" rtlCol="0">
            <a:spAutoFit/>
          </a:bodyPr>
          <a:lstStyle/>
          <a:p>
            <a:pPr fontAlgn="base"/>
            <a:r>
              <a:rPr lang="en-US" sz="1125" b="1">
                <a:solidFill>
                  <a:schemeClr val="bg2">
                    <a:lumMod val="10000"/>
                  </a:schemeClr>
                </a:solidFill>
                <a:latin typeface="Neue Haas Grotesk Text Pro" panose="020B0504020202020204" pitchFamily="34" charset="0"/>
              </a:rPr>
              <a:t>Rising energy and maintenance costs</a:t>
            </a:r>
          </a:p>
        </p:txBody>
      </p:sp>
      <p:sp>
        <p:nvSpPr>
          <p:cNvPr id="10" name="CasellaDiTesto 9">
            <a:extLst>
              <a:ext uri="{FF2B5EF4-FFF2-40B4-BE49-F238E27FC236}">
                <a16:creationId xmlns:a16="http://schemas.microsoft.com/office/drawing/2014/main" id="{B49AE798-769C-8DC8-CFF4-441B8056DB83}"/>
              </a:ext>
            </a:extLst>
          </p:cNvPr>
          <p:cNvSpPr txBox="1"/>
          <p:nvPr/>
        </p:nvSpPr>
        <p:spPr>
          <a:xfrm>
            <a:off x="3893254" y="1434732"/>
            <a:ext cx="1509079" cy="784830"/>
          </a:xfrm>
          <a:prstGeom prst="rect">
            <a:avLst/>
          </a:prstGeom>
          <a:noFill/>
        </p:spPr>
        <p:txBody>
          <a:bodyPr wrap="square" rtlCol="0">
            <a:spAutoFit/>
          </a:bodyPr>
          <a:lstStyle/>
          <a:p>
            <a:pPr fontAlgn="base"/>
            <a:r>
              <a:rPr lang="en-US" sz="1125" b="1">
                <a:latin typeface="Neue Haas Grotesk Text Pro" panose="020B0504020202020204" pitchFamily="34" charset="0"/>
              </a:rPr>
              <a:t>Public discussion around resilience and preparedness</a:t>
            </a:r>
            <a:br>
              <a:rPr lang="en-US" sz="1125" b="1">
                <a:latin typeface="Neue Haas Grotesk Text Pro" panose="020B0504020202020204" pitchFamily="34" charset="0"/>
              </a:rPr>
            </a:br>
            <a:r>
              <a:rPr lang="en-US" sz="1125" b="1">
                <a:latin typeface="Neue Haas Grotesk Text Pro" panose="020B0504020202020204" pitchFamily="34" charset="0"/>
              </a:rPr>
              <a:t>are growing ​</a:t>
            </a:r>
          </a:p>
        </p:txBody>
      </p:sp>
      <p:sp>
        <p:nvSpPr>
          <p:cNvPr id="12" name="CasellaDiTesto 11">
            <a:extLst>
              <a:ext uri="{FF2B5EF4-FFF2-40B4-BE49-F238E27FC236}">
                <a16:creationId xmlns:a16="http://schemas.microsoft.com/office/drawing/2014/main" id="{88083AB5-CF2C-B901-C893-E5B742E6BBA2}"/>
              </a:ext>
            </a:extLst>
          </p:cNvPr>
          <p:cNvSpPr txBox="1"/>
          <p:nvPr/>
        </p:nvSpPr>
        <p:spPr>
          <a:xfrm>
            <a:off x="2195210" y="1436503"/>
            <a:ext cx="1509079" cy="784830"/>
          </a:xfrm>
          <a:prstGeom prst="rect">
            <a:avLst/>
          </a:prstGeom>
          <a:noFill/>
        </p:spPr>
        <p:txBody>
          <a:bodyPr wrap="square" rtlCol="0">
            <a:spAutoFit/>
          </a:bodyPr>
          <a:lstStyle/>
          <a:p>
            <a:pPr fontAlgn="base"/>
            <a:r>
              <a:rPr lang="en-US" sz="1125" b="1">
                <a:latin typeface="Neue Haas Grotesk Text Pro" panose="020B0504020202020204" pitchFamily="34" charset="0"/>
              </a:rPr>
              <a:t>Helsinki’s building stock is aging and renovations are needed</a:t>
            </a:r>
          </a:p>
        </p:txBody>
      </p:sp>
      <p:sp>
        <p:nvSpPr>
          <p:cNvPr id="16" name="Otsikko 1">
            <a:extLst>
              <a:ext uri="{FF2B5EF4-FFF2-40B4-BE49-F238E27FC236}">
                <a16:creationId xmlns:a16="http://schemas.microsoft.com/office/drawing/2014/main" id="{ECA5B75A-9C56-4C17-CA14-E07BBB948C88}"/>
              </a:ext>
            </a:extLst>
          </p:cNvPr>
          <p:cNvSpPr>
            <a:spLocks noGrp="1"/>
          </p:cNvSpPr>
          <p:nvPr>
            <p:ph type="ctrTitle"/>
          </p:nvPr>
        </p:nvSpPr>
        <p:spPr>
          <a:xfrm>
            <a:off x="388745" y="820633"/>
            <a:ext cx="481613" cy="748187"/>
          </a:xfrm>
        </p:spPr>
        <p:txBody>
          <a:bodyPr>
            <a:normAutofit fontScale="90000"/>
          </a:bodyPr>
          <a:lstStyle/>
          <a:p>
            <a:r>
              <a:rPr lang="fi-FI" b="1"/>
              <a:t>1</a:t>
            </a:r>
          </a:p>
        </p:txBody>
      </p:sp>
      <p:sp>
        <p:nvSpPr>
          <p:cNvPr id="17" name="Otsikko 1">
            <a:extLst>
              <a:ext uri="{FF2B5EF4-FFF2-40B4-BE49-F238E27FC236}">
                <a16:creationId xmlns:a16="http://schemas.microsoft.com/office/drawing/2014/main" id="{7D078EFA-E9BB-D183-1E91-1EE8526E6A89}"/>
              </a:ext>
            </a:extLst>
          </p:cNvPr>
          <p:cNvSpPr txBox="1">
            <a:spLocks/>
          </p:cNvSpPr>
          <p:nvPr/>
        </p:nvSpPr>
        <p:spPr>
          <a:xfrm>
            <a:off x="2159243" y="746718"/>
            <a:ext cx="481613" cy="748187"/>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i-FI" sz="4500" b="1">
                <a:latin typeface="Neue Haas Grotesk Text Pro" panose="020B0504020202020204" pitchFamily="34" charset="0"/>
              </a:rPr>
              <a:t>2</a:t>
            </a:r>
          </a:p>
        </p:txBody>
      </p:sp>
      <p:sp>
        <p:nvSpPr>
          <p:cNvPr id="18" name="Otsikko 1">
            <a:extLst>
              <a:ext uri="{FF2B5EF4-FFF2-40B4-BE49-F238E27FC236}">
                <a16:creationId xmlns:a16="http://schemas.microsoft.com/office/drawing/2014/main" id="{1F75328B-A063-7AAF-A394-77552944298F}"/>
              </a:ext>
            </a:extLst>
          </p:cNvPr>
          <p:cNvSpPr txBox="1">
            <a:spLocks/>
          </p:cNvSpPr>
          <p:nvPr/>
        </p:nvSpPr>
        <p:spPr>
          <a:xfrm>
            <a:off x="3893904" y="741521"/>
            <a:ext cx="481613" cy="748187"/>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i-FI" sz="4500" b="1">
                <a:latin typeface="Neue Haas Grotesk Text Pro" panose="020B0504020202020204" pitchFamily="34" charset="0"/>
              </a:rPr>
              <a:t>3</a:t>
            </a:r>
          </a:p>
        </p:txBody>
      </p:sp>
      <p:sp>
        <p:nvSpPr>
          <p:cNvPr id="2" name="CasellaDiTesto 1">
            <a:extLst>
              <a:ext uri="{FF2B5EF4-FFF2-40B4-BE49-F238E27FC236}">
                <a16:creationId xmlns:a16="http://schemas.microsoft.com/office/drawing/2014/main" id="{7A42DCEC-04F9-C253-53CE-73B19F21BEFC}"/>
              </a:ext>
            </a:extLst>
          </p:cNvPr>
          <p:cNvSpPr txBox="1"/>
          <p:nvPr/>
        </p:nvSpPr>
        <p:spPr>
          <a:xfrm>
            <a:off x="520435" y="3770881"/>
            <a:ext cx="1509079" cy="577081"/>
          </a:xfrm>
          <a:prstGeom prst="rect">
            <a:avLst/>
          </a:prstGeom>
          <a:noFill/>
        </p:spPr>
        <p:txBody>
          <a:bodyPr wrap="square">
            <a:spAutoFit/>
          </a:bodyPr>
          <a:lstStyle/>
          <a:p>
            <a:r>
              <a:rPr lang="en-US" sz="450">
                <a:solidFill>
                  <a:schemeClr val="bg2">
                    <a:lumMod val="75000"/>
                  </a:schemeClr>
                </a:solidFill>
                <a:latin typeface="Neue Haas Grotesk Text Pro" panose="020B0504020202020204" pitchFamily="34" charset="0"/>
              </a:rPr>
              <a:t>City of Helsinki, </a:t>
            </a:r>
            <a:r>
              <a:rPr lang="en-US" sz="450" i="1">
                <a:solidFill>
                  <a:schemeClr val="bg2">
                    <a:lumMod val="75000"/>
                  </a:schemeClr>
                </a:solidFill>
                <a:latin typeface="Neue Haas Grotesk Text Pro" panose="020B0504020202020204" pitchFamily="34" charset="0"/>
              </a:rPr>
              <a:t>Carbon-neutral Helsinki Action Plan; </a:t>
            </a:r>
            <a:r>
              <a:rPr lang="en-US" sz="450">
                <a:solidFill>
                  <a:schemeClr val="bg2">
                    <a:lumMod val="75000"/>
                  </a:schemeClr>
                </a:solidFill>
                <a:latin typeface="Neue Haas Grotesk Text Pro" panose="020B0504020202020204" pitchFamily="34" charset="0"/>
              </a:rPr>
              <a:t>Helen (2021), </a:t>
            </a:r>
            <a:r>
              <a:rPr lang="en-US" sz="450" i="1">
                <a:solidFill>
                  <a:schemeClr val="bg2">
                    <a:lumMod val="75000"/>
                  </a:schemeClr>
                </a:solidFill>
                <a:latin typeface="Neue Haas Grotesk Text Pro" panose="020B0504020202020204" pitchFamily="34" charset="0"/>
              </a:rPr>
              <a:t>Committed to Helsinki’s climate targets of carbon neutrality by 2030 and zero emissions by 2040; </a:t>
            </a:r>
            <a:r>
              <a:rPr lang="en-US" sz="450">
                <a:solidFill>
                  <a:schemeClr val="bg2">
                    <a:lumMod val="75000"/>
                  </a:schemeClr>
                </a:solidFill>
                <a:latin typeface="Neue Haas Grotesk Text Pro" panose="020B0504020202020204" pitchFamily="34" charset="0"/>
              </a:rPr>
              <a:t>Frost, R. (2024), </a:t>
            </a:r>
            <a:r>
              <a:rPr lang="en-US" sz="450" i="1">
                <a:solidFill>
                  <a:schemeClr val="bg2">
                    <a:lumMod val="75000"/>
                  </a:schemeClr>
                </a:solidFill>
                <a:latin typeface="Neue Haas Grotesk Text Pro" panose="020B0504020202020204" pitchFamily="34" charset="0"/>
              </a:rPr>
              <a:t>Helsinki is building the world’s largest heat pump to keep its homes warm</a:t>
            </a:r>
            <a:r>
              <a:rPr lang="en-US" sz="450">
                <a:solidFill>
                  <a:schemeClr val="bg2">
                    <a:lumMod val="75000"/>
                  </a:schemeClr>
                </a:solidFill>
                <a:latin typeface="Neue Haas Grotesk Text Pro" panose="020B0504020202020204" pitchFamily="34" charset="0"/>
              </a:rPr>
              <a:t>, Euronews; </a:t>
            </a:r>
            <a:r>
              <a:rPr lang="en-US" sz="450" i="1">
                <a:solidFill>
                  <a:schemeClr val="bg2">
                    <a:lumMod val="75000"/>
                  </a:schemeClr>
                </a:solidFill>
                <a:latin typeface="Neue Haas Grotesk Text Pro" panose="020B0504020202020204" pitchFamily="34" charset="0"/>
              </a:rPr>
              <a:t>Directive (EU) 2024/1275 on the energy performance of buildings</a:t>
            </a:r>
            <a:r>
              <a:rPr lang="en-US" sz="450">
                <a:solidFill>
                  <a:schemeClr val="bg2">
                    <a:lumMod val="75000"/>
                  </a:schemeClr>
                </a:solidFill>
                <a:latin typeface="Neue Haas Grotesk Text Pro" panose="020B0504020202020204" pitchFamily="34" charset="0"/>
              </a:rPr>
              <a:t>​</a:t>
            </a:r>
            <a:endParaRPr lang="it-IT" sz="450">
              <a:solidFill>
                <a:schemeClr val="bg2">
                  <a:lumMod val="75000"/>
                </a:schemeClr>
              </a:solidFill>
              <a:latin typeface="Neue Haas Grotesk Text Pro" panose="020B0504020202020204" pitchFamily="34" charset="0"/>
            </a:endParaRPr>
          </a:p>
        </p:txBody>
      </p:sp>
      <p:sp>
        <p:nvSpPr>
          <p:cNvPr id="3" name="CasellaDiTesto 2">
            <a:extLst>
              <a:ext uri="{FF2B5EF4-FFF2-40B4-BE49-F238E27FC236}">
                <a16:creationId xmlns:a16="http://schemas.microsoft.com/office/drawing/2014/main" id="{9CD9DC02-5C2E-FAB1-9B8C-59680D504D42}"/>
              </a:ext>
            </a:extLst>
          </p:cNvPr>
          <p:cNvSpPr txBox="1"/>
          <p:nvPr/>
        </p:nvSpPr>
        <p:spPr>
          <a:xfrm>
            <a:off x="2195210" y="3770881"/>
            <a:ext cx="1509079" cy="715581"/>
          </a:xfrm>
          <a:prstGeom prst="rect">
            <a:avLst/>
          </a:prstGeom>
          <a:noFill/>
        </p:spPr>
        <p:txBody>
          <a:bodyPr wrap="square">
            <a:spAutoFit/>
          </a:bodyPr>
          <a:lstStyle/>
          <a:p>
            <a:r>
              <a:rPr lang="en-US" sz="450" i="1">
                <a:solidFill>
                  <a:schemeClr val="bg2">
                    <a:lumMod val="75000"/>
                  </a:schemeClr>
                </a:solidFill>
                <a:latin typeface="Neue Haas Grotesk Text Pro" panose="020B0504020202020204" pitchFamily="34" charset="0"/>
              </a:rPr>
              <a:t>City of Helsinki, Carbon-neutral Helsinki Action Plan; Helen (2021), Committed to Helsinki’s climate targets of carbon neutrality by 2030 and zero emissions by 2040; </a:t>
            </a:r>
            <a:r>
              <a:rPr lang="en-US" sz="450" i="1" err="1">
                <a:solidFill>
                  <a:schemeClr val="bg2">
                    <a:lumMod val="75000"/>
                  </a:schemeClr>
                </a:solidFill>
                <a:latin typeface="Neue Haas Grotesk Text Pro" panose="020B0504020202020204" pitchFamily="34" charset="0"/>
              </a:rPr>
              <a:t>Rakentamislaki</a:t>
            </a:r>
            <a:r>
              <a:rPr lang="en-US" sz="450" i="1">
                <a:solidFill>
                  <a:schemeClr val="bg2">
                    <a:lumMod val="75000"/>
                  </a:schemeClr>
                </a:solidFill>
                <a:latin typeface="Neue Haas Grotesk Text Pro" panose="020B0504020202020204" pitchFamily="34" charset="0"/>
              </a:rPr>
              <a:t> 751/2023 [Building Act], </a:t>
            </a:r>
            <a:r>
              <a:rPr lang="en-US" sz="450" i="1" err="1">
                <a:solidFill>
                  <a:schemeClr val="bg2">
                    <a:lumMod val="75000"/>
                  </a:schemeClr>
                </a:solidFill>
                <a:latin typeface="Neue Haas Grotesk Text Pro" panose="020B0504020202020204" pitchFamily="34" charset="0"/>
              </a:rPr>
              <a:t>Finlex</a:t>
            </a:r>
            <a:r>
              <a:rPr lang="en-US" sz="450" i="1">
                <a:solidFill>
                  <a:schemeClr val="bg2">
                    <a:lumMod val="75000"/>
                  </a:schemeClr>
                </a:solidFill>
                <a:latin typeface="Neue Haas Grotesk Text Pro" panose="020B0504020202020204" pitchFamily="34" charset="0"/>
              </a:rPr>
              <a:t>; </a:t>
            </a:r>
            <a:r>
              <a:rPr lang="en-US" sz="450" i="1" err="1">
                <a:solidFill>
                  <a:schemeClr val="bg2">
                    <a:lumMod val="75000"/>
                  </a:schemeClr>
                </a:solidFill>
                <a:latin typeface="Neue Haas Grotesk Text Pro" panose="020B0504020202020204" pitchFamily="34" charset="0"/>
              </a:rPr>
              <a:t>Annila</a:t>
            </a:r>
            <a:r>
              <a:rPr lang="en-US" sz="450" i="1">
                <a:solidFill>
                  <a:schemeClr val="bg2">
                    <a:lumMod val="75000"/>
                  </a:schemeClr>
                </a:solidFill>
                <a:latin typeface="Neue Haas Grotesk Text Pro" panose="020B0504020202020204" pitchFamily="34" charset="0"/>
              </a:rPr>
              <a:t> et al. (2024), </a:t>
            </a:r>
            <a:r>
              <a:rPr lang="en-US" sz="450" i="1" err="1">
                <a:solidFill>
                  <a:schemeClr val="bg2">
                    <a:lumMod val="75000"/>
                  </a:schemeClr>
                </a:solidFill>
                <a:latin typeface="Neue Haas Grotesk Text Pro" panose="020B0504020202020204" pitchFamily="34" charset="0"/>
              </a:rPr>
              <a:t>Opas</a:t>
            </a:r>
            <a:r>
              <a:rPr lang="en-US" sz="450" i="1">
                <a:solidFill>
                  <a:schemeClr val="bg2">
                    <a:lumMod val="75000"/>
                  </a:schemeClr>
                </a:solidFill>
                <a:latin typeface="Neue Haas Grotesk Text Pro" panose="020B0504020202020204" pitchFamily="34" charset="0"/>
              </a:rPr>
              <a:t> </a:t>
            </a:r>
            <a:r>
              <a:rPr lang="en-US" sz="450" i="1" err="1">
                <a:solidFill>
                  <a:schemeClr val="bg2">
                    <a:lumMod val="75000"/>
                  </a:schemeClr>
                </a:solidFill>
                <a:latin typeface="Neue Haas Grotesk Text Pro" panose="020B0504020202020204" pitchFamily="34" charset="0"/>
              </a:rPr>
              <a:t>rakennukseen</a:t>
            </a:r>
            <a:r>
              <a:rPr lang="en-US" sz="450" i="1">
                <a:solidFill>
                  <a:schemeClr val="bg2">
                    <a:lumMod val="75000"/>
                  </a:schemeClr>
                </a:solidFill>
                <a:latin typeface="Neue Haas Grotesk Text Pro" panose="020B0504020202020204" pitchFamily="34" charset="0"/>
              </a:rPr>
              <a:t> </a:t>
            </a:r>
            <a:r>
              <a:rPr lang="en-US" sz="450" i="1" err="1">
                <a:solidFill>
                  <a:schemeClr val="bg2">
                    <a:lumMod val="75000"/>
                  </a:schemeClr>
                </a:solidFill>
                <a:latin typeface="Neue Haas Grotesk Text Pro" panose="020B0504020202020204" pitchFamily="34" charset="0"/>
              </a:rPr>
              <a:t>kohdistuvien</a:t>
            </a:r>
            <a:r>
              <a:rPr lang="en-US" sz="450" i="1">
                <a:solidFill>
                  <a:schemeClr val="bg2">
                    <a:lumMod val="75000"/>
                  </a:schemeClr>
                </a:solidFill>
                <a:latin typeface="Neue Haas Grotesk Text Pro" panose="020B0504020202020204" pitchFamily="34" charset="0"/>
              </a:rPr>
              <a:t> </a:t>
            </a:r>
            <a:r>
              <a:rPr lang="en-US" sz="450" i="1" err="1">
                <a:solidFill>
                  <a:schemeClr val="bg2">
                    <a:lumMod val="75000"/>
                  </a:schemeClr>
                </a:solidFill>
                <a:latin typeface="Neue Haas Grotesk Text Pro" panose="020B0504020202020204" pitchFamily="34" charset="0"/>
              </a:rPr>
              <a:t>ilmastoriskien</a:t>
            </a:r>
            <a:r>
              <a:rPr lang="en-US" sz="450" i="1">
                <a:solidFill>
                  <a:schemeClr val="bg2">
                    <a:lumMod val="75000"/>
                  </a:schemeClr>
                </a:solidFill>
                <a:latin typeface="Neue Haas Grotesk Text Pro" panose="020B0504020202020204" pitchFamily="34" charset="0"/>
              </a:rPr>
              <a:t> ja </a:t>
            </a:r>
            <a:r>
              <a:rPr lang="en-US" sz="450" i="1" err="1">
                <a:solidFill>
                  <a:schemeClr val="bg2">
                    <a:lumMod val="75000"/>
                  </a:schemeClr>
                </a:solidFill>
                <a:latin typeface="Neue Haas Grotesk Text Pro" panose="020B0504020202020204" pitchFamily="34" charset="0"/>
              </a:rPr>
              <a:t>sopeutumisratkaisujen</a:t>
            </a:r>
            <a:r>
              <a:rPr lang="en-US" sz="450" i="1">
                <a:solidFill>
                  <a:schemeClr val="bg2">
                    <a:lumMod val="75000"/>
                  </a:schemeClr>
                </a:solidFill>
                <a:latin typeface="Neue Haas Grotesk Text Pro" panose="020B0504020202020204" pitchFamily="34" charset="0"/>
              </a:rPr>
              <a:t> </a:t>
            </a:r>
            <a:r>
              <a:rPr lang="en-US" sz="450" i="1" err="1">
                <a:solidFill>
                  <a:schemeClr val="bg2">
                    <a:lumMod val="75000"/>
                  </a:schemeClr>
                </a:solidFill>
                <a:latin typeface="Neue Haas Grotesk Text Pro" panose="020B0504020202020204" pitchFamily="34" charset="0"/>
              </a:rPr>
              <a:t>arvioimiseksi</a:t>
            </a:r>
            <a:r>
              <a:rPr lang="en-US" sz="450" i="1">
                <a:solidFill>
                  <a:schemeClr val="bg2">
                    <a:lumMod val="75000"/>
                  </a:schemeClr>
                </a:solidFill>
                <a:latin typeface="Neue Haas Grotesk Text Pro" panose="020B0504020202020204" pitchFamily="34" charset="0"/>
              </a:rPr>
              <a:t>, RATEKO; Interview </a:t>
            </a:r>
            <a:r>
              <a:rPr lang="en-US" sz="450" i="1" err="1">
                <a:solidFill>
                  <a:schemeClr val="bg2">
                    <a:lumMod val="75000"/>
                  </a:schemeClr>
                </a:solidFill>
                <a:latin typeface="Neue Haas Grotesk Text Pro" panose="020B0504020202020204" pitchFamily="34" charset="0"/>
              </a:rPr>
              <a:t>Rakennusteollisuus</a:t>
            </a:r>
            <a:r>
              <a:rPr lang="en-US" sz="450" i="1">
                <a:solidFill>
                  <a:schemeClr val="bg2">
                    <a:lumMod val="75000"/>
                  </a:schemeClr>
                </a:solidFill>
                <a:latin typeface="Neue Haas Grotesk Text Pro" panose="020B0504020202020204" pitchFamily="34" charset="0"/>
              </a:rPr>
              <a:t> RT Manager of Technical Regulations and Legislation and Quality​</a:t>
            </a:r>
            <a:endParaRPr lang="it-IT" sz="450" i="1">
              <a:solidFill>
                <a:schemeClr val="bg2">
                  <a:lumMod val="75000"/>
                </a:schemeClr>
              </a:solidFill>
              <a:latin typeface="Neue Haas Grotesk Text Pro" panose="020B0504020202020204" pitchFamily="34" charset="0"/>
            </a:endParaRPr>
          </a:p>
        </p:txBody>
      </p:sp>
      <p:sp>
        <p:nvSpPr>
          <p:cNvPr id="6" name="CasellaDiTesto 5">
            <a:extLst>
              <a:ext uri="{FF2B5EF4-FFF2-40B4-BE49-F238E27FC236}">
                <a16:creationId xmlns:a16="http://schemas.microsoft.com/office/drawing/2014/main" id="{2EFAF051-1FD0-6A77-29FC-E73DBC9FD1F8}"/>
              </a:ext>
            </a:extLst>
          </p:cNvPr>
          <p:cNvSpPr txBox="1"/>
          <p:nvPr/>
        </p:nvSpPr>
        <p:spPr>
          <a:xfrm>
            <a:off x="3893254" y="3762414"/>
            <a:ext cx="1509079" cy="369332"/>
          </a:xfrm>
          <a:prstGeom prst="rect">
            <a:avLst/>
          </a:prstGeom>
          <a:noFill/>
        </p:spPr>
        <p:txBody>
          <a:bodyPr wrap="square">
            <a:spAutoFit/>
          </a:bodyPr>
          <a:lstStyle/>
          <a:p>
            <a:r>
              <a:rPr lang="en-US" sz="450" i="1">
                <a:solidFill>
                  <a:schemeClr val="bg2">
                    <a:lumMod val="75000"/>
                  </a:schemeClr>
                </a:solidFill>
                <a:latin typeface="Neue Haas Grotesk Text Pro" panose="020B0504020202020204" pitchFamily="34" charset="0"/>
              </a:rPr>
              <a:t>City of Helsinki, Climate and Nature, Helsinki City Strategy 2025–2029; City of Helsinki (2025), Climate change: Helsinki tightens emission reduction target and invests in adaptation. ​</a:t>
            </a:r>
            <a:endParaRPr lang="it-IT" sz="450" i="1">
              <a:solidFill>
                <a:schemeClr val="bg2">
                  <a:lumMod val="75000"/>
                </a:schemeClr>
              </a:solidFill>
              <a:latin typeface="Neue Haas Grotesk Text Pro" panose="020B0504020202020204" pitchFamily="34" charset="0"/>
            </a:endParaRPr>
          </a:p>
        </p:txBody>
      </p:sp>
      <p:pic>
        <p:nvPicPr>
          <p:cNvPr id="4" name="Picture 3" descr="A picture containing text&#10;&#10;Description automatically generated">
            <a:extLst>
              <a:ext uri="{FF2B5EF4-FFF2-40B4-BE49-F238E27FC236}">
                <a16:creationId xmlns:a16="http://schemas.microsoft.com/office/drawing/2014/main" id="{9425E040-9953-6421-A806-D47254585316}"/>
              </a:ext>
            </a:extLst>
          </p:cNvPr>
          <p:cNvPicPr>
            <a:picLocks noChangeAspect="1"/>
          </p:cNvPicPr>
          <p:nvPr/>
        </p:nvPicPr>
        <p:blipFill>
          <a:blip r:embed="rId4"/>
          <a:srcRect b="60848"/>
          <a:stretch>
            <a:fillRect/>
          </a:stretch>
        </p:blipFill>
        <p:spPr>
          <a:xfrm>
            <a:off x="4368289" y="953989"/>
            <a:ext cx="774050" cy="360998"/>
          </a:xfrm>
          <a:prstGeom prst="rect">
            <a:avLst/>
          </a:prstGeom>
        </p:spPr>
      </p:pic>
      <p:pic>
        <p:nvPicPr>
          <p:cNvPr id="27" name="Picture 26" descr="Sunburst chart&#10;&#10;Description automatically generated">
            <a:extLst>
              <a:ext uri="{FF2B5EF4-FFF2-40B4-BE49-F238E27FC236}">
                <a16:creationId xmlns:a16="http://schemas.microsoft.com/office/drawing/2014/main" id="{D9D787EA-7908-6D87-51EB-9CA2C589310D}"/>
              </a:ext>
            </a:extLst>
          </p:cNvPr>
          <p:cNvPicPr>
            <a:picLocks noChangeAspect="1"/>
          </p:cNvPicPr>
          <p:nvPr/>
        </p:nvPicPr>
        <p:blipFill>
          <a:blip r:embed="rId5"/>
          <a:stretch>
            <a:fillRect/>
          </a:stretch>
        </p:blipFill>
        <p:spPr>
          <a:xfrm>
            <a:off x="798101" y="849191"/>
            <a:ext cx="474165" cy="352137"/>
          </a:xfrm>
          <a:prstGeom prst="rect">
            <a:avLst/>
          </a:prstGeom>
        </p:spPr>
      </p:pic>
      <p:pic>
        <p:nvPicPr>
          <p:cNvPr id="28" name="Picture 27" descr="A picture containing clipart&#10;&#10;Description automatically generated">
            <a:extLst>
              <a:ext uri="{FF2B5EF4-FFF2-40B4-BE49-F238E27FC236}">
                <a16:creationId xmlns:a16="http://schemas.microsoft.com/office/drawing/2014/main" id="{1FE17F5A-BFEB-81C6-19EF-938D8F188F4D}"/>
              </a:ext>
            </a:extLst>
          </p:cNvPr>
          <p:cNvPicPr>
            <a:picLocks noChangeAspect="1"/>
          </p:cNvPicPr>
          <p:nvPr/>
        </p:nvPicPr>
        <p:blipFill>
          <a:blip r:embed="rId6"/>
          <a:stretch>
            <a:fillRect/>
          </a:stretch>
        </p:blipFill>
        <p:spPr>
          <a:xfrm>
            <a:off x="971130" y="1137133"/>
            <a:ext cx="373614" cy="212873"/>
          </a:xfrm>
          <a:prstGeom prst="rect">
            <a:avLst/>
          </a:prstGeom>
        </p:spPr>
      </p:pic>
      <p:sp>
        <p:nvSpPr>
          <p:cNvPr id="30" name="TextBox 29">
            <a:extLst>
              <a:ext uri="{FF2B5EF4-FFF2-40B4-BE49-F238E27FC236}">
                <a16:creationId xmlns:a16="http://schemas.microsoft.com/office/drawing/2014/main" id="{5C9F10A2-90C2-E9FD-4A4A-C9AB9F46186D}"/>
              </a:ext>
            </a:extLst>
          </p:cNvPr>
          <p:cNvSpPr txBox="1"/>
          <p:nvPr/>
        </p:nvSpPr>
        <p:spPr>
          <a:xfrm>
            <a:off x="520435" y="2430748"/>
            <a:ext cx="1485809" cy="1200329"/>
          </a:xfrm>
          <a:prstGeom prst="rect">
            <a:avLst/>
          </a:prstGeom>
          <a:noFill/>
        </p:spPr>
        <p:txBody>
          <a:bodyPr wrap="square">
            <a:spAutoFit/>
          </a:bodyPr>
          <a:lstStyle/>
          <a:p>
            <a:pPr fontAlgn="base"/>
            <a:r>
              <a:rPr lang="en-US" sz="900">
                <a:latin typeface="Neue Haas Grotesk Text Pro" panose="020B0504020202020204" pitchFamily="34" charset="0"/>
              </a:rPr>
              <a:t>Long-term planning and preventive investments are becoming financially relevant not only from a sustainability perspective, but from an economic and operational one. </a:t>
            </a:r>
          </a:p>
        </p:txBody>
      </p:sp>
      <p:sp>
        <p:nvSpPr>
          <p:cNvPr id="31" name="TextBox 30">
            <a:extLst>
              <a:ext uri="{FF2B5EF4-FFF2-40B4-BE49-F238E27FC236}">
                <a16:creationId xmlns:a16="http://schemas.microsoft.com/office/drawing/2014/main" id="{39F79E17-7BAD-EED0-6D0F-E7903D1E84D1}"/>
              </a:ext>
            </a:extLst>
          </p:cNvPr>
          <p:cNvSpPr txBox="1"/>
          <p:nvPr/>
        </p:nvSpPr>
        <p:spPr>
          <a:xfrm>
            <a:off x="2206844" y="2431218"/>
            <a:ext cx="1485809" cy="1061829"/>
          </a:xfrm>
          <a:prstGeom prst="rect">
            <a:avLst/>
          </a:prstGeom>
          <a:noFill/>
        </p:spPr>
        <p:txBody>
          <a:bodyPr wrap="square">
            <a:spAutoFit/>
          </a:bodyPr>
          <a:lstStyle/>
          <a:p>
            <a:pPr fontAlgn="base"/>
            <a:r>
              <a:rPr lang="en-US" sz="900">
                <a:latin typeface="Neue Haas Grotesk Text Pro" panose="020B0504020202020204" pitchFamily="34" charset="0"/>
              </a:rPr>
              <a:t>Sustainability-related renovation improvements can be positioned as integrated components of building investments that are already taking place. </a:t>
            </a:r>
            <a:endParaRPr lang="it-IT" sz="900">
              <a:latin typeface="Neue Haas Grotesk Text Pro" panose="020B0504020202020204" pitchFamily="34" charset="0"/>
            </a:endParaRPr>
          </a:p>
        </p:txBody>
      </p:sp>
      <p:sp>
        <p:nvSpPr>
          <p:cNvPr id="32" name="TextBox 31">
            <a:extLst>
              <a:ext uri="{FF2B5EF4-FFF2-40B4-BE49-F238E27FC236}">
                <a16:creationId xmlns:a16="http://schemas.microsoft.com/office/drawing/2014/main" id="{B8674321-CB56-2221-18A6-9AF65387E509}"/>
              </a:ext>
            </a:extLst>
          </p:cNvPr>
          <p:cNvSpPr txBox="1"/>
          <p:nvPr/>
        </p:nvSpPr>
        <p:spPr>
          <a:xfrm>
            <a:off x="3893254" y="2398368"/>
            <a:ext cx="1485809" cy="1200329"/>
          </a:xfrm>
          <a:prstGeom prst="rect">
            <a:avLst/>
          </a:prstGeom>
          <a:noFill/>
        </p:spPr>
        <p:txBody>
          <a:bodyPr wrap="square">
            <a:spAutoFit/>
          </a:bodyPr>
          <a:lstStyle/>
          <a:p>
            <a:pPr fontAlgn="base"/>
            <a:r>
              <a:rPr lang="en-US" sz="900">
                <a:latin typeface="Neue Haas Grotesk Text Pro" panose="020B0504020202020204" pitchFamily="34" charset="0"/>
              </a:rPr>
              <a:t>This creates a broader societal context where proactive sustainability investment into housing and living environments becomes easier to justify and communicate. </a:t>
            </a:r>
            <a:endParaRPr lang="it-IT" sz="900">
              <a:latin typeface="Neue Haas Grotesk Text Pro" panose="020B0504020202020204" pitchFamily="34" charset="0"/>
            </a:endParaRPr>
          </a:p>
        </p:txBody>
      </p:sp>
      <p:sp>
        <p:nvSpPr>
          <p:cNvPr id="14" name="Google Shape;198;p27">
            <a:extLst>
              <a:ext uri="{FF2B5EF4-FFF2-40B4-BE49-F238E27FC236}">
                <a16:creationId xmlns:a16="http://schemas.microsoft.com/office/drawing/2014/main" id="{26FB4A30-2469-3329-6BA1-C59EEFEF2A9C}"/>
              </a:ext>
            </a:extLst>
          </p:cNvPr>
          <p:cNvSpPr txBox="1"/>
          <p:nvPr/>
        </p:nvSpPr>
        <p:spPr>
          <a:xfrm>
            <a:off x="381131" y="4743450"/>
            <a:ext cx="3941181" cy="268592"/>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defRPr/>
            </a:pPr>
            <a:r>
              <a:rPr lang="en-US" sz="525">
                <a:solidFill>
                  <a:schemeClr val="bg1"/>
                </a:solidFill>
                <a:latin typeface="Neue Haas Grotesk Text Pro" panose="020B0504020202020204" pitchFamily="34" charset="0"/>
                <a:ea typeface="Work Sans"/>
                <a:cs typeface="Work Sans"/>
                <a:sym typeface="Work Sans"/>
              </a:rPr>
              <a:t>Creative Commons CC BY 4.0 2026 </a:t>
            </a:r>
          </a:p>
          <a:p>
            <a:pPr lvl="0">
              <a:defRPr/>
            </a:pPr>
            <a:r>
              <a:rPr lang="en-US" sz="525">
                <a:solidFill>
                  <a:schemeClr val="bg1"/>
                </a:solidFill>
                <a:latin typeface="Neue Haas Grotesk Text Pro" panose="020B0504020202020204" pitchFamily="34" charset="0"/>
                <a:ea typeface="Work Sans"/>
                <a:cs typeface="Work Sans"/>
                <a:sym typeface="Work Sans"/>
              </a:rPr>
              <a:t>Nicole Kajander · Jenna Karvonen · Henna Kyrö · Kerttu Parkkinen · Giovanna Usai</a:t>
            </a:r>
            <a:br>
              <a:rPr lang="en-US" sz="525">
                <a:solidFill>
                  <a:schemeClr val="bg1"/>
                </a:solidFill>
                <a:latin typeface="Neue Haas Grotesk Text Pro" panose="020B0504020202020204" pitchFamily="34" charset="0"/>
                <a:ea typeface="Work Sans"/>
                <a:cs typeface="Work Sans"/>
                <a:sym typeface="Work Sans"/>
              </a:rPr>
            </a:br>
            <a:r>
              <a:rPr lang="en-US" sz="525">
                <a:solidFill>
                  <a:schemeClr val="bg1"/>
                </a:solidFill>
                <a:latin typeface="Neue Haas Grotesk Text Pro" panose="020B0504020202020204" pitchFamily="34" charset="0"/>
                <a:ea typeface="Work Sans"/>
                <a:cs typeface="Work Sans"/>
                <a:sym typeface="Work Sans"/>
              </a:rPr>
              <a:t>Design for Government course · Aalto University</a:t>
            </a:r>
            <a:endParaRPr lang="en-US" sz="975">
              <a:solidFill>
                <a:schemeClr val="bg1"/>
              </a:solidFill>
              <a:latin typeface="Neue Haas Grotesk Text Pro" panose="020B0504020202020204" pitchFamily="34" charset="0"/>
              <a:ea typeface="Work Sans"/>
              <a:cs typeface="Work Sans"/>
              <a:sym typeface="Work Sans"/>
            </a:endParaRPr>
          </a:p>
        </p:txBody>
      </p:sp>
      <p:sp>
        <p:nvSpPr>
          <p:cNvPr id="22" name="Google Shape;61;p17">
            <a:extLst>
              <a:ext uri="{FF2B5EF4-FFF2-40B4-BE49-F238E27FC236}">
                <a16:creationId xmlns:a16="http://schemas.microsoft.com/office/drawing/2014/main" id="{349E8162-8EFA-373A-2DF6-D4802F60B7A1}"/>
              </a:ext>
            </a:extLst>
          </p:cNvPr>
          <p:cNvSpPr txBox="1">
            <a:spLocks/>
          </p:cNvSpPr>
          <p:nvPr/>
        </p:nvSpPr>
        <p:spPr>
          <a:xfrm>
            <a:off x="0" y="-1"/>
            <a:ext cx="9144000" cy="400051"/>
          </a:xfrm>
          <a:prstGeom prst="rect">
            <a:avLst/>
          </a:prstGeom>
        </p:spPr>
        <p:txBody>
          <a:bodyPr spcFirstLastPara="1" vert="horz" wrap="square" lIns="91425" tIns="91425" rIns="91425" bIns="91425" rtlCol="0" anchor="b" anchorCtr="0">
            <a:noAutofit/>
          </a:bodyPr>
          <a:lstStyle>
            <a:lvl1pPr algn="ctr" defTabSz="914400" rtl="0" eaLnBrk="1" latinLnBrk="0" hangingPunct="1">
              <a:lnSpc>
                <a:spcPct val="90000"/>
              </a:lnSpc>
              <a:spcBef>
                <a:spcPct val="0"/>
              </a:spcBef>
              <a:buNone/>
              <a:defRPr sz="6000" kern="1200">
                <a:solidFill>
                  <a:schemeClr val="tx1"/>
                </a:solidFill>
                <a:latin typeface="Neue Haas Grotesk Text Pro" panose="020B0504020202020204" pitchFamily="34" charset="0"/>
                <a:ea typeface="+mj-ea"/>
                <a:cs typeface="+mj-cs"/>
              </a:defRPr>
            </a:lvl1pPr>
          </a:lstStyle>
          <a:p>
            <a:pPr>
              <a:spcBef>
                <a:spcPts val="0"/>
              </a:spcBef>
            </a:pPr>
            <a:r>
              <a:rPr lang="en-US" sz="675" b="1">
                <a:latin typeface="Neue Haas Grotesk Text Pro"/>
              </a:rPr>
              <a:t>REFRAMING / </a:t>
            </a:r>
            <a:r>
              <a:rPr lang="en-US" sz="675" b="1">
                <a:highlight>
                  <a:srgbClr val="9FC9EB"/>
                </a:highlight>
                <a:latin typeface="Neue Haas Grotesk Text Pro"/>
              </a:rPr>
              <a:t>ANCHORING</a:t>
            </a:r>
            <a:r>
              <a:rPr lang="en-US" sz="675" b="1">
                <a:latin typeface="Neue Haas Grotesk Text Pro"/>
              </a:rPr>
              <a:t> / RESEARCHING / TAKING ACTION/ LEVERAGING / ENVISIONING</a:t>
            </a:r>
          </a:p>
        </p:txBody>
      </p:sp>
    </p:spTree>
    <p:extLst>
      <p:ext uri="{BB962C8B-B14F-4D97-AF65-F5344CB8AC3E}">
        <p14:creationId xmlns:p14="http://schemas.microsoft.com/office/powerpoint/2010/main" val="30506730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DEDFE2"/>
        </a:solidFill>
        <a:effectLst/>
      </p:bgPr>
    </p:bg>
    <p:spTree>
      <p:nvGrpSpPr>
        <p:cNvPr id="1" name="">
          <a:extLst>
            <a:ext uri="{FF2B5EF4-FFF2-40B4-BE49-F238E27FC236}">
              <a16:creationId xmlns:a16="http://schemas.microsoft.com/office/drawing/2014/main" id="{C537824C-D64B-F47A-B854-91483A757959}"/>
            </a:ext>
          </a:extLst>
        </p:cNvPr>
        <p:cNvGrpSpPr/>
        <p:nvPr/>
      </p:nvGrpSpPr>
      <p:grpSpPr>
        <a:xfrm>
          <a:off x="0" y="0"/>
          <a:ext cx="0" cy="0"/>
          <a:chOff x="0" y="0"/>
          <a:chExt cx="0" cy="0"/>
        </a:xfrm>
      </p:grpSpPr>
      <p:pic>
        <p:nvPicPr>
          <p:cNvPr id="21" name="Picture 20" descr="Text&#10;&#10;Description automatically generated">
            <a:extLst>
              <a:ext uri="{FF2B5EF4-FFF2-40B4-BE49-F238E27FC236}">
                <a16:creationId xmlns:a16="http://schemas.microsoft.com/office/drawing/2014/main" id="{B8988574-DE61-8188-460D-8CC7E978546A}"/>
              </a:ext>
            </a:extLst>
          </p:cNvPr>
          <p:cNvPicPr>
            <a:picLocks noChangeAspect="1"/>
          </p:cNvPicPr>
          <p:nvPr/>
        </p:nvPicPr>
        <p:blipFill>
          <a:blip r:embed="rId3"/>
          <a:stretch>
            <a:fillRect/>
          </a:stretch>
        </p:blipFill>
        <p:spPr>
          <a:xfrm>
            <a:off x="2634358" y="820633"/>
            <a:ext cx="434267" cy="494354"/>
          </a:xfrm>
          <a:prstGeom prst="rect">
            <a:avLst/>
          </a:prstGeom>
        </p:spPr>
      </p:pic>
      <p:sp>
        <p:nvSpPr>
          <p:cNvPr id="5" name="CasellaDiTesto 4">
            <a:extLst>
              <a:ext uri="{FF2B5EF4-FFF2-40B4-BE49-F238E27FC236}">
                <a16:creationId xmlns:a16="http://schemas.microsoft.com/office/drawing/2014/main" id="{0BB5BFB7-072B-7FC3-BBBF-A5704287489A}"/>
              </a:ext>
            </a:extLst>
          </p:cNvPr>
          <p:cNvSpPr txBox="1"/>
          <p:nvPr/>
        </p:nvSpPr>
        <p:spPr>
          <a:xfrm>
            <a:off x="520436" y="1436503"/>
            <a:ext cx="1548381" cy="438582"/>
          </a:xfrm>
          <a:prstGeom prst="rect">
            <a:avLst/>
          </a:prstGeom>
          <a:noFill/>
        </p:spPr>
        <p:txBody>
          <a:bodyPr wrap="square" rtlCol="0">
            <a:spAutoFit/>
          </a:bodyPr>
          <a:lstStyle/>
          <a:p>
            <a:pPr fontAlgn="base"/>
            <a:r>
              <a:rPr lang="en-US" sz="1125" b="1">
                <a:solidFill>
                  <a:schemeClr val="bg2">
                    <a:lumMod val="10000"/>
                  </a:schemeClr>
                </a:solidFill>
                <a:latin typeface="Neue Haas Grotesk Text Pro" panose="020B0504020202020204" pitchFamily="34" charset="0"/>
              </a:rPr>
              <a:t>Rising energy and maintenance costs</a:t>
            </a:r>
          </a:p>
        </p:txBody>
      </p:sp>
      <p:sp>
        <p:nvSpPr>
          <p:cNvPr id="10" name="CasellaDiTesto 9">
            <a:extLst>
              <a:ext uri="{FF2B5EF4-FFF2-40B4-BE49-F238E27FC236}">
                <a16:creationId xmlns:a16="http://schemas.microsoft.com/office/drawing/2014/main" id="{9D256FFF-69F3-99E5-038D-F233D352FB83}"/>
              </a:ext>
            </a:extLst>
          </p:cNvPr>
          <p:cNvSpPr txBox="1"/>
          <p:nvPr/>
        </p:nvSpPr>
        <p:spPr>
          <a:xfrm>
            <a:off x="3893254" y="1434732"/>
            <a:ext cx="1509079" cy="784830"/>
          </a:xfrm>
          <a:prstGeom prst="rect">
            <a:avLst/>
          </a:prstGeom>
          <a:noFill/>
        </p:spPr>
        <p:txBody>
          <a:bodyPr wrap="square" rtlCol="0">
            <a:spAutoFit/>
          </a:bodyPr>
          <a:lstStyle/>
          <a:p>
            <a:pPr fontAlgn="base"/>
            <a:r>
              <a:rPr lang="en-US" sz="1125" b="1">
                <a:latin typeface="Neue Haas Grotesk Text Pro" panose="020B0504020202020204" pitchFamily="34" charset="0"/>
              </a:rPr>
              <a:t>Public discussion around resilience and preparedness</a:t>
            </a:r>
            <a:br>
              <a:rPr lang="en-US" sz="1125" b="1">
                <a:latin typeface="Neue Haas Grotesk Text Pro" panose="020B0504020202020204" pitchFamily="34" charset="0"/>
              </a:rPr>
            </a:br>
            <a:r>
              <a:rPr lang="en-US" sz="1125" b="1">
                <a:latin typeface="Neue Haas Grotesk Text Pro" panose="020B0504020202020204" pitchFamily="34" charset="0"/>
              </a:rPr>
              <a:t>are growing ​</a:t>
            </a:r>
          </a:p>
        </p:txBody>
      </p:sp>
      <p:sp>
        <p:nvSpPr>
          <p:cNvPr id="12" name="CasellaDiTesto 11">
            <a:extLst>
              <a:ext uri="{FF2B5EF4-FFF2-40B4-BE49-F238E27FC236}">
                <a16:creationId xmlns:a16="http://schemas.microsoft.com/office/drawing/2014/main" id="{92D654C4-A836-0195-B1B5-BA3AE75830BD}"/>
              </a:ext>
            </a:extLst>
          </p:cNvPr>
          <p:cNvSpPr txBox="1"/>
          <p:nvPr/>
        </p:nvSpPr>
        <p:spPr>
          <a:xfrm>
            <a:off x="2195210" y="1436503"/>
            <a:ext cx="1509079" cy="784830"/>
          </a:xfrm>
          <a:prstGeom prst="rect">
            <a:avLst/>
          </a:prstGeom>
          <a:noFill/>
        </p:spPr>
        <p:txBody>
          <a:bodyPr wrap="square" rtlCol="0">
            <a:spAutoFit/>
          </a:bodyPr>
          <a:lstStyle/>
          <a:p>
            <a:pPr fontAlgn="base"/>
            <a:r>
              <a:rPr lang="en-US" sz="1125" b="1">
                <a:latin typeface="Neue Haas Grotesk Text Pro" panose="020B0504020202020204" pitchFamily="34" charset="0"/>
              </a:rPr>
              <a:t>Helsinki’s building stock is aging and renovations are needed</a:t>
            </a:r>
          </a:p>
        </p:txBody>
      </p:sp>
      <p:sp>
        <p:nvSpPr>
          <p:cNvPr id="13" name="CasellaDiTesto 12">
            <a:extLst>
              <a:ext uri="{FF2B5EF4-FFF2-40B4-BE49-F238E27FC236}">
                <a16:creationId xmlns:a16="http://schemas.microsoft.com/office/drawing/2014/main" id="{9438DCAD-5D71-55E4-4930-FA74CDCE023F}"/>
              </a:ext>
            </a:extLst>
          </p:cNvPr>
          <p:cNvSpPr txBox="1"/>
          <p:nvPr/>
        </p:nvSpPr>
        <p:spPr>
          <a:xfrm>
            <a:off x="5483700" y="1436503"/>
            <a:ext cx="1612426" cy="957955"/>
          </a:xfrm>
          <a:prstGeom prst="rect">
            <a:avLst/>
          </a:prstGeom>
          <a:noFill/>
        </p:spPr>
        <p:txBody>
          <a:bodyPr wrap="square" rtlCol="0">
            <a:spAutoFit/>
          </a:bodyPr>
          <a:lstStyle/>
          <a:p>
            <a:pPr fontAlgn="base"/>
            <a:r>
              <a:rPr lang="en-US" sz="1125" b="1">
                <a:latin typeface="Neue Haas Grotesk Text Pro" panose="020B0504020202020204" pitchFamily="34" charset="0"/>
              </a:rPr>
              <a:t>Preparing of Helsinki City strategy 2029–2033 &amp; climate action plan</a:t>
            </a:r>
          </a:p>
        </p:txBody>
      </p:sp>
      <p:sp>
        <p:nvSpPr>
          <p:cNvPr id="16" name="Otsikko 1">
            <a:extLst>
              <a:ext uri="{FF2B5EF4-FFF2-40B4-BE49-F238E27FC236}">
                <a16:creationId xmlns:a16="http://schemas.microsoft.com/office/drawing/2014/main" id="{B6BBA8CB-BF9F-C81A-FF05-5EAD06934C2A}"/>
              </a:ext>
            </a:extLst>
          </p:cNvPr>
          <p:cNvSpPr>
            <a:spLocks noGrp="1"/>
          </p:cNvSpPr>
          <p:nvPr>
            <p:ph type="ctrTitle"/>
          </p:nvPr>
        </p:nvSpPr>
        <p:spPr>
          <a:xfrm>
            <a:off x="388745" y="820633"/>
            <a:ext cx="481613" cy="748187"/>
          </a:xfrm>
        </p:spPr>
        <p:txBody>
          <a:bodyPr>
            <a:normAutofit fontScale="90000"/>
          </a:bodyPr>
          <a:lstStyle/>
          <a:p>
            <a:r>
              <a:rPr lang="fi-FI" b="1"/>
              <a:t>1</a:t>
            </a:r>
          </a:p>
        </p:txBody>
      </p:sp>
      <p:sp>
        <p:nvSpPr>
          <p:cNvPr id="17" name="Otsikko 1">
            <a:extLst>
              <a:ext uri="{FF2B5EF4-FFF2-40B4-BE49-F238E27FC236}">
                <a16:creationId xmlns:a16="http://schemas.microsoft.com/office/drawing/2014/main" id="{C2415670-EB02-33DB-7821-CC5F66359143}"/>
              </a:ext>
            </a:extLst>
          </p:cNvPr>
          <p:cNvSpPr txBox="1">
            <a:spLocks/>
          </p:cNvSpPr>
          <p:nvPr/>
        </p:nvSpPr>
        <p:spPr>
          <a:xfrm>
            <a:off x="2159243" y="746718"/>
            <a:ext cx="481613" cy="748187"/>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i-FI" sz="4500" b="1">
                <a:latin typeface="Neue Haas Grotesk Text Pro" panose="020B0504020202020204" pitchFamily="34" charset="0"/>
              </a:rPr>
              <a:t>2</a:t>
            </a:r>
          </a:p>
        </p:txBody>
      </p:sp>
      <p:sp>
        <p:nvSpPr>
          <p:cNvPr id="18" name="Otsikko 1">
            <a:extLst>
              <a:ext uri="{FF2B5EF4-FFF2-40B4-BE49-F238E27FC236}">
                <a16:creationId xmlns:a16="http://schemas.microsoft.com/office/drawing/2014/main" id="{23EF0ED3-A508-C953-A41E-7DCAFC08893D}"/>
              </a:ext>
            </a:extLst>
          </p:cNvPr>
          <p:cNvSpPr txBox="1">
            <a:spLocks/>
          </p:cNvSpPr>
          <p:nvPr/>
        </p:nvSpPr>
        <p:spPr>
          <a:xfrm>
            <a:off x="3893904" y="741521"/>
            <a:ext cx="481613" cy="748187"/>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i-FI" sz="4500" b="1">
                <a:latin typeface="Neue Haas Grotesk Text Pro" panose="020B0504020202020204" pitchFamily="34" charset="0"/>
              </a:rPr>
              <a:t>3</a:t>
            </a:r>
          </a:p>
        </p:txBody>
      </p:sp>
      <p:sp>
        <p:nvSpPr>
          <p:cNvPr id="19" name="Otsikko 1">
            <a:extLst>
              <a:ext uri="{FF2B5EF4-FFF2-40B4-BE49-F238E27FC236}">
                <a16:creationId xmlns:a16="http://schemas.microsoft.com/office/drawing/2014/main" id="{1972B098-3CC3-D173-E625-3C42B3D67AA4}"/>
              </a:ext>
            </a:extLst>
          </p:cNvPr>
          <p:cNvSpPr txBox="1">
            <a:spLocks/>
          </p:cNvSpPr>
          <p:nvPr/>
        </p:nvSpPr>
        <p:spPr>
          <a:xfrm>
            <a:off x="5474812" y="746718"/>
            <a:ext cx="481613" cy="748187"/>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i-FI" sz="4500" b="1">
                <a:latin typeface="Neue Haas Grotesk Text Pro" panose="020B0504020202020204" pitchFamily="34" charset="0"/>
              </a:rPr>
              <a:t>4</a:t>
            </a:r>
          </a:p>
        </p:txBody>
      </p:sp>
      <p:sp>
        <p:nvSpPr>
          <p:cNvPr id="2" name="CasellaDiTesto 1">
            <a:extLst>
              <a:ext uri="{FF2B5EF4-FFF2-40B4-BE49-F238E27FC236}">
                <a16:creationId xmlns:a16="http://schemas.microsoft.com/office/drawing/2014/main" id="{7595076F-D26C-7E67-0031-46DFA2FB4FDC}"/>
              </a:ext>
            </a:extLst>
          </p:cNvPr>
          <p:cNvSpPr txBox="1"/>
          <p:nvPr/>
        </p:nvSpPr>
        <p:spPr>
          <a:xfrm>
            <a:off x="520435" y="3770881"/>
            <a:ext cx="1509079" cy="577081"/>
          </a:xfrm>
          <a:prstGeom prst="rect">
            <a:avLst/>
          </a:prstGeom>
          <a:noFill/>
        </p:spPr>
        <p:txBody>
          <a:bodyPr wrap="square">
            <a:spAutoFit/>
          </a:bodyPr>
          <a:lstStyle/>
          <a:p>
            <a:r>
              <a:rPr lang="en-US" sz="450">
                <a:solidFill>
                  <a:schemeClr val="bg2">
                    <a:lumMod val="75000"/>
                  </a:schemeClr>
                </a:solidFill>
                <a:latin typeface="Neue Haas Grotesk Text Pro" panose="020B0504020202020204" pitchFamily="34" charset="0"/>
              </a:rPr>
              <a:t>City of Helsinki, </a:t>
            </a:r>
            <a:r>
              <a:rPr lang="en-US" sz="450" i="1">
                <a:solidFill>
                  <a:schemeClr val="bg2">
                    <a:lumMod val="75000"/>
                  </a:schemeClr>
                </a:solidFill>
                <a:latin typeface="Neue Haas Grotesk Text Pro" panose="020B0504020202020204" pitchFamily="34" charset="0"/>
              </a:rPr>
              <a:t>Carbon-neutral Helsinki Action Plan; </a:t>
            </a:r>
            <a:r>
              <a:rPr lang="en-US" sz="450">
                <a:solidFill>
                  <a:schemeClr val="bg2">
                    <a:lumMod val="75000"/>
                  </a:schemeClr>
                </a:solidFill>
                <a:latin typeface="Neue Haas Grotesk Text Pro" panose="020B0504020202020204" pitchFamily="34" charset="0"/>
              </a:rPr>
              <a:t>Helen (2021), </a:t>
            </a:r>
            <a:r>
              <a:rPr lang="en-US" sz="450" i="1">
                <a:solidFill>
                  <a:schemeClr val="bg2">
                    <a:lumMod val="75000"/>
                  </a:schemeClr>
                </a:solidFill>
                <a:latin typeface="Neue Haas Grotesk Text Pro" panose="020B0504020202020204" pitchFamily="34" charset="0"/>
              </a:rPr>
              <a:t>Committed to Helsinki’s climate targets of carbon neutrality by 2030 and zero emissions by 2040; </a:t>
            </a:r>
            <a:r>
              <a:rPr lang="en-US" sz="450">
                <a:solidFill>
                  <a:schemeClr val="bg2">
                    <a:lumMod val="75000"/>
                  </a:schemeClr>
                </a:solidFill>
                <a:latin typeface="Neue Haas Grotesk Text Pro" panose="020B0504020202020204" pitchFamily="34" charset="0"/>
              </a:rPr>
              <a:t>Frost, R. (2024), </a:t>
            </a:r>
            <a:r>
              <a:rPr lang="en-US" sz="450" i="1">
                <a:solidFill>
                  <a:schemeClr val="bg2">
                    <a:lumMod val="75000"/>
                  </a:schemeClr>
                </a:solidFill>
                <a:latin typeface="Neue Haas Grotesk Text Pro" panose="020B0504020202020204" pitchFamily="34" charset="0"/>
              </a:rPr>
              <a:t>Helsinki is building the world’s largest heat pump to keep its homes warm</a:t>
            </a:r>
            <a:r>
              <a:rPr lang="en-US" sz="450">
                <a:solidFill>
                  <a:schemeClr val="bg2">
                    <a:lumMod val="75000"/>
                  </a:schemeClr>
                </a:solidFill>
                <a:latin typeface="Neue Haas Grotesk Text Pro" panose="020B0504020202020204" pitchFamily="34" charset="0"/>
              </a:rPr>
              <a:t>, Euronews; </a:t>
            </a:r>
            <a:r>
              <a:rPr lang="en-US" sz="450" i="1">
                <a:solidFill>
                  <a:schemeClr val="bg2">
                    <a:lumMod val="75000"/>
                  </a:schemeClr>
                </a:solidFill>
                <a:latin typeface="Neue Haas Grotesk Text Pro" panose="020B0504020202020204" pitchFamily="34" charset="0"/>
              </a:rPr>
              <a:t>Directive (EU) 2024/1275 on the energy performance of buildings</a:t>
            </a:r>
            <a:r>
              <a:rPr lang="en-US" sz="450">
                <a:solidFill>
                  <a:schemeClr val="bg2">
                    <a:lumMod val="75000"/>
                  </a:schemeClr>
                </a:solidFill>
                <a:latin typeface="Neue Haas Grotesk Text Pro" panose="020B0504020202020204" pitchFamily="34" charset="0"/>
              </a:rPr>
              <a:t>​</a:t>
            </a:r>
            <a:endParaRPr lang="it-IT" sz="450">
              <a:solidFill>
                <a:schemeClr val="bg2">
                  <a:lumMod val="75000"/>
                </a:schemeClr>
              </a:solidFill>
              <a:latin typeface="Neue Haas Grotesk Text Pro" panose="020B0504020202020204" pitchFamily="34" charset="0"/>
            </a:endParaRPr>
          </a:p>
        </p:txBody>
      </p:sp>
      <p:sp>
        <p:nvSpPr>
          <p:cNvPr id="3" name="CasellaDiTesto 2">
            <a:extLst>
              <a:ext uri="{FF2B5EF4-FFF2-40B4-BE49-F238E27FC236}">
                <a16:creationId xmlns:a16="http://schemas.microsoft.com/office/drawing/2014/main" id="{204A9C50-40CB-B87A-48C5-1BD81C50DED9}"/>
              </a:ext>
            </a:extLst>
          </p:cNvPr>
          <p:cNvSpPr txBox="1"/>
          <p:nvPr/>
        </p:nvSpPr>
        <p:spPr>
          <a:xfrm>
            <a:off x="2195210" y="3770881"/>
            <a:ext cx="1509079" cy="715581"/>
          </a:xfrm>
          <a:prstGeom prst="rect">
            <a:avLst/>
          </a:prstGeom>
          <a:noFill/>
        </p:spPr>
        <p:txBody>
          <a:bodyPr wrap="square">
            <a:spAutoFit/>
          </a:bodyPr>
          <a:lstStyle/>
          <a:p>
            <a:r>
              <a:rPr lang="en-US" sz="450" i="1">
                <a:solidFill>
                  <a:schemeClr val="bg2">
                    <a:lumMod val="75000"/>
                  </a:schemeClr>
                </a:solidFill>
                <a:latin typeface="Neue Haas Grotesk Text Pro" panose="020B0504020202020204" pitchFamily="34" charset="0"/>
              </a:rPr>
              <a:t>City of Helsinki, Carbon-neutral Helsinki Action Plan; Helen (2021), Committed to Helsinki’s climate targets of carbon neutrality by 2030 and zero emissions by 2040; </a:t>
            </a:r>
            <a:r>
              <a:rPr lang="en-US" sz="450" i="1" err="1">
                <a:solidFill>
                  <a:schemeClr val="bg2">
                    <a:lumMod val="75000"/>
                  </a:schemeClr>
                </a:solidFill>
                <a:latin typeface="Neue Haas Grotesk Text Pro" panose="020B0504020202020204" pitchFamily="34" charset="0"/>
              </a:rPr>
              <a:t>Rakentamislaki</a:t>
            </a:r>
            <a:r>
              <a:rPr lang="en-US" sz="450" i="1">
                <a:solidFill>
                  <a:schemeClr val="bg2">
                    <a:lumMod val="75000"/>
                  </a:schemeClr>
                </a:solidFill>
                <a:latin typeface="Neue Haas Grotesk Text Pro" panose="020B0504020202020204" pitchFamily="34" charset="0"/>
              </a:rPr>
              <a:t> 751/2023 [Building Act], </a:t>
            </a:r>
            <a:r>
              <a:rPr lang="en-US" sz="450" i="1" err="1">
                <a:solidFill>
                  <a:schemeClr val="bg2">
                    <a:lumMod val="75000"/>
                  </a:schemeClr>
                </a:solidFill>
                <a:latin typeface="Neue Haas Grotesk Text Pro" panose="020B0504020202020204" pitchFamily="34" charset="0"/>
              </a:rPr>
              <a:t>Finlex</a:t>
            </a:r>
            <a:r>
              <a:rPr lang="en-US" sz="450" i="1">
                <a:solidFill>
                  <a:schemeClr val="bg2">
                    <a:lumMod val="75000"/>
                  </a:schemeClr>
                </a:solidFill>
                <a:latin typeface="Neue Haas Grotesk Text Pro" panose="020B0504020202020204" pitchFamily="34" charset="0"/>
              </a:rPr>
              <a:t>; </a:t>
            </a:r>
            <a:r>
              <a:rPr lang="en-US" sz="450" i="1" err="1">
                <a:solidFill>
                  <a:schemeClr val="bg2">
                    <a:lumMod val="75000"/>
                  </a:schemeClr>
                </a:solidFill>
                <a:latin typeface="Neue Haas Grotesk Text Pro" panose="020B0504020202020204" pitchFamily="34" charset="0"/>
              </a:rPr>
              <a:t>Annila</a:t>
            </a:r>
            <a:r>
              <a:rPr lang="en-US" sz="450" i="1">
                <a:solidFill>
                  <a:schemeClr val="bg2">
                    <a:lumMod val="75000"/>
                  </a:schemeClr>
                </a:solidFill>
                <a:latin typeface="Neue Haas Grotesk Text Pro" panose="020B0504020202020204" pitchFamily="34" charset="0"/>
              </a:rPr>
              <a:t> et al. (2024), </a:t>
            </a:r>
            <a:r>
              <a:rPr lang="en-US" sz="450" i="1" err="1">
                <a:solidFill>
                  <a:schemeClr val="bg2">
                    <a:lumMod val="75000"/>
                  </a:schemeClr>
                </a:solidFill>
                <a:latin typeface="Neue Haas Grotesk Text Pro" panose="020B0504020202020204" pitchFamily="34" charset="0"/>
              </a:rPr>
              <a:t>Opas</a:t>
            </a:r>
            <a:r>
              <a:rPr lang="en-US" sz="450" i="1">
                <a:solidFill>
                  <a:schemeClr val="bg2">
                    <a:lumMod val="75000"/>
                  </a:schemeClr>
                </a:solidFill>
                <a:latin typeface="Neue Haas Grotesk Text Pro" panose="020B0504020202020204" pitchFamily="34" charset="0"/>
              </a:rPr>
              <a:t> </a:t>
            </a:r>
            <a:r>
              <a:rPr lang="en-US" sz="450" i="1" err="1">
                <a:solidFill>
                  <a:schemeClr val="bg2">
                    <a:lumMod val="75000"/>
                  </a:schemeClr>
                </a:solidFill>
                <a:latin typeface="Neue Haas Grotesk Text Pro" panose="020B0504020202020204" pitchFamily="34" charset="0"/>
              </a:rPr>
              <a:t>rakennukseen</a:t>
            </a:r>
            <a:r>
              <a:rPr lang="en-US" sz="450" i="1">
                <a:solidFill>
                  <a:schemeClr val="bg2">
                    <a:lumMod val="75000"/>
                  </a:schemeClr>
                </a:solidFill>
                <a:latin typeface="Neue Haas Grotesk Text Pro" panose="020B0504020202020204" pitchFamily="34" charset="0"/>
              </a:rPr>
              <a:t> </a:t>
            </a:r>
            <a:r>
              <a:rPr lang="en-US" sz="450" i="1" err="1">
                <a:solidFill>
                  <a:schemeClr val="bg2">
                    <a:lumMod val="75000"/>
                  </a:schemeClr>
                </a:solidFill>
                <a:latin typeface="Neue Haas Grotesk Text Pro" panose="020B0504020202020204" pitchFamily="34" charset="0"/>
              </a:rPr>
              <a:t>kohdistuvien</a:t>
            </a:r>
            <a:r>
              <a:rPr lang="en-US" sz="450" i="1">
                <a:solidFill>
                  <a:schemeClr val="bg2">
                    <a:lumMod val="75000"/>
                  </a:schemeClr>
                </a:solidFill>
                <a:latin typeface="Neue Haas Grotesk Text Pro" panose="020B0504020202020204" pitchFamily="34" charset="0"/>
              </a:rPr>
              <a:t> </a:t>
            </a:r>
            <a:r>
              <a:rPr lang="en-US" sz="450" i="1" err="1">
                <a:solidFill>
                  <a:schemeClr val="bg2">
                    <a:lumMod val="75000"/>
                  </a:schemeClr>
                </a:solidFill>
                <a:latin typeface="Neue Haas Grotesk Text Pro" panose="020B0504020202020204" pitchFamily="34" charset="0"/>
              </a:rPr>
              <a:t>ilmastoriskien</a:t>
            </a:r>
            <a:r>
              <a:rPr lang="en-US" sz="450" i="1">
                <a:solidFill>
                  <a:schemeClr val="bg2">
                    <a:lumMod val="75000"/>
                  </a:schemeClr>
                </a:solidFill>
                <a:latin typeface="Neue Haas Grotesk Text Pro" panose="020B0504020202020204" pitchFamily="34" charset="0"/>
              </a:rPr>
              <a:t> ja </a:t>
            </a:r>
            <a:r>
              <a:rPr lang="en-US" sz="450" i="1" err="1">
                <a:solidFill>
                  <a:schemeClr val="bg2">
                    <a:lumMod val="75000"/>
                  </a:schemeClr>
                </a:solidFill>
                <a:latin typeface="Neue Haas Grotesk Text Pro" panose="020B0504020202020204" pitchFamily="34" charset="0"/>
              </a:rPr>
              <a:t>sopeutumisratkaisujen</a:t>
            </a:r>
            <a:r>
              <a:rPr lang="en-US" sz="450" i="1">
                <a:solidFill>
                  <a:schemeClr val="bg2">
                    <a:lumMod val="75000"/>
                  </a:schemeClr>
                </a:solidFill>
                <a:latin typeface="Neue Haas Grotesk Text Pro" panose="020B0504020202020204" pitchFamily="34" charset="0"/>
              </a:rPr>
              <a:t> </a:t>
            </a:r>
            <a:r>
              <a:rPr lang="en-US" sz="450" i="1" err="1">
                <a:solidFill>
                  <a:schemeClr val="bg2">
                    <a:lumMod val="75000"/>
                  </a:schemeClr>
                </a:solidFill>
                <a:latin typeface="Neue Haas Grotesk Text Pro" panose="020B0504020202020204" pitchFamily="34" charset="0"/>
              </a:rPr>
              <a:t>arvioimiseksi</a:t>
            </a:r>
            <a:r>
              <a:rPr lang="en-US" sz="450" i="1">
                <a:solidFill>
                  <a:schemeClr val="bg2">
                    <a:lumMod val="75000"/>
                  </a:schemeClr>
                </a:solidFill>
                <a:latin typeface="Neue Haas Grotesk Text Pro" panose="020B0504020202020204" pitchFamily="34" charset="0"/>
              </a:rPr>
              <a:t>, RATEKO; Interview </a:t>
            </a:r>
            <a:r>
              <a:rPr lang="en-US" sz="450" i="1" err="1">
                <a:solidFill>
                  <a:schemeClr val="bg2">
                    <a:lumMod val="75000"/>
                  </a:schemeClr>
                </a:solidFill>
                <a:latin typeface="Neue Haas Grotesk Text Pro" panose="020B0504020202020204" pitchFamily="34" charset="0"/>
              </a:rPr>
              <a:t>Rakennusteollisuus</a:t>
            </a:r>
            <a:r>
              <a:rPr lang="en-US" sz="450" i="1">
                <a:solidFill>
                  <a:schemeClr val="bg2">
                    <a:lumMod val="75000"/>
                  </a:schemeClr>
                </a:solidFill>
                <a:latin typeface="Neue Haas Grotesk Text Pro" panose="020B0504020202020204" pitchFamily="34" charset="0"/>
              </a:rPr>
              <a:t> RT Manager of Technical Regulations and Legislation and Quality​</a:t>
            </a:r>
            <a:endParaRPr lang="it-IT" sz="450" i="1">
              <a:solidFill>
                <a:schemeClr val="bg2">
                  <a:lumMod val="75000"/>
                </a:schemeClr>
              </a:solidFill>
              <a:latin typeface="Neue Haas Grotesk Text Pro" panose="020B0504020202020204" pitchFamily="34" charset="0"/>
            </a:endParaRPr>
          </a:p>
        </p:txBody>
      </p:sp>
      <p:sp>
        <p:nvSpPr>
          <p:cNvPr id="6" name="CasellaDiTesto 5">
            <a:extLst>
              <a:ext uri="{FF2B5EF4-FFF2-40B4-BE49-F238E27FC236}">
                <a16:creationId xmlns:a16="http://schemas.microsoft.com/office/drawing/2014/main" id="{4A456A1F-2E03-82F9-41C3-A24EABCFA0EA}"/>
              </a:ext>
            </a:extLst>
          </p:cNvPr>
          <p:cNvSpPr txBox="1"/>
          <p:nvPr/>
        </p:nvSpPr>
        <p:spPr>
          <a:xfrm>
            <a:off x="3893254" y="3762414"/>
            <a:ext cx="1509079" cy="369332"/>
          </a:xfrm>
          <a:prstGeom prst="rect">
            <a:avLst/>
          </a:prstGeom>
          <a:noFill/>
        </p:spPr>
        <p:txBody>
          <a:bodyPr wrap="square">
            <a:spAutoFit/>
          </a:bodyPr>
          <a:lstStyle/>
          <a:p>
            <a:r>
              <a:rPr lang="en-US" sz="450" i="1">
                <a:solidFill>
                  <a:schemeClr val="bg2">
                    <a:lumMod val="75000"/>
                  </a:schemeClr>
                </a:solidFill>
                <a:latin typeface="Neue Haas Grotesk Text Pro" panose="020B0504020202020204" pitchFamily="34" charset="0"/>
              </a:rPr>
              <a:t>City of Helsinki, Climate and Nature, Helsinki City Strategy 2025–2029; City of Helsinki (2025), Climate change: Helsinki tightens emission reduction target and invests in adaptation. ​</a:t>
            </a:r>
            <a:endParaRPr lang="it-IT" sz="450" i="1">
              <a:solidFill>
                <a:schemeClr val="bg2">
                  <a:lumMod val="75000"/>
                </a:schemeClr>
              </a:solidFill>
              <a:latin typeface="Neue Haas Grotesk Text Pro" panose="020B0504020202020204" pitchFamily="34" charset="0"/>
            </a:endParaRPr>
          </a:p>
        </p:txBody>
      </p:sp>
      <p:sp>
        <p:nvSpPr>
          <p:cNvPr id="8" name="CasellaDiTesto 7">
            <a:extLst>
              <a:ext uri="{FF2B5EF4-FFF2-40B4-BE49-F238E27FC236}">
                <a16:creationId xmlns:a16="http://schemas.microsoft.com/office/drawing/2014/main" id="{C02F9EBE-3511-DE09-98AA-D316FEC0AB1D}"/>
              </a:ext>
            </a:extLst>
          </p:cNvPr>
          <p:cNvSpPr txBox="1"/>
          <p:nvPr/>
        </p:nvSpPr>
        <p:spPr>
          <a:xfrm>
            <a:off x="5474811" y="3762414"/>
            <a:ext cx="1509079" cy="369332"/>
          </a:xfrm>
          <a:prstGeom prst="rect">
            <a:avLst/>
          </a:prstGeom>
          <a:noFill/>
        </p:spPr>
        <p:txBody>
          <a:bodyPr wrap="square">
            <a:spAutoFit/>
          </a:bodyPr>
          <a:lstStyle/>
          <a:p>
            <a:r>
              <a:rPr lang="en-US" sz="450" i="1">
                <a:solidFill>
                  <a:schemeClr val="bg2">
                    <a:lumMod val="75000"/>
                  </a:schemeClr>
                </a:solidFill>
                <a:latin typeface="Neue Haas Grotesk Text Pro" panose="020B0504020202020204" pitchFamily="34" charset="0"/>
              </a:rPr>
              <a:t>City of Helsinki, Development that respects nature and makes the city more attractive, Helsinki City Strategy 2025–2029; City of Helsinki, Ambitious Climate Objectives ​</a:t>
            </a:r>
            <a:endParaRPr lang="it-IT" sz="450" i="1">
              <a:solidFill>
                <a:schemeClr val="bg2">
                  <a:lumMod val="75000"/>
                </a:schemeClr>
              </a:solidFill>
            </a:endParaRPr>
          </a:p>
        </p:txBody>
      </p:sp>
      <p:pic>
        <p:nvPicPr>
          <p:cNvPr id="23" name="Picture 122" descr="A picture containing text&#10;&#10;Description automatically generated">
            <a:extLst>
              <a:ext uri="{FF2B5EF4-FFF2-40B4-BE49-F238E27FC236}">
                <a16:creationId xmlns:a16="http://schemas.microsoft.com/office/drawing/2014/main" id="{ED22179D-BB3E-2105-9AD7-2B20F8182208}"/>
              </a:ext>
            </a:extLst>
          </p:cNvPr>
          <p:cNvPicPr>
            <a:picLocks noChangeAspect="1"/>
          </p:cNvPicPr>
          <p:nvPr/>
        </p:nvPicPr>
        <p:blipFill>
          <a:blip r:embed="rId4"/>
          <a:stretch>
            <a:fillRect/>
          </a:stretch>
        </p:blipFill>
        <p:spPr>
          <a:xfrm>
            <a:off x="5952486" y="846126"/>
            <a:ext cx="438248" cy="489532"/>
          </a:xfrm>
          <a:prstGeom prst="rect">
            <a:avLst/>
          </a:prstGeom>
        </p:spPr>
      </p:pic>
      <p:pic>
        <p:nvPicPr>
          <p:cNvPr id="4" name="Picture 3" descr="A picture containing text&#10;&#10;Description automatically generated">
            <a:extLst>
              <a:ext uri="{FF2B5EF4-FFF2-40B4-BE49-F238E27FC236}">
                <a16:creationId xmlns:a16="http://schemas.microsoft.com/office/drawing/2014/main" id="{4E2CC7AE-9450-4FDB-10F5-4B95A243B3B0}"/>
              </a:ext>
            </a:extLst>
          </p:cNvPr>
          <p:cNvPicPr>
            <a:picLocks noChangeAspect="1"/>
          </p:cNvPicPr>
          <p:nvPr/>
        </p:nvPicPr>
        <p:blipFill>
          <a:blip r:embed="rId5"/>
          <a:srcRect b="60848"/>
          <a:stretch>
            <a:fillRect/>
          </a:stretch>
        </p:blipFill>
        <p:spPr>
          <a:xfrm>
            <a:off x="4368289" y="953989"/>
            <a:ext cx="774050" cy="360998"/>
          </a:xfrm>
          <a:prstGeom prst="rect">
            <a:avLst/>
          </a:prstGeom>
        </p:spPr>
      </p:pic>
      <p:pic>
        <p:nvPicPr>
          <p:cNvPr id="27" name="Picture 26" descr="Sunburst chart&#10;&#10;Description automatically generated">
            <a:extLst>
              <a:ext uri="{FF2B5EF4-FFF2-40B4-BE49-F238E27FC236}">
                <a16:creationId xmlns:a16="http://schemas.microsoft.com/office/drawing/2014/main" id="{3CD4E6D1-FCE8-36FA-4DDD-2753611DF1F6}"/>
              </a:ext>
            </a:extLst>
          </p:cNvPr>
          <p:cNvPicPr>
            <a:picLocks noChangeAspect="1"/>
          </p:cNvPicPr>
          <p:nvPr/>
        </p:nvPicPr>
        <p:blipFill>
          <a:blip r:embed="rId6"/>
          <a:stretch>
            <a:fillRect/>
          </a:stretch>
        </p:blipFill>
        <p:spPr>
          <a:xfrm>
            <a:off x="798101" y="849191"/>
            <a:ext cx="474165" cy="352137"/>
          </a:xfrm>
          <a:prstGeom prst="rect">
            <a:avLst/>
          </a:prstGeom>
        </p:spPr>
      </p:pic>
      <p:pic>
        <p:nvPicPr>
          <p:cNvPr id="28" name="Picture 27" descr="A picture containing clipart&#10;&#10;Description automatically generated">
            <a:extLst>
              <a:ext uri="{FF2B5EF4-FFF2-40B4-BE49-F238E27FC236}">
                <a16:creationId xmlns:a16="http://schemas.microsoft.com/office/drawing/2014/main" id="{4B87C5D0-0E8C-E3FE-988C-D60623FCA835}"/>
              </a:ext>
            </a:extLst>
          </p:cNvPr>
          <p:cNvPicPr>
            <a:picLocks noChangeAspect="1"/>
          </p:cNvPicPr>
          <p:nvPr/>
        </p:nvPicPr>
        <p:blipFill>
          <a:blip r:embed="rId7"/>
          <a:stretch>
            <a:fillRect/>
          </a:stretch>
        </p:blipFill>
        <p:spPr>
          <a:xfrm>
            <a:off x="971130" y="1137133"/>
            <a:ext cx="373614" cy="212873"/>
          </a:xfrm>
          <a:prstGeom prst="rect">
            <a:avLst/>
          </a:prstGeom>
        </p:spPr>
      </p:pic>
      <p:sp>
        <p:nvSpPr>
          <p:cNvPr id="30" name="TextBox 29">
            <a:extLst>
              <a:ext uri="{FF2B5EF4-FFF2-40B4-BE49-F238E27FC236}">
                <a16:creationId xmlns:a16="http://schemas.microsoft.com/office/drawing/2014/main" id="{AC1BC088-C453-D0AD-1D91-881157779FA4}"/>
              </a:ext>
            </a:extLst>
          </p:cNvPr>
          <p:cNvSpPr txBox="1"/>
          <p:nvPr/>
        </p:nvSpPr>
        <p:spPr>
          <a:xfrm>
            <a:off x="520435" y="2430748"/>
            <a:ext cx="1485809" cy="1200329"/>
          </a:xfrm>
          <a:prstGeom prst="rect">
            <a:avLst/>
          </a:prstGeom>
          <a:noFill/>
        </p:spPr>
        <p:txBody>
          <a:bodyPr wrap="square">
            <a:spAutoFit/>
          </a:bodyPr>
          <a:lstStyle/>
          <a:p>
            <a:pPr fontAlgn="base"/>
            <a:r>
              <a:rPr lang="en-US" sz="900">
                <a:latin typeface="Neue Haas Grotesk Text Pro" panose="020B0504020202020204" pitchFamily="34" charset="0"/>
              </a:rPr>
              <a:t>Long-term planning and preventive investments are becoming financially relevant not only from a sustainability perspective, but from an economic and operational one. </a:t>
            </a:r>
          </a:p>
        </p:txBody>
      </p:sp>
      <p:sp>
        <p:nvSpPr>
          <p:cNvPr id="31" name="TextBox 30">
            <a:extLst>
              <a:ext uri="{FF2B5EF4-FFF2-40B4-BE49-F238E27FC236}">
                <a16:creationId xmlns:a16="http://schemas.microsoft.com/office/drawing/2014/main" id="{E684A689-E2F2-D3AB-5FEB-91E1183A94CE}"/>
              </a:ext>
            </a:extLst>
          </p:cNvPr>
          <p:cNvSpPr txBox="1"/>
          <p:nvPr/>
        </p:nvSpPr>
        <p:spPr>
          <a:xfrm>
            <a:off x="2206844" y="2431218"/>
            <a:ext cx="1485809" cy="1061829"/>
          </a:xfrm>
          <a:prstGeom prst="rect">
            <a:avLst/>
          </a:prstGeom>
          <a:noFill/>
        </p:spPr>
        <p:txBody>
          <a:bodyPr wrap="square">
            <a:spAutoFit/>
          </a:bodyPr>
          <a:lstStyle/>
          <a:p>
            <a:pPr fontAlgn="base"/>
            <a:r>
              <a:rPr lang="en-US" sz="900">
                <a:latin typeface="Neue Haas Grotesk Text Pro" panose="020B0504020202020204" pitchFamily="34" charset="0"/>
              </a:rPr>
              <a:t>Sustainability-related renovation improvements can be positioned as integrated components of building investments that are already taking place. </a:t>
            </a:r>
            <a:endParaRPr lang="it-IT" sz="900">
              <a:latin typeface="Neue Haas Grotesk Text Pro" panose="020B0504020202020204" pitchFamily="34" charset="0"/>
            </a:endParaRPr>
          </a:p>
        </p:txBody>
      </p:sp>
      <p:sp>
        <p:nvSpPr>
          <p:cNvPr id="32" name="TextBox 31">
            <a:extLst>
              <a:ext uri="{FF2B5EF4-FFF2-40B4-BE49-F238E27FC236}">
                <a16:creationId xmlns:a16="http://schemas.microsoft.com/office/drawing/2014/main" id="{33C6C43F-FE41-5CEF-E8B7-01B72B563855}"/>
              </a:ext>
            </a:extLst>
          </p:cNvPr>
          <p:cNvSpPr txBox="1"/>
          <p:nvPr/>
        </p:nvSpPr>
        <p:spPr>
          <a:xfrm>
            <a:off x="3893254" y="2398368"/>
            <a:ext cx="1485809" cy="1200329"/>
          </a:xfrm>
          <a:prstGeom prst="rect">
            <a:avLst/>
          </a:prstGeom>
          <a:noFill/>
        </p:spPr>
        <p:txBody>
          <a:bodyPr wrap="square">
            <a:spAutoFit/>
          </a:bodyPr>
          <a:lstStyle/>
          <a:p>
            <a:pPr fontAlgn="base"/>
            <a:r>
              <a:rPr lang="en-US" sz="900">
                <a:latin typeface="Neue Haas Grotesk Text Pro" panose="020B0504020202020204" pitchFamily="34" charset="0"/>
              </a:rPr>
              <a:t>This creates a broader societal context where proactive sustainability investment into housing and living environments becomes easier to justify and communicate. </a:t>
            </a:r>
            <a:endParaRPr lang="it-IT" sz="900">
              <a:latin typeface="Neue Haas Grotesk Text Pro" panose="020B0504020202020204" pitchFamily="34" charset="0"/>
            </a:endParaRPr>
          </a:p>
        </p:txBody>
      </p:sp>
      <p:sp>
        <p:nvSpPr>
          <p:cNvPr id="33" name="TextBox 32">
            <a:extLst>
              <a:ext uri="{FF2B5EF4-FFF2-40B4-BE49-F238E27FC236}">
                <a16:creationId xmlns:a16="http://schemas.microsoft.com/office/drawing/2014/main" id="{1ADFDF23-F8C3-7F96-89F5-C0A3AF8AF4A5}"/>
              </a:ext>
            </a:extLst>
          </p:cNvPr>
          <p:cNvSpPr txBox="1"/>
          <p:nvPr/>
        </p:nvSpPr>
        <p:spPr>
          <a:xfrm>
            <a:off x="5495334" y="2398368"/>
            <a:ext cx="1485809" cy="1477328"/>
          </a:xfrm>
          <a:prstGeom prst="rect">
            <a:avLst/>
          </a:prstGeom>
          <a:noFill/>
        </p:spPr>
        <p:txBody>
          <a:bodyPr wrap="square">
            <a:spAutoFit/>
          </a:bodyPr>
          <a:lstStyle/>
          <a:p>
            <a:pPr fontAlgn="base"/>
            <a:r>
              <a:rPr lang="en-US" sz="900">
                <a:latin typeface="Neue Haas Grotesk Text Pro" panose="020B0504020202020204" pitchFamily="34" charset="0"/>
              </a:rPr>
              <a:t>The updating of the city strategy and climate program create a timely opportunity to reconsider which actors are positioned as central contributors to Helsinki’s future sustainability and resilience goals. </a:t>
            </a:r>
          </a:p>
        </p:txBody>
      </p:sp>
      <p:sp>
        <p:nvSpPr>
          <p:cNvPr id="14" name="Google Shape;198;p27">
            <a:extLst>
              <a:ext uri="{FF2B5EF4-FFF2-40B4-BE49-F238E27FC236}">
                <a16:creationId xmlns:a16="http://schemas.microsoft.com/office/drawing/2014/main" id="{CE478425-8DBC-07DE-76DA-3D6371DDE6EB}"/>
              </a:ext>
            </a:extLst>
          </p:cNvPr>
          <p:cNvSpPr txBox="1"/>
          <p:nvPr/>
        </p:nvSpPr>
        <p:spPr>
          <a:xfrm>
            <a:off x="381131" y="4743450"/>
            <a:ext cx="3941181" cy="268592"/>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defRPr/>
            </a:pPr>
            <a:r>
              <a:rPr lang="en-US" sz="525">
                <a:solidFill>
                  <a:schemeClr val="bg1"/>
                </a:solidFill>
                <a:latin typeface="Neue Haas Grotesk Text Pro" panose="020B0504020202020204" pitchFamily="34" charset="0"/>
                <a:ea typeface="Work Sans"/>
                <a:cs typeface="Work Sans"/>
                <a:sym typeface="Work Sans"/>
              </a:rPr>
              <a:t>Creative Commons CC BY 4.0 2026 </a:t>
            </a:r>
          </a:p>
          <a:p>
            <a:pPr lvl="0">
              <a:defRPr/>
            </a:pPr>
            <a:r>
              <a:rPr lang="en-US" sz="525">
                <a:solidFill>
                  <a:schemeClr val="bg1"/>
                </a:solidFill>
                <a:latin typeface="Neue Haas Grotesk Text Pro" panose="020B0504020202020204" pitchFamily="34" charset="0"/>
                <a:ea typeface="Work Sans"/>
                <a:cs typeface="Work Sans"/>
                <a:sym typeface="Work Sans"/>
              </a:rPr>
              <a:t>Nicole Kajander · Jenna Karvonen · Henna Kyrö · Kerttu Parkkinen · Giovanna Usai</a:t>
            </a:r>
            <a:br>
              <a:rPr lang="en-US" sz="525">
                <a:solidFill>
                  <a:schemeClr val="bg1"/>
                </a:solidFill>
                <a:latin typeface="Neue Haas Grotesk Text Pro" panose="020B0504020202020204" pitchFamily="34" charset="0"/>
                <a:ea typeface="Work Sans"/>
                <a:cs typeface="Work Sans"/>
                <a:sym typeface="Work Sans"/>
              </a:rPr>
            </a:br>
            <a:r>
              <a:rPr lang="en-US" sz="525">
                <a:solidFill>
                  <a:schemeClr val="bg1"/>
                </a:solidFill>
                <a:latin typeface="Neue Haas Grotesk Text Pro" panose="020B0504020202020204" pitchFamily="34" charset="0"/>
                <a:ea typeface="Work Sans"/>
                <a:cs typeface="Work Sans"/>
                <a:sym typeface="Work Sans"/>
              </a:rPr>
              <a:t>Design for Government course · Aalto University</a:t>
            </a:r>
            <a:endParaRPr lang="en-US" sz="975">
              <a:solidFill>
                <a:schemeClr val="bg1"/>
              </a:solidFill>
              <a:latin typeface="Neue Haas Grotesk Text Pro" panose="020B0504020202020204" pitchFamily="34" charset="0"/>
              <a:ea typeface="Work Sans"/>
              <a:cs typeface="Work Sans"/>
              <a:sym typeface="Work Sans"/>
            </a:endParaRPr>
          </a:p>
        </p:txBody>
      </p:sp>
      <p:sp>
        <p:nvSpPr>
          <p:cNvPr id="22" name="Google Shape;61;p17">
            <a:extLst>
              <a:ext uri="{FF2B5EF4-FFF2-40B4-BE49-F238E27FC236}">
                <a16:creationId xmlns:a16="http://schemas.microsoft.com/office/drawing/2014/main" id="{C3985691-DEA9-3ED4-CF79-43912630A6AB}"/>
              </a:ext>
            </a:extLst>
          </p:cNvPr>
          <p:cNvSpPr txBox="1">
            <a:spLocks/>
          </p:cNvSpPr>
          <p:nvPr/>
        </p:nvSpPr>
        <p:spPr>
          <a:xfrm>
            <a:off x="0" y="-1"/>
            <a:ext cx="9144000" cy="400051"/>
          </a:xfrm>
          <a:prstGeom prst="rect">
            <a:avLst/>
          </a:prstGeom>
        </p:spPr>
        <p:txBody>
          <a:bodyPr spcFirstLastPara="1" vert="horz" wrap="square" lIns="91425" tIns="91425" rIns="91425" bIns="91425" rtlCol="0" anchor="b" anchorCtr="0">
            <a:noAutofit/>
          </a:bodyPr>
          <a:lstStyle>
            <a:lvl1pPr algn="ctr" defTabSz="914400" rtl="0" eaLnBrk="1" latinLnBrk="0" hangingPunct="1">
              <a:lnSpc>
                <a:spcPct val="90000"/>
              </a:lnSpc>
              <a:spcBef>
                <a:spcPct val="0"/>
              </a:spcBef>
              <a:buNone/>
              <a:defRPr sz="6000" kern="1200">
                <a:solidFill>
                  <a:schemeClr val="tx1"/>
                </a:solidFill>
                <a:latin typeface="Neue Haas Grotesk Text Pro" panose="020B0504020202020204" pitchFamily="34" charset="0"/>
                <a:ea typeface="+mj-ea"/>
                <a:cs typeface="+mj-cs"/>
              </a:defRPr>
            </a:lvl1pPr>
          </a:lstStyle>
          <a:p>
            <a:pPr>
              <a:spcBef>
                <a:spcPts val="0"/>
              </a:spcBef>
            </a:pPr>
            <a:r>
              <a:rPr lang="en-US" sz="675" b="1">
                <a:latin typeface="Neue Haas Grotesk Text Pro"/>
              </a:rPr>
              <a:t>REFRAMING / </a:t>
            </a:r>
            <a:r>
              <a:rPr lang="en-US" sz="675" b="1">
                <a:highlight>
                  <a:srgbClr val="9FC9EB"/>
                </a:highlight>
                <a:latin typeface="Neue Haas Grotesk Text Pro"/>
              </a:rPr>
              <a:t>ANCHORING</a:t>
            </a:r>
            <a:r>
              <a:rPr lang="en-US" sz="675" b="1">
                <a:latin typeface="Neue Haas Grotesk Text Pro"/>
              </a:rPr>
              <a:t> / RESEARCHING / TAKING ACTION/ LEVERAGING / ENVISIONING</a:t>
            </a:r>
          </a:p>
        </p:txBody>
      </p:sp>
    </p:spTree>
    <p:extLst>
      <p:ext uri="{BB962C8B-B14F-4D97-AF65-F5344CB8AC3E}">
        <p14:creationId xmlns:p14="http://schemas.microsoft.com/office/powerpoint/2010/main" val="23767200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DEDFE2"/>
        </a:solidFill>
        <a:effectLst/>
      </p:bgPr>
    </p:bg>
    <p:spTree>
      <p:nvGrpSpPr>
        <p:cNvPr id="1" name="">
          <a:extLst>
            <a:ext uri="{FF2B5EF4-FFF2-40B4-BE49-F238E27FC236}">
              <a16:creationId xmlns:a16="http://schemas.microsoft.com/office/drawing/2014/main" id="{F9A13DB4-0CE0-5340-FFE1-04CC71CF18A7}"/>
            </a:ext>
          </a:extLst>
        </p:cNvPr>
        <p:cNvGrpSpPr/>
        <p:nvPr/>
      </p:nvGrpSpPr>
      <p:grpSpPr>
        <a:xfrm>
          <a:off x="0" y="0"/>
          <a:ext cx="0" cy="0"/>
          <a:chOff x="0" y="0"/>
          <a:chExt cx="0" cy="0"/>
        </a:xfrm>
      </p:grpSpPr>
      <p:pic>
        <p:nvPicPr>
          <p:cNvPr id="21" name="Picture 20" descr="Text&#10;&#10;Description automatically generated">
            <a:extLst>
              <a:ext uri="{FF2B5EF4-FFF2-40B4-BE49-F238E27FC236}">
                <a16:creationId xmlns:a16="http://schemas.microsoft.com/office/drawing/2014/main" id="{4A3A6F86-6367-3D6D-48FB-C3B42E1E9A1B}"/>
              </a:ext>
            </a:extLst>
          </p:cNvPr>
          <p:cNvPicPr>
            <a:picLocks noChangeAspect="1"/>
          </p:cNvPicPr>
          <p:nvPr/>
        </p:nvPicPr>
        <p:blipFill>
          <a:blip r:embed="rId3"/>
          <a:stretch>
            <a:fillRect/>
          </a:stretch>
        </p:blipFill>
        <p:spPr>
          <a:xfrm>
            <a:off x="2634358" y="820633"/>
            <a:ext cx="434267" cy="494354"/>
          </a:xfrm>
          <a:prstGeom prst="rect">
            <a:avLst/>
          </a:prstGeom>
        </p:spPr>
      </p:pic>
      <p:sp>
        <p:nvSpPr>
          <p:cNvPr id="5" name="CasellaDiTesto 4">
            <a:extLst>
              <a:ext uri="{FF2B5EF4-FFF2-40B4-BE49-F238E27FC236}">
                <a16:creationId xmlns:a16="http://schemas.microsoft.com/office/drawing/2014/main" id="{13531423-EC49-F989-E52C-DFE82BFB3759}"/>
              </a:ext>
            </a:extLst>
          </p:cNvPr>
          <p:cNvSpPr txBox="1"/>
          <p:nvPr/>
        </p:nvSpPr>
        <p:spPr>
          <a:xfrm>
            <a:off x="520436" y="1436503"/>
            <a:ext cx="1548381" cy="438582"/>
          </a:xfrm>
          <a:prstGeom prst="rect">
            <a:avLst/>
          </a:prstGeom>
          <a:noFill/>
        </p:spPr>
        <p:txBody>
          <a:bodyPr wrap="square" rtlCol="0">
            <a:spAutoFit/>
          </a:bodyPr>
          <a:lstStyle/>
          <a:p>
            <a:pPr fontAlgn="base"/>
            <a:r>
              <a:rPr lang="en-US" sz="1125" b="1">
                <a:solidFill>
                  <a:schemeClr val="bg2">
                    <a:lumMod val="10000"/>
                  </a:schemeClr>
                </a:solidFill>
                <a:latin typeface="Neue Haas Grotesk Text Pro" panose="020B0504020202020204" pitchFamily="34" charset="0"/>
              </a:rPr>
              <a:t>Rising energy and maintenance costs</a:t>
            </a:r>
          </a:p>
        </p:txBody>
      </p:sp>
      <p:sp>
        <p:nvSpPr>
          <p:cNvPr id="10" name="CasellaDiTesto 9">
            <a:extLst>
              <a:ext uri="{FF2B5EF4-FFF2-40B4-BE49-F238E27FC236}">
                <a16:creationId xmlns:a16="http://schemas.microsoft.com/office/drawing/2014/main" id="{C7413C45-2F88-49BB-7672-FA98B7C2B87A}"/>
              </a:ext>
            </a:extLst>
          </p:cNvPr>
          <p:cNvSpPr txBox="1"/>
          <p:nvPr/>
        </p:nvSpPr>
        <p:spPr>
          <a:xfrm>
            <a:off x="3893254" y="1434732"/>
            <a:ext cx="1509079" cy="784830"/>
          </a:xfrm>
          <a:prstGeom prst="rect">
            <a:avLst/>
          </a:prstGeom>
          <a:noFill/>
        </p:spPr>
        <p:txBody>
          <a:bodyPr wrap="square" rtlCol="0">
            <a:spAutoFit/>
          </a:bodyPr>
          <a:lstStyle/>
          <a:p>
            <a:pPr fontAlgn="base"/>
            <a:r>
              <a:rPr lang="en-US" sz="1125" b="1">
                <a:latin typeface="Neue Haas Grotesk Text Pro" panose="020B0504020202020204" pitchFamily="34" charset="0"/>
              </a:rPr>
              <a:t>Public discussion around resilience and preparedness</a:t>
            </a:r>
            <a:br>
              <a:rPr lang="en-US" sz="1125" b="1">
                <a:latin typeface="Neue Haas Grotesk Text Pro" panose="020B0504020202020204" pitchFamily="34" charset="0"/>
              </a:rPr>
            </a:br>
            <a:r>
              <a:rPr lang="en-US" sz="1125" b="1">
                <a:latin typeface="Neue Haas Grotesk Text Pro" panose="020B0504020202020204" pitchFamily="34" charset="0"/>
              </a:rPr>
              <a:t>are growing ​</a:t>
            </a:r>
          </a:p>
        </p:txBody>
      </p:sp>
      <p:sp>
        <p:nvSpPr>
          <p:cNvPr id="12" name="CasellaDiTesto 11">
            <a:extLst>
              <a:ext uri="{FF2B5EF4-FFF2-40B4-BE49-F238E27FC236}">
                <a16:creationId xmlns:a16="http://schemas.microsoft.com/office/drawing/2014/main" id="{77CE6C24-3A0F-F157-ADB5-AE04C1FBCEB5}"/>
              </a:ext>
            </a:extLst>
          </p:cNvPr>
          <p:cNvSpPr txBox="1"/>
          <p:nvPr/>
        </p:nvSpPr>
        <p:spPr>
          <a:xfrm>
            <a:off x="2195210" y="1436503"/>
            <a:ext cx="1509079" cy="784830"/>
          </a:xfrm>
          <a:prstGeom prst="rect">
            <a:avLst/>
          </a:prstGeom>
          <a:noFill/>
        </p:spPr>
        <p:txBody>
          <a:bodyPr wrap="square" rtlCol="0">
            <a:spAutoFit/>
          </a:bodyPr>
          <a:lstStyle/>
          <a:p>
            <a:pPr fontAlgn="base"/>
            <a:r>
              <a:rPr lang="en-US" sz="1125" b="1">
                <a:latin typeface="Neue Haas Grotesk Text Pro" panose="020B0504020202020204" pitchFamily="34" charset="0"/>
              </a:rPr>
              <a:t>Helsinki’s building stock is aging and renovations are needed</a:t>
            </a:r>
          </a:p>
        </p:txBody>
      </p:sp>
      <p:sp>
        <p:nvSpPr>
          <p:cNvPr id="13" name="CasellaDiTesto 12">
            <a:extLst>
              <a:ext uri="{FF2B5EF4-FFF2-40B4-BE49-F238E27FC236}">
                <a16:creationId xmlns:a16="http://schemas.microsoft.com/office/drawing/2014/main" id="{18186773-CFFC-3883-1957-3738B8312503}"/>
              </a:ext>
            </a:extLst>
          </p:cNvPr>
          <p:cNvSpPr txBox="1"/>
          <p:nvPr/>
        </p:nvSpPr>
        <p:spPr>
          <a:xfrm>
            <a:off x="5483700" y="1436503"/>
            <a:ext cx="1612426" cy="957955"/>
          </a:xfrm>
          <a:prstGeom prst="rect">
            <a:avLst/>
          </a:prstGeom>
          <a:noFill/>
        </p:spPr>
        <p:txBody>
          <a:bodyPr wrap="square" rtlCol="0">
            <a:spAutoFit/>
          </a:bodyPr>
          <a:lstStyle/>
          <a:p>
            <a:pPr fontAlgn="base"/>
            <a:r>
              <a:rPr lang="en-US" sz="1125" b="1">
                <a:latin typeface="Neue Haas Grotesk Text Pro" panose="020B0504020202020204" pitchFamily="34" charset="0"/>
              </a:rPr>
              <a:t>Preparing of Helsinki City strategy 2029–2033 &amp; climate action plan</a:t>
            </a:r>
          </a:p>
        </p:txBody>
      </p:sp>
      <p:sp>
        <p:nvSpPr>
          <p:cNvPr id="15" name="CasellaDiTesto 14">
            <a:extLst>
              <a:ext uri="{FF2B5EF4-FFF2-40B4-BE49-F238E27FC236}">
                <a16:creationId xmlns:a16="http://schemas.microsoft.com/office/drawing/2014/main" id="{32EF9F64-87C2-E747-685D-D268E7EA97AF}"/>
              </a:ext>
            </a:extLst>
          </p:cNvPr>
          <p:cNvSpPr txBox="1"/>
          <p:nvPr/>
        </p:nvSpPr>
        <p:spPr>
          <a:xfrm>
            <a:off x="7246176" y="1434732"/>
            <a:ext cx="1509079" cy="588623"/>
          </a:xfrm>
          <a:prstGeom prst="rect">
            <a:avLst/>
          </a:prstGeom>
          <a:noFill/>
        </p:spPr>
        <p:txBody>
          <a:bodyPr wrap="square" lIns="68580" tIns="34290" rIns="68580" bIns="34290" rtlCol="0" anchor="t">
            <a:spAutoFit/>
          </a:bodyPr>
          <a:lstStyle/>
          <a:p>
            <a:pPr fontAlgn="base"/>
            <a:r>
              <a:rPr lang="en-US" sz="1125" b="1">
                <a:latin typeface="Neue Haas Grotesk Text Pro" panose="020B0504020202020204" pitchFamily="34" charset="0"/>
              </a:rPr>
              <a:t>New housing finance regulation</a:t>
            </a:r>
          </a:p>
          <a:p>
            <a:pPr fontAlgn="base"/>
            <a:r>
              <a:rPr lang="en-US" sz="1125" b="1">
                <a:latin typeface="Neue Haas Grotesk Text Pro" panose="020B0504020202020204" pitchFamily="34" charset="0"/>
              </a:rPr>
              <a:t>coming into force </a:t>
            </a:r>
          </a:p>
        </p:txBody>
      </p:sp>
      <p:sp>
        <p:nvSpPr>
          <p:cNvPr id="16" name="Otsikko 1">
            <a:extLst>
              <a:ext uri="{FF2B5EF4-FFF2-40B4-BE49-F238E27FC236}">
                <a16:creationId xmlns:a16="http://schemas.microsoft.com/office/drawing/2014/main" id="{D50CDAD8-4B62-FA9F-9EF8-DB3AAB053496}"/>
              </a:ext>
            </a:extLst>
          </p:cNvPr>
          <p:cNvSpPr>
            <a:spLocks noGrp="1"/>
          </p:cNvSpPr>
          <p:nvPr>
            <p:ph type="ctrTitle"/>
          </p:nvPr>
        </p:nvSpPr>
        <p:spPr>
          <a:xfrm>
            <a:off x="388745" y="820633"/>
            <a:ext cx="481613" cy="748187"/>
          </a:xfrm>
        </p:spPr>
        <p:txBody>
          <a:bodyPr>
            <a:normAutofit fontScale="90000"/>
          </a:bodyPr>
          <a:lstStyle/>
          <a:p>
            <a:r>
              <a:rPr lang="fi-FI" b="1"/>
              <a:t>1</a:t>
            </a:r>
          </a:p>
        </p:txBody>
      </p:sp>
      <p:sp>
        <p:nvSpPr>
          <p:cNvPr id="17" name="Otsikko 1">
            <a:extLst>
              <a:ext uri="{FF2B5EF4-FFF2-40B4-BE49-F238E27FC236}">
                <a16:creationId xmlns:a16="http://schemas.microsoft.com/office/drawing/2014/main" id="{2199074F-82A2-23A3-9DE2-3BEA75AC8B75}"/>
              </a:ext>
            </a:extLst>
          </p:cNvPr>
          <p:cNvSpPr txBox="1">
            <a:spLocks/>
          </p:cNvSpPr>
          <p:nvPr/>
        </p:nvSpPr>
        <p:spPr>
          <a:xfrm>
            <a:off x="2159243" y="746718"/>
            <a:ext cx="481613" cy="748187"/>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i-FI" sz="4500" b="1">
                <a:latin typeface="Neue Haas Grotesk Text Pro" panose="020B0504020202020204" pitchFamily="34" charset="0"/>
              </a:rPr>
              <a:t>2</a:t>
            </a:r>
          </a:p>
        </p:txBody>
      </p:sp>
      <p:sp>
        <p:nvSpPr>
          <p:cNvPr id="18" name="Otsikko 1">
            <a:extLst>
              <a:ext uri="{FF2B5EF4-FFF2-40B4-BE49-F238E27FC236}">
                <a16:creationId xmlns:a16="http://schemas.microsoft.com/office/drawing/2014/main" id="{6E2B70F2-C554-083F-724F-078FDD2166A2}"/>
              </a:ext>
            </a:extLst>
          </p:cNvPr>
          <p:cNvSpPr txBox="1">
            <a:spLocks/>
          </p:cNvSpPr>
          <p:nvPr/>
        </p:nvSpPr>
        <p:spPr>
          <a:xfrm>
            <a:off x="3893904" y="741521"/>
            <a:ext cx="481613" cy="748187"/>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i-FI" sz="4500" b="1">
                <a:latin typeface="Neue Haas Grotesk Text Pro" panose="020B0504020202020204" pitchFamily="34" charset="0"/>
              </a:rPr>
              <a:t>3</a:t>
            </a:r>
          </a:p>
        </p:txBody>
      </p:sp>
      <p:sp>
        <p:nvSpPr>
          <p:cNvPr id="19" name="Otsikko 1">
            <a:extLst>
              <a:ext uri="{FF2B5EF4-FFF2-40B4-BE49-F238E27FC236}">
                <a16:creationId xmlns:a16="http://schemas.microsoft.com/office/drawing/2014/main" id="{8CFE97CE-5B78-7632-BA66-DC6D8E838708}"/>
              </a:ext>
            </a:extLst>
          </p:cNvPr>
          <p:cNvSpPr txBox="1">
            <a:spLocks/>
          </p:cNvSpPr>
          <p:nvPr/>
        </p:nvSpPr>
        <p:spPr>
          <a:xfrm>
            <a:off x="5474812" y="746718"/>
            <a:ext cx="481613" cy="748187"/>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i-FI" sz="4500" b="1">
                <a:latin typeface="Neue Haas Grotesk Text Pro" panose="020B0504020202020204" pitchFamily="34" charset="0"/>
              </a:rPr>
              <a:t>4</a:t>
            </a:r>
          </a:p>
        </p:txBody>
      </p:sp>
      <p:sp>
        <p:nvSpPr>
          <p:cNvPr id="20" name="Otsikko 1">
            <a:extLst>
              <a:ext uri="{FF2B5EF4-FFF2-40B4-BE49-F238E27FC236}">
                <a16:creationId xmlns:a16="http://schemas.microsoft.com/office/drawing/2014/main" id="{DA8D7FA0-34D0-CE57-2CE9-F0CBF5A3CA01}"/>
              </a:ext>
            </a:extLst>
          </p:cNvPr>
          <p:cNvSpPr txBox="1">
            <a:spLocks/>
          </p:cNvSpPr>
          <p:nvPr/>
        </p:nvSpPr>
        <p:spPr>
          <a:xfrm>
            <a:off x="7222687" y="741521"/>
            <a:ext cx="481613" cy="748187"/>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i-FI" sz="4500" b="1">
                <a:latin typeface="Neue Haas Grotesk Text Pro" panose="020B0504020202020204" pitchFamily="34" charset="0"/>
              </a:rPr>
              <a:t>5</a:t>
            </a:r>
          </a:p>
        </p:txBody>
      </p:sp>
      <p:sp>
        <p:nvSpPr>
          <p:cNvPr id="2" name="CasellaDiTesto 1">
            <a:extLst>
              <a:ext uri="{FF2B5EF4-FFF2-40B4-BE49-F238E27FC236}">
                <a16:creationId xmlns:a16="http://schemas.microsoft.com/office/drawing/2014/main" id="{2FAF1271-69BC-FF35-8036-3D5464821C37}"/>
              </a:ext>
            </a:extLst>
          </p:cNvPr>
          <p:cNvSpPr txBox="1"/>
          <p:nvPr/>
        </p:nvSpPr>
        <p:spPr>
          <a:xfrm>
            <a:off x="520435" y="3770881"/>
            <a:ext cx="1509079" cy="577081"/>
          </a:xfrm>
          <a:prstGeom prst="rect">
            <a:avLst/>
          </a:prstGeom>
          <a:noFill/>
        </p:spPr>
        <p:txBody>
          <a:bodyPr wrap="square">
            <a:spAutoFit/>
          </a:bodyPr>
          <a:lstStyle/>
          <a:p>
            <a:r>
              <a:rPr lang="en-US" sz="450">
                <a:solidFill>
                  <a:schemeClr val="bg2">
                    <a:lumMod val="75000"/>
                  </a:schemeClr>
                </a:solidFill>
                <a:latin typeface="Neue Haas Grotesk Text Pro" panose="020B0504020202020204" pitchFamily="34" charset="0"/>
              </a:rPr>
              <a:t>City of Helsinki, </a:t>
            </a:r>
            <a:r>
              <a:rPr lang="en-US" sz="450" i="1">
                <a:solidFill>
                  <a:schemeClr val="bg2">
                    <a:lumMod val="75000"/>
                  </a:schemeClr>
                </a:solidFill>
                <a:latin typeface="Neue Haas Grotesk Text Pro" panose="020B0504020202020204" pitchFamily="34" charset="0"/>
              </a:rPr>
              <a:t>Carbon-neutral Helsinki Action Plan; </a:t>
            </a:r>
            <a:r>
              <a:rPr lang="en-US" sz="450">
                <a:solidFill>
                  <a:schemeClr val="bg2">
                    <a:lumMod val="75000"/>
                  </a:schemeClr>
                </a:solidFill>
                <a:latin typeface="Neue Haas Grotesk Text Pro" panose="020B0504020202020204" pitchFamily="34" charset="0"/>
              </a:rPr>
              <a:t>Helen (2021), </a:t>
            </a:r>
            <a:r>
              <a:rPr lang="en-US" sz="450" i="1">
                <a:solidFill>
                  <a:schemeClr val="bg2">
                    <a:lumMod val="75000"/>
                  </a:schemeClr>
                </a:solidFill>
                <a:latin typeface="Neue Haas Grotesk Text Pro" panose="020B0504020202020204" pitchFamily="34" charset="0"/>
              </a:rPr>
              <a:t>Committed to Helsinki’s climate targets of carbon neutrality by 2030 and zero emissions by 2040; </a:t>
            </a:r>
            <a:r>
              <a:rPr lang="en-US" sz="450">
                <a:solidFill>
                  <a:schemeClr val="bg2">
                    <a:lumMod val="75000"/>
                  </a:schemeClr>
                </a:solidFill>
                <a:latin typeface="Neue Haas Grotesk Text Pro" panose="020B0504020202020204" pitchFamily="34" charset="0"/>
              </a:rPr>
              <a:t>Frost, R. (2024), </a:t>
            </a:r>
            <a:r>
              <a:rPr lang="en-US" sz="450" i="1">
                <a:solidFill>
                  <a:schemeClr val="bg2">
                    <a:lumMod val="75000"/>
                  </a:schemeClr>
                </a:solidFill>
                <a:latin typeface="Neue Haas Grotesk Text Pro" panose="020B0504020202020204" pitchFamily="34" charset="0"/>
              </a:rPr>
              <a:t>Helsinki is building the world’s largest heat pump to keep its homes warm</a:t>
            </a:r>
            <a:r>
              <a:rPr lang="en-US" sz="450">
                <a:solidFill>
                  <a:schemeClr val="bg2">
                    <a:lumMod val="75000"/>
                  </a:schemeClr>
                </a:solidFill>
                <a:latin typeface="Neue Haas Grotesk Text Pro" panose="020B0504020202020204" pitchFamily="34" charset="0"/>
              </a:rPr>
              <a:t>, Euronews; </a:t>
            </a:r>
            <a:r>
              <a:rPr lang="en-US" sz="450" i="1">
                <a:solidFill>
                  <a:schemeClr val="bg2">
                    <a:lumMod val="75000"/>
                  </a:schemeClr>
                </a:solidFill>
                <a:latin typeface="Neue Haas Grotesk Text Pro" panose="020B0504020202020204" pitchFamily="34" charset="0"/>
              </a:rPr>
              <a:t>Directive (EU) 2024/1275 on the energy performance of buildings</a:t>
            </a:r>
            <a:r>
              <a:rPr lang="en-US" sz="450">
                <a:solidFill>
                  <a:schemeClr val="bg2">
                    <a:lumMod val="75000"/>
                  </a:schemeClr>
                </a:solidFill>
                <a:latin typeface="Neue Haas Grotesk Text Pro" panose="020B0504020202020204" pitchFamily="34" charset="0"/>
              </a:rPr>
              <a:t>​</a:t>
            </a:r>
            <a:endParaRPr lang="it-IT" sz="450">
              <a:solidFill>
                <a:schemeClr val="bg2">
                  <a:lumMod val="75000"/>
                </a:schemeClr>
              </a:solidFill>
              <a:latin typeface="Neue Haas Grotesk Text Pro" panose="020B0504020202020204" pitchFamily="34" charset="0"/>
            </a:endParaRPr>
          </a:p>
        </p:txBody>
      </p:sp>
      <p:sp>
        <p:nvSpPr>
          <p:cNvPr id="3" name="CasellaDiTesto 2">
            <a:extLst>
              <a:ext uri="{FF2B5EF4-FFF2-40B4-BE49-F238E27FC236}">
                <a16:creationId xmlns:a16="http://schemas.microsoft.com/office/drawing/2014/main" id="{6D30539C-2815-132F-AB88-F906BCCE1E04}"/>
              </a:ext>
            </a:extLst>
          </p:cNvPr>
          <p:cNvSpPr txBox="1"/>
          <p:nvPr/>
        </p:nvSpPr>
        <p:spPr>
          <a:xfrm>
            <a:off x="2195210" y="3770881"/>
            <a:ext cx="1509079" cy="715581"/>
          </a:xfrm>
          <a:prstGeom prst="rect">
            <a:avLst/>
          </a:prstGeom>
          <a:noFill/>
        </p:spPr>
        <p:txBody>
          <a:bodyPr wrap="square">
            <a:spAutoFit/>
          </a:bodyPr>
          <a:lstStyle/>
          <a:p>
            <a:r>
              <a:rPr lang="en-US" sz="450" i="1">
                <a:solidFill>
                  <a:schemeClr val="bg2">
                    <a:lumMod val="75000"/>
                  </a:schemeClr>
                </a:solidFill>
                <a:latin typeface="Neue Haas Grotesk Text Pro" panose="020B0504020202020204" pitchFamily="34" charset="0"/>
              </a:rPr>
              <a:t>City of Helsinki, Carbon-neutral Helsinki Action Plan; Helen (2021), Committed to Helsinki’s climate targets of carbon neutrality by 2030 and zero emissions by 2040; </a:t>
            </a:r>
            <a:r>
              <a:rPr lang="en-US" sz="450" i="1" err="1">
                <a:solidFill>
                  <a:schemeClr val="bg2">
                    <a:lumMod val="75000"/>
                  </a:schemeClr>
                </a:solidFill>
                <a:latin typeface="Neue Haas Grotesk Text Pro" panose="020B0504020202020204" pitchFamily="34" charset="0"/>
              </a:rPr>
              <a:t>Rakentamislaki</a:t>
            </a:r>
            <a:r>
              <a:rPr lang="en-US" sz="450" i="1">
                <a:solidFill>
                  <a:schemeClr val="bg2">
                    <a:lumMod val="75000"/>
                  </a:schemeClr>
                </a:solidFill>
                <a:latin typeface="Neue Haas Grotesk Text Pro" panose="020B0504020202020204" pitchFamily="34" charset="0"/>
              </a:rPr>
              <a:t> 751/2023 [Building Act], </a:t>
            </a:r>
            <a:r>
              <a:rPr lang="en-US" sz="450" i="1" err="1">
                <a:solidFill>
                  <a:schemeClr val="bg2">
                    <a:lumMod val="75000"/>
                  </a:schemeClr>
                </a:solidFill>
                <a:latin typeface="Neue Haas Grotesk Text Pro" panose="020B0504020202020204" pitchFamily="34" charset="0"/>
              </a:rPr>
              <a:t>Finlex</a:t>
            </a:r>
            <a:r>
              <a:rPr lang="en-US" sz="450" i="1">
                <a:solidFill>
                  <a:schemeClr val="bg2">
                    <a:lumMod val="75000"/>
                  </a:schemeClr>
                </a:solidFill>
                <a:latin typeface="Neue Haas Grotesk Text Pro" panose="020B0504020202020204" pitchFamily="34" charset="0"/>
              </a:rPr>
              <a:t>; </a:t>
            </a:r>
            <a:r>
              <a:rPr lang="en-US" sz="450" i="1" err="1">
                <a:solidFill>
                  <a:schemeClr val="bg2">
                    <a:lumMod val="75000"/>
                  </a:schemeClr>
                </a:solidFill>
                <a:latin typeface="Neue Haas Grotesk Text Pro" panose="020B0504020202020204" pitchFamily="34" charset="0"/>
              </a:rPr>
              <a:t>Annila</a:t>
            </a:r>
            <a:r>
              <a:rPr lang="en-US" sz="450" i="1">
                <a:solidFill>
                  <a:schemeClr val="bg2">
                    <a:lumMod val="75000"/>
                  </a:schemeClr>
                </a:solidFill>
                <a:latin typeface="Neue Haas Grotesk Text Pro" panose="020B0504020202020204" pitchFamily="34" charset="0"/>
              </a:rPr>
              <a:t> et al. (2024), </a:t>
            </a:r>
            <a:r>
              <a:rPr lang="en-US" sz="450" i="1" err="1">
                <a:solidFill>
                  <a:schemeClr val="bg2">
                    <a:lumMod val="75000"/>
                  </a:schemeClr>
                </a:solidFill>
                <a:latin typeface="Neue Haas Grotesk Text Pro" panose="020B0504020202020204" pitchFamily="34" charset="0"/>
              </a:rPr>
              <a:t>Opas</a:t>
            </a:r>
            <a:r>
              <a:rPr lang="en-US" sz="450" i="1">
                <a:solidFill>
                  <a:schemeClr val="bg2">
                    <a:lumMod val="75000"/>
                  </a:schemeClr>
                </a:solidFill>
                <a:latin typeface="Neue Haas Grotesk Text Pro" panose="020B0504020202020204" pitchFamily="34" charset="0"/>
              </a:rPr>
              <a:t> </a:t>
            </a:r>
            <a:r>
              <a:rPr lang="en-US" sz="450" i="1" err="1">
                <a:solidFill>
                  <a:schemeClr val="bg2">
                    <a:lumMod val="75000"/>
                  </a:schemeClr>
                </a:solidFill>
                <a:latin typeface="Neue Haas Grotesk Text Pro" panose="020B0504020202020204" pitchFamily="34" charset="0"/>
              </a:rPr>
              <a:t>rakennukseen</a:t>
            </a:r>
            <a:r>
              <a:rPr lang="en-US" sz="450" i="1">
                <a:solidFill>
                  <a:schemeClr val="bg2">
                    <a:lumMod val="75000"/>
                  </a:schemeClr>
                </a:solidFill>
                <a:latin typeface="Neue Haas Grotesk Text Pro" panose="020B0504020202020204" pitchFamily="34" charset="0"/>
              </a:rPr>
              <a:t> </a:t>
            </a:r>
            <a:r>
              <a:rPr lang="en-US" sz="450" i="1" err="1">
                <a:solidFill>
                  <a:schemeClr val="bg2">
                    <a:lumMod val="75000"/>
                  </a:schemeClr>
                </a:solidFill>
                <a:latin typeface="Neue Haas Grotesk Text Pro" panose="020B0504020202020204" pitchFamily="34" charset="0"/>
              </a:rPr>
              <a:t>kohdistuvien</a:t>
            </a:r>
            <a:r>
              <a:rPr lang="en-US" sz="450" i="1">
                <a:solidFill>
                  <a:schemeClr val="bg2">
                    <a:lumMod val="75000"/>
                  </a:schemeClr>
                </a:solidFill>
                <a:latin typeface="Neue Haas Grotesk Text Pro" panose="020B0504020202020204" pitchFamily="34" charset="0"/>
              </a:rPr>
              <a:t> </a:t>
            </a:r>
            <a:r>
              <a:rPr lang="en-US" sz="450" i="1" err="1">
                <a:solidFill>
                  <a:schemeClr val="bg2">
                    <a:lumMod val="75000"/>
                  </a:schemeClr>
                </a:solidFill>
                <a:latin typeface="Neue Haas Grotesk Text Pro" panose="020B0504020202020204" pitchFamily="34" charset="0"/>
              </a:rPr>
              <a:t>ilmastoriskien</a:t>
            </a:r>
            <a:r>
              <a:rPr lang="en-US" sz="450" i="1">
                <a:solidFill>
                  <a:schemeClr val="bg2">
                    <a:lumMod val="75000"/>
                  </a:schemeClr>
                </a:solidFill>
                <a:latin typeface="Neue Haas Grotesk Text Pro" panose="020B0504020202020204" pitchFamily="34" charset="0"/>
              </a:rPr>
              <a:t> ja </a:t>
            </a:r>
            <a:r>
              <a:rPr lang="en-US" sz="450" i="1" err="1">
                <a:solidFill>
                  <a:schemeClr val="bg2">
                    <a:lumMod val="75000"/>
                  </a:schemeClr>
                </a:solidFill>
                <a:latin typeface="Neue Haas Grotesk Text Pro" panose="020B0504020202020204" pitchFamily="34" charset="0"/>
              </a:rPr>
              <a:t>sopeutumisratkaisujen</a:t>
            </a:r>
            <a:r>
              <a:rPr lang="en-US" sz="450" i="1">
                <a:solidFill>
                  <a:schemeClr val="bg2">
                    <a:lumMod val="75000"/>
                  </a:schemeClr>
                </a:solidFill>
                <a:latin typeface="Neue Haas Grotesk Text Pro" panose="020B0504020202020204" pitchFamily="34" charset="0"/>
              </a:rPr>
              <a:t> </a:t>
            </a:r>
            <a:r>
              <a:rPr lang="en-US" sz="450" i="1" err="1">
                <a:solidFill>
                  <a:schemeClr val="bg2">
                    <a:lumMod val="75000"/>
                  </a:schemeClr>
                </a:solidFill>
                <a:latin typeface="Neue Haas Grotesk Text Pro" panose="020B0504020202020204" pitchFamily="34" charset="0"/>
              </a:rPr>
              <a:t>arvioimiseksi</a:t>
            </a:r>
            <a:r>
              <a:rPr lang="en-US" sz="450" i="1">
                <a:solidFill>
                  <a:schemeClr val="bg2">
                    <a:lumMod val="75000"/>
                  </a:schemeClr>
                </a:solidFill>
                <a:latin typeface="Neue Haas Grotesk Text Pro" panose="020B0504020202020204" pitchFamily="34" charset="0"/>
              </a:rPr>
              <a:t>, RATEKO; Interview </a:t>
            </a:r>
            <a:r>
              <a:rPr lang="en-US" sz="450" i="1" err="1">
                <a:solidFill>
                  <a:schemeClr val="bg2">
                    <a:lumMod val="75000"/>
                  </a:schemeClr>
                </a:solidFill>
                <a:latin typeface="Neue Haas Grotesk Text Pro" panose="020B0504020202020204" pitchFamily="34" charset="0"/>
              </a:rPr>
              <a:t>Rakennusteollisuus</a:t>
            </a:r>
            <a:r>
              <a:rPr lang="en-US" sz="450" i="1">
                <a:solidFill>
                  <a:schemeClr val="bg2">
                    <a:lumMod val="75000"/>
                  </a:schemeClr>
                </a:solidFill>
                <a:latin typeface="Neue Haas Grotesk Text Pro" panose="020B0504020202020204" pitchFamily="34" charset="0"/>
              </a:rPr>
              <a:t> RT Manager of Technical Regulations and Legislation and Quality​</a:t>
            </a:r>
            <a:endParaRPr lang="it-IT" sz="450" i="1">
              <a:solidFill>
                <a:schemeClr val="bg2">
                  <a:lumMod val="75000"/>
                </a:schemeClr>
              </a:solidFill>
              <a:latin typeface="Neue Haas Grotesk Text Pro" panose="020B0504020202020204" pitchFamily="34" charset="0"/>
            </a:endParaRPr>
          </a:p>
        </p:txBody>
      </p:sp>
      <p:sp>
        <p:nvSpPr>
          <p:cNvPr id="6" name="CasellaDiTesto 5">
            <a:extLst>
              <a:ext uri="{FF2B5EF4-FFF2-40B4-BE49-F238E27FC236}">
                <a16:creationId xmlns:a16="http://schemas.microsoft.com/office/drawing/2014/main" id="{1AADA4D7-382D-10D4-41F5-1334B5027061}"/>
              </a:ext>
            </a:extLst>
          </p:cNvPr>
          <p:cNvSpPr txBox="1"/>
          <p:nvPr/>
        </p:nvSpPr>
        <p:spPr>
          <a:xfrm>
            <a:off x="3893254" y="3762414"/>
            <a:ext cx="1509079" cy="369332"/>
          </a:xfrm>
          <a:prstGeom prst="rect">
            <a:avLst/>
          </a:prstGeom>
          <a:noFill/>
        </p:spPr>
        <p:txBody>
          <a:bodyPr wrap="square">
            <a:spAutoFit/>
          </a:bodyPr>
          <a:lstStyle/>
          <a:p>
            <a:r>
              <a:rPr lang="en-US" sz="450" i="1">
                <a:solidFill>
                  <a:schemeClr val="bg2">
                    <a:lumMod val="75000"/>
                  </a:schemeClr>
                </a:solidFill>
                <a:latin typeface="Neue Haas Grotesk Text Pro" panose="020B0504020202020204" pitchFamily="34" charset="0"/>
              </a:rPr>
              <a:t>City of Helsinki, Climate and Nature, Helsinki City Strategy 2025–2029; City of Helsinki (2025), Climate change: Helsinki tightens emission reduction target and invests in adaptation. ​</a:t>
            </a:r>
            <a:endParaRPr lang="it-IT" sz="450" i="1">
              <a:solidFill>
                <a:schemeClr val="bg2">
                  <a:lumMod val="75000"/>
                </a:schemeClr>
              </a:solidFill>
              <a:latin typeface="Neue Haas Grotesk Text Pro" panose="020B0504020202020204" pitchFamily="34" charset="0"/>
            </a:endParaRPr>
          </a:p>
        </p:txBody>
      </p:sp>
      <p:sp>
        <p:nvSpPr>
          <p:cNvPr id="8" name="CasellaDiTesto 7">
            <a:extLst>
              <a:ext uri="{FF2B5EF4-FFF2-40B4-BE49-F238E27FC236}">
                <a16:creationId xmlns:a16="http://schemas.microsoft.com/office/drawing/2014/main" id="{5EB47202-C3F1-C50A-F570-5A851B429E59}"/>
              </a:ext>
            </a:extLst>
          </p:cNvPr>
          <p:cNvSpPr txBox="1"/>
          <p:nvPr/>
        </p:nvSpPr>
        <p:spPr>
          <a:xfrm>
            <a:off x="5474811" y="3762414"/>
            <a:ext cx="1509079" cy="369332"/>
          </a:xfrm>
          <a:prstGeom prst="rect">
            <a:avLst/>
          </a:prstGeom>
          <a:noFill/>
        </p:spPr>
        <p:txBody>
          <a:bodyPr wrap="square">
            <a:spAutoFit/>
          </a:bodyPr>
          <a:lstStyle/>
          <a:p>
            <a:r>
              <a:rPr lang="en-US" sz="450" i="1">
                <a:solidFill>
                  <a:schemeClr val="bg2">
                    <a:lumMod val="75000"/>
                  </a:schemeClr>
                </a:solidFill>
                <a:latin typeface="Neue Haas Grotesk Text Pro" panose="020B0504020202020204" pitchFamily="34" charset="0"/>
              </a:rPr>
              <a:t>City of Helsinki, Development that respects nature and makes the city more attractive, Helsinki City Strategy 2025–2029; City of Helsinki, Ambitious Climate Objectives ​</a:t>
            </a:r>
            <a:endParaRPr lang="it-IT" sz="450" i="1">
              <a:solidFill>
                <a:schemeClr val="bg2">
                  <a:lumMod val="75000"/>
                </a:schemeClr>
              </a:solidFill>
            </a:endParaRPr>
          </a:p>
        </p:txBody>
      </p:sp>
      <p:sp>
        <p:nvSpPr>
          <p:cNvPr id="9" name="CasellaDiTesto 8">
            <a:extLst>
              <a:ext uri="{FF2B5EF4-FFF2-40B4-BE49-F238E27FC236}">
                <a16:creationId xmlns:a16="http://schemas.microsoft.com/office/drawing/2014/main" id="{61AF1931-0813-8810-B76D-4C208F549055}"/>
              </a:ext>
            </a:extLst>
          </p:cNvPr>
          <p:cNvSpPr txBox="1"/>
          <p:nvPr/>
        </p:nvSpPr>
        <p:spPr>
          <a:xfrm>
            <a:off x="7246176" y="3762414"/>
            <a:ext cx="1509079" cy="369332"/>
          </a:xfrm>
          <a:prstGeom prst="rect">
            <a:avLst/>
          </a:prstGeom>
          <a:noFill/>
        </p:spPr>
        <p:txBody>
          <a:bodyPr wrap="square">
            <a:spAutoFit/>
          </a:bodyPr>
          <a:lstStyle/>
          <a:p>
            <a:r>
              <a:rPr lang="en-US" sz="450" i="1">
                <a:solidFill>
                  <a:schemeClr val="bg2">
                    <a:lumMod val="75000"/>
                  </a:schemeClr>
                </a:solidFill>
                <a:latin typeface="Neue Haas Grotesk Text Pro" panose="020B0504020202020204" pitchFamily="34" charset="0"/>
              </a:rPr>
              <a:t>City of Helsinki, Development that respects nature and makes the city more attractive, Helsinki City Strategy 2025–2029; City of Helsinki, Ambitious Climate Objectives ​</a:t>
            </a:r>
            <a:endParaRPr lang="it-IT" sz="450" i="1">
              <a:solidFill>
                <a:schemeClr val="bg2">
                  <a:lumMod val="75000"/>
                </a:schemeClr>
              </a:solidFill>
            </a:endParaRPr>
          </a:p>
        </p:txBody>
      </p:sp>
      <p:pic>
        <p:nvPicPr>
          <p:cNvPr id="23" name="Picture 122" descr="A picture containing text&#10;&#10;Description automatically generated">
            <a:extLst>
              <a:ext uri="{FF2B5EF4-FFF2-40B4-BE49-F238E27FC236}">
                <a16:creationId xmlns:a16="http://schemas.microsoft.com/office/drawing/2014/main" id="{9A2E1389-7FDC-188B-AFB2-CC426253C96A}"/>
              </a:ext>
            </a:extLst>
          </p:cNvPr>
          <p:cNvPicPr>
            <a:picLocks noChangeAspect="1"/>
          </p:cNvPicPr>
          <p:nvPr/>
        </p:nvPicPr>
        <p:blipFill>
          <a:blip r:embed="rId4"/>
          <a:stretch>
            <a:fillRect/>
          </a:stretch>
        </p:blipFill>
        <p:spPr>
          <a:xfrm>
            <a:off x="5952486" y="846126"/>
            <a:ext cx="438248" cy="489532"/>
          </a:xfrm>
          <a:prstGeom prst="rect">
            <a:avLst/>
          </a:prstGeom>
        </p:spPr>
      </p:pic>
      <p:pic>
        <p:nvPicPr>
          <p:cNvPr id="24" name="Picture 23" descr="A picture containing text, vector graphics&#10;&#10;Description automatically generated">
            <a:extLst>
              <a:ext uri="{FF2B5EF4-FFF2-40B4-BE49-F238E27FC236}">
                <a16:creationId xmlns:a16="http://schemas.microsoft.com/office/drawing/2014/main" id="{96AC6F65-E453-9101-5A04-27CBCA5FC320}"/>
              </a:ext>
            </a:extLst>
          </p:cNvPr>
          <p:cNvPicPr>
            <a:picLocks noChangeAspect="1"/>
          </p:cNvPicPr>
          <p:nvPr/>
        </p:nvPicPr>
        <p:blipFill>
          <a:blip r:embed="rId5"/>
          <a:srcRect l="-6014" t="45050" r="69526" b="10501"/>
          <a:stretch>
            <a:fillRect/>
          </a:stretch>
        </p:blipFill>
        <p:spPr>
          <a:xfrm>
            <a:off x="7703827" y="649787"/>
            <a:ext cx="224319" cy="702404"/>
          </a:xfrm>
          <a:prstGeom prst="rect">
            <a:avLst/>
          </a:prstGeom>
        </p:spPr>
      </p:pic>
      <p:pic>
        <p:nvPicPr>
          <p:cNvPr id="4" name="Picture 3" descr="A picture containing text&#10;&#10;Description automatically generated">
            <a:extLst>
              <a:ext uri="{FF2B5EF4-FFF2-40B4-BE49-F238E27FC236}">
                <a16:creationId xmlns:a16="http://schemas.microsoft.com/office/drawing/2014/main" id="{3AE166A8-7F59-B31C-8EDB-52711B9104CA}"/>
              </a:ext>
            </a:extLst>
          </p:cNvPr>
          <p:cNvPicPr>
            <a:picLocks noChangeAspect="1"/>
          </p:cNvPicPr>
          <p:nvPr/>
        </p:nvPicPr>
        <p:blipFill>
          <a:blip r:embed="rId6"/>
          <a:srcRect b="60848"/>
          <a:stretch>
            <a:fillRect/>
          </a:stretch>
        </p:blipFill>
        <p:spPr>
          <a:xfrm>
            <a:off x="4368289" y="953989"/>
            <a:ext cx="774050" cy="360998"/>
          </a:xfrm>
          <a:prstGeom prst="rect">
            <a:avLst/>
          </a:prstGeom>
        </p:spPr>
      </p:pic>
      <p:pic>
        <p:nvPicPr>
          <p:cNvPr id="27" name="Picture 26" descr="Sunburst chart&#10;&#10;Description automatically generated">
            <a:extLst>
              <a:ext uri="{FF2B5EF4-FFF2-40B4-BE49-F238E27FC236}">
                <a16:creationId xmlns:a16="http://schemas.microsoft.com/office/drawing/2014/main" id="{6035508B-9EA5-52B6-D2FE-92D8DA69127F}"/>
              </a:ext>
            </a:extLst>
          </p:cNvPr>
          <p:cNvPicPr>
            <a:picLocks noChangeAspect="1"/>
          </p:cNvPicPr>
          <p:nvPr/>
        </p:nvPicPr>
        <p:blipFill>
          <a:blip r:embed="rId7"/>
          <a:stretch>
            <a:fillRect/>
          </a:stretch>
        </p:blipFill>
        <p:spPr>
          <a:xfrm>
            <a:off x="798101" y="849191"/>
            <a:ext cx="474165" cy="352137"/>
          </a:xfrm>
          <a:prstGeom prst="rect">
            <a:avLst/>
          </a:prstGeom>
        </p:spPr>
      </p:pic>
      <p:pic>
        <p:nvPicPr>
          <p:cNvPr id="28" name="Picture 27" descr="A picture containing clipart&#10;&#10;Description automatically generated">
            <a:extLst>
              <a:ext uri="{FF2B5EF4-FFF2-40B4-BE49-F238E27FC236}">
                <a16:creationId xmlns:a16="http://schemas.microsoft.com/office/drawing/2014/main" id="{991F0FA7-8AA4-8360-A752-799C971ED04D}"/>
              </a:ext>
            </a:extLst>
          </p:cNvPr>
          <p:cNvPicPr>
            <a:picLocks noChangeAspect="1"/>
          </p:cNvPicPr>
          <p:nvPr/>
        </p:nvPicPr>
        <p:blipFill>
          <a:blip r:embed="rId8"/>
          <a:stretch>
            <a:fillRect/>
          </a:stretch>
        </p:blipFill>
        <p:spPr>
          <a:xfrm>
            <a:off x="971130" y="1137133"/>
            <a:ext cx="373614" cy="212873"/>
          </a:xfrm>
          <a:prstGeom prst="rect">
            <a:avLst/>
          </a:prstGeom>
        </p:spPr>
      </p:pic>
      <p:sp>
        <p:nvSpPr>
          <p:cNvPr id="30" name="TextBox 29">
            <a:extLst>
              <a:ext uri="{FF2B5EF4-FFF2-40B4-BE49-F238E27FC236}">
                <a16:creationId xmlns:a16="http://schemas.microsoft.com/office/drawing/2014/main" id="{9653831B-CD1E-BB19-6CE4-139F3DE08422}"/>
              </a:ext>
            </a:extLst>
          </p:cNvPr>
          <p:cNvSpPr txBox="1"/>
          <p:nvPr/>
        </p:nvSpPr>
        <p:spPr>
          <a:xfrm>
            <a:off x="520435" y="2430748"/>
            <a:ext cx="1485809" cy="1200329"/>
          </a:xfrm>
          <a:prstGeom prst="rect">
            <a:avLst/>
          </a:prstGeom>
          <a:noFill/>
        </p:spPr>
        <p:txBody>
          <a:bodyPr wrap="square">
            <a:spAutoFit/>
          </a:bodyPr>
          <a:lstStyle/>
          <a:p>
            <a:pPr fontAlgn="base"/>
            <a:r>
              <a:rPr lang="en-US" sz="900">
                <a:latin typeface="Neue Haas Grotesk Text Pro" panose="020B0504020202020204" pitchFamily="34" charset="0"/>
              </a:rPr>
              <a:t>Long-term planning and preventive investments are becoming financially relevant not only from a sustainability perspective, but from an economic and operational one. </a:t>
            </a:r>
          </a:p>
        </p:txBody>
      </p:sp>
      <p:sp>
        <p:nvSpPr>
          <p:cNvPr id="31" name="TextBox 30">
            <a:extLst>
              <a:ext uri="{FF2B5EF4-FFF2-40B4-BE49-F238E27FC236}">
                <a16:creationId xmlns:a16="http://schemas.microsoft.com/office/drawing/2014/main" id="{09687A62-E619-377F-809A-67BF26D84A28}"/>
              </a:ext>
            </a:extLst>
          </p:cNvPr>
          <p:cNvSpPr txBox="1"/>
          <p:nvPr/>
        </p:nvSpPr>
        <p:spPr>
          <a:xfrm>
            <a:off x="2206844" y="2431218"/>
            <a:ext cx="1485809" cy="1061829"/>
          </a:xfrm>
          <a:prstGeom prst="rect">
            <a:avLst/>
          </a:prstGeom>
          <a:noFill/>
        </p:spPr>
        <p:txBody>
          <a:bodyPr wrap="square">
            <a:spAutoFit/>
          </a:bodyPr>
          <a:lstStyle/>
          <a:p>
            <a:pPr fontAlgn="base"/>
            <a:r>
              <a:rPr lang="en-US" sz="900">
                <a:latin typeface="Neue Haas Grotesk Text Pro" panose="020B0504020202020204" pitchFamily="34" charset="0"/>
              </a:rPr>
              <a:t>Sustainability-related renovation improvements can be positioned as integrated components of building investments that are already taking place. </a:t>
            </a:r>
            <a:endParaRPr lang="it-IT" sz="900">
              <a:latin typeface="Neue Haas Grotesk Text Pro" panose="020B0504020202020204" pitchFamily="34" charset="0"/>
            </a:endParaRPr>
          </a:p>
        </p:txBody>
      </p:sp>
      <p:sp>
        <p:nvSpPr>
          <p:cNvPr id="32" name="TextBox 31">
            <a:extLst>
              <a:ext uri="{FF2B5EF4-FFF2-40B4-BE49-F238E27FC236}">
                <a16:creationId xmlns:a16="http://schemas.microsoft.com/office/drawing/2014/main" id="{49C59ACB-FFC2-91EE-C104-8B9A91B2BDAC}"/>
              </a:ext>
            </a:extLst>
          </p:cNvPr>
          <p:cNvSpPr txBox="1"/>
          <p:nvPr/>
        </p:nvSpPr>
        <p:spPr>
          <a:xfrm>
            <a:off x="3893254" y="2398368"/>
            <a:ext cx="1485809" cy="1200329"/>
          </a:xfrm>
          <a:prstGeom prst="rect">
            <a:avLst/>
          </a:prstGeom>
          <a:noFill/>
        </p:spPr>
        <p:txBody>
          <a:bodyPr wrap="square">
            <a:spAutoFit/>
          </a:bodyPr>
          <a:lstStyle/>
          <a:p>
            <a:pPr fontAlgn="base"/>
            <a:r>
              <a:rPr lang="en-US" sz="900">
                <a:latin typeface="Neue Haas Grotesk Text Pro" panose="020B0504020202020204" pitchFamily="34" charset="0"/>
              </a:rPr>
              <a:t>This creates a broader societal context where proactive sustainability investment into housing and living environments becomes easier to justify and communicate. </a:t>
            </a:r>
            <a:endParaRPr lang="it-IT" sz="900">
              <a:latin typeface="Neue Haas Grotesk Text Pro" panose="020B0504020202020204" pitchFamily="34" charset="0"/>
            </a:endParaRPr>
          </a:p>
        </p:txBody>
      </p:sp>
      <p:sp>
        <p:nvSpPr>
          <p:cNvPr id="33" name="TextBox 32">
            <a:extLst>
              <a:ext uri="{FF2B5EF4-FFF2-40B4-BE49-F238E27FC236}">
                <a16:creationId xmlns:a16="http://schemas.microsoft.com/office/drawing/2014/main" id="{D7378878-AF5D-4BD0-37A3-C0015D91E6AB}"/>
              </a:ext>
            </a:extLst>
          </p:cNvPr>
          <p:cNvSpPr txBox="1"/>
          <p:nvPr/>
        </p:nvSpPr>
        <p:spPr>
          <a:xfrm>
            <a:off x="5495334" y="2398368"/>
            <a:ext cx="1485809" cy="1477328"/>
          </a:xfrm>
          <a:prstGeom prst="rect">
            <a:avLst/>
          </a:prstGeom>
          <a:noFill/>
        </p:spPr>
        <p:txBody>
          <a:bodyPr wrap="square">
            <a:spAutoFit/>
          </a:bodyPr>
          <a:lstStyle/>
          <a:p>
            <a:pPr fontAlgn="base"/>
            <a:r>
              <a:rPr lang="en-US" sz="900">
                <a:latin typeface="Neue Haas Grotesk Text Pro" panose="020B0504020202020204" pitchFamily="34" charset="0"/>
              </a:rPr>
              <a:t>The updating of the city strategy and climate program create a timely opportunity to reconsider which actors are positioned as central contributors to Helsinki’s future sustainability and resilience goals. </a:t>
            </a:r>
          </a:p>
        </p:txBody>
      </p:sp>
      <p:sp>
        <p:nvSpPr>
          <p:cNvPr id="34" name="TextBox 33">
            <a:extLst>
              <a:ext uri="{FF2B5EF4-FFF2-40B4-BE49-F238E27FC236}">
                <a16:creationId xmlns:a16="http://schemas.microsoft.com/office/drawing/2014/main" id="{951C3E3E-3545-6A0D-FCB7-9570C3ECEFDF}"/>
              </a:ext>
            </a:extLst>
          </p:cNvPr>
          <p:cNvSpPr txBox="1"/>
          <p:nvPr/>
        </p:nvSpPr>
        <p:spPr>
          <a:xfrm>
            <a:off x="7246175" y="2391036"/>
            <a:ext cx="1485809" cy="1338828"/>
          </a:xfrm>
          <a:prstGeom prst="rect">
            <a:avLst/>
          </a:prstGeom>
          <a:noFill/>
        </p:spPr>
        <p:txBody>
          <a:bodyPr wrap="square">
            <a:spAutoFit/>
          </a:bodyPr>
          <a:lstStyle/>
          <a:p>
            <a:pPr fontAlgn="base"/>
            <a:r>
              <a:rPr lang="en-US" sz="900">
                <a:latin typeface="Neue Haas Grotesk Text Pro" panose="020B0504020202020204" pitchFamily="34" charset="0"/>
              </a:rPr>
              <a:t>1st of June 2026, a new bill is coming to boost the housing market, which extents the time frame of loan payments.</a:t>
            </a:r>
          </a:p>
          <a:p>
            <a:pPr fontAlgn="base"/>
            <a:r>
              <a:rPr lang="en-US" sz="900">
                <a:latin typeface="Neue Haas Grotesk Text Pro" panose="020B0504020202020204" pitchFamily="34" charset="0"/>
              </a:rPr>
              <a:t>This shows an interest from governmental level towards the housing market.</a:t>
            </a:r>
          </a:p>
        </p:txBody>
      </p:sp>
      <p:sp>
        <p:nvSpPr>
          <p:cNvPr id="14" name="Google Shape;198;p27">
            <a:extLst>
              <a:ext uri="{FF2B5EF4-FFF2-40B4-BE49-F238E27FC236}">
                <a16:creationId xmlns:a16="http://schemas.microsoft.com/office/drawing/2014/main" id="{32BDDC51-4CE4-DB5F-E95B-23D95B777AA9}"/>
              </a:ext>
            </a:extLst>
          </p:cNvPr>
          <p:cNvSpPr txBox="1"/>
          <p:nvPr/>
        </p:nvSpPr>
        <p:spPr>
          <a:xfrm>
            <a:off x="381131" y="4743450"/>
            <a:ext cx="3941181" cy="268592"/>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defRPr/>
            </a:pPr>
            <a:r>
              <a:rPr lang="en-US" sz="525">
                <a:solidFill>
                  <a:schemeClr val="bg1"/>
                </a:solidFill>
                <a:latin typeface="Neue Haas Grotesk Text Pro" panose="020B0504020202020204" pitchFamily="34" charset="0"/>
                <a:ea typeface="Work Sans"/>
                <a:cs typeface="Work Sans"/>
                <a:sym typeface="Work Sans"/>
              </a:rPr>
              <a:t>Creative Commons CC BY 4.0 2026 </a:t>
            </a:r>
          </a:p>
          <a:p>
            <a:pPr lvl="0">
              <a:defRPr/>
            </a:pPr>
            <a:r>
              <a:rPr lang="en-US" sz="525">
                <a:solidFill>
                  <a:schemeClr val="bg1"/>
                </a:solidFill>
                <a:latin typeface="Neue Haas Grotesk Text Pro" panose="020B0504020202020204" pitchFamily="34" charset="0"/>
                <a:ea typeface="Work Sans"/>
                <a:cs typeface="Work Sans"/>
                <a:sym typeface="Work Sans"/>
              </a:rPr>
              <a:t>Nicole Kajander · Jenna Karvonen · Henna Kyrö · Kerttu Parkkinen · Giovanna Usai</a:t>
            </a:r>
            <a:br>
              <a:rPr lang="en-US" sz="525">
                <a:solidFill>
                  <a:schemeClr val="bg1"/>
                </a:solidFill>
                <a:latin typeface="Neue Haas Grotesk Text Pro" panose="020B0504020202020204" pitchFamily="34" charset="0"/>
                <a:ea typeface="Work Sans"/>
                <a:cs typeface="Work Sans"/>
                <a:sym typeface="Work Sans"/>
              </a:rPr>
            </a:br>
            <a:r>
              <a:rPr lang="en-US" sz="525">
                <a:solidFill>
                  <a:schemeClr val="bg1"/>
                </a:solidFill>
                <a:latin typeface="Neue Haas Grotesk Text Pro" panose="020B0504020202020204" pitchFamily="34" charset="0"/>
                <a:ea typeface="Work Sans"/>
                <a:cs typeface="Work Sans"/>
                <a:sym typeface="Work Sans"/>
              </a:rPr>
              <a:t>Design for Government course · Aalto University</a:t>
            </a:r>
            <a:endParaRPr lang="en-US" sz="975">
              <a:solidFill>
                <a:schemeClr val="bg1"/>
              </a:solidFill>
              <a:latin typeface="Neue Haas Grotesk Text Pro" panose="020B0504020202020204" pitchFamily="34" charset="0"/>
              <a:ea typeface="Work Sans"/>
              <a:cs typeface="Work Sans"/>
              <a:sym typeface="Work Sans"/>
            </a:endParaRPr>
          </a:p>
        </p:txBody>
      </p:sp>
      <p:sp>
        <p:nvSpPr>
          <p:cNvPr id="22" name="Google Shape;61;p17">
            <a:extLst>
              <a:ext uri="{FF2B5EF4-FFF2-40B4-BE49-F238E27FC236}">
                <a16:creationId xmlns:a16="http://schemas.microsoft.com/office/drawing/2014/main" id="{197743C8-566A-B498-F8D1-74370890ED9E}"/>
              </a:ext>
            </a:extLst>
          </p:cNvPr>
          <p:cNvSpPr txBox="1">
            <a:spLocks/>
          </p:cNvSpPr>
          <p:nvPr/>
        </p:nvSpPr>
        <p:spPr>
          <a:xfrm>
            <a:off x="0" y="-1"/>
            <a:ext cx="9144000" cy="400051"/>
          </a:xfrm>
          <a:prstGeom prst="rect">
            <a:avLst/>
          </a:prstGeom>
        </p:spPr>
        <p:txBody>
          <a:bodyPr spcFirstLastPara="1" vert="horz" wrap="square" lIns="91425" tIns="91425" rIns="91425" bIns="91425" rtlCol="0" anchor="b" anchorCtr="0">
            <a:noAutofit/>
          </a:bodyPr>
          <a:lstStyle>
            <a:lvl1pPr algn="ctr" defTabSz="914400" rtl="0" eaLnBrk="1" latinLnBrk="0" hangingPunct="1">
              <a:lnSpc>
                <a:spcPct val="90000"/>
              </a:lnSpc>
              <a:spcBef>
                <a:spcPct val="0"/>
              </a:spcBef>
              <a:buNone/>
              <a:defRPr sz="6000" kern="1200">
                <a:solidFill>
                  <a:schemeClr val="tx1"/>
                </a:solidFill>
                <a:latin typeface="Neue Haas Grotesk Text Pro" panose="020B0504020202020204" pitchFamily="34" charset="0"/>
                <a:ea typeface="+mj-ea"/>
                <a:cs typeface="+mj-cs"/>
              </a:defRPr>
            </a:lvl1pPr>
          </a:lstStyle>
          <a:p>
            <a:pPr>
              <a:spcBef>
                <a:spcPts val="0"/>
              </a:spcBef>
            </a:pPr>
            <a:r>
              <a:rPr lang="en-US" sz="675" b="1">
                <a:latin typeface="Neue Haas Grotesk Text Pro"/>
              </a:rPr>
              <a:t>REFRAMING / </a:t>
            </a:r>
            <a:r>
              <a:rPr lang="en-US" sz="675" b="1">
                <a:highlight>
                  <a:srgbClr val="9FC9EB"/>
                </a:highlight>
                <a:latin typeface="Neue Haas Grotesk Text Pro"/>
              </a:rPr>
              <a:t>ANCHORING</a:t>
            </a:r>
            <a:r>
              <a:rPr lang="en-US" sz="675" b="1">
                <a:latin typeface="Neue Haas Grotesk Text Pro"/>
              </a:rPr>
              <a:t> / RESEARCHING / TAKING ACTION/ LEVERAGING / ENVISIONING</a:t>
            </a:r>
          </a:p>
        </p:txBody>
      </p:sp>
    </p:spTree>
    <p:extLst>
      <p:ext uri="{BB962C8B-B14F-4D97-AF65-F5344CB8AC3E}">
        <p14:creationId xmlns:p14="http://schemas.microsoft.com/office/powerpoint/2010/main" val="2290334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EED12C-21CC-4F73-0B7E-CEE168ED4A47}"/>
            </a:ext>
          </a:extLst>
        </p:cNvPr>
        <p:cNvGrpSpPr/>
        <p:nvPr/>
      </p:nvGrpSpPr>
      <p:grpSpPr>
        <a:xfrm>
          <a:off x="0" y="0"/>
          <a:ext cx="0" cy="0"/>
          <a:chOff x="0" y="0"/>
          <a:chExt cx="0" cy="0"/>
        </a:xfrm>
      </p:grpSpPr>
      <p:pic>
        <p:nvPicPr>
          <p:cNvPr id="5" name="Picture 3" descr="A silhouette of a person&#10;&#10;Description automatically generated with medium confidence">
            <a:extLst>
              <a:ext uri="{FF2B5EF4-FFF2-40B4-BE49-F238E27FC236}">
                <a16:creationId xmlns:a16="http://schemas.microsoft.com/office/drawing/2014/main" id="{E0D151D8-0F26-40A5-A9EE-F32BEDEAC8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V="1">
            <a:off x="0" y="0"/>
            <a:ext cx="9144000" cy="5143500"/>
          </a:xfrm>
          <a:prstGeom prst="rect">
            <a:avLst/>
          </a:prstGeom>
          <a:solidFill>
            <a:srgbClr val="EA7131"/>
          </a:solidFill>
          <a:ln>
            <a:noFill/>
          </a:ln>
        </p:spPr>
      </p:pic>
      <p:sp>
        <p:nvSpPr>
          <p:cNvPr id="2" name="Otsikko 1">
            <a:extLst>
              <a:ext uri="{FF2B5EF4-FFF2-40B4-BE49-F238E27FC236}">
                <a16:creationId xmlns:a16="http://schemas.microsoft.com/office/drawing/2014/main" id="{3E16E0F6-A7C4-9333-56F5-C0AC5B92248F}"/>
              </a:ext>
            </a:extLst>
          </p:cNvPr>
          <p:cNvSpPr>
            <a:spLocks noGrp="1"/>
          </p:cNvSpPr>
          <p:nvPr>
            <p:ph type="ctrTitle"/>
          </p:nvPr>
        </p:nvSpPr>
        <p:spPr>
          <a:xfrm>
            <a:off x="1143000" y="2189389"/>
            <a:ext cx="6858000" cy="764722"/>
          </a:xfrm>
        </p:spPr>
        <p:txBody>
          <a:bodyPr>
            <a:normAutofit fontScale="90000"/>
          </a:bodyPr>
          <a:lstStyle/>
          <a:p>
            <a:r>
              <a:rPr lang="fi-FI" b="1">
                <a:latin typeface="Neue Haas Grotesk Text Pro"/>
              </a:rPr>
              <a:t>RESEARCHING</a:t>
            </a:r>
            <a:endParaRPr lang="en-US"/>
          </a:p>
        </p:txBody>
      </p:sp>
      <p:sp>
        <p:nvSpPr>
          <p:cNvPr id="6" name="Google Shape;198;p27">
            <a:extLst>
              <a:ext uri="{FF2B5EF4-FFF2-40B4-BE49-F238E27FC236}">
                <a16:creationId xmlns:a16="http://schemas.microsoft.com/office/drawing/2014/main" id="{CE125836-9B71-DB4E-A4C0-1D7CBD7A4BA6}"/>
              </a:ext>
            </a:extLst>
          </p:cNvPr>
          <p:cNvSpPr txBox="1"/>
          <p:nvPr/>
        </p:nvSpPr>
        <p:spPr>
          <a:xfrm>
            <a:off x="381131" y="4743450"/>
            <a:ext cx="3941181" cy="268592"/>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defRPr/>
            </a:pPr>
            <a:r>
              <a:rPr lang="en-US" sz="525">
                <a:solidFill>
                  <a:schemeClr val="bg1"/>
                </a:solidFill>
                <a:latin typeface="Neue Haas Grotesk Text Pro" panose="020B0504020202020204" pitchFamily="34" charset="0"/>
                <a:ea typeface="Work Sans"/>
                <a:cs typeface="Work Sans"/>
                <a:sym typeface="Work Sans"/>
              </a:rPr>
              <a:t>Creative Commons CC BY 4.0 2026 </a:t>
            </a:r>
          </a:p>
          <a:p>
            <a:pPr lvl="0">
              <a:defRPr/>
            </a:pPr>
            <a:r>
              <a:rPr lang="en-US" sz="525">
                <a:solidFill>
                  <a:schemeClr val="bg1"/>
                </a:solidFill>
                <a:latin typeface="Neue Haas Grotesk Text Pro" panose="020B0504020202020204" pitchFamily="34" charset="0"/>
                <a:ea typeface="Work Sans"/>
                <a:cs typeface="Work Sans"/>
                <a:sym typeface="Work Sans"/>
              </a:rPr>
              <a:t>Nicole Kajander · Jenna Karvonen · Henna Kyrö · Kerttu Parkkinen · Giovanna Usai</a:t>
            </a:r>
            <a:br>
              <a:rPr lang="en-US" sz="525">
                <a:solidFill>
                  <a:schemeClr val="bg1"/>
                </a:solidFill>
                <a:latin typeface="Neue Haas Grotesk Text Pro" panose="020B0504020202020204" pitchFamily="34" charset="0"/>
                <a:ea typeface="Work Sans"/>
                <a:cs typeface="Work Sans"/>
                <a:sym typeface="Work Sans"/>
              </a:rPr>
            </a:br>
            <a:r>
              <a:rPr lang="en-US" sz="525">
                <a:solidFill>
                  <a:schemeClr val="bg1"/>
                </a:solidFill>
                <a:latin typeface="Neue Haas Grotesk Text Pro" panose="020B0504020202020204" pitchFamily="34" charset="0"/>
                <a:ea typeface="Work Sans"/>
                <a:cs typeface="Work Sans"/>
                <a:sym typeface="Work Sans"/>
              </a:rPr>
              <a:t>Design for Government course · Aalto University</a:t>
            </a:r>
            <a:endParaRPr lang="en-US" sz="975">
              <a:solidFill>
                <a:schemeClr val="bg1"/>
              </a:solidFill>
              <a:latin typeface="Neue Haas Grotesk Text Pro" panose="020B0504020202020204" pitchFamily="34" charset="0"/>
              <a:ea typeface="Work Sans"/>
              <a:cs typeface="Work Sans"/>
              <a:sym typeface="Work Sans"/>
            </a:endParaRPr>
          </a:p>
        </p:txBody>
      </p:sp>
    </p:spTree>
    <p:extLst>
      <p:ext uri="{BB962C8B-B14F-4D97-AF65-F5344CB8AC3E}">
        <p14:creationId xmlns:p14="http://schemas.microsoft.com/office/powerpoint/2010/main" val="8000916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DEDFE2"/>
        </a:solidFill>
        <a:effectLst/>
      </p:bgPr>
    </p:bg>
    <p:spTree>
      <p:nvGrpSpPr>
        <p:cNvPr id="1" name="Shape 1682">
          <a:extLst>
            <a:ext uri="{FF2B5EF4-FFF2-40B4-BE49-F238E27FC236}">
              <a16:creationId xmlns:a16="http://schemas.microsoft.com/office/drawing/2014/main" id="{04CC37B0-8675-CB6A-4780-3996CDAF7234}"/>
            </a:ext>
          </a:extLst>
        </p:cNvPr>
        <p:cNvGrpSpPr/>
        <p:nvPr/>
      </p:nvGrpSpPr>
      <p:grpSpPr>
        <a:xfrm>
          <a:off x="0" y="0"/>
          <a:ext cx="0" cy="0"/>
          <a:chOff x="0" y="0"/>
          <a:chExt cx="0" cy="0"/>
        </a:xfrm>
      </p:grpSpPr>
      <p:pic>
        <p:nvPicPr>
          <p:cNvPr id="9" name="Kuva 8">
            <a:extLst>
              <a:ext uri="{FF2B5EF4-FFF2-40B4-BE49-F238E27FC236}">
                <a16:creationId xmlns:a16="http://schemas.microsoft.com/office/drawing/2014/main" id="{33695E6A-1236-7656-1292-601002F02068}"/>
              </a:ext>
            </a:extLst>
          </p:cNvPr>
          <p:cNvPicPr>
            <a:picLocks noChangeAspect="1"/>
          </p:cNvPicPr>
          <p:nvPr/>
        </p:nvPicPr>
        <p:blipFill>
          <a:blip r:embed="rId4"/>
          <a:stretch>
            <a:fillRect/>
          </a:stretch>
        </p:blipFill>
        <p:spPr>
          <a:xfrm>
            <a:off x="3848725" y="2169442"/>
            <a:ext cx="1446550" cy="804616"/>
          </a:xfrm>
          <a:prstGeom prst="rect">
            <a:avLst/>
          </a:prstGeom>
        </p:spPr>
      </p:pic>
      <p:pic>
        <p:nvPicPr>
          <p:cNvPr id="11" name="Kuva 10">
            <a:extLst>
              <a:ext uri="{FF2B5EF4-FFF2-40B4-BE49-F238E27FC236}">
                <a16:creationId xmlns:a16="http://schemas.microsoft.com/office/drawing/2014/main" id="{9F4A1628-0303-C5FD-D491-DFCB57CB8A3C}"/>
              </a:ext>
            </a:extLst>
          </p:cNvPr>
          <p:cNvPicPr>
            <a:picLocks noChangeAspect="1"/>
          </p:cNvPicPr>
          <p:nvPr/>
        </p:nvPicPr>
        <p:blipFill>
          <a:blip r:embed="rId5"/>
          <a:stretch>
            <a:fillRect/>
          </a:stretch>
        </p:blipFill>
        <p:spPr>
          <a:xfrm>
            <a:off x="3702837" y="3286096"/>
            <a:ext cx="1645238" cy="398492"/>
          </a:xfrm>
          <a:prstGeom prst="rect">
            <a:avLst/>
          </a:prstGeom>
        </p:spPr>
      </p:pic>
      <p:pic>
        <p:nvPicPr>
          <p:cNvPr id="13" name="Kuva 12">
            <a:extLst>
              <a:ext uri="{FF2B5EF4-FFF2-40B4-BE49-F238E27FC236}">
                <a16:creationId xmlns:a16="http://schemas.microsoft.com/office/drawing/2014/main" id="{8ABC72E1-C8BA-1158-DED7-6B54E8E78EFC}"/>
              </a:ext>
            </a:extLst>
          </p:cNvPr>
          <p:cNvPicPr>
            <a:picLocks noChangeAspect="1"/>
          </p:cNvPicPr>
          <p:nvPr/>
        </p:nvPicPr>
        <p:blipFill>
          <a:blip r:embed="rId6"/>
          <a:stretch>
            <a:fillRect/>
          </a:stretch>
        </p:blipFill>
        <p:spPr>
          <a:xfrm>
            <a:off x="3082637" y="1219805"/>
            <a:ext cx="1240401" cy="764914"/>
          </a:xfrm>
          <a:prstGeom prst="rect">
            <a:avLst/>
          </a:prstGeom>
        </p:spPr>
      </p:pic>
      <p:pic>
        <p:nvPicPr>
          <p:cNvPr id="16" name="Kuva 15">
            <a:extLst>
              <a:ext uri="{FF2B5EF4-FFF2-40B4-BE49-F238E27FC236}">
                <a16:creationId xmlns:a16="http://schemas.microsoft.com/office/drawing/2014/main" id="{D6C42415-3A50-5A27-FFC0-A21C56AB47C6}"/>
              </a:ext>
            </a:extLst>
          </p:cNvPr>
          <p:cNvPicPr>
            <a:picLocks noChangeAspect="1"/>
          </p:cNvPicPr>
          <p:nvPr/>
        </p:nvPicPr>
        <p:blipFill>
          <a:blip r:embed="rId7"/>
          <a:stretch>
            <a:fillRect/>
          </a:stretch>
        </p:blipFill>
        <p:spPr>
          <a:xfrm>
            <a:off x="4592331" y="1427712"/>
            <a:ext cx="1511487" cy="468881"/>
          </a:xfrm>
          <a:prstGeom prst="rect">
            <a:avLst/>
          </a:prstGeom>
        </p:spPr>
      </p:pic>
      <p:pic>
        <p:nvPicPr>
          <p:cNvPr id="20" name="Kuva 19">
            <a:extLst>
              <a:ext uri="{FF2B5EF4-FFF2-40B4-BE49-F238E27FC236}">
                <a16:creationId xmlns:a16="http://schemas.microsoft.com/office/drawing/2014/main" id="{6A446F02-AFBA-E730-7EC4-D6E35D5F79EE}"/>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5752544" y="3180333"/>
            <a:ext cx="2035945" cy="610021"/>
          </a:xfrm>
          <a:prstGeom prst="rect">
            <a:avLst/>
          </a:prstGeom>
        </p:spPr>
      </p:pic>
      <p:pic>
        <p:nvPicPr>
          <p:cNvPr id="22" name="Kuva 21">
            <a:extLst>
              <a:ext uri="{FF2B5EF4-FFF2-40B4-BE49-F238E27FC236}">
                <a16:creationId xmlns:a16="http://schemas.microsoft.com/office/drawing/2014/main" id="{2979E9FF-4252-5F52-133D-0F37EFF6F42A}"/>
              </a:ext>
            </a:extLst>
          </p:cNvPr>
          <p:cNvPicPr>
            <a:picLocks noChangeAspect="1"/>
          </p:cNvPicPr>
          <p:nvPr/>
        </p:nvPicPr>
        <p:blipFill>
          <a:blip r:embed="rId9"/>
          <a:stretch>
            <a:fillRect/>
          </a:stretch>
        </p:blipFill>
        <p:spPr>
          <a:xfrm>
            <a:off x="2370359" y="3023636"/>
            <a:ext cx="869227" cy="923415"/>
          </a:xfrm>
          <a:prstGeom prst="rect">
            <a:avLst/>
          </a:prstGeom>
        </p:spPr>
      </p:pic>
      <p:pic>
        <p:nvPicPr>
          <p:cNvPr id="1026" name="Picture 2">
            <a:extLst>
              <a:ext uri="{FF2B5EF4-FFF2-40B4-BE49-F238E27FC236}">
                <a16:creationId xmlns:a16="http://schemas.microsoft.com/office/drawing/2014/main" id="{D220617A-F18F-29FA-5A05-BDA8AF5EDAE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83187" y="2343154"/>
            <a:ext cx="1609951" cy="39655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B48F6AE6-4D61-4AAE-CCDB-00AC9FDA696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550862" y="2148739"/>
            <a:ext cx="2185015" cy="804617"/>
          </a:xfrm>
          <a:prstGeom prst="rect">
            <a:avLst/>
          </a:prstGeom>
          <a:noFill/>
          <a:extLst>
            <a:ext uri="{909E8E84-426E-40DD-AFC4-6F175D3DCCD1}">
              <a14:hiddenFill xmlns:a14="http://schemas.microsoft.com/office/drawing/2010/main">
                <a:solidFill>
                  <a:srgbClr val="FFFFFF"/>
                </a:solidFill>
              </a14:hiddenFill>
            </a:ext>
          </a:extLst>
        </p:spPr>
      </p:pic>
      <p:sp>
        <p:nvSpPr>
          <p:cNvPr id="10" name="Google Shape;198;p27">
            <a:extLst>
              <a:ext uri="{FF2B5EF4-FFF2-40B4-BE49-F238E27FC236}">
                <a16:creationId xmlns:a16="http://schemas.microsoft.com/office/drawing/2014/main" id="{348F72C9-F2D4-C004-3B7F-78F0A4E91376}"/>
              </a:ext>
            </a:extLst>
          </p:cNvPr>
          <p:cNvSpPr txBox="1"/>
          <p:nvPr/>
        </p:nvSpPr>
        <p:spPr>
          <a:xfrm>
            <a:off x="381131" y="4743450"/>
            <a:ext cx="3941181" cy="268592"/>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defRPr/>
            </a:pPr>
            <a:r>
              <a:rPr lang="en-US" sz="525">
                <a:solidFill>
                  <a:schemeClr val="bg1"/>
                </a:solidFill>
                <a:latin typeface="Neue Haas Grotesk Text Pro" panose="020B0504020202020204" pitchFamily="34" charset="0"/>
                <a:ea typeface="Work Sans"/>
                <a:cs typeface="Work Sans"/>
                <a:sym typeface="Work Sans"/>
              </a:rPr>
              <a:t>Creative Commons CC BY 4.0 2026 </a:t>
            </a:r>
          </a:p>
          <a:p>
            <a:pPr lvl="0">
              <a:defRPr/>
            </a:pPr>
            <a:r>
              <a:rPr lang="en-US" sz="525">
                <a:solidFill>
                  <a:schemeClr val="bg1"/>
                </a:solidFill>
                <a:latin typeface="Neue Haas Grotesk Text Pro" panose="020B0504020202020204" pitchFamily="34" charset="0"/>
                <a:ea typeface="Work Sans"/>
                <a:cs typeface="Work Sans"/>
                <a:sym typeface="Work Sans"/>
              </a:rPr>
              <a:t>Nicole Kajander · Jenna Karvonen · Henna Kyrö · Kerttu Parkkinen · Giovanna Usai</a:t>
            </a:r>
            <a:br>
              <a:rPr lang="en-US" sz="525">
                <a:solidFill>
                  <a:schemeClr val="bg1"/>
                </a:solidFill>
                <a:latin typeface="Neue Haas Grotesk Text Pro" panose="020B0504020202020204" pitchFamily="34" charset="0"/>
                <a:ea typeface="Work Sans"/>
                <a:cs typeface="Work Sans"/>
                <a:sym typeface="Work Sans"/>
              </a:rPr>
            </a:br>
            <a:r>
              <a:rPr lang="en-US" sz="525">
                <a:solidFill>
                  <a:schemeClr val="bg1"/>
                </a:solidFill>
                <a:latin typeface="Neue Haas Grotesk Text Pro" panose="020B0504020202020204" pitchFamily="34" charset="0"/>
                <a:ea typeface="Work Sans"/>
                <a:cs typeface="Work Sans"/>
                <a:sym typeface="Work Sans"/>
              </a:rPr>
              <a:t>Design for Government course · Aalto University</a:t>
            </a:r>
            <a:endParaRPr lang="en-US" sz="975">
              <a:solidFill>
                <a:schemeClr val="bg1"/>
              </a:solidFill>
              <a:latin typeface="Neue Haas Grotesk Text Pro" panose="020B0504020202020204" pitchFamily="34" charset="0"/>
              <a:ea typeface="Work Sans"/>
              <a:cs typeface="Work Sans"/>
              <a:sym typeface="Work Sans"/>
            </a:endParaRPr>
          </a:p>
        </p:txBody>
      </p:sp>
      <p:sp>
        <p:nvSpPr>
          <p:cNvPr id="2" name="Google Shape;61;p17">
            <a:extLst>
              <a:ext uri="{FF2B5EF4-FFF2-40B4-BE49-F238E27FC236}">
                <a16:creationId xmlns:a16="http://schemas.microsoft.com/office/drawing/2014/main" id="{C4801F24-230D-9AD7-C581-C2EBDBCE14B0}"/>
              </a:ext>
            </a:extLst>
          </p:cNvPr>
          <p:cNvSpPr txBox="1">
            <a:spLocks/>
          </p:cNvSpPr>
          <p:nvPr/>
        </p:nvSpPr>
        <p:spPr>
          <a:xfrm>
            <a:off x="0" y="-1"/>
            <a:ext cx="9144000" cy="400051"/>
          </a:xfrm>
          <a:prstGeom prst="rect">
            <a:avLst/>
          </a:prstGeom>
        </p:spPr>
        <p:txBody>
          <a:bodyPr spcFirstLastPara="1" vert="horz" wrap="square" lIns="91425" tIns="91425" rIns="91425" bIns="91425" rtlCol="0" anchor="b" anchorCtr="0">
            <a:noAutofit/>
          </a:bodyPr>
          <a:lstStyle>
            <a:lvl1pPr algn="ctr" defTabSz="914400" rtl="0" eaLnBrk="1" latinLnBrk="0" hangingPunct="1">
              <a:lnSpc>
                <a:spcPct val="90000"/>
              </a:lnSpc>
              <a:spcBef>
                <a:spcPct val="0"/>
              </a:spcBef>
              <a:buNone/>
              <a:defRPr sz="6000" kern="1200">
                <a:solidFill>
                  <a:schemeClr val="tx1"/>
                </a:solidFill>
                <a:latin typeface="Neue Haas Grotesk Text Pro" panose="020B0504020202020204" pitchFamily="34" charset="0"/>
                <a:ea typeface="+mj-ea"/>
                <a:cs typeface="+mj-cs"/>
              </a:defRPr>
            </a:lvl1pPr>
          </a:lstStyle>
          <a:p>
            <a:pPr>
              <a:spcBef>
                <a:spcPts val="0"/>
              </a:spcBef>
            </a:pPr>
            <a:r>
              <a:rPr lang="en-US" sz="675" b="1">
                <a:latin typeface="Neue Haas Grotesk Text Pro"/>
              </a:rPr>
              <a:t>REFRAMING / ANCHORING / </a:t>
            </a:r>
            <a:r>
              <a:rPr lang="en-US" sz="675" b="1">
                <a:highlight>
                  <a:srgbClr val="9FC9EB"/>
                </a:highlight>
                <a:latin typeface="Neue Haas Grotesk Text Pro"/>
              </a:rPr>
              <a:t>RESEARCHING</a:t>
            </a:r>
            <a:r>
              <a:rPr lang="en-US" sz="675" b="1">
                <a:latin typeface="Neue Haas Grotesk Text Pro"/>
              </a:rPr>
              <a:t> / TAKING ACTION / LEVERAGING / ENVISIONING</a:t>
            </a:r>
          </a:p>
        </p:txBody>
      </p:sp>
    </p:spTree>
    <p:extLst>
      <p:ext uri="{BB962C8B-B14F-4D97-AF65-F5344CB8AC3E}">
        <p14:creationId xmlns:p14="http://schemas.microsoft.com/office/powerpoint/2010/main" val="672498889"/>
      </p:ext>
    </p:extLst>
  </p:cSld>
  <p:clrMapOvr>
    <a:masterClrMapping/>
  </p:clrMapOvr>
  <p:extLst>
    <p:ext uri="{6950BFC3-D8DA-4A85-94F7-54DA5524770B}">
      <p188:commentRel xmlns:p188="http://schemas.microsoft.com/office/powerpoint/2018/8/main" r:id="rId3"/>
    </p:ext>
  </p:extLst>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DEDFE2"/>
        </a:solidFill>
        <a:effectLst/>
      </p:bgPr>
    </p:bg>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id="{69B18750-F390-F7C5-D6FE-F64339AF5CCC}"/>
              </a:ext>
            </a:extLst>
          </p:cNvPr>
          <p:cNvSpPr txBox="1">
            <a:spLocks noChangeArrowheads="1"/>
          </p:cNvSpPr>
          <p:nvPr/>
        </p:nvSpPr>
        <p:spPr bwMode="auto">
          <a:xfrm>
            <a:off x="1228373" y="3061032"/>
            <a:ext cx="98563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marL="228600" indent="-228600" algn="l" defTabSz="914400" rtl="0" eaLnBrk="0" fontAlgn="base" latinLnBrk="0" hangingPunct="0">
              <a:lnSpc>
                <a:spcPct val="90000"/>
              </a:lnSpc>
              <a:spcBef>
                <a:spcPct val="0"/>
              </a:spcBef>
              <a:spcAft>
                <a:spcPct val="0"/>
              </a:spcAft>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685800" indent="-228600" algn="l" defTabSz="914400" rtl="0" eaLnBrk="0" fontAlgn="base" latinLnBrk="0" hangingPunct="0">
              <a:lnSpc>
                <a:spcPct val="90000"/>
              </a:lnSpc>
              <a:spcBef>
                <a:spcPct val="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indent="-228600" algn="l" defTabSz="914400" rtl="0" eaLnBrk="0" fontAlgn="base" latinLnBrk="0" hangingPunct="0">
              <a:lnSpc>
                <a:spcPct val="90000"/>
              </a:lnSpc>
              <a:spcBef>
                <a:spcPct val="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defTabSz="914400" rtl="0" eaLnBrk="0" fontAlgn="base" latinLnBrk="0" hangingPunct="0">
              <a:lnSpc>
                <a:spcPct val="90000"/>
              </a:lnSpc>
              <a:spcBef>
                <a:spcPct val="0"/>
              </a:spcBef>
              <a:spcAft>
                <a:spcPct val="0"/>
              </a:spcAft>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indent="-228600" algn="l" defTabSz="914400" rtl="0" eaLnBrk="0" fontAlgn="base" latinLnBrk="0" hangingPunct="0">
              <a:lnSpc>
                <a:spcPct val="90000"/>
              </a:lnSpc>
              <a:spcBef>
                <a:spcPct val="0"/>
              </a:spcBef>
              <a:spcAft>
                <a:spcPct val="0"/>
              </a:spcAft>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lnSpc>
                <a:spcPct val="90000"/>
              </a:lnSpc>
              <a:spcBef>
                <a:spcPct val="0"/>
              </a:spcBef>
              <a:spcAft>
                <a:spcPct val="0"/>
              </a:spcAft>
              <a:buFont typeface="Arial" panose="020B0604020202020204" pitchFamily="34" charset="0"/>
              <a:buChar char="•"/>
              <a:defRPr sz="1800"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lnSpc>
                <a:spcPct val="90000"/>
              </a:lnSpc>
              <a:spcBef>
                <a:spcPct val="0"/>
              </a:spcBef>
              <a:spcAft>
                <a:spcPct val="0"/>
              </a:spcAft>
              <a:buFont typeface="Arial" panose="020B0604020202020204" pitchFamily="34" charset="0"/>
              <a:buChar char="•"/>
              <a:defRPr sz="1800"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lnSpc>
                <a:spcPct val="90000"/>
              </a:lnSpc>
              <a:spcBef>
                <a:spcPct val="0"/>
              </a:spcBef>
              <a:spcAft>
                <a:spcPct val="0"/>
              </a:spcAft>
              <a:buFont typeface="Arial" panose="020B0604020202020204" pitchFamily="34" charset="0"/>
              <a:buChar char="•"/>
              <a:defRPr sz="1800"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lnSpc>
                <a:spcPct val="90000"/>
              </a:lnSpc>
              <a:spcBef>
                <a:spcPct val="0"/>
              </a:spcBef>
              <a:spcAft>
                <a:spcPct val="0"/>
              </a:spcAft>
              <a:buFont typeface="Arial" panose="020B0604020202020204" pitchFamily="34" charset="0"/>
              <a:buChar char="•"/>
              <a:defRPr sz="1800" kern="1200">
                <a:solidFill>
                  <a:schemeClr val="tx1"/>
                </a:solidFill>
                <a:latin typeface="Arial" panose="020B0604020202020204" pitchFamily="34" charset="0"/>
                <a:ea typeface="+mn-ea"/>
                <a:cs typeface="+mn-cs"/>
              </a:defRPr>
            </a:lvl9pPr>
          </a:lstStyle>
          <a:p>
            <a:pPr marL="0" indent="0" algn="ctr">
              <a:lnSpc>
                <a:spcPct val="100000"/>
              </a:lnSpc>
              <a:buNone/>
            </a:pPr>
            <a:r>
              <a:rPr lang="fi-FI" altLang="fi-FI" sz="1500" b="1">
                <a:latin typeface="Neue Haas Grotesk Text Pro" panose="020B0504020202020204" pitchFamily="34" charset="0"/>
              </a:rPr>
              <a:t>Property </a:t>
            </a:r>
            <a:r>
              <a:rPr lang="fi-FI" altLang="fi-FI" sz="1500" b="1" err="1">
                <a:latin typeface="Neue Haas Grotesk Text Pro" panose="020B0504020202020204" pitchFamily="34" charset="0"/>
              </a:rPr>
              <a:t>Managers</a:t>
            </a:r>
            <a:endParaRPr lang="fi-FI" altLang="fi-FI" sz="1500" b="1">
              <a:latin typeface="Neue Haas Grotesk Text Pro" panose="020B0504020202020204" pitchFamily="34" charset="0"/>
            </a:endParaRPr>
          </a:p>
        </p:txBody>
      </p:sp>
      <p:sp>
        <p:nvSpPr>
          <p:cNvPr id="5" name="Rectangle 1">
            <a:extLst>
              <a:ext uri="{FF2B5EF4-FFF2-40B4-BE49-F238E27FC236}">
                <a16:creationId xmlns:a16="http://schemas.microsoft.com/office/drawing/2014/main" id="{F14FE455-5021-A95A-7257-2FCCB169C7BC}"/>
              </a:ext>
            </a:extLst>
          </p:cNvPr>
          <p:cNvSpPr txBox="1">
            <a:spLocks noChangeArrowheads="1"/>
          </p:cNvSpPr>
          <p:nvPr/>
        </p:nvSpPr>
        <p:spPr bwMode="auto">
          <a:xfrm>
            <a:off x="7232027" y="3291863"/>
            <a:ext cx="765219"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marL="228600" indent="-228600" algn="l" defTabSz="914400" rtl="0" eaLnBrk="0" fontAlgn="base" latinLnBrk="0" hangingPunct="0">
              <a:lnSpc>
                <a:spcPct val="90000"/>
              </a:lnSpc>
              <a:spcBef>
                <a:spcPct val="0"/>
              </a:spcBef>
              <a:spcAft>
                <a:spcPct val="0"/>
              </a:spcAft>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685800" indent="-228600" algn="l" defTabSz="914400" rtl="0" eaLnBrk="0" fontAlgn="base" latinLnBrk="0" hangingPunct="0">
              <a:lnSpc>
                <a:spcPct val="90000"/>
              </a:lnSpc>
              <a:spcBef>
                <a:spcPct val="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indent="-228600" algn="l" defTabSz="914400" rtl="0" eaLnBrk="0" fontAlgn="base" latinLnBrk="0" hangingPunct="0">
              <a:lnSpc>
                <a:spcPct val="90000"/>
              </a:lnSpc>
              <a:spcBef>
                <a:spcPct val="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defTabSz="914400" rtl="0" eaLnBrk="0" fontAlgn="base" latinLnBrk="0" hangingPunct="0">
              <a:lnSpc>
                <a:spcPct val="90000"/>
              </a:lnSpc>
              <a:spcBef>
                <a:spcPct val="0"/>
              </a:spcBef>
              <a:spcAft>
                <a:spcPct val="0"/>
              </a:spcAft>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indent="-228600" algn="l" defTabSz="914400" rtl="0" eaLnBrk="0" fontAlgn="base" latinLnBrk="0" hangingPunct="0">
              <a:lnSpc>
                <a:spcPct val="90000"/>
              </a:lnSpc>
              <a:spcBef>
                <a:spcPct val="0"/>
              </a:spcBef>
              <a:spcAft>
                <a:spcPct val="0"/>
              </a:spcAft>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lnSpc>
                <a:spcPct val="90000"/>
              </a:lnSpc>
              <a:spcBef>
                <a:spcPct val="0"/>
              </a:spcBef>
              <a:spcAft>
                <a:spcPct val="0"/>
              </a:spcAft>
              <a:buFont typeface="Arial" panose="020B0604020202020204" pitchFamily="34" charset="0"/>
              <a:buChar char="•"/>
              <a:defRPr sz="1800"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lnSpc>
                <a:spcPct val="90000"/>
              </a:lnSpc>
              <a:spcBef>
                <a:spcPct val="0"/>
              </a:spcBef>
              <a:spcAft>
                <a:spcPct val="0"/>
              </a:spcAft>
              <a:buFont typeface="Arial" panose="020B0604020202020204" pitchFamily="34" charset="0"/>
              <a:buChar char="•"/>
              <a:defRPr sz="1800"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lnSpc>
                <a:spcPct val="90000"/>
              </a:lnSpc>
              <a:spcBef>
                <a:spcPct val="0"/>
              </a:spcBef>
              <a:spcAft>
                <a:spcPct val="0"/>
              </a:spcAft>
              <a:buFont typeface="Arial" panose="020B0604020202020204" pitchFamily="34" charset="0"/>
              <a:buChar char="•"/>
              <a:defRPr sz="1800"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lnSpc>
                <a:spcPct val="90000"/>
              </a:lnSpc>
              <a:spcBef>
                <a:spcPct val="0"/>
              </a:spcBef>
              <a:spcAft>
                <a:spcPct val="0"/>
              </a:spcAft>
              <a:buFont typeface="Arial" panose="020B0604020202020204" pitchFamily="34" charset="0"/>
              <a:buChar char="•"/>
              <a:defRPr sz="1800" kern="1200">
                <a:solidFill>
                  <a:schemeClr val="tx1"/>
                </a:solidFill>
                <a:latin typeface="Arial" panose="020B0604020202020204" pitchFamily="34" charset="0"/>
                <a:ea typeface="+mn-ea"/>
                <a:cs typeface="+mn-cs"/>
              </a:defRPr>
            </a:lvl9pPr>
          </a:lstStyle>
          <a:p>
            <a:pPr marL="0" indent="0">
              <a:lnSpc>
                <a:spcPct val="100000"/>
              </a:lnSpc>
              <a:buNone/>
            </a:pPr>
            <a:r>
              <a:rPr lang="fi-FI" altLang="fi-FI" sz="1500" b="1" err="1">
                <a:latin typeface="Neue Haas Grotesk Text Pro" panose="020B0504020202020204" pitchFamily="34" charset="0"/>
              </a:rPr>
              <a:t>Experts</a:t>
            </a:r>
            <a:endParaRPr lang="fi-FI" altLang="fi-FI" sz="1500" b="1">
              <a:latin typeface="Neue Haas Grotesk Text Pro" panose="020B0504020202020204" pitchFamily="34" charset="0"/>
            </a:endParaRPr>
          </a:p>
        </p:txBody>
      </p:sp>
      <p:sp>
        <p:nvSpPr>
          <p:cNvPr id="7" name="TextBox 6">
            <a:extLst>
              <a:ext uri="{FF2B5EF4-FFF2-40B4-BE49-F238E27FC236}">
                <a16:creationId xmlns:a16="http://schemas.microsoft.com/office/drawing/2014/main" id="{3CF13BFF-ABFB-3289-C8CD-16B76B80D7C6}"/>
              </a:ext>
            </a:extLst>
          </p:cNvPr>
          <p:cNvSpPr txBox="1"/>
          <p:nvPr/>
        </p:nvSpPr>
        <p:spPr>
          <a:xfrm>
            <a:off x="3859384" y="3010288"/>
            <a:ext cx="1587444" cy="553998"/>
          </a:xfrm>
          <a:prstGeom prst="rect">
            <a:avLst/>
          </a:prstGeom>
          <a:noFill/>
        </p:spPr>
        <p:txBody>
          <a:bodyPr wrap="square">
            <a:spAutoFit/>
          </a:bodyPr>
          <a:lstStyle/>
          <a:p>
            <a:pPr algn="ctr"/>
            <a:r>
              <a:rPr lang="fi-FI" altLang="fi-FI" sz="1500" b="1" err="1">
                <a:latin typeface="Neue Haas Grotesk Text Pro" panose="020B0504020202020204" pitchFamily="34" charset="0"/>
              </a:rPr>
              <a:t>Housing</a:t>
            </a:r>
            <a:r>
              <a:rPr lang="fi-FI" altLang="fi-FI" sz="1500" b="1">
                <a:latin typeface="Neue Haas Grotesk Text Pro" panose="020B0504020202020204" pitchFamily="34" charset="0"/>
              </a:rPr>
              <a:t> </a:t>
            </a:r>
            <a:r>
              <a:rPr lang="fi-FI" altLang="fi-FI" sz="1500" b="1" err="1">
                <a:latin typeface="Neue Haas Grotesk Text Pro" panose="020B0504020202020204" pitchFamily="34" charset="0"/>
              </a:rPr>
              <a:t>Companies</a:t>
            </a:r>
            <a:endParaRPr lang="fi-FI" altLang="fi-FI" sz="1500" b="1">
              <a:latin typeface="Neue Haas Grotesk Text Pro" panose="020B0504020202020204" pitchFamily="34" charset="0"/>
            </a:endParaRPr>
          </a:p>
        </p:txBody>
      </p:sp>
      <p:pic>
        <p:nvPicPr>
          <p:cNvPr id="12" name="Picture 11" descr="A picture containing text, vector graphics&#10;&#10;Description automatically generated">
            <a:extLst>
              <a:ext uri="{FF2B5EF4-FFF2-40B4-BE49-F238E27FC236}">
                <a16:creationId xmlns:a16="http://schemas.microsoft.com/office/drawing/2014/main" id="{632EF96E-9C94-2ECC-B127-56BD20E2B422}"/>
              </a:ext>
            </a:extLst>
          </p:cNvPr>
          <p:cNvPicPr>
            <a:picLocks noChangeAspect="1"/>
          </p:cNvPicPr>
          <p:nvPr/>
        </p:nvPicPr>
        <p:blipFill>
          <a:blip r:embed="rId4"/>
          <a:stretch>
            <a:fillRect/>
          </a:stretch>
        </p:blipFill>
        <p:spPr>
          <a:xfrm>
            <a:off x="9309189" y="1829983"/>
            <a:ext cx="1358689" cy="1461881"/>
          </a:xfrm>
          <a:prstGeom prst="rect">
            <a:avLst/>
          </a:prstGeom>
        </p:spPr>
      </p:pic>
      <p:sp>
        <p:nvSpPr>
          <p:cNvPr id="15" name="Otsikko 1">
            <a:extLst>
              <a:ext uri="{FF2B5EF4-FFF2-40B4-BE49-F238E27FC236}">
                <a16:creationId xmlns:a16="http://schemas.microsoft.com/office/drawing/2014/main" id="{8D108572-DB97-2D11-0B55-0B165D759A49}"/>
              </a:ext>
            </a:extLst>
          </p:cNvPr>
          <p:cNvSpPr txBox="1">
            <a:spLocks/>
          </p:cNvSpPr>
          <p:nvPr/>
        </p:nvSpPr>
        <p:spPr>
          <a:xfrm>
            <a:off x="7112311" y="3628227"/>
            <a:ext cx="1150026" cy="729922"/>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i-FI" sz="4500" b="1">
                <a:latin typeface="Neue Haas Grotesk Text Pro" panose="020B0504020202020204" pitchFamily="34" charset="0"/>
              </a:rPr>
              <a:t>13+</a:t>
            </a:r>
          </a:p>
        </p:txBody>
      </p:sp>
      <p:pic>
        <p:nvPicPr>
          <p:cNvPr id="19" name="Kuva 10">
            <a:extLst>
              <a:ext uri="{FF2B5EF4-FFF2-40B4-BE49-F238E27FC236}">
                <a16:creationId xmlns:a16="http://schemas.microsoft.com/office/drawing/2014/main" id="{6318076B-89FA-739C-E902-21FBE5EDB0C1}"/>
              </a:ext>
            </a:extLst>
          </p:cNvPr>
          <p:cNvPicPr>
            <a:picLocks noChangeAspect="1"/>
          </p:cNvPicPr>
          <p:nvPr/>
        </p:nvPicPr>
        <p:blipFill>
          <a:blip r:embed="rId5"/>
          <a:stretch>
            <a:fillRect/>
          </a:stretch>
        </p:blipFill>
        <p:spPr>
          <a:xfrm>
            <a:off x="3230551" y="6180258"/>
            <a:ext cx="1645238" cy="398492"/>
          </a:xfrm>
          <a:prstGeom prst="rect">
            <a:avLst/>
          </a:prstGeom>
        </p:spPr>
      </p:pic>
      <p:pic>
        <p:nvPicPr>
          <p:cNvPr id="8" name="Picture 168" descr="A picture containing text&#10;&#10;Description automatically generated">
            <a:extLst>
              <a:ext uri="{FF2B5EF4-FFF2-40B4-BE49-F238E27FC236}">
                <a16:creationId xmlns:a16="http://schemas.microsoft.com/office/drawing/2014/main" id="{83E83594-6697-4462-33A4-49FC95FA14B6}"/>
              </a:ext>
            </a:extLst>
          </p:cNvPr>
          <p:cNvPicPr>
            <a:picLocks noChangeAspect="1"/>
          </p:cNvPicPr>
          <p:nvPr/>
        </p:nvPicPr>
        <p:blipFill>
          <a:blip r:embed="rId6"/>
          <a:stretch>
            <a:fillRect/>
          </a:stretch>
        </p:blipFill>
        <p:spPr>
          <a:xfrm>
            <a:off x="6966937" y="1407548"/>
            <a:ext cx="1295400" cy="1543050"/>
          </a:xfrm>
          <a:prstGeom prst="rect">
            <a:avLst/>
          </a:prstGeom>
        </p:spPr>
      </p:pic>
      <p:pic>
        <p:nvPicPr>
          <p:cNvPr id="26" name="Picture 24" descr="Logo&#10;&#10;Description automatically generated">
            <a:extLst>
              <a:ext uri="{FF2B5EF4-FFF2-40B4-BE49-F238E27FC236}">
                <a16:creationId xmlns:a16="http://schemas.microsoft.com/office/drawing/2014/main" id="{B6269C02-24EE-9780-DE15-C6B9EB3850A5}"/>
              </a:ext>
            </a:extLst>
          </p:cNvPr>
          <p:cNvPicPr>
            <a:picLocks noChangeAspect="1"/>
          </p:cNvPicPr>
          <p:nvPr/>
        </p:nvPicPr>
        <p:blipFill>
          <a:blip r:embed="rId7"/>
          <a:stretch>
            <a:fillRect/>
          </a:stretch>
        </p:blipFill>
        <p:spPr>
          <a:xfrm>
            <a:off x="9504503" y="3493292"/>
            <a:ext cx="1150026" cy="1729713"/>
          </a:xfrm>
          <a:prstGeom prst="rect">
            <a:avLst/>
          </a:prstGeom>
        </p:spPr>
      </p:pic>
      <p:pic>
        <p:nvPicPr>
          <p:cNvPr id="27" name="Picture 125" descr="A picture containing text&#10;&#10;Description automatically generated">
            <a:extLst>
              <a:ext uri="{FF2B5EF4-FFF2-40B4-BE49-F238E27FC236}">
                <a16:creationId xmlns:a16="http://schemas.microsoft.com/office/drawing/2014/main" id="{AF52E382-87A7-2ADC-5E9E-0C261F122C7F}"/>
              </a:ext>
            </a:extLst>
          </p:cNvPr>
          <p:cNvPicPr>
            <a:picLocks noChangeAspect="1"/>
          </p:cNvPicPr>
          <p:nvPr/>
        </p:nvPicPr>
        <p:blipFill>
          <a:blip r:embed="rId8"/>
          <a:stretch>
            <a:fillRect/>
          </a:stretch>
        </p:blipFill>
        <p:spPr>
          <a:xfrm>
            <a:off x="657992" y="1325122"/>
            <a:ext cx="1905693" cy="1500227"/>
          </a:xfrm>
          <a:prstGeom prst="rect">
            <a:avLst/>
          </a:prstGeom>
        </p:spPr>
      </p:pic>
      <p:sp>
        <p:nvSpPr>
          <p:cNvPr id="11" name="Otsikko 1">
            <a:extLst>
              <a:ext uri="{FF2B5EF4-FFF2-40B4-BE49-F238E27FC236}">
                <a16:creationId xmlns:a16="http://schemas.microsoft.com/office/drawing/2014/main" id="{E57DD583-D4E8-910F-87EF-280DA3770E8C}"/>
              </a:ext>
            </a:extLst>
          </p:cNvPr>
          <p:cNvSpPr txBox="1">
            <a:spLocks/>
          </p:cNvSpPr>
          <p:nvPr/>
        </p:nvSpPr>
        <p:spPr>
          <a:xfrm>
            <a:off x="4078093" y="3628227"/>
            <a:ext cx="1150026" cy="729922"/>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i-FI" sz="4500" b="1">
                <a:latin typeface="Neue Haas Grotesk Text Pro" panose="020B0504020202020204" pitchFamily="34" charset="0"/>
              </a:rPr>
              <a:t>6</a:t>
            </a:r>
          </a:p>
        </p:txBody>
      </p:sp>
      <p:sp>
        <p:nvSpPr>
          <p:cNvPr id="13" name="Otsikko 1">
            <a:extLst>
              <a:ext uri="{FF2B5EF4-FFF2-40B4-BE49-F238E27FC236}">
                <a16:creationId xmlns:a16="http://schemas.microsoft.com/office/drawing/2014/main" id="{2261A97C-B833-5834-4C10-C0DF1AF5DD9D}"/>
              </a:ext>
            </a:extLst>
          </p:cNvPr>
          <p:cNvSpPr txBox="1">
            <a:spLocks/>
          </p:cNvSpPr>
          <p:nvPr/>
        </p:nvSpPr>
        <p:spPr>
          <a:xfrm>
            <a:off x="1146179" y="3628227"/>
            <a:ext cx="1150026" cy="729922"/>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i-FI" sz="4500" b="1">
                <a:latin typeface="Neue Haas Grotesk Text Pro" panose="020B0504020202020204" pitchFamily="34" charset="0"/>
              </a:rPr>
              <a:t>3</a:t>
            </a:r>
          </a:p>
        </p:txBody>
      </p:sp>
      <p:pic>
        <p:nvPicPr>
          <p:cNvPr id="9" name="Picture 23" descr="A picture containing text&#10;&#10;Description automatically generated">
            <a:extLst>
              <a:ext uri="{FF2B5EF4-FFF2-40B4-BE49-F238E27FC236}">
                <a16:creationId xmlns:a16="http://schemas.microsoft.com/office/drawing/2014/main" id="{14E2601B-C24A-D722-0506-948CB1491A5C}"/>
              </a:ext>
            </a:extLst>
          </p:cNvPr>
          <p:cNvPicPr>
            <a:picLocks noChangeAspect="1"/>
          </p:cNvPicPr>
          <p:nvPr/>
        </p:nvPicPr>
        <p:blipFill>
          <a:blip r:embed="rId9"/>
          <a:stretch>
            <a:fillRect/>
          </a:stretch>
        </p:blipFill>
        <p:spPr>
          <a:xfrm>
            <a:off x="3341830" y="1464467"/>
            <a:ext cx="2460341" cy="1096457"/>
          </a:xfrm>
          <a:prstGeom prst="rect">
            <a:avLst/>
          </a:prstGeom>
        </p:spPr>
      </p:pic>
      <p:sp>
        <p:nvSpPr>
          <p:cNvPr id="31" name="Google Shape;198;p27">
            <a:extLst>
              <a:ext uri="{FF2B5EF4-FFF2-40B4-BE49-F238E27FC236}">
                <a16:creationId xmlns:a16="http://schemas.microsoft.com/office/drawing/2014/main" id="{A0A220B8-9242-5E79-4FA8-E660C9BD34CA}"/>
              </a:ext>
            </a:extLst>
          </p:cNvPr>
          <p:cNvSpPr txBox="1"/>
          <p:nvPr/>
        </p:nvSpPr>
        <p:spPr>
          <a:xfrm>
            <a:off x="381131" y="4743450"/>
            <a:ext cx="3941181" cy="268592"/>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defRPr/>
            </a:pPr>
            <a:r>
              <a:rPr lang="en-US" sz="525">
                <a:solidFill>
                  <a:schemeClr val="bg1"/>
                </a:solidFill>
                <a:latin typeface="Neue Haas Grotesk Text Pro" panose="020B0504020202020204" pitchFamily="34" charset="0"/>
                <a:ea typeface="Work Sans"/>
                <a:cs typeface="Work Sans"/>
                <a:sym typeface="Work Sans"/>
              </a:rPr>
              <a:t>Creative Commons CC BY 4.0 2026 </a:t>
            </a:r>
          </a:p>
          <a:p>
            <a:pPr lvl="0">
              <a:defRPr/>
            </a:pPr>
            <a:r>
              <a:rPr lang="en-US" sz="525">
                <a:solidFill>
                  <a:schemeClr val="bg1"/>
                </a:solidFill>
                <a:latin typeface="Neue Haas Grotesk Text Pro" panose="020B0504020202020204" pitchFamily="34" charset="0"/>
                <a:ea typeface="Work Sans"/>
                <a:cs typeface="Work Sans"/>
                <a:sym typeface="Work Sans"/>
              </a:rPr>
              <a:t>Nicole Kajander · Jenna Karvonen · Henna Kyrö · Kerttu Parkkinen · Giovanna Usai</a:t>
            </a:r>
            <a:br>
              <a:rPr lang="en-US" sz="525">
                <a:solidFill>
                  <a:schemeClr val="bg1"/>
                </a:solidFill>
                <a:latin typeface="Neue Haas Grotesk Text Pro" panose="020B0504020202020204" pitchFamily="34" charset="0"/>
                <a:ea typeface="Work Sans"/>
                <a:cs typeface="Work Sans"/>
                <a:sym typeface="Work Sans"/>
              </a:rPr>
            </a:br>
            <a:r>
              <a:rPr lang="en-US" sz="525">
                <a:solidFill>
                  <a:schemeClr val="bg1"/>
                </a:solidFill>
                <a:latin typeface="Neue Haas Grotesk Text Pro" panose="020B0504020202020204" pitchFamily="34" charset="0"/>
                <a:ea typeface="Work Sans"/>
                <a:cs typeface="Work Sans"/>
                <a:sym typeface="Work Sans"/>
              </a:rPr>
              <a:t>Design for Government course · Aalto University</a:t>
            </a:r>
            <a:endParaRPr lang="en-US" sz="975">
              <a:solidFill>
                <a:schemeClr val="bg1"/>
              </a:solidFill>
              <a:latin typeface="Neue Haas Grotesk Text Pro" panose="020B0504020202020204" pitchFamily="34" charset="0"/>
              <a:ea typeface="Work Sans"/>
              <a:cs typeface="Work Sans"/>
              <a:sym typeface="Work Sans"/>
            </a:endParaRPr>
          </a:p>
        </p:txBody>
      </p:sp>
      <p:sp>
        <p:nvSpPr>
          <p:cNvPr id="4" name="Google Shape;61;p17">
            <a:extLst>
              <a:ext uri="{FF2B5EF4-FFF2-40B4-BE49-F238E27FC236}">
                <a16:creationId xmlns:a16="http://schemas.microsoft.com/office/drawing/2014/main" id="{5F74439F-E752-BEE6-5BCE-51236705C5B3}"/>
              </a:ext>
            </a:extLst>
          </p:cNvPr>
          <p:cNvSpPr txBox="1">
            <a:spLocks/>
          </p:cNvSpPr>
          <p:nvPr/>
        </p:nvSpPr>
        <p:spPr>
          <a:xfrm>
            <a:off x="0" y="-1"/>
            <a:ext cx="9144000" cy="400051"/>
          </a:xfrm>
          <a:prstGeom prst="rect">
            <a:avLst/>
          </a:prstGeom>
        </p:spPr>
        <p:txBody>
          <a:bodyPr spcFirstLastPara="1" vert="horz" wrap="square" lIns="91425" tIns="91425" rIns="91425" bIns="91425" rtlCol="0" anchor="b" anchorCtr="0">
            <a:noAutofit/>
          </a:bodyPr>
          <a:lstStyle>
            <a:lvl1pPr algn="ctr" defTabSz="914400" rtl="0" eaLnBrk="1" latinLnBrk="0" hangingPunct="1">
              <a:lnSpc>
                <a:spcPct val="90000"/>
              </a:lnSpc>
              <a:spcBef>
                <a:spcPct val="0"/>
              </a:spcBef>
              <a:buNone/>
              <a:defRPr sz="6000" kern="1200">
                <a:solidFill>
                  <a:schemeClr val="tx1"/>
                </a:solidFill>
                <a:latin typeface="Neue Haas Grotesk Text Pro" panose="020B0504020202020204" pitchFamily="34" charset="0"/>
                <a:ea typeface="+mj-ea"/>
                <a:cs typeface="+mj-cs"/>
              </a:defRPr>
            </a:lvl1pPr>
          </a:lstStyle>
          <a:p>
            <a:pPr>
              <a:spcBef>
                <a:spcPts val="0"/>
              </a:spcBef>
            </a:pPr>
            <a:r>
              <a:rPr lang="en-US" sz="675" b="1">
                <a:latin typeface="Neue Haas Grotesk Text Pro"/>
              </a:rPr>
              <a:t>REFRAMING / ANCHORING / </a:t>
            </a:r>
            <a:r>
              <a:rPr lang="en-US" sz="675" b="1">
                <a:highlight>
                  <a:srgbClr val="9FC9EB"/>
                </a:highlight>
                <a:latin typeface="Neue Haas Grotesk Text Pro"/>
              </a:rPr>
              <a:t>RESEARCHING</a:t>
            </a:r>
            <a:r>
              <a:rPr lang="en-US" sz="675" b="1">
                <a:latin typeface="Neue Haas Grotesk Text Pro"/>
              </a:rPr>
              <a:t> / TAKING ACTION / LEVERAGING / ENVISIONING</a:t>
            </a:r>
          </a:p>
        </p:txBody>
      </p:sp>
    </p:spTree>
    <p:extLst>
      <p:ext uri="{BB962C8B-B14F-4D97-AF65-F5344CB8AC3E}">
        <p14:creationId xmlns:p14="http://schemas.microsoft.com/office/powerpoint/2010/main" val="2827929859"/>
      </p:ext>
    </p:extLst>
  </p:cSld>
  <p:clrMapOvr>
    <a:masterClrMapping/>
  </p:clrMapOvr>
  <p:extLst>
    <p:ext uri="{6950BFC3-D8DA-4A85-94F7-54DA5524770B}">
      <p188:commentRel xmlns:p188="http://schemas.microsoft.com/office/powerpoint/2018/8/main" r:id="rId3"/>
    </p:ext>
  </p:extLst>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DEDFE2"/>
        </a:solidFill>
        <a:effectLst/>
      </p:bgPr>
    </p:bg>
    <p:spTree>
      <p:nvGrpSpPr>
        <p:cNvPr id="1" name="">
          <a:extLst>
            <a:ext uri="{FF2B5EF4-FFF2-40B4-BE49-F238E27FC236}">
              <a16:creationId xmlns:a16="http://schemas.microsoft.com/office/drawing/2014/main" id="{F55CBDE7-E172-BD63-A3D8-DF364E1EC745}"/>
            </a:ext>
          </a:extLst>
        </p:cNvPr>
        <p:cNvGrpSpPr/>
        <p:nvPr/>
      </p:nvGrpSpPr>
      <p:grpSpPr>
        <a:xfrm>
          <a:off x="0" y="0"/>
          <a:ext cx="0" cy="0"/>
          <a:chOff x="0" y="0"/>
          <a:chExt cx="0" cy="0"/>
        </a:xfrm>
      </p:grpSpPr>
      <p:grpSp>
        <p:nvGrpSpPr>
          <p:cNvPr id="12" name="Gruppo 11">
            <a:extLst>
              <a:ext uri="{FF2B5EF4-FFF2-40B4-BE49-F238E27FC236}">
                <a16:creationId xmlns:a16="http://schemas.microsoft.com/office/drawing/2014/main" id="{BC936A68-2090-0911-7C06-120355DDAFB6}"/>
              </a:ext>
            </a:extLst>
          </p:cNvPr>
          <p:cNvGrpSpPr/>
          <p:nvPr/>
        </p:nvGrpSpPr>
        <p:grpSpPr>
          <a:xfrm rot="10800000">
            <a:off x="4033506" y="-389013"/>
            <a:ext cx="5188089" cy="5627879"/>
            <a:chOff x="-424070" y="-278296"/>
            <a:chExt cx="6917452" cy="7503839"/>
          </a:xfrm>
        </p:grpSpPr>
        <p:sp>
          <p:nvSpPr>
            <p:cNvPr id="10" name="Rettangolo 9">
              <a:extLst>
                <a:ext uri="{FF2B5EF4-FFF2-40B4-BE49-F238E27FC236}">
                  <a16:creationId xmlns:a16="http://schemas.microsoft.com/office/drawing/2014/main" id="{60759183-31DA-95BB-B910-015F9BFFB74F}"/>
                </a:ext>
              </a:extLst>
            </p:cNvPr>
            <p:cNvSpPr/>
            <p:nvPr/>
          </p:nvSpPr>
          <p:spPr>
            <a:xfrm>
              <a:off x="-424070" y="-278296"/>
              <a:ext cx="6520070" cy="7487479"/>
            </a:xfrm>
            <a:prstGeom prst="rect">
              <a:avLst/>
            </a:prstGeom>
            <a:solidFill>
              <a:srgbClr val="F6A3C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1050"/>
            </a:p>
          </p:txBody>
        </p:sp>
        <p:pic>
          <p:nvPicPr>
            <p:cNvPr id="8" name="Elemento grafico 7">
              <a:extLst>
                <a:ext uri="{FF2B5EF4-FFF2-40B4-BE49-F238E27FC236}">
                  <a16:creationId xmlns:a16="http://schemas.microsoft.com/office/drawing/2014/main" id="{960523BA-2042-DF27-69B2-921E970F4C11}"/>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rot="5400000">
              <a:off x="2495101" y="3227262"/>
              <a:ext cx="7503838" cy="492724"/>
            </a:xfrm>
            <a:prstGeom prst="rect">
              <a:avLst/>
            </a:prstGeom>
          </p:spPr>
        </p:pic>
      </p:grpSp>
      <p:sp>
        <p:nvSpPr>
          <p:cNvPr id="4" name="Rectangle 1">
            <a:extLst>
              <a:ext uri="{FF2B5EF4-FFF2-40B4-BE49-F238E27FC236}">
                <a16:creationId xmlns:a16="http://schemas.microsoft.com/office/drawing/2014/main" id="{47015ADB-FD5B-CC42-3AAC-24A33550FCA5}"/>
              </a:ext>
            </a:extLst>
          </p:cNvPr>
          <p:cNvSpPr>
            <a:spLocks noGrp="1" noChangeArrowheads="1"/>
          </p:cNvSpPr>
          <p:nvPr>
            <p:ph type="subTitle" idx="1"/>
          </p:nvPr>
        </p:nvSpPr>
        <p:spPr bwMode="auto">
          <a:xfrm>
            <a:off x="401739" y="1740754"/>
            <a:ext cx="2850047" cy="1615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spcFirstLastPara="1"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indent="0" defTabSz="685800">
              <a:buClrTx/>
              <a:buSzTx/>
            </a:pPr>
            <a:endParaRPr lang="fi-FI" altLang="fi-FI" sz="1500">
              <a:latin typeface="Neue Haas Grotesk Text Pro" panose="020B0504020202020204" pitchFamily="34" charset="0"/>
            </a:endParaRPr>
          </a:p>
          <a:p>
            <a:pPr algn="l"/>
            <a:r>
              <a:rPr lang="fi-FI" sz="1500">
                <a:latin typeface="Neue Haas Grotesk Text Pro" panose="020B0504020202020204" pitchFamily="34" charset="0"/>
              </a:rPr>
              <a:t>	</a:t>
            </a:r>
            <a:r>
              <a:rPr lang="fi-FI" sz="1500" err="1">
                <a:latin typeface="Neue Haas Grotesk Text Pro" panose="020B0504020202020204" pitchFamily="34" charset="0"/>
              </a:rPr>
              <a:t>The</a:t>
            </a:r>
            <a:r>
              <a:rPr lang="fi-FI" sz="1500">
                <a:latin typeface="Neue Haas Grotesk Text Pro" panose="020B0504020202020204" pitchFamily="34" charset="0"/>
              </a:rPr>
              <a:t> </a:t>
            </a:r>
            <a:r>
              <a:rPr lang="fi-FI" sz="1500" b="1" err="1">
                <a:highlight>
                  <a:srgbClr val="E97132"/>
                </a:highlight>
                <a:latin typeface="Neue Haas Grotesk Text Pro" panose="020B0504020202020204" pitchFamily="34" charset="0"/>
              </a:rPr>
              <a:t>responsibilities</a:t>
            </a:r>
            <a:r>
              <a:rPr lang="fi-FI" sz="1500">
                <a:latin typeface="Neue Haas Grotesk Text Pro" panose="020B0504020202020204" pitchFamily="34" charset="0"/>
              </a:rPr>
              <a:t> of </a:t>
            </a:r>
            <a:r>
              <a:rPr lang="fi-FI" sz="1500" err="1">
                <a:latin typeface="Neue Haas Grotesk Text Pro" panose="020B0504020202020204" pitchFamily="34" charset="0"/>
              </a:rPr>
              <a:t>the</a:t>
            </a:r>
            <a:r>
              <a:rPr lang="fi-FI" sz="1500">
                <a:latin typeface="Neue Haas Grotesk Text Pro" panose="020B0504020202020204" pitchFamily="34" charset="0"/>
              </a:rPr>
              <a:t> </a:t>
            </a:r>
            <a:r>
              <a:rPr lang="fi-FI" sz="1500" err="1">
                <a:latin typeface="Neue Haas Grotesk Text Pro" panose="020B0504020202020204" pitchFamily="34" charset="0"/>
              </a:rPr>
              <a:t>built</a:t>
            </a:r>
            <a:r>
              <a:rPr lang="fi-FI" sz="1500">
                <a:latin typeface="Neue Haas Grotesk Text Pro" panose="020B0504020202020204" pitchFamily="34" charset="0"/>
              </a:rPr>
              <a:t> </a:t>
            </a:r>
            <a:r>
              <a:rPr lang="fi-FI" sz="1500" err="1">
                <a:latin typeface="Neue Haas Grotesk Text Pro" panose="020B0504020202020204" pitchFamily="34" charset="0"/>
              </a:rPr>
              <a:t>environment</a:t>
            </a:r>
            <a:r>
              <a:rPr lang="fi-FI" sz="1500">
                <a:latin typeface="Neue Haas Grotesk Text Pro" panose="020B0504020202020204" pitchFamily="34" charset="0"/>
              </a:rPr>
              <a:t> </a:t>
            </a:r>
            <a:r>
              <a:rPr lang="fi-FI" sz="1500" err="1">
                <a:latin typeface="Neue Haas Grotesk Text Pro" panose="020B0504020202020204" pitchFamily="34" charset="0"/>
              </a:rPr>
              <a:t>are</a:t>
            </a:r>
            <a:r>
              <a:rPr lang="fi-FI" sz="1500">
                <a:latin typeface="Neue Haas Grotesk Text Pro" panose="020B0504020202020204" pitchFamily="34" charset="0"/>
              </a:rPr>
              <a:t> </a:t>
            </a:r>
            <a:r>
              <a:rPr lang="fi-FI" sz="1500" b="1" err="1">
                <a:highlight>
                  <a:srgbClr val="E97132"/>
                </a:highlight>
                <a:latin typeface="Neue Haas Grotesk Text Pro" panose="020B0504020202020204" pitchFamily="34" charset="0"/>
              </a:rPr>
              <a:t>fragmented</a:t>
            </a:r>
            <a:r>
              <a:rPr lang="fi-FI" sz="1500">
                <a:latin typeface="Neue Haas Grotesk Text Pro" panose="020B0504020202020204" pitchFamily="34" charset="0"/>
              </a:rPr>
              <a:t>. </a:t>
            </a:r>
            <a:r>
              <a:rPr lang="fi-FI" sz="1500" err="1">
                <a:latin typeface="Neue Haas Grotesk Text Pro" panose="020B0504020202020204" pitchFamily="34" charset="0"/>
              </a:rPr>
              <a:t>This</a:t>
            </a:r>
            <a:r>
              <a:rPr lang="fi-FI" sz="1500">
                <a:latin typeface="Neue Haas Grotesk Text Pro" panose="020B0504020202020204" pitchFamily="34" charset="0"/>
              </a:rPr>
              <a:t> </a:t>
            </a:r>
            <a:r>
              <a:rPr lang="fi-FI" sz="1500" err="1">
                <a:latin typeface="Neue Haas Grotesk Text Pro" panose="020B0504020202020204" pitchFamily="34" charset="0"/>
              </a:rPr>
              <a:t>makes</a:t>
            </a:r>
            <a:r>
              <a:rPr lang="fi-FI" sz="1500">
                <a:latin typeface="Neue Haas Grotesk Text Pro" panose="020B0504020202020204" pitchFamily="34" charset="0"/>
              </a:rPr>
              <a:t> it </a:t>
            </a:r>
            <a:r>
              <a:rPr lang="fi-FI" sz="1500" err="1">
                <a:latin typeface="Neue Haas Grotesk Text Pro" panose="020B0504020202020204" pitchFamily="34" charset="0"/>
              </a:rPr>
              <a:t>difficult</a:t>
            </a:r>
            <a:r>
              <a:rPr lang="fi-FI" sz="1500">
                <a:latin typeface="Neue Haas Grotesk Text Pro" panose="020B0504020202020204" pitchFamily="34" charset="0"/>
              </a:rPr>
              <a:t> to </a:t>
            </a:r>
            <a:r>
              <a:rPr lang="fi-FI" sz="1500" err="1">
                <a:latin typeface="Neue Haas Grotesk Text Pro" panose="020B0504020202020204" pitchFamily="34" charset="0"/>
              </a:rPr>
              <a:t>understand</a:t>
            </a:r>
            <a:r>
              <a:rPr lang="fi-FI" sz="1500">
                <a:latin typeface="Neue Haas Grotesk Text Pro" panose="020B0504020202020204" pitchFamily="34" charset="0"/>
              </a:rPr>
              <a:t> and </a:t>
            </a:r>
            <a:r>
              <a:rPr lang="fi-FI" sz="1500" err="1">
                <a:latin typeface="Neue Haas Grotesk Text Pro" panose="020B0504020202020204" pitchFamily="34" charset="0"/>
              </a:rPr>
              <a:t>take</a:t>
            </a:r>
            <a:r>
              <a:rPr lang="fi-FI" sz="1500">
                <a:latin typeface="Neue Haas Grotesk Text Pro" panose="020B0504020202020204" pitchFamily="34" charset="0"/>
              </a:rPr>
              <a:t> action.</a:t>
            </a:r>
          </a:p>
          <a:p>
            <a:pPr marL="0" indent="0" defTabSz="685800">
              <a:buClrTx/>
              <a:buSzTx/>
            </a:pPr>
            <a:endParaRPr lang="fi-FI" altLang="fi-FI" sz="1500">
              <a:latin typeface="Neue Haas Grotesk Text Pro" panose="020B0504020202020204" pitchFamily="34" charset="0"/>
            </a:endParaRPr>
          </a:p>
        </p:txBody>
      </p:sp>
      <p:sp>
        <p:nvSpPr>
          <p:cNvPr id="3" name="Otsikko 1">
            <a:extLst>
              <a:ext uri="{FF2B5EF4-FFF2-40B4-BE49-F238E27FC236}">
                <a16:creationId xmlns:a16="http://schemas.microsoft.com/office/drawing/2014/main" id="{63F28460-81EA-B911-9D41-5601FA59D481}"/>
              </a:ext>
            </a:extLst>
          </p:cNvPr>
          <p:cNvSpPr>
            <a:spLocks noGrp="1"/>
          </p:cNvSpPr>
          <p:nvPr>
            <p:ph type="ctrTitle"/>
          </p:nvPr>
        </p:nvSpPr>
        <p:spPr>
          <a:xfrm>
            <a:off x="742296" y="1038732"/>
            <a:ext cx="2774204" cy="748187"/>
          </a:xfrm>
        </p:spPr>
        <p:txBody>
          <a:bodyPr>
            <a:normAutofit/>
          </a:bodyPr>
          <a:lstStyle/>
          <a:p>
            <a:pPr algn="l"/>
            <a:r>
              <a:rPr lang="fi-FI" sz="2400" b="1"/>
              <a:t>INSIGHT 1</a:t>
            </a:r>
          </a:p>
        </p:txBody>
      </p:sp>
      <p:pic>
        <p:nvPicPr>
          <p:cNvPr id="17" name="Picture 16" descr="A building on a ground with pipes connected to it&#10;&#10;AI-generated content may be incorrect.">
            <a:extLst>
              <a:ext uri="{FF2B5EF4-FFF2-40B4-BE49-F238E27FC236}">
                <a16:creationId xmlns:a16="http://schemas.microsoft.com/office/drawing/2014/main" id="{30331357-5C96-63C9-8447-7E372843FE5A}"/>
              </a:ext>
            </a:extLst>
          </p:cNvPr>
          <p:cNvPicPr>
            <a:picLocks noChangeAspect="1"/>
          </p:cNvPicPr>
          <p:nvPr/>
        </p:nvPicPr>
        <p:blipFill>
          <a:blip r:embed="rId4"/>
          <a:stretch>
            <a:fillRect/>
          </a:stretch>
        </p:blipFill>
        <p:spPr>
          <a:xfrm>
            <a:off x="10015848" y="771774"/>
            <a:ext cx="3001321" cy="3318575"/>
          </a:xfrm>
          <a:prstGeom prst="rect">
            <a:avLst/>
          </a:prstGeom>
        </p:spPr>
      </p:pic>
      <p:sp>
        <p:nvSpPr>
          <p:cNvPr id="2" name="Tekstiruutu 1">
            <a:extLst>
              <a:ext uri="{FF2B5EF4-FFF2-40B4-BE49-F238E27FC236}">
                <a16:creationId xmlns:a16="http://schemas.microsoft.com/office/drawing/2014/main" id="{3D91DCB5-D024-86C7-E6C1-246B279E8003}"/>
              </a:ext>
            </a:extLst>
          </p:cNvPr>
          <p:cNvSpPr txBox="1"/>
          <p:nvPr/>
        </p:nvSpPr>
        <p:spPr>
          <a:xfrm>
            <a:off x="5269826" y="1286692"/>
            <a:ext cx="996177" cy="230832"/>
          </a:xfrm>
          <a:prstGeom prst="rect">
            <a:avLst/>
          </a:prstGeom>
          <a:noFill/>
        </p:spPr>
        <p:txBody>
          <a:bodyPr wrap="square" rtlCol="0">
            <a:spAutoFit/>
          </a:bodyPr>
          <a:lstStyle/>
          <a:p>
            <a:r>
              <a:rPr lang="fi-FI" sz="900" b="1">
                <a:latin typeface="Neue Haas Grotesk Text Pro" panose="020B0504020202020204" pitchFamily="34" charset="0"/>
              </a:rPr>
              <a:t>Shareholder</a:t>
            </a:r>
          </a:p>
        </p:txBody>
      </p:sp>
      <p:sp>
        <p:nvSpPr>
          <p:cNvPr id="18" name="Tekstiruutu 1">
            <a:extLst>
              <a:ext uri="{FF2B5EF4-FFF2-40B4-BE49-F238E27FC236}">
                <a16:creationId xmlns:a16="http://schemas.microsoft.com/office/drawing/2014/main" id="{8147AC48-011B-8DE2-8940-6BBB6882C8EB}"/>
              </a:ext>
            </a:extLst>
          </p:cNvPr>
          <p:cNvSpPr txBox="1"/>
          <p:nvPr/>
        </p:nvSpPr>
        <p:spPr>
          <a:xfrm>
            <a:off x="4647527" y="3713019"/>
            <a:ext cx="440837" cy="230832"/>
          </a:xfrm>
          <a:prstGeom prst="rect">
            <a:avLst/>
          </a:prstGeom>
          <a:noFill/>
        </p:spPr>
        <p:txBody>
          <a:bodyPr wrap="square" rtlCol="0">
            <a:spAutoFit/>
          </a:bodyPr>
          <a:lstStyle/>
          <a:p>
            <a:r>
              <a:rPr lang="fi-FI" sz="900" b="1">
                <a:latin typeface="Neue Haas Grotesk Text Pro" panose="020B0504020202020204" pitchFamily="34" charset="0"/>
              </a:rPr>
              <a:t>HSY</a:t>
            </a:r>
          </a:p>
        </p:txBody>
      </p:sp>
      <p:sp>
        <p:nvSpPr>
          <p:cNvPr id="19" name="Tekstiruutu 1">
            <a:extLst>
              <a:ext uri="{FF2B5EF4-FFF2-40B4-BE49-F238E27FC236}">
                <a16:creationId xmlns:a16="http://schemas.microsoft.com/office/drawing/2014/main" id="{B74ED35C-FDDC-2F26-A3E8-A7B930889F6D}"/>
              </a:ext>
            </a:extLst>
          </p:cNvPr>
          <p:cNvSpPr txBox="1"/>
          <p:nvPr/>
        </p:nvSpPr>
        <p:spPr>
          <a:xfrm>
            <a:off x="7770259" y="3590076"/>
            <a:ext cx="1268423" cy="369332"/>
          </a:xfrm>
          <a:prstGeom prst="rect">
            <a:avLst/>
          </a:prstGeom>
          <a:noFill/>
        </p:spPr>
        <p:txBody>
          <a:bodyPr wrap="square" rtlCol="0">
            <a:spAutoFit/>
          </a:bodyPr>
          <a:lstStyle/>
          <a:p>
            <a:r>
              <a:rPr lang="fi-FI" sz="900" b="1">
                <a:latin typeface="Neue Haas Grotesk Text Pro" panose="020B0504020202020204" pitchFamily="34" charset="0"/>
              </a:rPr>
              <a:t>City of Helsinki or Housing company</a:t>
            </a:r>
          </a:p>
        </p:txBody>
      </p:sp>
      <p:sp>
        <p:nvSpPr>
          <p:cNvPr id="20" name="Tekstiruutu 1">
            <a:extLst>
              <a:ext uri="{FF2B5EF4-FFF2-40B4-BE49-F238E27FC236}">
                <a16:creationId xmlns:a16="http://schemas.microsoft.com/office/drawing/2014/main" id="{0B5F47CC-BCA8-A9DD-B5AD-66C488306D42}"/>
              </a:ext>
            </a:extLst>
          </p:cNvPr>
          <p:cNvSpPr txBox="1"/>
          <p:nvPr/>
        </p:nvSpPr>
        <p:spPr>
          <a:xfrm>
            <a:off x="7577938" y="1999874"/>
            <a:ext cx="1268423" cy="230832"/>
          </a:xfrm>
          <a:prstGeom prst="rect">
            <a:avLst/>
          </a:prstGeom>
          <a:noFill/>
        </p:spPr>
        <p:txBody>
          <a:bodyPr wrap="square" rtlCol="0">
            <a:spAutoFit/>
          </a:bodyPr>
          <a:lstStyle/>
          <a:p>
            <a:r>
              <a:rPr lang="fi-FI" sz="900" b="1">
                <a:latin typeface="Neue Haas Grotesk Text Pro" panose="020B0504020202020204" pitchFamily="34" charset="0"/>
              </a:rPr>
              <a:t>Housing company</a:t>
            </a:r>
          </a:p>
        </p:txBody>
      </p:sp>
      <p:grpSp>
        <p:nvGrpSpPr>
          <p:cNvPr id="53" name="Gruppo 52">
            <a:extLst>
              <a:ext uri="{FF2B5EF4-FFF2-40B4-BE49-F238E27FC236}">
                <a16:creationId xmlns:a16="http://schemas.microsoft.com/office/drawing/2014/main" id="{24266725-2243-C0CE-BDA9-3311A3CF2EAA}"/>
              </a:ext>
            </a:extLst>
          </p:cNvPr>
          <p:cNvGrpSpPr/>
          <p:nvPr/>
        </p:nvGrpSpPr>
        <p:grpSpPr>
          <a:xfrm>
            <a:off x="5029953" y="684367"/>
            <a:ext cx="3194307" cy="3787035"/>
            <a:chOff x="6687960" y="445710"/>
            <a:chExt cx="4910290" cy="5821429"/>
          </a:xfrm>
        </p:grpSpPr>
        <p:grpSp>
          <p:nvGrpSpPr>
            <p:cNvPr id="27" name="Gruppo 26">
              <a:extLst>
                <a:ext uri="{FF2B5EF4-FFF2-40B4-BE49-F238E27FC236}">
                  <a16:creationId xmlns:a16="http://schemas.microsoft.com/office/drawing/2014/main" id="{A83BFA40-0785-E0F7-5082-E39BACD79A65}"/>
                </a:ext>
              </a:extLst>
            </p:cNvPr>
            <p:cNvGrpSpPr/>
            <p:nvPr/>
          </p:nvGrpSpPr>
          <p:grpSpPr>
            <a:xfrm>
              <a:off x="8351522" y="4818164"/>
              <a:ext cx="1398475" cy="1448975"/>
              <a:chOff x="8626874" y="4847024"/>
              <a:chExt cx="1398475" cy="1448975"/>
            </a:xfrm>
          </p:grpSpPr>
          <p:pic>
            <p:nvPicPr>
              <p:cNvPr id="15" name="Picture 5" descr="A picture containing text&#10;&#10;Description automatically generated">
                <a:extLst>
                  <a:ext uri="{FF2B5EF4-FFF2-40B4-BE49-F238E27FC236}">
                    <a16:creationId xmlns:a16="http://schemas.microsoft.com/office/drawing/2014/main" id="{1F0E96DD-601E-6A40-9D53-18165714D252}"/>
                  </a:ext>
                </a:extLst>
              </p:cNvPr>
              <p:cNvPicPr>
                <a:picLocks noChangeAspect="1"/>
              </p:cNvPicPr>
              <p:nvPr/>
            </p:nvPicPr>
            <p:blipFill>
              <a:blip r:embed="rId5"/>
              <a:srcRect t="55585"/>
              <a:stretch>
                <a:fillRect/>
              </a:stretch>
            </p:blipFill>
            <p:spPr>
              <a:xfrm>
                <a:off x="9149076" y="4847024"/>
                <a:ext cx="876273" cy="851041"/>
              </a:xfrm>
              <a:prstGeom prst="rect">
                <a:avLst/>
              </a:prstGeom>
            </p:spPr>
          </p:pic>
          <p:pic>
            <p:nvPicPr>
              <p:cNvPr id="16" name="Picture 5" descr="A picture containing text&#10;&#10;Description automatically generated">
                <a:extLst>
                  <a:ext uri="{FF2B5EF4-FFF2-40B4-BE49-F238E27FC236}">
                    <a16:creationId xmlns:a16="http://schemas.microsoft.com/office/drawing/2014/main" id="{6EAF61B1-6E29-D78C-B720-8D891C0D3A7D}"/>
                  </a:ext>
                </a:extLst>
              </p:cNvPr>
              <p:cNvPicPr>
                <a:picLocks noChangeAspect="1"/>
              </p:cNvPicPr>
              <p:nvPr/>
            </p:nvPicPr>
            <p:blipFill>
              <a:blip r:embed="rId5"/>
              <a:srcRect t="55585"/>
              <a:stretch>
                <a:fillRect/>
              </a:stretch>
            </p:blipFill>
            <p:spPr>
              <a:xfrm rot="10800000">
                <a:off x="8626874" y="5444958"/>
                <a:ext cx="876273" cy="851041"/>
              </a:xfrm>
              <a:prstGeom prst="rect">
                <a:avLst/>
              </a:prstGeom>
            </p:spPr>
          </p:pic>
        </p:grpSp>
        <p:grpSp>
          <p:nvGrpSpPr>
            <p:cNvPr id="23" name="Gruppo 22">
              <a:extLst>
                <a:ext uri="{FF2B5EF4-FFF2-40B4-BE49-F238E27FC236}">
                  <a16:creationId xmlns:a16="http://schemas.microsoft.com/office/drawing/2014/main" id="{A3EDAA68-1ACD-0042-3C50-EB4971CFBFCD}"/>
                </a:ext>
              </a:extLst>
            </p:cNvPr>
            <p:cNvGrpSpPr/>
            <p:nvPr/>
          </p:nvGrpSpPr>
          <p:grpSpPr>
            <a:xfrm rot="2461815">
              <a:off x="7258621" y="4293421"/>
              <a:ext cx="1398475" cy="1448975"/>
              <a:chOff x="7728945" y="4477783"/>
              <a:chExt cx="1398475" cy="1448975"/>
            </a:xfrm>
          </p:grpSpPr>
          <p:pic>
            <p:nvPicPr>
              <p:cNvPr id="21" name="Picture 5" descr="A picture containing text&#10;&#10;Description automatically generated">
                <a:extLst>
                  <a:ext uri="{FF2B5EF4-FFF2-40B4-BE49-F238E27FC236}">
                    <a16:creationId xmlns:a16="http://schemas.microsoft.com/office/drawing/2014/main" id="{C4F82F9C-FEA9-1199-09FF-424E40575CB2}"/>
                  </a:ext>
                </a:extLst>
              </p:cNvPr>
              <p:cNvPicPr>
                <a:picLocks noChangeAspect="1"/>
              </p:cNvPicPr>
              <p:nvPr/>
            </p:nvPicPr>
            <p:blipFill>
              <a:blip r:embed="rId5"/>
              <a:srcRect t="55585"/>
              <a:stretch>
                <a:fillRect/>
              </a:stretch>
            </p:blipFill>
            <p:spPr>
              <a:xfrm>
                <a:off x="8251147" y="4477783"/>
                <a:ext cx="876273" cy="851041"/>
              </a:xfrm>
              <a:prstGeom prst="rect">
                <a:avLst/>
              </a:prstGeom>
            </p:spPr>
          </p:pic>
          <p:pic>
            <p:nvPicPr>
              <p:cNvPr id="22" name="Picture 5" descr="A picture containing text&#10;&#10;Description automatically generated">
                <a:extLst>
                  <a:ext uri="{FF2B5EF4-FFF2-40B4-BE49-F238E27FC236}">
                    <a16:creationId xmlns:a16="http://schemas.microsoft.com/office/drawing/2014/main" id="{AD42FCE9-EFF4-620C-BC0A-8886C9A4FDB9}"/>
                  </a:ext>
                </a:extLst>
              </p:cNvPr>
              <p:cNvPicPr>
                <a:picLocks noChangeAspect="1"/>
              </p:cNvPicPr>
              <p:nvPr/>
            </p:nvPicPr>
            <p:blipFill>
              <a:blip r:embed="rId5"/>
              <a:srcRect t="55585"/>
              <a:stretch>
                <a:fillRect/>
              </a:stretch>
            </p:blipFill>
            <p:spPr>
              <a:xfrm rot="10800000">
                <a:off x="7728945" y="5075717"/>
                <a:ext cx="876273" cy="851041"/>
              </a:xfrm>
              <a:prstGeom prst="rect">
                <a:avLst/>
              </a:prstGeom>
            </p:spPr>
          </p:pic>
        </p:grpSp>
        <p:grpSp>
          <p:nvGrpSpPr>
            <p:cNvPr id="24" name="Gruppo 23">
              <a:extLst>
                <a:ext uri="{FF2B5EF4-FFF2-40B4-BE49-F238E27FC236}">
                  <a16:creationId xmlns:a16="http://schemas.microsoft.com/office/drawing/2014/main" id="{5A936698-B828-C445-9061-241ECDA836C2}"/>
                </a:ext>
              </a:extLst>
            </p:cNvPr>
            <p:cNvGrpSpPr/>
            <p:nvPr/>
          </p:nvGrpSpPr>
          <p:grpSpPr>
            <a:xfrm rot="9900000">
              <a:off x="9516698" y="4807028"/>
              <a:ext cx="1398475" cy="1448975"/>
              <a:chOff x="7728945" y="4477783"/>
              <a:chExt cx="1398475" cy="1448975"/>
            </a:xfrm>
          </p:grpSpPr>
          <p:pic>
            <p:nvPicPr>
              <p:cNvPr id="25" name="Picture 5" descr="A picture containing text&#10;&#10;Description automatically generated">
                <a:extLst>
                  <a:ext uri="{FF2B5EF4-FFF2-40B4-BE49-F238E27FC236}">
                    <a16:creationId xmlns:a16="http://schemas.microsoft.com/office/drawing/2014/main" id="{030D555B-2048-7A89-B060-6013401272D8}"/>
                  </a:ext>
                </a:extLst>
              </p:cNvPr>
              <p:cNvPicPr>
                <a:picLocks noChangeAspect="1"/>
              </p:cNvPicPr>
              <p:nvPr/>
            </p:nvPicPr>
            <p:blipFill>
              <a:blip r:embed="rId5"/>
              <a:srcRect t="55585"/>
              <a:stretch>
                <a:fillRect/>
              </a:stretch>
            </p:blipFill>
            <p:spPr>
              <a:xfrm>
                <a:off x="8251147" y="4477783"/>
                <a:ext cx="876273" cy="851041"/>
              </a:xfrm>
              <a:prstGeom prst="rect">
                <a:avLst/>
              </a:prstGeom>
            </p:spPr>
          </p:pic>
          <p:pic>
            <p:nvPicPr>
              <p:cNvPr id="26" name="Picture 5" descr="A picture containing text&#10;&#10;Description automatically generated">
                <a:extLst>
                  <a:ext uri="{FF2B5EF4-FFF2-40B4-BE49-F238E27FC236}">
                    <a16:creationId xmlns:a16="http://schemas.microsoft.com/office/drawing/2014/main" id="{6A839B6D-DA50-3567-5B5C-F49212DD5857}"/>
                  </a:ext>
                </a:extLst>
              </p:cNvPr>
              <p:cNvPicPr>
                <a:picLocks noChangeAspect="1"/>
              </p:cNvPicPr>
              <p:nvPr/>
            </p:nvPicPr>
            <p:blipFill>
              <a:blip r:embed="rId5"/>
              <a:srcRect t="55585"/>
              <a:stretch>
                <a:fillRect/>
              </a:stretch>
            </p:blipFill>
            <p:spPr>
              <a:xfrm rot="10800000">
                <a:off x="7728945" y="5075717"/>
                <a:ext cx="876273" cy="851041"/>
              </a:xfrm>
              <a:prstGeom prst="rect">
                <a:avLst/>
              </a:prstGeom>
            </p:spPr>
          </p:pic>
        </p:grpSp>
        <p:pic>
          <p:nvPicPr>
            <p:cNvPr id="38" name="Immagine 37">
              <a:extLst>
                <a:ext uri="{FF2B5EF4-FFF2-40B4-BE49-F238E27FC236}">
                  <a16:creationId xmlns:a16="http://schemas.microsoft.com/office/drawing/2014/main" id="{3350D257-EA5C-7CFD-3003-6039CE99E749}"/>
                </a:ext>
              </a:extLst>
            </p:cNvPr>
            <p:cNvPicPr>
              <a:picLocks noChangeAspect="1"/>
            </p:cNvPicPr>
            <p:nvPr/>
          </p:nvPicPr>
          <p:blipFill>
            <a:blip r:embed="rId6"/>
            <a:stretch>
              <a:fillRect/>
            </a:stretch>
          </p:blipFill>
          <p:spPr>
            <a:xfrm>
              <a:off x="7151649" y="3597664"/>
              <a:ext cx="3984270" cy="1622260"/>
            </a:xfrm>
            <a:prstGeom prst="rect">
              <a:avLst/>
            </a:prstGeom>
          </p:spPr>
        </p:pic>
        <p:pic>
          <p:nvPicPr>
            <p:cNvPr id="6" name="Picture 2" descr="A picture containing text&#10;&#10;Description automatically generated">
              <a:extLst>
                <a:ext uri="{FF2B5EF4-FFF2-40B4-BE49-F238E27FC236}">
                  <a16:creationId xmlns:a16="http://schemas.microsoft.com/office/drawing/2014/main" id="{E48EDDBE-30E0-E02D-F474-39339609CFCD}"/>
                </a:ext>
              </a:extLst>
            </p:cNvPr>
            <p:cNvPicPr>
              <a:picLocks noChangeAspect="1"/>
            </p:cNvPicPr>
            <p:nvPr/>
          </p:nvPicPr>
          <p:blipFill>
            <a:blip r:embed="rId7"/>
            <a:srcRect l="64234" t="26864"/>
            <a:stretch>
              <a:fillRect/>
            </a:stretch>
          </p:blipFill>
          <p:spPr>
            <a:xfrm>
              <a:off x="8666111" y="445710"/>
              <a:ext cx="1244600" cy="3613150"/>
            </a:xfrm>
            <a:prstGeom prst="rect">
              <a:avLst/>
            </a:prstGeom>
          </p:spPr>
        </p:pic>
        <p:pic>
          <p:nvPicPr>
            <p:cNvPr id="29" name="Picture 122" descr="A picture containing text&#10;&#10;Description automatically generated">
              <a:extLst>
                <a:ext uri="{FF2B5EF4-FFF2-40B4-BE49-F238E27FC236}">
                  <a16:creationId xmlns:a16="http://schemas.microsoft.com/office/drawing/2014/main" id="{7A3D090E-2112-9488-740E-AEDFB6820F94}"/>
                </a:ext>
              </a:extLst>
            </p:cNvPr>
            <p:cNvPicPr>
              <a:picLocks noChangeAspect="1"/>
            </p:cNvPicPr>
            <p:nvPr/>
          </p:nvPicPr>
          <p:blipFill>
            <a:blip r:embed="rId8"/>
            <a:stretch>
              <a:fillRect/>
            </a:stretch>
          </p:blipFill>
          <p:spPr>
            <a:xfrm>
              <a:off x="9288411" y="3601655"/>
              <a:ext cx="563322" cy="629243"/>
            </a:xfrm>
            <a:prstGeom prst="rect">
              <a:avLst/>
            </a:prstGeom>
          </p:spPr>
        </p:pic>
        <p:pic>
          <p:nvPicPr>
            <p:cNvPr id="30" name="Picture 124" descr="A picture containing text&#10;&#10;Description automatically generated">
              <a:extLst>
                <a:ext uri="{FF2B5EF4-FFF2-40B4-BE49-F238E27FC236}">
                  <a16:creationId xmlns:a16="http://schemas.microsoft.com/office/drawing/2014/main" id="{C8677A61-02B3-0E49-17A7-682C5B20FF2F}"/>
                </a:ext>
              </a:extLst>
            </p:cNvPr>
            <p:cNvPicPr>
              <a:picLocks noChangeAspect="1"/>
            </p:cNvPicPr>
            <p:nvPr/>
          </p:nvPicPr>
          <p:blipFill>
            <a:blip r:embed="rId9"/>
            <a:stretch>
              <a:fillRect/>
            </a:stretch>
          </p:blipFill>
          <p:spPr>
            <a:xfrm>
              <a:off x="8482603" y="3691290"/>
              <a:ext cx="683179" cy="467438"/>
            </a:xfrm>
            <a:prstGeom prst="rect">
              <a:avLst/>
            </a:prstGeom>
          </p:spPr>
        </p:pic>
        <p:pic>
          <p:nvPicPr>
            <p:cNvPr id="32" name="Picture 131" descr="A picture containing plant&#10;&#10;Description automatically generated">
              <a:extLst>
                <a:ext uri="{FF2B5EF4-FFF2-40B4-BE49-F238E27FC236}">
                  <a16:creationId xmlns:a16="http://schemas.microsoft.com/office/drawing/2014/main" id="{C4BAF909-CFE4-A352-7C09-228CEBC33EA6}"/>
                </a:ext>
              </a:extLst>
            </p:cNvPr>
            <p:cNvPicPr>
              <a:picLocks noChangeAspect="1"/>
            </p:cNvPicPr>
            <p:nvPr/>
          </p:nvPicPr>
          <p:blipFill>
            <a:blip r:embed="rId10"/>
            <a:stretch>
              <a:fillRect/>
            </a:stretch>
          </p:blipFill>
          <p:spPr>
            <a:xfrm>
              <a:off x="10071641" y="2947165"/>
              <a:ext cx="725091" cy="1379442"/>
            </a:xfrm>
            <a:prstGeom prst="rect">
              <a:avLst/>
            </a:prstGeom>
          </p:spPr>
        </p:pic>
        <p:pic>
          <p:nvPicPr>
            <p:cNvPr id="31" name="Picture 127" descr="A picture containing silhouette&#10;&#10;Description automatically generated">
              <a:extLst>
                <a:ext uri="{FF2B5EF4-FFF2-40B4-BE49-F238E27FC236}">
                  <a16:creationId xmlns:a16="http://schemas.microsoft.com/office/drawing/2014/main" id="{7A157F75-6FF3-9154-31A6-15D14A851872}"/>
                </a:ext>
              </a:extLst>
            </p:cNvPr>
            <p:cNvPicPr>
              <a:picLocks noChangeAspect="1"/>
            </p:cNvPicPr>
            <p:nvPr/>
          </p:nvPicPr>
          <p:blipFill>
            <a:blip r:embed="rId11"/>
            <a:stretch>
              <a:fillRect/>
            </a:stretch>
          </p:blipFill>
          <p:spPr>
            <a:xfrm>
              <a:off x="10181859" y="4079882"/>
              <a:ext cx="761085" cy="383539"/>
            </a:xfrm>
            <a:prstGeom prst="rect">
              <a:avLst/>
            </a:prstGeom>
          </p:spPr>
        </p:pic>
        <p:pic>
          <p:nvPicPr>
            <p:cNvPr id="33" name="Picture 118" descr="A picture containing shape&#10;&#10;Description automatically generated">
              <a:extLst>
                <a:ext uri="{FF2B5EF4-FFF2-40B4-BE49-F238E27FC236}">
                  <a16:creationId xmlns:a16="http://schemas.microsoft.com/office/drawing/2014/main" id="{26A0B2FD-AF31-2DA6-1562-24156F12B3F2}"/>
                </a:ext>
              </a:extLst>
            </p:cNvPr>
            <p:cNvPicPr>
              <a:picLocks noChangeAspect="1"/>
            </p:cNvPicPr>
            <p:nvPr/>
          </p:nvPicPr>
          <p:blipFill>
            <a:blip r:embed="rId12"/>
            <a:stretch>
              <a:fillRect/>
            </a:stretch>
          </p:blipFill>
          <p:spPr>
            <a:xfrm>
              <a:off x="7539545" y="3250393"/>
              <a:ext cx="723150" cy="914061"/>
            </a:xfrm>
            <a:prstGeom prst="rect">
              <a:avLst/>
            </a:prstGeom>
          </p:spPr>
        </p:pic>
        <p:pic>
          <p:nvPicPr>
            <p:cNvPr id="34" name="Picture 118" descr="A picture containing shape&#10;&#10;Description automatically generated">
              <a:extLst>
                <a:ext uri="{FF2B5EF4-FFF2-40B4-BE49-F238E27FC236}">
                  <a16:creationId xmlns:a16="http://schemas.microsoft.com/office/drawing/2014/main" id="{6B5B6757-C436-3F15-B43A-40863DD47158}"/>
                </a:ext>
              </a:extLst>
            </p:cNvPr>
            <p:cNvPicPr>
              <a:picLocks noChangeAspect="1"/>
            </p:cNvPicPr>
            <p:nvPr/>
          </p:nvPicPr>
          <p:blipFill>
            <a:blip r:embed="rId12"/>
            <a:stretch>
              <a:fillRect/>
            </a:stretch>
          </p:blipFill>
          <p:spPr>
            <a:xfrm>
              <a:off x="7180099" y="3412546"/>
              <a:ext cx="723150" cy="914061"/>
            </a:xfrm>
            <a:prstGeom prst="rect">
              <a:avLst/>
            </a:prstGeom>
          </p:spPr>
        </p:pic>
        <p:pic>
          <p:nvPicPr>
            <p:cNvPr id="42" name="Immagine 41">
              <a:extLst>
                <a:ext uri="{FF2B5EF4-FFF2-40B4-BE49-F238E27FC236}">
                  <a16:creationId xmlns:a16="http://schemas.microsoft.com/office/drawing/2014/main" id="{2CE9BC65-4976-9C5C-10D8-99BA2C71BFE3}"/>
                </a:ext>
              </a:extLst>
            </p:cNvPr>
            <p:cNvPicPr>
              <a:picLocks noChangeAspect="1"/>
            </p:cNvPicPr>
            <p:nvPr/>
          </p:nvPicPr>
          <p:blipFill>
            <a:blip r:embed="rId13"/>
            <a:stretch>
              <a:fillRect/>
            </a:stretch>
          </p:blipFill>
          <p:spPr>
            <a:xfrm rot="10800000">
              <a:off x="8337702" y="1412090"/>
              <a:ext cx="458938" cy="194088"/>
            </a:xfrm>
            <a:prstGeom prst="rect">
              <a:avLst/>
            </a:prstGeom>
          </p:spPr>
        </p:pic>
        <p:pic>
          <p:nvPicPr>
            <p:cNvPr id="43" name="Immagine 42">
              <a:extLst>
                <a:ext uri="{FF2B5EF4-FFF2-40B4-BE49-F238E27FC236}">
                  <a16:creationId xmlns:a16="http://schemas.microsoft.com/office/drawing/2014/main" id="{58F002DC-160D-215F-0615-E22F1FC1EFFC}"/>
                </a:ext>
              </a:extLst>
            </p:cNvPr>
            <p:cNvPicPr>
              <a:picLocks noChangeAspect="1"/>
            </p:cNvPicPr>
            <p:nvPr/>
          </p:nvPicPr>
          <p:blipFill>
            <a:blip r:embed="rId13"/>
            <a:stretch>
              <a:fillRect/>
            </a:stretch>
          </p:blipFill>
          <p:spPr>
            <a:xfrm>
              <a:off x="10040925" y="2737363"/>
              <a:ext cx="458938" cy="194088"/>
            </a:xfrm>
            <a:prstGeom prst="rect">
              <a:avLst/>
            </a:prstGeom>
          </p:spPr>
        </p:pic>
        <p:grpSp>
          <p:nvGrpSpPr>
            <p:cNvPr id="46" name="Gruppo 45">
              <a:extLst>
                <a:ext uri="{FF2B5EF4-FFF2-40B4-BE49-F238E27FC236}">
                  <a16:creationId xmlns:a16="http://schemas.microsoft.com/office/drawing/2014/main" id="{3A96F22A-BE5B-7944-3EC6-8968E1934A94}"/>
                </a:ext>
              </a:extLst>
            </p:cNvPr>
            <p:cNvGrpSpPr/>
            <p:nvPr/>
          </p:nvGrpSpPr>
          <p:grpSpPr>
            <a:xfrm>
              <a:off x="9966407" y="517667"/>
              <a:ext cx="274320" cy="3543840"/>
              <a:chOff x="9891240" y="243560"/>
              <a:chExt cx="274320" cy="3543840"/>
            </a:xfrm>
          </p:grpSpPr>
          <mc:AlternateContent xmlns:mc="http://schemas.openxmlformats.org/markup-compatibility/2006" xmlns:p14="http://schemas.microsoft.com/office/powerpoint/2010/main">
            <mc:Choice Requires="p14">
              <p:contentPart p14:bwMode="auto" r:id="rId14">
                <p14:nvContentPartPr>
                  <p14:cNvPr id="44" name="Input penna 43">
                    <a:extLst>
                      <a:ext uri="{FF2B5EF4-FFF2-40B4-BE49-F238E27FC236}">
                        <a16:creationId xmlns:a16="http://schemas.microsoft.com/office/drawing/2014/main" id="{FD03C605-FD3E-5BC5-46B5-B1ED8E59F1F7}"/>
                      </a:ext>
                    </a:extLst>
                  </p14:cNvPr>
                  <p14:cNvContentPartPr/>
                  <p14:nvPr/>
                </p14:nvContentPartPr>
                <p14:xfrm>
                  <a:off x="9935520" y="243560"/>
                  <a:ext cx="230040" cy="2313000"/>
                </p14:xfrm>
              </p:contentPart>
            </mc:Choice>
            <mc:Fallback xmlns="">
              <p:pic>
                <p:nvPicPr>
                  <p:cNvPr id="44" name="Input penna 43">
                    <a:extLst>
                      <a:ext uri="{FF2B5EF4-FFF2-40B4-BE49-F238E27FC236}">
                        <a16:creationId xmlns:a16="http://schemas.microsoft.com/office/drawing/2014/main" id="{FD03C605-FD3E-5BC5-46B5-B1ED8E59F1F7}"/>
                      </a:ext>
                    </a:extLst>
                  </p:cNvPr>
                  <p:cNvPicPr/>
                  <p:nvPr/>
                </p:nvPicPr>
                <p:blipFill>
                  <a:blip r:embed="rId16"/>
                  <a:stretch>
                    <a:fillRect/>
                  </a:stretch>
                </p:blipFill>
                <p:spPr>
                  <a:xfrm>
                    <a:off x="9838748" y="146724"/>
                    <a:ext cx="423030" cy="2506119"/>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45" name="Input penna 44">
                    <a:extLst>
                      <a:ext uri="{FF2B5EF4-FFF2-40B4-BE49-F238E27FC236}">
                        <a16:creationId xmlns:a16="http://schemas.microsoft.com/office/drawing/2014/main" id="{19C78343-BA6A-44DB-536F-250302B518E7}"/>
                      </a:ext>
                    </a:extLst>
                  </p14:cNvPr>
                  <p14:cNvContentPartPr/>
                  <p14:nvPr/>
                </p14:nvContentPartPr>
                <p14:xfrm>
                  <a:off x="9891240" y="2569520"/>
                  <a:ext cx="71280" cy="1217880"/>
                </p14:xfrm>
              </p:contentPart>
            </mc:Choice>
            <mc:Fallback xmlns="">
              <p:pic>
                <p:nvPicPr>
                  <p:cNvPr id="45" name="Input penna 44">
                    <a:extLst>
                      <a:ext uri="{FF2B5EF4-FFF2-40B4-BE49-F238E27FC236}">
                        <a16:creationId xmlns:a16="http://schemas.microsoft.com/office/drawing/2014/main" id="{19C78343-BA6A-44DB-536F-250302B518E7}"/>
                      </a:ext>
                    </a:extLst>
                  </p:cNvPr>
                  <p:cNvPicPr/>
                  <p:nvPr/>
                </p:nvPicPr>
                <p:blipFill>
                  <a:blip r:embed="rId18"/>
                  <a:stretch>
                    <a:fillRect/>
                  </a:stretch>
                </p:blipFill>
                <p:spPr>
                  <a:xfrm>
                    <a:off x="9794542" y="2472731"/>
                    <a:ext cx="264123" cy="1410905"/>
                  </a:xfrm>
                  <a:prstGeom prst="rect">
                    <a:avLst/>
                  </a:prstGeom>
                </p:spPr>
              </p:pic>
            </mc:Fallback>
          </mc:AlternateContent>
        </p:grpSp>
        <p:pic>
          <p:nvPicPr>
            <p:cNvPr id="47" name="Picture 127" descr="A picture containing silhouette&#10;&#10;Description automatically generated">
              <a:extLst>
                <a:ext uri="{FF2B5EF4-FFF2-40B4-BE49-F238E27FC236}">
                  <a16:creationId xmlns:a16="http://schemas.microsoft.com/office/drawing/2014/main" id="{1639A65E-D0DD-E59E-EA0F-B1C8958D6270}"/>
                </a:ext>
              </a:extLst>
            </p:cNvPr>
            <p:cNvPicPr>
              <a:picLocks noChangeAspect="1"/>
            </p:cNvPicPr>
            <p:nvPr/>
          </p:nvPicPr>
          <p:blipFill>
            <a:blip r:embed="rId11"/>
            <a:stretch>
              <a:fillRect/>
            </a:stretch>
          </p:blipFill>
          <p:spPr>
            <a:xfrm>
              <a:off x="8579125" y="4377956"/>
              <a:ext cx="761085" cy="383539"/>
            </a:xfrm>
            <a:prstGeom prst="rect">
              <a:avLst/>
            </a:prstGeom>
          </p:spPr>
        </p:pic>
        <p:pic>
          <p:nvPicPr>
            <p:cNvPr id="48" name="Immagine 47">
              <a:extLst>
                <a:ext uri="{FF2B5EF4-FFF2-40B4-BE49-F238E27FC236}">
                  <a16:creationId xmlns:a16="http://schemas.microsoft.com/office/drawing/2014/main" id="{CA5CBF8E-02EC-F2E6-DE27-6E0F2802366B}"/>
                </a:ext>
              </a:extLst>
            </p:cNvPr>
            <p:cNvPicPr>
              <a:picLocks noChangeAspect="1"/>
            </p:cNvPicPr>
            <p:nvPr/>
          </p:nvPicPr>
          <p:blipFill>
            <a:blip r:embed="rId13"/>
            <a:stretch>
              <a:fillRect/>
            </a:stretch>
          </p:blipFill>
          <p:spPr>
            <a:xfrm rot="5400000">
              <a:off x="11271737" y="4539569"/>
              <a:ext cx="458938" cy="194088"/>
            </a:xfrm>
            <a:prstGeom prst="rect">
              <a:avLst/>
            </a:prstGeom>
          </p:spPr>
        </p:pic>
        <p:pic>
          <p:nvPicPr>
            <p:cNvPr id="49" name="Immagine 48">
              <a:extLst>
                <a:ext uri="{FF2B5EF4-FFF2-40B4-BE49-F238E27FC236}">
                  <a16:creationId xmlns:a16="http://schemas.microsoft.com/office/drawing/2014/main" id="{4B4DCE37-9EDF-71AD-6A9D-AD8FD4A61432}"/>
                </a:ext>
              </a:extLst>
            </p:cNvPr>
            <p:cNvPicPr>
              <a:picLocks noChangeAspect="1"/>
            </p:cNvPicPr>
            <p:nvPr/>
          </p:nvPicPr>
          <p:blipFill>
            <a:blip r:embed="rId19"/>
            <a:srcRect l="-1149" t="-509" r="27636" b="508"/>
            <a:stretch>
              <a:fillRect/>
            </a:stretch>
          </p:blipFill>
          <p:spPr>
            <a:xfrm>
              <a:off x="11167089" y="4326607"/>
              <a:ext cx="337382" cy="194088"/>
            </a:xfrm>
            <a:prstGeom prst="rect">
              <a:avLst/>
            </a:prstGeom>
          </p:spPr>
        </p:pic>
        <mc:AlternateContent xmlns:mc="http://schemas.openxmlformats.org/markup-compatibility/2006" xmlns:p14="http://schemas.microsoft.com/office/powerpoint/2010/main">
          <mc:Choice Requires="p14">
            <p:contentPart p14:bwMode="auto" r:id="rId20">
              <p14:nvContentPartPr>
                <p14:cNvPr id="50" name="Input penna 49">
                  <a:extLst>
                    <a:ext uri="{FF2B5EF4-FFF2-40B4-BE49-F238E27FC236}">
                      <a16:creationId xmlns:a16="http://schemas.microsoft.com/office/drawing/2014/main" id="{EB532C95-11D1-E6D0-CD81-E0668FF491B0}"/>
                    </a:ext>
                  </a:extLst>
                </p14:cNvPr>
                <p14:cNvContentPartPr/>
                <p14:nvPr/>
              </p14:nvContentPartPr>
              <p14:xfrm>
                <a:off x="10900357" y="3836069"/>
                <a:ext cx="354960" cy="1020600"/>
              </p14:xfrm>
            </p:contentPart>
          </mc:Choice>
          <mc:Fallback xmlns="">
            <p:pic>
              <p:nvPicPr>
                <p:cNvPr id="50" name="Input penna 49">
                  <a:extLst>
                    <a:ext uri="{FF2B5EF4-FFF2-40B4-BE49-F238E27FC236}">
                      <a16:creationId xmlns:a16="http://schemas.microsoft.com/office/drawing/2014/main" id="{EB532C95-11D1-E6D0-CD81-E0668FF491B0}"/>
                    </a:ext>
                  </a:extLst>
                </p:cNvPr>
                <p:cNvPicPr/>
                <p:nvPr/>
              </p:nvPicPr>
              <p:blipFill>
                <a:blip r:embed="rId21"/>
                <a:stretch>
                  <a:fillRect/>
                </a:stretch>
              </p:blipFill>
              <p:spPr>
                <a:xfrm>
                  <a:off x="10803600" y="3739264"/>
                  <a:ext cx="547921" cy="1213657"/>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51" name="Input penna 50">
                  <a:extLst>
                    <a:ext uri="{FF2B5EF4-FFF2-40B4-BE49-F238E27FC236}">
                      <a16:creationId xmlns:a16="http://schemas.microsoft.com/office/drawing/2014/main" id="{5CAF5B60-81FC-60BE-0E75-67AFFEAE88E7}"/>
                    </a:ext>
                  </a:extLst>
                </p14:cNvPr>
                <p14:cNvContentPartPr/>
                <p14:nvPr/>
              </p14:nvContentPartPr>
              <p14:xfrm rot="10800000">
                <a:off x="7037613" y="4620848"/>
                <a:ext cx="484940" cy="1394326"/>
              </p14:xfrm>
            </p:contentPart>
          </mc:Choice>
          <mc:Fallback xmlns="">
            <p:pic>
              <p:nvPicPr>
                <p:cNvPr id="51" name="Input penna 50">
                  <a:extLst>
                    <a:ext uri="{FF2B5EF4-FFF2-40B4-BE49-F238E27FC236}">
                      <a16:creationId xmlns:a16="http://schemas.microsoft.com/office/drawing/2014/main" id="{5CAF5B60-81FC-60BE-0E75-67AFFEAE88E7}"/>
                    </a:ext>
                  </a:extLst>
                </p:cNvPr>
                <p:cNvPicPr/>
                <p:nvPr/>
              </p:nvPicPr>
              <p:blipFill>
                <a:blip r:embed="rId23"/>
                <a:stretch>
                  <a:fillRect/>
                </a:stretch>
              </p:blipFill>
              <p:spPr>
                <a:xfrm rot="10800000">
                  <a:off x="6940846" y="4523981"/>
                  <a:ext cx="677921" cy="1587506"/>
                </a:xfrm>
                <a:prstGeom prst="rect">
                  <a:avLst/>
                </a:prstGeom>
              </p:spPr>
            </p:pic>
          </mc:Fallback>
        </mc:AlternateContent>
        <p:pic>
          <p:nvPicPr>
            <p:cNvPr id="52" name="Immagine 51">
              <a:extLst>
                <a:ext uri="{FF2B5EF4-FFF2-40B4-BE49-F238E27FC236}">
                  <a16:creationId xmlns:a16="http://schemas.microsoft.com/office/drawing/2014/main" id="{B66A736C-B164-7D11-DCC1-FB403AEA223D}"/>
                </a:ext>
              </a:extLst>
            </p:cNvPr>
            <p:cNvPicPr>
              <a:picLocks noChangeAspect="1"/>
            </p:cNvPicPr>
            <p:nvPr/>
          </p:nvPicPr>
          <p:blipFill>
            <a:blip r:embed="rId19"/>
            <a:stretch>
              <a:fillRect/>
            </a:stretch>
          </p:blipFill>
          <p:spPr>
            <a:xfrm rot="10800000">
              <a:off x="6687960" y="5149648"/>
              <a:ext cx="458938" cy="194088"/>
            </a:xfrm>
            <a:prstGeom prst="rect">
              <a:avLst/>
            </a:prstGeom>
          </p:spPr>
        </p:pic>
      </p:grpSp>
      <p:sp>
        <p:nvSpPr>
          <p:cNvPr id="7" name="Google Shape;61;p17">
            <a:extLst>
              <a:ext uri="{FF2B5EF4-FFF2-40B4-BE49-F238E27FC236}">
                <a16:creationId xmlns:a16="http://schemas.microsoft.com/office/drawing/2014/main" id="{5EEC153E-5E41-DF63-FB9C-8CD07E25C6CE}"/>
              </a:ext>
            </a:extLst>
          </p:cNvPr>
          <p:cNvSpPr txBox="1">
            <a:spLocks/>
          </p:cNvSpPr>
          <p:nvPr/>
        </p:nvSpPr>
        <p:spPr>
          <a:xfrm>
            <a:off x="0" y="-1"/>
            <a:ext cx="9144000" cy="400051"/>
          </a:xfrm>
          <a:prstGeom prst="rect">
            <a:avLst/>
          </a:prstGeom>
        </p:spPr>
        <p:txBody>
          <a:bodyPr spcFirstLastPara="1" vert="horz" wrap="square" lIns="91425" tIns="91425" rIns="91425" bIns="91425" rtlCol="0" anchor="b" anchorCtr="0">
            <a:noAutofit/>
          </a:bodyPr>
          <a:lstStyle>
            <a:lvl1pPr algn="ctr" defTabSz="914400" rtl="0" eaLnBrk="1" latinLnBrk="0" hangingPunct="1">
              <a:lnSpc>
                <a:spcPct val="90000"/>
              </a:lnSpc>
              <a:spcBef>
                <a:spcPct val="0"/>
              </a:spcBef>
              <a:buNone/>
              <a:defRPr sz="6000" kern="1200">
                <a:solidFill>
                  <a:schemeClr val="tx1"/>
                </a:solidFill>
                <a:latin typeface="Neue Haas Grotesk Text Pro" panose="020B0504020202020204" pitchFamily="34" charset="0"/>
                <a:ea typeface="+mj-ea"/>
                <a:cs typeface="+mj-cs"/>
              </a:defRPr>
            </a:lvl1pPr>
          </a:lstStyle>
          <a:p>
            <a:pPr>
              <a:spcBef>
                <a:spcPts val="0"/>
              </a:spcBef>
            </a:pPr>
            <a:r>
              <a:rPr lang="en-US" sz="675" b="1">
                <a:latin typeface="Neue Haas Grotesk Text Pro"/>
              </a:rPr>
              <a:t>REFRAMING / ANCHORING / </a:t>
            </a:r>
            <a:r>
              <a:rPr lang="en-US" sz="675" b="1">
                <a:highlight>
                  <a:srgbClr val="9FC9EB"/>
                </a:highlight>
                <a:latin typeface="Neue Haas Grotesk Text Pro"/>
              </a:rPr>
              <a:t>RESEARCHING</a:t>
            </a:r>
            <a:r>
              <a:rPr lang="en-US" sz="675" b="1">
                <a:latin typeface="Neue Haas Grotesk Text Pro"/>
              </a:rPr>
              <a:t> / TAKING ACTION / LEVERAGING / ENVISIONING</a:t>
            </a:r>
          </a:p>
        </p:txBody>
      </p:sp>
      <p:sp>
        <p:nvSpPr>
          <p:cNvPr id="9" name="Google Shape;198;p27">
            <a:extLst>
              <a:ext uri="{FF2B5EF4-FFF2-40B4-BE49-F238E27FC236}">
                <a16:creationId xmlns:a16="http://schemas.microsoft.com/office/drawing/2014/main" id="{1028B8DB-3C2E-2450-EABA-30CE4568C167}"/>
              </a:ext>
            </a:extLst>
          </p:cNvPr>
          <p:cNvSpPr txBox="1"/>
          <p:nvPr/>
        </p:nvSpPr>
        <p:spPr>
          <a:xfrm>
            <a:off x="381131" y="4743450"/>
            <a:ext cx="3941181" cy="268592"/>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defRPr/>
            </a:pPr>
            <a:r>
              <a:rPr lang="en-US" sz="525">
                <a:solidFill>
                  <a:schemeClr val="bg1"/>
                </a:solidFill>
                <a:latin typeface="Neue Haas Grotesk Text Pro" panose="020B0504020202020204" pitchFamily="34" charset="0"/>
                <a:ea typeface="Work Sans"/>
                <a:cs typeface="Work Sans"/>
                <a:sym typeface="Work Sans"/>
              </a:rPr>
              <a:t>Creative Commons CC BY 4.0 2026 </a:t>
            </a:r>
          </a:p>
          <a:p>
            <a:pPr lvl="0">
              <a:defRPr/>
            </a:pPr>
            <a:r>
              <a:rPr lang="en-US" sz="525">
                <a:solidFill>
                  <a:schemeClr val="bg1"/>
                </a:solidFill>
                <a:latin typeface="Neue Haas Grotesk Text Pro" panose="020B0504020202020204" pitchFamily="34" charset="0"/>
                <a:ea typeface="Work Sans"/>
                <a:cs typeface="Work Sans"/>
                <a:sym typeface="Work Sans"/>
              </a:rPr>
              <a:t>Nicole Kajander · Jenna Karvonen · Henna Kyrö · Kerttu Parkkinen · Giovanna Usai</a:t>
            </a:r>
            <a:br>
              <a:rPr lang="en-US" sz="525">
                <a:solidFill>
                  <a:schemeClr val="bg1"/>
                </a:solidFill>
                <a:latin typeface="Neue Haas Grotesk Text Pro" panose="020B0504020202020204" pitchFamily="34" charset="0"/>
                <a:ea typeface="Work Sans"/>
                <a:cs typeface="Work Sans"/>
                <a:sym typeface="Work Sans"/>
              </a:rPr>
            </a:br>
            <a:r>
              <a:rPr lang="en-US" sz="525">
                <a:solidFill>
                  <a:schemeClr val="bg1"/>
                </a:solidFill>
                <a:latin typeface="Neue Haas Grotesk Text Pro" panose="020B0504020202020204" pitchFamily="34" charset="0"/>
                <a:ea typeface="Work Sans"/>
                <a:cs typeface="Work Sans"/>
                <a:sym typeface="Work Sans"/>
              </a:rPr>
              <a:t>Design for Government course · Aalto University</a:t>
            </a:r>
            <a:endParaRPr lang="en-US" sz="975">
              <a:solidFill>
                <a:schemeClr val="bg1"/>
              </a:solidFill>
              <a:latin typeface="Neue Haas Grotesk Text Pro" panose="020B0504020202020204" pitchFamily="34" charset="0"/>
              <a:ea typeface="Work Sans"/>
              <a:cs typeface="Work Sans"/>
              <a:sym typeface="Work Sans"/>
            </a:endParaRPr>
          </a:p>
        </p:txBody>
      </p:sp>
    </p:spTree>
    <p:extLst>
      <p:ext uri="{BB962C8B-B14F-4D97-AF65-F5344CB8AC3E}">
        <p14:creationId xmlns:p14="http://schemas.microsoft.com/office/powerpoint/2010/main" val="4280019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DEDFE2"/>
        </a:solidFill>
        <a:effectLst/>
      </p:bgPr>
    </p:bg>
    <p:spTree>
      <p:nvGrpSpPr>
        <p:cNvPr id="1" name=""/>
        <p:cNvGrpSpPr/>
        <p:nvPr/>
      </p:nvGrpSpPr>
      <p:grpSpPr>
        <a:xfrm>
          <a:off x="0" y="0"/>
          <a:ext cx="0" cy="0"/>
          <a:chOff x="0" y="0"/>
          <a:chExt cx="0" cy="0"/>
        </a:xfrm>
      </p:grpSpPr>
      <p:sp>
        <p:nvSpPr>
          <p:cNvPr id="21" name="Rettangolo 9">
            <a:extLst>
              <a:ext uri="{FF2B5EF4-FFF2-40B4-BE49-F238E27FC236}">
                <a16:creationId xmlns:a16="http://schemas.microsoft.com/office/drawing/2014/main" id="{A2880CAF-94AF-25E2-006D-0E3EC8E9E2BE}"/>
              </a:ext>
            </a:extLst>
          </p:cNvPr>
          <p:cNvSpPr/>
          <p:nvPr/>
        </p:nvSpPr>
        <p:spPr>
          <a:xfrm rot="10800000">
            <a:off x="-421433" y="-236055"/>
            <a:ext cx="4890053" cy="5615609"/>
          </a:xfrm>
          <a:prstGeom prst="rect">
            <a:avLst/>
          </a:prstGeom>
          <a:solidFill>
            <a:srgbClr val="ED7D3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1050"/>
          </a:p>
        </p:txBody>
      </p:sp>
      <p:pic>
        <p:nvPicPr>
          <p:cNvPr id="22" name="Elemento grafico 7">
            <a:extLst>
              <a:ext uri="{FF2B5EF4-FFF2-40B4-BE49-F238E27FC236}">
                <a16:creationId xmlns:a16="http://schemas.microsoft.com/office/drawing/2014/main" id="{497DF5FF-09CF-A86B-930C-A47FD0D7E9B9}"/>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rot="5400000">
            <a:off x="1756763" y="2373504"/>
            <a:ext cx="5627879" cy="369543"/>
          </a:xfrm>
          <a:prstGeom prst="rect">
            <a:avLst/>
          </a:prstGeom>
        </p:spPr>
      </p:pic>
      <p:sp>
        <p:nvSpPr>
          <p:cNvPr id="16" name="CasellaDiTesto 15">
            <a:extLst>
              <a:ext uri="{FF2B5EF4-FFF2-40B4-BE49-F238E27FC236}">
                <a16:creationId xmlns:a16="http://schemas.microsoft.com/office/drawing/2014/main" id="{21D38C08-A5FB-D365-1000-839C6FB2D388}"/>
              </a:ext>
            </a:extLst>
          </p:cNvPr>
          <p:cNvSpPr txBox="1"/>
          <p:nvPr/>
        </p:nvSpPr>
        <p:spPr>
          <a:xfrm>
            <a:off x="2241227" y="857060"/>
            <a:ext cx="1949774" cy="969496"/>
          </a:xfrm>
          <a:prstGeom prst="rect">
            <a:avLst/>
          </a:prstGeom>
          <a:noFill/>
        </p:spPr>
        <p:txBody>
          <a:bodyPr wrap="square" lIns="68580" tIns="34290" rIns="68580" bIns="34290" anchor="t">
            <a:spAutoFit/>
          </a:bodyPr>
          <a:lstStyle/>
          <a:p>
            <a:pPr rtl="0">
              <a:buNone/>
            </a:pPr>
            <a:r>
              <a:rPr lang="en-US" sz="1050" i="1">
                <a:latin typeface="Neue Haas Grotesk Text Pro"/>
              </a:rPr>
              <a:t>“Even if something could be done, the city probably wouldn’t allow it.” </a:t>
            </a:r>
          </a:p>
          <a:p>
            <a:pPr rtl="0">
              <a:buNone/>
            </a:pPr>
            <a:r>
              <a:rPr lang="en-US" sz="600" i="1">
                <a:latin typeface="Neue Haas Grotesk Text Pro"/>
              </a:rPr>
              <a:t>Housing Company, </a:t>
            </a:r>
            <a:r>
              <a:rPr lang="en-US" sz="600" i="1" err="1">
                <a:latin typeface="Neue Haas Grotesk Text Pro"/>
              </a:rPr>
              <a:t>Herttoniemi</a:t>
            </a:r>
            <a:r>
              <a:rPr lang="en-US" sz="600" i="1">
                <a:latin typeface="Neue Haas Grotesk Text Pro"/>
              </a:rPr>
              <a:t> 1</a:t>
            </a:r>
            <a:endParaRPr lang="en-US" sz="1050">
              <a:latin typeface="Neue Haas Grotesk Text Pro"/>
            </a:endParaRPr>
          </a:p>
          <a:p>
            <a:pPr>
              <a:buNone/>
            </a:pPr>
            <a:br>
              <a:rPr lang="en-US" sz="1050">
                <a:latin typeface="Neue Haas Grotesk Text Pro" panose="020B0504020202020204" pitchFamily="34" charset="0"/>
              </a:rPr>
            </a:br>
            <a:endParaRPr lang="it-IT" sz="1050">
              <a:latin typeface="Neue Haas Grotesk Text Pro" panose="020B0504020202020204" pitchFamily="34" charset="0"/>
            </a:endParaRPr>
          </a:p>
        </p:txBody>
      </p:sp>
      <p:pic>
        <p:nvPicPr>
          <p:cNvPr id="4" name="Picture 3" descr="A black and white drawing of binoculars&#10;&#10;AI-generated content may be incorrect.">
            <a:extLst>
              <a:ext uri="{FF2B5EF4-FFF2-40B4-BE49-F238E27FC236}">
                <a16:creationId xmlns:a16="http://schemas.microsoft.com/office/drawing/2014/main" id="{12584DDA-11F0-4C7A-4644-99C6BB5191BF}"/>
              </a:ext>
            </a:extLst>
          </p:cNvPr>
          <p:cNvPicPr>
            <a:picLocks noChangeAspect="1"/>
          </p:cNvPicPr>
          <p:nvPr/>
        </p:nvPicPr>
        <p:blipFill>
          <a:blip r:embed="rId5"/>
          <a:stretch>
            <a:fillRect/>
          </a:stretch>
        </p:blipFill>
        <p:spPr>
          <a:xfrm>
            <a:off x="-3186734" y="2834096"/>
            <a:ext cx="1911246" cy="1911246"/>
          </a:xfrm>
          <a:prstGeom prst="rect">
            <a:avLst/>
          </a:prstGeom>
        </p:spPr>
      </p:pic>
      <p:sp>
        <p:nvSpPr>
          <p:cNvPr id="15" name="Google Shape;198;p27">
            <a:extLst>
              <a:ext uri="{FF2B5EF4-FFF2-40B4-BE49-F238E27FC236}">
                <a16:creationId xmlns:a16="http://schemas.microsoft.com/office/drawing/2014/main" id="{77B394B2-E9B7-BF9F-5848-F2CB6EC1B88B}"/>
              </a:ext>
            </a:extLst>
          </p:cNvPr>
          <p:cNvSpPr txBox="1"/>
          <p:nvPr/>
        </p:nvSpPr>
        <p:spPr>
          <a:xfrm>
            <a:off x="381131" y="4743450"/>
            <a:ext cx="3941181" cy="268592"/>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685800">
              <a:defRPr/>
            </a:pPr>
            <a:r>
              <a:rPr lang="en-US" sz="525">
                <a:solidFill>
                  <a:schemeClr val="bg1"/>
                </a:solidFill>
                <a:latin typeface="Neue Haas Grotesk Text Pro" panose="020B0504020202020204" pitchFamily="34" charset="0"/>
                <a:ea typeface="Work Sans"/>
                <a:cs typeface="Work Sans"/>
                <a:sym typeface="Work Sans"/>
              </a:rPr>
              <a:t>Creative Commons CC BY 4.0 2026 </a:t>
            </a:r>
          </a:p>
          <a:p>
            <a:pPr lvl="0">
              <a:defRPr/>
            </a:pPr>
            <a:r>
              <a:rPr lang="en-US" sz="525">
                <a:solidFill>
                  <a:schemeClr val="bg1"/>
                </a:solidFill>
                <a:latin typeface="Neue Haas Grotesk Text Pro" panose="020B0504020202020204" pitchFamily="34" charset="0"/>
                <a:ea typeface="Work Sans"/>
                <a:cs typeface="Work Sans"/>
                <a:sym typeface="Work Sans"/>
              </a:rPr>
              <a:t>Nicole Kajander · Jenna Karvonen · Henna Kyrö · Kerttu Parkkinen · Giovanna Usai·</a:t>
            </a:r>
            <a:br>
              <a:rPr lang="en-US" sz="525">
                <a:solidFill>
                  <a:schemeClr val="bg1"/>
                </a:solidFill>
                <a:latin typeface="Neue Haas Grotesk Text Pro" panose="020B0504020202020204" pitchFamily="34" charset="0"/>
                <a:ea typeface="Work Sans"/>
                <a:cs typeface="Work Sans"/>
                <a:sym typeface="Work Sans"/>
              </a:rPr>
            </a:br>
            <a:r>
              <a:rPr lang="en-US" sz="525">
                <a:solidFill>
                  <a:schemeClr val="bg1"/>
                </a:solidFill>
                <a:latin typeface="Neue Haas Grotesk Text Pro" panose="020B0504020202020204" pitchFamily="34" charset="0"/>
                <a:ea typeface="Work Sans"/>
                <a:cs typeface="Work Sans"/>
                <a:sym typeface="Work Sans"/>
              </a:rPr>
              <a:t>Design for Government course · Aalto University</a:t>
            </a:r>
            <a:endParaRPr lang="en-US" sz="975">
              <a:solidFill>
                <a:schemeClr val="bg1"/>
              </a:solidFill>
              <a:latin typeface="Neue Haas Grotesk Text Pro" panose="020B0504020202020204" pitchFamily="34" charset="0"/>
              <a:ea typeface="Work Sans"/>
              <a:cs typeface="Work Sans"/>
              <a:sym typeface="Work Sans"/>
            </a:endParaRPr>
          </a:p>
        </p:txBody>
      </p:sp>
      <p:sp>
        <p:nvSpPr>
          <p:cNvPr id="11" name="Rectangle 1">
            <a:extLst>
              <a:ext uri="{FF2B5EF4-FFF2-40B4-BE49-F238E27FC236}">
                <a16:creationId xmlns:a16="http://schemas.microsoft.com/office/drawing/2014/main" id="{E6946722-3EE4-1448-F731-6A758FF71574}"/>
              </a:ext>
            </a:extLst>
          </p:cNvPr>
          <p:cNvSpPr>
            <a:spLocks noGrp="1" noChangeArrowheads="1"/>
          </p:cNvSpPr>
          <p:nvPr>
            <p:ph type="subTitle" idx="1"/>
          </p:nvPr>
        </p:nvSpPr>
        <p:spPr bwMode="auto">
          <a:xfrm>
            <a:off x="5113219" y="1752295"/>
            <a:ext cx="2850047" cy="1846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spcFirstLastPara="1"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indent="0" defTabSz="685800">
              <a:buClrTx/>
              <a:buSzTx/>
            </a:pPr>
            <a:endParaRPr lang="fi-FI" altLang="fi-FI" sz="1500">
              <a:latin typeface="Neue Haas Grotesk Text Pro" panose="020B0504020202020204" pitchFamily="34" charset="0"/>
            </a:endParaRPr>
          </a:p>
          <a:p>
            <a:pPr lvl="0" algn="l">
              <a:lnSpc>
                <a:spcPct val="100000"/>
              </a:lnSpc>
            </a:pPr>
            <a:r>
              <a:rPr lang="fi-FI" altLang="fi-FI" sz="1500">
                <a:solidFill>
                  <a:srgbClr val="000000"/>
                </a:solidFill>
                <a:latin typeface="Neue Haas Grotesk Text Pro" panose="020B0504020202020204" pitchFamily="34" charset="0"/>
                <a:cs typeface="Arial" panose="020B0604020202020204" pitchFamily="34" charset="0"/>
              </a:rPr>
              <a:t>	</a:t>
            </a:r>
            <a:r>
              <a:rPr lang="fi-FI" altLang="fi-FI" sz="1500" err="1">
                <a:solidFill>
                  <a:srgbClr val="000000"/>
                </a:solidFill>
                <a:latin typeface="Neue Haas Grotesk Text Pro" panose="020B0504020202020204" pitchFamily="34" charset="0"/>
                <a:cs typeface="Arial" panose="020B0604020202020204" pitchFamily="34" charset="0"/>
              </a:rPr>
              <a:t>Housing</a:t>
            </a:r>
            <a:r>
              <a:rPr lang="fi-FI" altLang="fi-FI" sz="1500">
                <a:solidFill>
                  <a:srgbClr val="000000"/>
                </a:solidFill>
                <a:latin typeface="Neue Haas Grotesk Text Pro" panose="020B0504020202020204" pitchFamily="34" charset="0"/>
                <a:cs typeface="Arial" panose="020B0604020202020204" pitchFamily="34" charset="0"/>
              </a:rPr>
              <a:t> </a:t>
            </a:r>
            <a:r>
              <a:rPr lang="fi-FI" altLang="fi-FI" sz="1500" err="1">
                <a:solidFill>
                  <a:srgbClr val="000000"/>
                </a:solidFill>
                <a:latin typeface="Neue Haas Grotesk Text Pro" panose="020B0504020202020204" pitchFamily="34" charset="0"/>
                <a:cs typeface="Arial" panose="020B0604020202020204" pitchFamily="34" charset="0"/>
              </a:rPr>
              <a:t>companies</a:t>
            </a:r>
            <a:r>
              <a:rPr lang="fi-FI" altLang="fi-FI" sz="1500">
                <a:solidFill>
                  <a:srgbClr val="000000"/>
                </a:solidFill>
                <a:latin typeface="Neue Haas Grotesk Text Pro" panose="020B0504020202020204" pitchFamily="34" charset="0"/>
                <a:cs typeface="Arial" panose="020B0604020202020204" pitchFamily="34" charset="0"/>
              </a:rPr>
              <a:t> </a:t>
            </a:r>
            <a:r>
              <a:rPr lang="fi-FI" altLang="fi-FI" sz="1500" err="1">
                <a:solidFill>
                  <a:srgbClr val="000000"/>
                </a:solidFill>
                <a:latin typeface="Neue Haas Grotesk Text Pro" panose="020B0504020202020204" pitchFamily="34" charset="0"/>
                <a:cs typeface="Arial" panose="020B0604020202020204" pitchFamily="34" charset="0"/>
              </a:rPr>
              <a:t>don’t</a:t>
            </a:r>
            <a:r>
              <a:rPr lang="fi-FI" altLang="fi-FI" sz="1500">
                <a:solidFill>
                  <a:srgbClr val="000000"/>
                </a:solidFill>
                <a:latin typeface="Neue Haas Grotesk Text Pro" panose="020B0504020202020204" pitchFamily="34" charset="0"/>
                <a:cs typeface="Arial" panose="020B0604020202020204" pitchFamily="34" charset="0"/>
              </a:rPr>
              <a:t> </a:t>
            </a:r>
            <a:br>
              <a:rPr lang="fi-FI" altLang="fi-FI" sz="1500">
                <a:solidFill>
                  <a:srgbClr val="000000"/>
                </a:solidFill>
                <a:latin typeface="Neue Haas Grotesk Text Pro" panose="020B0504020202020204" pitchFamily="34" charset="0"/>
                <a:cs typeface="Arial" panose="020B0604020202020204" pitchFamily="34" charset="0"/>
              </a:rPr>
            </a:br>
            <a:r>
              <a:rPr lang="fi-FI" altLang="fi-FI" sz="1500" err="1">
                <a:solidFill>
                  <a:srgbClr val="000000"/>
                </a:solidFill>
                <a:latin typeface="Neue Haas Grotesk Text Pro" panose="020B0504020202020204" pitchFamily="34" charset="0"/>
                <a:cs typeface="Arial" panose="020B0604020202020204" pitchFamily="34" charset="0"/>
              </a:rPr>
              <a:t>feel</a:t>
            </a:r>
            <a:r>
              <a:rPr lang="fi-FI" altLang="fi-FI" sz="1500">
                <a:solidFill>
                  <a:srgbClr val="000000"/>
                </a:solidFill>
                <a:latin typeface="Neue Haas Grotesk Text Pro" panose="020B0504020202020204" pitchFamily="34" charset="0"/>
                <a:cs typeface="Arial" panose="020B0604020202020204" pitchFamily="34" charset="0"/>
              </a:rPr>
              <a:t> </a:t>
            </a:r>
            <a:r>
              <a:rPr lang="fi-FI" altLang="fi-FI" sz="1500" b="1" err="1">
                <a:solidFill>
                  <a:srgbClr val="000000"/>
                </a:solidFill>
                <a:highlight>
                  <a:srgbClr val="F6A3C7"/>
                </a:highlight>
                <a:latin typeface="Neue Haas Grotesk Text Pro" panose="020B0504020202020204" pitchFamily="34" charset="0"/>
                <a:cs typeface="Arial" panose="020B0604020202020204" pitchFamily="34" charset="0"/>
              </a:rPr>
              <a:t>recognized</a:t>
            </a:r>
            <a:r>
              <a:rPr lang="fi-FI" altLang="fi-FI" sz="1500" b="1">
                <a:solidFill>
                  <a:srgbClr val="000000"/>
                </a:solidFill>
                <a:highlight>
                  <a:srgbClr val="F6A3C7"/>
                </a:highlight>
                <a:latin typeface="Neue Haas Grotesk Text Pro" panose="020B0504020202020204" pitchFamily="34" charset="0"/>
                <a:cs typeface="Arial" panose="020B0604020202020204" pitchFamily="34" charset="0"/>
              </a:rPr>
              <a:t> as </a:t>
            </a:r>
            <a:r>
              <a:rPr lang="fi-FI" altLang="fi-FI" sz="1500" b="1" err="1">
                <a:solidFill>
                  <a:srgbClr val="000000"/>
                </a:solidFill>
                <a:highlight>
                  <a:srgbClr val="F6A3C7"/>
                </a:highlight>
                <a:latin typeface="Neue Haas Grotesk Text Pro" panose="020B0504020202020204" pitchFamily="34" charset="0"/>
                <a:cs typeface="Arial" panose="020B0604020202020204" pitchFamily="34" charset="0"/>
              </a:rPr>
              <a:t>key</a:t>
            </a:r>
            <a:r>
              <a:rPr lang="fi-FI" altLang="fi-FI" sz="1500" b="1">
                <a:solidFill>
                  <a:srgbClr val="000000"/>
                </a:solidFill>
                <a:highlight>
                  <a:srgbClr val="F6A3C7"/>
                </a:highlight>
                <a:latin typeface="Neue Haas Grotesk Text Pro" panose="020B0504020202020204" pitchFamily="34" charset="0"/>
                <a:cs typeface="Arial" panose="020B0604020202020204" pitchFamily="34" charset="0"/>
              </a:rPr>
              <a:t> </a:t>
            </a:r>
            <a:r>
              <a:rPr lang="fi-FI" altLang="fi-FI" sz="1500" b="1" err="1">
                <a:solidFill>
                  <a:srgbClr val="000000"/>
                </a:solidFill>
                <a:highlight>
                  <a:srgbClr val="F6A3C7"/>
                </a:highlight>
                <a:latin typeface="Neue Haas Grotesk Text Pro" panose="020B0504020202020204" pitchFamily="34" charset="0"/>
                <a:cs typeface="Arial" panose="020B0604020202020204" pitchFamily="34" charset="0"/>
              </a:rPr>
              <a:t>stakeholders</a:t>
            </a:r>
            <a:r>
              <a:rPr lang="fi-FI" altLang="fi-FI" sz="1500">
                <a:solidFill>
                  <a:srgbClr val="000000"/>
                </a:solidFill>
                <a:latin typeface="Neue Haas Grotesk Text Pro" panose="020B0504020202020204" pitchFamily="34" charset="0"/>
                <a:cs typeface="Arial" panose="020B0604020202020204" pitchFamily="34" charset="0"/>
              </a:rPr>
              <a:t> in </a:t>
            </a:r>
            <a:r>
              <a:rPr lang="fi-FI" altLang="fi-FI" sz="1500" err="1">
                <a:solidFill>
                  <a:srgbClr val="000000"/>
                </a:solidFill>
                <a:latin typeface="Neue Haas Grotesk Text Pro" panose="020B0504020202020204" pitchFamily="34" charset="0"/>
                <a:cs typeface="Arial" panose="020B0604020202020204" pitchFamily="34" charset="0"/>
              </a:rPr>
              <a:t>the</a:t>
            </a:r>
            <a:r>
              <a:rPr lang="fi-FI" altLang="fi-FI" sz="1500">
                <a:solidFill>
                  <a:srgbClr val="000000"/>
                </a:solidFill>
                <a:latin typeface="Neue Haas Grotesk Text Pro" panose="020B0504020202020204" pitchFamily="34" charset="0"/>
                <a:cs typeface="Arial" panose="020B0604020202020204" pitchFamily="34" charset="0"/>
              </a:rPr>
              <a:t> </a:t>
            </a:r>
            <a:r>
              <a:rPr lang="fi-FI" altLang="fi-FI" sz="1500" err="1">
                <a:solidFill>
                  <a:srgbClr val="000000"/>
                </a:solidFill>
                <a:latin typeface="Neue Haas Grotesk Text Pro" panose="020B0504020202020204" pitchFamily="34" charset="0"/>
                <a:cs typeface="Arial" panose="020B0604020202020204" pitchFamily="34" charset="0"/>
              </a:rPr>
              <a:t>context</a:t>
            </a:r>
            <a:r>
              <a:rPr lang="fi-FI" altLang="fi-FI" sz="1500">
                <a:solidFill>
                  <a:srgbClr val="000000"/>
                </a:solidFill>
                <a:latin typeface="Neue Haas Grotesk Text Pro" panose="020B0504020202020204" pitchFamily="34" charset="0"/>
                <a:cs typeface="Arial" panose="020B0604020202020204" pitchFamily="34" charset="0"/>
              </a:rPr>
              <a:t> of </a:t>
            </a:r>
            <a:r>
              <a:rPr lang="fi-FI" altLang="fi-FI" sz="1500" err="1">
                <a:solidFill>
                  <a:srgbClr val="000000"/>
                </a:solidFill>
                <a:latin typeface="Neue Haas Grotesk Text Pro" panose="020B0504020202020204" pitchFamily="34" charset="0"/>
                <a:cs typeface="Arial" panose="020B0604020202020204" pitchFamily="34" charset="0"/>
              </a:rPr>
              <a:t>climate</a:t>
            </a:r>
            <a:r>
              <a:rPr lang="fi-FI" altLang="fi-FI" sz="1500">
                <a:solidFill>
                  <a:srgbClr val="000000"/>
                </a:solidFill>
                <a:latin typeface="Neue Haas Grotesk Text Pro" panose="020B0504020202020204" pitchFamily="34" charset="0"/>
                <a:cs typeface="Arial" panose="020B0604020202020204" pitchFamily="34" charset="0"/>
              </a:rPr>
              <a:t> </a:t>
            </a:r>
            <a:r>
              <a:rPr lang="fi-FI" altLang="fi-FI" sz="1500" err="1">
                <a:solidFill>
                  <a:srgbClr val="000000"/>
                </a:solidFill>
                <a:latin typeface="Neue Haas Grotesk Text Pro" panose="020B0504020202020204" pitchFamily="34" charset="0"/>
                <a:cs typeface="Arial" panose="020B0604020202020204" pitchFamily="34" charset="0"/>
              </a:rPr>
              <a:t>investment</a:t>
            </a:r>
            <a:r>
              <a:rPr lang="fi-FI" altLang="fi-FI" sz="1500">
                <a:solidFill>
                  <a:srgbClr val="000000"/>
                </a:solidFill>
                <a:latin typeface="Neue Haas Grotesk Text Pro" panose="020B0504020202020204" pitchFamily="34" charset="0"/>
                <a:cs typeface="Arial" panose="020B0604020202020204" pitchFamily="34" charset="0"/>
              </a:rPr>
              <a:t> </a:t>
            </a:r>
            <a:r>
              <a:rPr lang="fi-FI" altLang="fi-FI" sz="1500" err="1">
                <a:solidFill>
                  <a:srgbClr val="000000"/>
                </a:solidFill>
                <a:latin typeface="Neue Haas Grotesk Text Pro" panose="020B0504020202020204" pitchFamily="34" charset="0"/>
                <a:cs typeface="Arial" panose="020B0604020202020204" pitchFamily="34" charset="0"/>
              </a:rPr>
              <a:t>by</a:t>
            </a:r>
            <a:r>
              <a:rPr lang="fi-FI" altLang="fi-FI" sz="1500">
                <a:solidFill>
                  <a:srgbClr val="000000"/>
                </a:solidFill>
                <a:latin typeface="Neue Haas Grotesk Text Pro" panose="020B0504020202020204" pitchFamily="34" charset="0"/>
                <a:cs typeface="Arial" panose="020B0604020202020204" pitchFamily="34" charset="0"/>
              </a:rPr>
              <a:t> </a:t>
            </a:r>
            <a:r>
              <a:rPr lang="fi-FI" altLang="fi-FI" sz="1500" err="1">
                <a:solidFill>
                  <a:srgbClr val="000000"/>
                </a:solidFill>
                <a:latin typeface="Neue Haas Grotesk Text Pro" panose="020B0504020202020204" pitchFamily="34" charset="0"/>
                <a:cs typeface="Arial" panose="020B0604020202020204" pitchFamily="34" charset="0"/>
              </a:rPr>
              <a:t>the</a:t>
            </a:r>
            <a:r>
              <a:rPr lang="fi-FI" altLang="fi-FI" sz="1500">
                <a:solidFill>
                  <a:srgbClr val="000000"/>
                </a:solidFill>
                <a:latin typeface="Neue Haas Grotesk Text Pro" panose="020B0504020202020204" pitchFamily="34" charset="0"/>
                <a:cs typeface="Arial" panose="020B0604020202020204" pitchFamily="34" charset="0"/>
              </a:rPr>
              <a:t> </a:t>
            </a:r>
            <a:br>
              <a:rPr lang="fi-FI" altLang="fi-FI" sz="1500">
                <a:solidFill>
                  <a:srgbClr val="000000"/>
                </a:solidFill>
                <a:latin typeface="Neue Haas Grotesk Text Pro" panose="020B0504020202020204" pitchFamily="34" charset="0"/>
                <a:cs typeface="Arial" panose="020B0604020202020204" pitchFamily="34" charset="0"/>
              </a:rPr>
            </a:br>
            <a:r>
              <a:rPr lang="fi-FI" altLang="fi-FI" sz="1500">
                <a:solidFill>
                  <a:srgbClr val="000000"/>
                </a:solidFill>
                <a:latin typeface="Neue Haas Grotesk Text Pro" panose="020B0504020202020204" pitchFamily="34" charset="0"/>
                <a:cs typeface="Arial" panose="020B0604020202020204" pitchFamily="34" charset="0"/>
              </a:rPr>
              <a:t>City of Helsinki</a:t>
            </a:r>
            <a:r>
              <a:rPr lang="fi-FI" altLang="fi-FI" sz="1500">
                <a:latin typeface="Neue Haas Grotesk Text Pro" panose="020B0504020202020204" pitchFamily="34" charset="0"/>
                <a:cs typeface="Arial" panose="020B0604020202020204" pitchFamily="34" charset="0"/>
              </a:rPr>
              <a:t>​.</a:t>
            </a:r>
            <a:endParaRPr lang="fi-FI" altLang="fi-FI" sz="1500">
              <a:solidFill>
                <a:srgbClr val="000000"/>
              </a:solidFill>
              <a:latin typeface="Neue Haas Grotesk Text Pro" panose="020B0504020202020204" pitchFamily="34" charset="0"/>
              <a:cs typeface="Arial" panose="020B0604020202020204" pitchFamily="34" charset="0"/>
            </a:endParaRPr>
          </a:p>
          <a:p>
            <a:pPr marL="0" indent="0" defTabSz="685800">
              <a:buClrTx/>
              <a:buSzTx/>
            </a:pPr>
            <a:endParaRPr lang="fi-FI" altLang="fi-FI" sz="1500">
              <a:latin typeface="Neue Haas Grotesk Text Pro" panose="020B0504020202020204" pitchFamily="34" charset="0"/>
            </a:endParaRPr>
          </a:p>
        </p:txBody>
      </p:sp>
      <p:sp>
        <p:nvSpPr>
          <p:cNvPr id="12" name="Otsikko 1">
            <a:extLst>
              <a:ext uri="{FF2B5EF4-FFF2-40B4-BE49-F238E27FC236}">
                <a16:creationId xmlns:a16="http://schemas.microsoft.com/office/drawing/2014/main" id="{8415C97C-0539-9EE9-EB7C-71AC776F12D3}"/>
              </a:ext>
            </a:extLst>
          </p:cNvPr>
          <p:cNvSpPr txBox="1">
            <a:spLocks/>
          </p:cNvSpPr>
          <p:nvPr/>
        </p:nvSpPr>
        <p:spPr>
          <a:xfrm>
            <a:off x="5470540" y="1132941"/>
            <a:ext cx="2774204" cy="748187"/>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Neue Haas Grotesk Text Pro" panose="020B0504020202020204" pitchFamily="34" charset="0"/>
                <a:ea typeface="+mj-ea"/>
                <a:cs typeface="+mj-cs"/>
              </a:defRPr>
            </a:lvl1pPr>
          </a:lstStyle>
          <a:p>
            <a:pPr algn="l"/>
            <a:r>
              <a:rPr lang="fi-FI" sz="2400" b="1"/>
              <a:t>INSIGHT 2</a:t>
            </a:r>
          </a:p>
        </p:txBody>
      </p:sp>
      <p:sp>
        <p:nvSpPr>
          <p:cNvPr id="17" name="Otsikko 1">
            <a:extLst>
              <a:ext uri="{FF2B5EF4-FFF2-40B4-BE49-F238E27FC236}">
                <a16:creationId xmlns:a16="http://schemas.microsoft.com/office/drawing/2014/main" id="{821F53B5-15F0-960D-996C-E9B8FC0FC266}"/>
              </a:ext>
            </a:extLst>
          </p:cNvPr>
          <p:cNvSpPr txBox="1">
            <a:spLocks/>
          </p:cNvSpPr>
          <p:nvPr/>
        </p:nvSpPr>
        <p:spPr>
          <a:xfrm>
            <a:off x="-1387102" y="1004108"/>
            <a:ext cx="898587" cy="748187"/>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Neue Haas Grotesk Text Pro" panose="020B0504020202020204" pitchFamily="34" charset="0"/>
                <a:ea typeface="+mj-ea"/>
                <a:cs typeface="+mj-cs"/>
              </a:defRPr>
            </a:lvl1pPr>
          </a:lstStyle>
          <a:p>
            <a:pPr algn="l"/>
            <a:r>
              <a:rPr lang="fi-FI" sz="3750" b="1"/>
              <a:t>”</a:t>
            </a:r>
          </a:p>
        </p:txBody>
      </p:sp>
      <p:sp>
        <p:nvSpPr>
          <p:cNvPr id="19" name="CasellaDiTesto 18">
            <a:extLst>
              <a:ext uri="{FF2B5EF4-FFF2-40B4-BE49-F238E27FC236}">
                <a16:creationId xmlns:a16="http://schemas.microsoft.com/office/drawing/2014/main" id="{FF88D2D7-F40D-B50F-FF0D-3B72C049AC2E}"/>
              </a:ext>
            </a:extLst>
          </p:cNvPr>
          <p:cNvSpPr txBox="1"/>
          <p:nvPr/>
        </p:nvSpPr>
        <p:spPr>
          <a:xfrm>
            <a:off x="590591" y="1664747"/>
            <a:ext cx="2425904" cy="807913"/>
          </a:xfrm>
          <a:prstGeom prst="rect">
            <a:avLst/>
          </a:prstGeom>
          <a:noFill/>
        </p:spPr>
        <p:txBody>
          <a:bodyPr wrap="square" lIns="68580" tIns="34290" rIns="68580" bIns="34290" anchor="t">
            <a:spAutoFit/>
          </a:bodyPr>
          <a:lstStyle/>
          <a:p>
            <a:r>
              <a:rPr lang="en-US" sz="1050" i="1">
                <a:latin typeface="Neue Haas Grotesk Text Pro"/>
              </a:rPr>
              <a:t>”Communication is never enough. There is bottlenecks with reaching housing companies, so to be able to share information to them.”</a:t>
            </a:r>
            <a:endParaRPr lang="en-US" sz="1050"/>
          </a:p>
          <a:p>
            <a:r>
              <a:rPr lang="en-US" sz="600" i="1">
                <a:latin typeface="Neue Haas Grotesk Text Pro"/>
              </a:rPr>
              <a:t>Expert from HSY</a:t>
            </a:r>
            <a:endParaRPr lang="en-US" sz="1050">
              <a:latin typeface="Neue Haas Grotesk Text Pro" panose="020B0504020202020204" pitchFamily="34" charset="0"/>
            </a:endParaRPr>
          </a:p>
        </p:txBody>
      </p:sp>
      <p:sp>
        <p:nvSpPr>
          <p:cNvPr id="3" name="CasellaDiTesto 18">
            <a:extLst>
              <a:ext uri="{FF2B5EF4-FFF2-40B4-BE49-F238E27FC236}">
                <a16:creationId xmlns:a16="http://schemas.microsoft.com/office/drawing/2014/main" id="{97319A13-229E-8B20-89B5-A34376E9484F}"/>
              </a:ext>
            </a:extLst>
          </p:cNvPr>
          <p:cNvSpPr txBox="1"/>
          <p:nvPr/>
        </p:nvSpPr>
        <p:spPr>
          <a:xfrm>
            <a:off x="590591" y="3472116"/>
            <a:ext cx="2635454" cy="969496"/>
          </a:xfrm>
          <a:prstGeom prst="rect">
            <a:avLst/>
          </a:prstGeom>
          <a:noFill/>
        </p:spPr>
        <p:txBody>
          <a:bodyPr wrap="square" lIns="68580" tIns="34290" rIns="68580" bIns="34290" anchor="t">
            <a:spAutoFit/>
          </a:bodyPr>
          <a:lstStyle/>
          <a:p>
            <a:r>
              <a:rPr lang="en-US" sz="1050" i="1">
                <a:latin typeface="Neue Haas Grotesk Text Pro"/>
              </a:rPr>
              <a:t>”We have some ways to reach housing companies and get them as customers (for our climate projects), but it is not enough. We are lacking contacts, which makes it harder to reach them."</a:t>
            </a:r>
            <a:endParaRPr lang="en-US" sz="1050"/>
          </a:p>
          <a:p>
            <a:r>
              <a:rPr lang="en-US" sz="600" i="1">
                <a:latin typeface="Neue Haas Grotesk Text Pro"/>
              </a:rPr>
              <a:t>Expert from HSY</a:t>
            </a:r>
            <a:endParaRPr lang="en-US" sz="1050">
              <a:latin typeface="Neue Haas Grotesk Text Pro" panose="020B0504020202020204" pitchFamily="34" charset="0"/>
            </a:endParaRPr>
          </a:p>
        </p:txBody>
      </p:sp>
      <p:sp>
        <p:nvSpPr>
          <p:cNvPr id="18" name="CasellaDiTesto 17">
            <a:extLst>
              <a:ext uri="{FF2B5EF4-FFF2-40B4-BE49-F238E27FC236}">
                <a16:creationId xmlns:a16="http://schemas.microsoft.com/office/drawing/2014/main" id="{9CD30926-84C1-D99B-3D2D-915B408D1ABD}"/>
              </a:ext>
            </a:extLst>
          </p:cNvPr>
          <p:cNvSpPr txBox="1"/>
          <p:nvPr/>
        </p:nvSpPr>
        <p:spPr>
          <a:xfrm>
            <a:off x="2289207" y="2473508"/>
            <a:ext cx="2111138" cy="807913"/>
          </a:xfrm>
          <a:prstGeom prst="rect">
            <a:avLst/>
          </a:prstGeom>
          <a:noFill/>
        </p:spPr>
        <p:txBody>
          <a:bodyPr wrap="square" lIns="68580" tIns="34290" rIns="68580" bIns="34290" anchor="t">
            <a:spAutoFit/>
          </a:bodyPr>
          <a:lstStyle/>
          <a:p>
            <a:pPr rtl="0">
              <a:buNone/>
            </a:pPr>
            <a:r>
              <a:rPr lang="en-US" sz="1050" i="1">
                <a:latin typeface="Neue Haas Grotesk Text Pro"/>
              </a:rPr>
              <a:t>“Residents are responsible for maintaining value but lack control over structural decisions affecting that value.“</a:t>
            </a:r>
          </a:p>
          <a:p>
            <a:pPr rtl="0"/>
            <a:r>
              <a:rPr lang="en-US" sz="600" i="1">
                <a:latin typeface="Neue Haas Grotesk Text Pro"/>
              </a:rPr>
              <a:t>Housing Company, </a:t>
            </a:r>
            <a:r>
              <a:rPr lang="en-US" sz="600" i="1" err="1">
                <a:latin typeface="Neue Haas Grotesk Text Pro"/>
              </a:rPr>
              <a:t>Kontula</a:t>
            </a:r>
            <a:endParaRPr lang="en-US" sz="600">
              <a:latin typeface="Neue Haas Grotesk Text Pro"/>
            </a:endParaRPr>
          </a:p>
        </p:txBody>
      </p:sp>
      <p:sp>
        <p:nvSpPr>
          <p:cNvPr id="2" name="Google Shape;61;p17">
            <a:extLst>
              <a:ext uri="{FF2B5EF4-FFF2-40B4-BE49-F238E27FC236}">
                <a16:creationId xmlns:a16="http://schemas.microsoft.com/office/drawing/2014/main" id="{BEBE3644-9540-1BAE-364D-040B9B43874E}"/>
              </a:ext>
            </a:extLst>
          </p:cNvPr>
          <p:cNvSpPr txBox="1">
            <a:spLocks/>
          </p:cNvSpPr>
          <p:nvPr/>
        </p:nvSpPr>
        <p:spPr>
          <a:xfrm>
            <a:off x="0" y="-1"/>
            <a:ext cx="9144000" cy="400051"/>
          </a:xfrm>
          <a:prstGeom prst="rect">
            <a:avLst/>
          </a:prstGeom>
        </p:spPr>
        <p:txBody>
          <a:bodyPr spcFirstLastPara="1" vert="horz" wrap="square" lIns="91425" tIns="91425" rIns="91425" bIns="91425" rtlCol="0" anchor="b" anchorCtr="0">
            <a:noAutofit/>
          </a:bodyPr>
          <a:lstStyle>
            <a:lvl1pPr algn="ctr" defTabSz="914400" rtl="0" eaLnBrk="1" latinLnBrk="0" hangingPunct="1">
              <a:lnSpc>
                <a:spcPct val="90000"/>
              </a:lnSpc>
              <a:spcBef>
                <a:spcPct val="0"/>
              </a:spcBef>
              <a:buNone/>
              <a:defRPr sz="6000" kern="1200">
                <a:solidFill>
                  <a:schemeClr val="tx1"/>
                </a:solidFill>
                <a:latin typeface="Neue Haas Grotesk Text Pro" panose="020B0504020202020204" pitchFamily="34" charset="0"/>
                <a:ea typeface="+mj-ea"/>
                <a:cs typeface="+mj-cs"/>
              </a:defRPr>
            </a:lvl1pPr>
          </a:lstStyle>
          <a:p>
            <a:pPr>
              <a:spcBef>
                <a:spcPts val="0"/>
              </a:spcBef>
            </a:pPr>
            <a:r>
              <a:rPr lang="en-US" sz="675" b="1">
                <a:latin typeface="Neue Haas Grotesk Text Pro"/>
              </a:rPr>
              <a:t>REFRAMING / ANCHORING / </a:t>
            </a:r>
            <a:r>
              <a:rPr lang="en-US" sz="675" b="1">
                <a:highlight>
                  <a:srgbClr val="9FC9EB"/>
                </a:highlight>
                <a:latin typeface="Neue Haas Grotesk Text Pro"/>
              </a:rPr>
              <a:t>RESEARCHING</a:t>
            </a:r>
            <a:r>
              <a:rPr lang="en-US" sz="675" b="1">
                <a:latin typeface="Neue Haas Grotesk Text Pro"/>
              </a:rPr>
              <a:t> / TAKING ACTION / LEVERAGING / ENVISIONING</a:t>
            </a:r>
          </a:p>
        </p:txBody>
      </p:sp>
    </p:spTree>
    <p:extLst>
      <p:ext uri="{BB962C8B-B14F-4D97-AF65-F5344CB8AC3E}">
        <p14:creationId xmlns:p14="http://schemas.microsoft.com/office/powerpoint/2010/main" val="1783161046"/>
      </p:ext>
    </p:extLst>
  </p:cSld>
  <p:clrMapOvr>
    <a:masterClrMapping/>
  </p:clrMapOvr>
  <p:extLst>
    <p:ext uri="{6950BFC3-D8DA-4A85-94F7-54DA5524770B}">
      <p188:commentRel xmlns:p188="http://schemas.microsoft.com/office/powerpoint/2018/8/main" r:id="rId3"/>
    </p:ext>
  </p:extLs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00DA03-D63E-B143-7390-977D601939F4}"/>
            </a:ext>
          </a:extLst>
        </p:cNvPr>
        <p:cNvGrpSpPr/>
        <p:nvPr/>
      </p:nvGrpSpPr>
      <p:grpSpPr>
        <a:xfrm>
          <a:off x="0" y="0"/>
          <a:ext cx="0" cy="0"/>
          <a:chOff x="0" y="0"/>
          <a:chExt cx="0" cy="0"/>
        </a:xfrm>
      </p:grpSpPr>
      <p:pic>
        <p:nvPicPr>
          <p:cNvPr id="5" name="Picture 3" descr="A silhouette of a person&#10;&#10;Description automatically generated with medium confidence">
            <a:extLst>
              <a:ext uri="{FF2B5EF4-FFF2-40B4-BE49-F238E27FC236}">
                <a16:creationId xmlns:a16="http://schemas.microsoft.com/office/drawing/2014/main" id="{F3CD4F43-E6CC-B10A-38CF-F45FCF9099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flipV="1">
            <a:off x="0" y="0"/>
            <a:ext cx="9144000" cy="5143500"/>
          </a:xfrm>
          <a:prstGeom prst="rect">
            <a:avLst/>
          </a:prstGeom>
          <a:solidFill>
            <a:srgbClr val="EA7131"/>
          </a:solidFill>
          <a:ln>
            <a:noFill/>
          </a:ln>
        </p:spPr>
      </p:pic>
      <p:sp>
        <p:nvSpPr>
          <p:cNvPr id="2" name="Otsikko 1">
            <a:extLst>
              <a:ext uri="{FF2B5EF4-FFF2-40B4-BE49-F238E27FC236}">
                <a16:creationId xmlns:a16="http://schemas.microsoft.com/office/drawing/2014/main" id="{11851204-7F06-454D-9C77-D4C68786834C}"/>
              </a:ext>
            </a:extLst>
          </p:cNvPr>
          <p:cNvSpPr>
            <a:spLocks noGrp="1"/>
          </p:cNvSpPr>
          <p:nvPr>
            <p:ph type="ctrTitle"/>
          </p:nvPr>
        </p:nvSpPr>
        <p:spPr>
          <a:xfrm>
            <a:off x="1143000" y="2161713"/>
            <a:ext cx="6858000" cy="816713"/>
          </a:xfrm>
        </p:spPr>
        <p:txBody>
          <a:bodyPr>
            <a:normAutofit fontScale="90000"/>
          </a:bodyPr>
          <a:lstStyle/>
          <a:p>
            <a:r>
              <a:rPr lang="fi-FI" b="1">
                <a:latin typeface="Neue Haas Grotesk Text Pro"/>
              </a:rPr>
              <a:t>TAKING ACTION</a:t>
            </a:r>
            <a:endParaRPr lang="fi-FI" b="1"/>
          </a:p>
        </p:txBody>
      </p:sp>
      <p:sp>
        <p:nvSpPr>
          <p:cNvPr id="6" name="Google Shape;198;p27">
            <a:extLst>
              <a:ext uri="{FF2B5EF4-FFF2-40B4-BE49-F238E27FC236}">
                <a16:creationId xmlns:a16="http://schemas.microsoft.com/office/drawing/2014/main" id="{CA63666D-5D49-EE31-65F1-B2C711075835}"/>
              </a:ext>
            </a:extLst>
          </p:cNvPr>
          <p:cNvSpPr txBox="1"/>
          <p:nvPr/>
        </p:nvSpPr>
        <p:spPr>
          <a:xfrm>
            <a:off x="381131" y="4743450"/>
            <a:ext cx="3941181" cy="268592"/>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defRPr/>
            </a:pPr>
            <a:r>
              <a:rPr lang="en-US" sz="525">
                <a:solidFill>
                  <a:schemeClr val="bg1"/>
                </a:solidFill>
                <a:latin typeface="Neue Haas Grotesk Text Pro" panose="020B0504020202020204" pitchFamily="34" charset="0"/>
                <a:ea typeface="Work Sans"/>
                <a:cs typeface="Work Sans"/>
                <a:sym typeface="Work Sans"/>
              </a:rPr>
              <a:t>Creative Commons CC BY 4.0 2026 </a:t>
            </a:r>
          </a:p>
          <a:p>
            <a:pPr lvl="0">
              <a:defRPr/>
            </a:pPr>
            <a:r>
              <a:rPr lang="en-US" sz="525">
                <a:solidFill>
                  <a:schemeClr val="bg1"/>
                </a:solidFill>
                <a:latin typeface="Neue Haas Grotesk Text Pro" panose="020B0504020202020204" pitchFamily="34" charset="0"/>
                <a:ea typeface="Work Sans"/>
                <a:cs typeface="Work Sans"/>
                <a:sym typeface="Work Sans"/>
              </a:rPr>
              <a:t>Nicole Kajander · Jenna Karvonen · Henna Kyrö · Kerttu Parkkinen · Giovanna Usai</a:t>
            </a:r>
            <a:br>
              <a:rPr lang="en-US" sz="525">
                <a:solidFill>
                  <a:schemeClr val="bg1"/>
                </a:solidFill>
                <a:latin typeface="Neue Haas Grotesk Text Pro" panose="020B0504020202020204" pitchFamily="34" charset="0"/>
                <a:ea typeface="Work Sans"/>
                <a:cs typeface="Work Sans"/>
                <a:sym typeface="Work Sans"/>
              </a:rPr>
            </a:br>
            <a:r>
              <a:rPr lang="en-US" sz="525">
                <a:solidFill>
                  <a:schemeClr val="bg1"/>
                </a:solidFill>
                <a:latin typeface="Neue Haas Grotesk Text Pro" panose="020B0504020202020204" pitchFamily="34" charset="0"/>
                <a:ea typeface="Work Sans"/>
                <a:cs typeface="Work Sans"/>
                <a:sym typeface="Work Sans"/>
              </a:rPr>
              <a:t>Design for Government course · Aalto University</a:t>
            </a:r>
            <a:endParaRPr lang="en-US" sz="975">
              <a:solidFill>
                <a:schemeClr val="bg1"/>
              </a:solidFill>
              <a:latin typeface="Neue Haas Grotesk Text Pro" panose="020B0504020202020204" pitchFamily="34" charset="0"/>
              <a:ea typeface="Work Sans"/>
              <a:cs typeface="Work Sans"/>
              <a:sym typeface="Work Sans"/>
            </a:endParaRPr>
          </a:p>
        </p:txBody>
      </p:sp>
    </p:spTree>
    <p:extLst>
      <p:ext uri="{BB962C8B-B14F-4D97-AF65-F5344CB8AC3E}">
        <p14:creationId xmlns:p14="http://schemas.microsoft.com/office/powerpoint/2010/main" val="42327757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DEDFE2"/>
        </a:solidFill>
        <a:effectLst/>
      </p:bgPr>
    </p:bg>
    <p:spTree>
      <p:nvGrpSpPr>
        <p:cNvPr id="1" name="Shape 1682">
          <a:extLst>
            <a:ext uri="{FF2B5EF4-FFF2-40B4-BE49-F238E27FC236}">
              <a16:creationId xmlns:a16="http://schemas.microsoft.com/office/drawing/2014/main" id="{A51373C6-0A59-9E99-ED16-12CF476006FC}"/>
            </a:ext>
          </a:extLst>
        </p:cNvPr>
        <p:cNvGrpSpPr/>
        <p:nvPr/>
      </p:nvGrpSpPr>
      <p:grpSpPr>
        <a:xfrm>
          <a:off x="0" y="0"/>
          <a:ext cx="0" cy="0"/>
          <a:chOff x="0" y="0"/>
          <a:chExt cx="0" cy="0"/>
        </a:xfrm>
      </p:grpSpPr>
      <p:sp>
        <p:nvSpPr>
          <p:cNvPr id="4" name="Otsikko 1">
            <a:extLst>
              <a:ext uri="{FF2B5EF4-FFF2-40B4-BE49-F238E27FC236}">
                <a16:creationId xmlns:a16="http://schemas.microsoft.com/office/drawing/2014/main" id="{F809F5BD-3F37-9CAF-220B-ACD1A7FA94C7}"/>
              </a:ext>
            </a:extLst>
          </p:cNvPr>
          <p:cNvSpPr txBox="1">
            <a:spLocks/>
          </p:cNvSpPr>
          <p:nvPr/>
        </p:nvSpPr>
        <p:spPr>
          <a:xfrm>
            <a:off x="1523986" y="822759"/>
            <a:ext cx="481613" cy="748187"/>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Neue Haas Grotesk Text Pro" panose="020B0504020202020204" pitchFamily="34" charset="0"/>
                <a:ea typeface="+mj-ea"/>
                <a:cs typeface="+mj-cs"/>
              </a:defRPr>
            </a:lvl1pPr>
          </a:lstStyle>
          <a:p>
            <a:r>
              <a:rPr lang="fi-FI" sz="4950" b="1"/>
              <a:t>1</a:t>
            </a:r>
          </a:p>
        </p:txBody>
      </p:sp>
      <p:sp>
        <p:nvSpPr>
          <p:cNvPr id="1716" name="Google Shape;1716;p34">
            <a:extLst>
              <a:ext uri="{FF2B5EF4-FFF2-40B4-BE49-F238E27FC236}">
                <a16:creationId xmlns:a16="http://schemas.microsoft.com/office/drawing/2014/main" id="{4C6E1C86-462A-DA03-9860-0EE2C40B4EA1}"/>
              </a:ext>
            </a:extLst>
          </p:cNvPr>
          <p:cNvSpPr txBox="1"/>
          <p:nvPr/>
        </p:nvSpPr>
        <p:spPr>
          <a:xfrm>
            <a:off x="693520" y="3266282"/>
            <a:ext cx="2231211" cy="903374"/>
          </a:xfrm>
          <a:prstGeom prst="rect">
            <a:avLst/>
          </a:prstGeom>
          <a:noFill/>
          <a:ln>
            <a:noFill/>
          </a:ln>
        </p:spPr>
        <p:txBody>
          <a:bodyPr spcFirstLastPara="1" wrap="square" lIns="91425" tIns="91425" rIns="91425" bIns="91425" anchor="t" anchorCtr="0">
            <a:noAutofit/>
          </a:bodyPr>
          <a:lstStyle/>
          <a:p>
            <a:pPr algn="ctr">
              <a:lnSpc>
                <a:spcPct val="115000"/>
              </a:lnSpc>
              <a:spcAft>
                <a:spcPts val="1600"/>
              </a:spcAft>
            </a:pPr>
            <a:r>
              <a:rPr lang="fi-FI" sz="1500" b="1" err="1">
                <a:highlight>
                  <a:srgbClr val="E97132"/>
                </a:highlight>
                <a:latin typeface="Neue Haas Grotesk Text Pro"/>
                <a:ea typeface="Roboto"/>
                <a:cs typeface="Roboto"/>
                <a:sym typeface="Roboto"/>
              </a:rPr>
              <a:t>Integrating</a:t>
            </a:r>
            <a:r>
              <a:rPr lang="fi-FI" sz="1500" b="1">
                <a:highlight>
                  <a:srgbClr val="E97132"/>
                </a:highlight>
                <a:latin typeface="Neue Haas Grotesk Text Pro"/>
                <a:ea typeface="Roboto"/>
                <a:cs typeface="Roboto"/>
                <a:sym typeface="Roboto"/>
              </a:rPr>
              <a:t> </a:t>
            </a:r>
            <a:r>
              <a:rPr lang="fi-FI" sz="1500" b="1" err="1">
                <a:highlight>
                  <a:srgbClr val="E97132"/>
                </a:highlight>
                <a:latin typeface="Neue Haas Grotesk Text Pro"/>
                <a:ea typeface="Roboto"/>
                <a:cs typeface="Roboto"/>
                <a:sym typeface="Roboto"/>
              </a:rPr>
              <a:t>housing</a:t>
            </a:r>
            <a:r>
              <a:rPr lang="fi-FI" sz="1500" b="1">
                <a:highlight>
                  <a:srgbClr val="E97132"/>
                </a:highlight>
                <a:latin typeface="Neue Haas Grotesk Text Pro"/>
                <a:ea typeface="Roboto"/>
                <a:cs typeface="Roboto"/>
                <a:sym typeface="Roboto"/>
              </a:rPr>
              <a:t> </a:t>
            </a:r>
            <a:r>
              <a:rPr lang="fi-FI" sz="1500" b="1" err="1">
                <a:highlight>
                  <a:srgbClr val="E97132"/>
                </a:highlight>
                <a:latin typeface="Neue Haas Grotesk Text Pro"/>
                <a:ea typeface="Roboto"/>
                <a:cs typeface="Roboto"/>
                <a:sym typeface="Roboto"/>
              </a:rPr>
              <a:t>companies</a:t>
            </a:r>
            <a:r>
              <a:rPr lang="fi-FI" sz="1500" b="1">
                <a:latin typeface="Neue Haas Grotesk Text Pro"/>
                <a:ea typeface="Roboto"/>
                <a:cs typeface="Roboto"/>
                <a:sym typeface="Roboto"/>
              </a:rPr>
              <a:t> into </a:t>
            </a:r>
            <a:br>
              <a:rPr lang="fi-FI" sz="1500" b="1">
                <a:latin typeface="Neue Haas Grotesk Text Pro"/>
                <a:ea typeface="Roboto"/>
                <a:cs typeface="Roboto"/>
                <a:sym typeface="Roboto"/>
              </a:rPr>
            </a:br>
            <a:r>
              <a:rPr lang="fi-FI" sz="1500" b="1" err="1">
                <a:latin typeface="Neue Haas Grotesk Text Pro"/>
                <a:ea typeface="Roboto"/>
                <a:cs typeface="Roboto"/>
                <a:sym typeface="Roboto"/>
              </a:rPr>
              <a:t>the</a:t>
            </a:r>
            <a:r>
              <a:rPr lang="fi-FI" sz="1500" b="1">
                <a:latin typeface="Neue Haas Grotesk Text Pro"/>
                <a:ea typeface="Roboto"/>
                <a:cs typeface="Roboto"/>
                <a:sym typeface="Roboto"/>
              </a:rPr>
              <a:t> city </a:t>
            </a:r>
            <a:r>
              <a:rPr lang="fi-FI" sz="1500" b="1" err="1">
                <a:latin typeface="Neue Haas Grotesk Text Pro"/>
                <a:ea typeface="Roboto"/>
                <a:cs typeface="Roboto"/>
                <a:sym typeface="Roboto"/>
              </a:rPr>
              <a:t>strategy</a:t>
            </a:r>
            <a:endParaRPr lang="fi-FI" sz="1500" b="1">
              <a:latin typeface="Neue Haas Grotesk Text Pro"/>
              <a:ea typeface="Roboto"/>
              <a:cs typeface="Roboto"/>
            </a:endParaRPr>
          </a:p>
          <a:p>
            <a:pPr algn="ctr">
              <a:lnSpc>
                <a:spcPct val="115000"/>
              </a:lnSpc>
              <a:spcAft>
                <a:spcPts val="1600"/>
              </a:spcAft>
            </a:pPr>
            <a:endParaRPr lang="fi-FI" sz="1500" b="1">
              <a:latin typeface="Neue Haas Grotesk Text Pro"/>
              <a:ea typeface="Roboto"/>
              <a:cs typeface="Roboto"/>
            </a:endParaRPr>
          </a:p>
        </p:txBody>
      </p:sp>
      <p:sp>
        <p:nvSpPr>
          <p:cNvPr id="1717" name="Google Shape;1717;p34">
            <a:extLst>
              <a:ext uri="{FF2B5EF4-FFF2-40B4-BE49-F238E27FC236}">
                <a16:creationId xmlns:a16="http://schemas.microsoft.com/office/drawing/2014/main" id="{DB8BE39C-A757-55BC-5B20-1E380B29D15F}"/>
              </a:ext>
            </a:extLst>
          </p:cNvPr>
          <p:cNvSpPr txBox="1"/>
          <p:nvPr/>
        </p:nvSpPr>
        <p:spPr>
          <a:xfrm>
            <a:off x="6231824" y="3266282"/>
            <a:ext cx="2076224" cy="903373"/>
          </a:xfrm>
          <a:prstGeom prst="rect">
            <a:avLst/>
          </a:prstGeom>
          <a:noFill/>
          <a:ln>
            <a:noFill/>
          </a:ln>
        </p:spPr>
        <p:txBody>
          <a:bodyPr spcFirstLastPara="1" wrap="square" lIns="91425" tIns="91425" rIns="91425" bIns="91425" anchor="t" anchorCtr="0">
            <a:noAutofit/>
          </a:bodyPr>
          <a:lstStyle/>
          <a:p>
            <a:pPr algn="ctr">
              <a:lnSpc>
                <a:spcPct val="115000"/>
              </a:lnSpc>
              <a:spcAft>
                <a:spcPts val="1600"/>
              </a:spcAft>
            </a:pPr>
            <a:r>
              <a:rPr lang="fi-FI" sz="1500" b="1" err="1">
                <a:latin typeface="Neue Haas Grotesk Text Pro"/>
                <a:ea typeface="Roboto"/>
                <a:cs typeface="Roboto"/>
                <a:sym typeface="Roboto"/>
              </a:rPr>
              <a:t>Utilizing</a:t>
            </a:r>
            <a:r>
              <a:rPr lang="fi-FI" sz="1500" b="1">
                <a:latin typeface="Neue Haas Grotesk Text Pro"/>
                <a:ea typeface="Roboto"/>
                <a:cs typeface="Roboto"/>
                <a:sym typeface="Roboto"/>
              </a:rPr>
              <a:t> </a:t>
            </a:r>
            <a:r>
              <a:rPr lang="fi-FI" sz="1500" b="1" err="1">
                <a:highlight>
                  <a:srgbClr val="E97132"/>
                </a:highlight>
                <a:latin typeface="Neue Haas Grotesk Text Pro"/>
                <a:ea typeface="Roboto"/>
                <a:cs typeface="Roboto"/>
                <a:sym typeface="Roboto"/>
              </a:rPr>
              <a:t>property</a:t>
            </a:r>
            <a:r>
              <a:rPr lang="fi-FI" sz="1500" b="1">
                <a:highlight>
                  <a:srgbClr val="E97132"/>
                </a:highlight>
                <a:latin typeface="Neue Haas Grotesk Text Pro"/>
                <a:ea typeface="Roboto"/>
                <a:cs typeface="Roboto"/>
                <a:sym typeface="Roboto"/>
              </a:rPr>
              <a:t> </a:t>
            </a:r>
            <a:r>
              <a:rPr lang="fi-FI" sz="1500" b="1" err="1">
                <a:highlight>
                  <a:srgbClr val="E97132"/>
                </a:highlight>
                <a:latin typeface="Neue Haas Grotesk Text Pro"/>
                <a:ea typeface="Roboto"/>
                <a:cs typeface="Roboto"/>
                <a:sym typeface="Roboto"/>
              </a:rPr>
              <a:t>tax</a:t>
            </a:r>
            <a:r>
              <a:rPr lang="fi-FI" sz="1500" b="1">
                <a:latin typeface="Neue Haas Grotesk Text Pro"/>
                <a:ea typeface="Roboto"/>
                <a:cs typeface="Roboto"/>
                <a:sym typeface="Roboto"/>
              </a:rPr>
              <a:t> as a </a:t>
            </a:r>
            <a:r>
              <a:rPr lang="fi-FI" sz="1500" b="1" err="1">
                <a:latin typeface="Neue Haas Grotesk Text Pro"/>
                <a:ea typeface="Roboto"/>
                <a:cs typeface="Roboto"/>
                <a:sym typeface="Roboto"/>
              </a:rPr>
              <a:t>financial</a:t>
            </a:r>
            <a:r>
              <a:rPr lang="fi-FI" sz="1500" b="1">
                <a:latin typeface="Neue Haas Grotesk Text Pro"/>
                <a:ea typeface="Roboto"/>
                <a:cs typeface="Roboto"/>
                <a:sym typeface="Roboto"/>
              </a:rPr>
              <a:t> </a:t>
            </a:r>
            <a:r>
              <a:rPr lang="fi-FI" sz="1500" b="1" err="1">
                <a:latin typeface="Neue Haas Grotesk Text Pro"/>
                <a:ea typeface="Roboto"/>
                <a:cs typeface="Roboto"/>
                <a:sym typeface="Roboto"/>
              </a:rPr>
              <a:t>instrument</a:t>
            </a:r>
            <a:endParaRPr lang="fi-FI" sz="1500" b="1">
              <a:latin typeface="Neue Haas Grotesk Text Pro"/>
              <a:ea typeface="Roboto"/>
              <a:cs typeface="Roboto"/>
            </a:endParaRPr>
          </a:p>
          <a:p>
            <a:pPr algn="ctr">
              <a:lnSpc>
                <a:spcPct val="115000"/>
              </a:lnSpc>
              <a:spcAft>
                <a:spcPts val="1600"/>
              </a:spcAft>
            </a:pPr>
            <a:endParaRPr lang="fi-FI" sz="1500" b="1">
              <a:latin typeface="Neue Haas Grotesk Text Pro"/>
              <a:ea typeface="Roboto"/>
              <a:cs typeface="Roboto"/>
            </a:endParaRPr>
          </a:p>
        </p:txBody>
      </p:sp>
      <p:sp>
        <p:nvSpPr>
          <p:cNvPr id="1719" name="Google Shape;1719;p34">
            <a:extLst>
              <a:ext uri="{FF2B5EF4-FFF2-40B4-BE49-F238E27FC236}">
                <a16:creationId xmlns:a16="http://schemas.microsoft.com/office/drawing/2014/main" id="{36FB6EFA-CD10-8378-C6A8-0CB214E55C30}"/>
              </a:ext>
            </a:extLst>
          </p:cNvPr>
          <p:cNvSpPr txBox="1"/>
          <p:nvPr/>
        </p:nvSpPr>
        <p:spPr>
          <a:xfrm>
            <a:off x="3277611" y="3279542"/>
            <a:ext cx="2601332" cy="1177011"/>
          </a:xfrm>
          <a:prstGeom prst="rect">
            <a:avLst/>
          </a:prstGeom>
          <a:noFill/>
          <a:ln>
            <a:noFill/>
          </a:ln>
        </p:spPr>
        <p:txBody>
          <a:bodyPr spcFirstLastPara="1" wrap="square" lIns="91425" tIns="91425" rIns="91425" bIns="91425" anchor="t" anchorCtr="0">
            <a:noAutofit/>
          </a:bodyPr>
          <a:lstStyle/>
          <a:p>
            <a:pPr algn="ctr">
              <a:lnSpc>
                <a:spcPct val="115000"/>
              </a:lnSpc>
              <a:spcAft>
                <a:spcPts val="1600"/>
              </a:spcAft>
            </a:pPr>
            <a:r>
              <a:rPr lang="fi-FI" sz="1500" b="1" err="1">
                <a:latin typeface="Neue Haas Grotesk Text Pro"/>
                <a:ea typeface="Roboto"/>
                <a:cs typeface="Roboto"/>
                <a:sym typeface="Roboto"/>
              </a:rPr>
              <a:t>Encouraging</a:t>
            </a:r>
            <a:r>
              <a:rPr lang="fi-FI" sz="1500" b="1">
                <a:latin typeface="Neue Haas Grotesk Text Pro"/>
                <a:ea typeface="Roboto"/>
                <a:cs typeface="Roboto"/>
                <a:sym typeface="Roboto"/>
              </a:rPr>
              <a:t> </a:t>
            </a:r>
            <a:r>
              <a:rPr lang="fi-FI" sz="1500" b="1" err="1">
                <a:latin typeface="Neue Haas Grotesk Text Pro"/>
                <a:ea typeface="Roboto"/>
                <a:cs typeface="Roboto"/>
                <a:sym typeface="Roboto"/>
              </a:rPr>
              <a:t>climate</a:t>
            </a:r>
            <a:r>
              <a:rPr lang="fi-FI" sz="1500" b="1">
                <a:latin typeface="Neue Haas Grotesk Text Pro"/>
                <a:ea typeface="Roboto"/>
                <a:cs typeface="Roboto"/>
                <a:sym typeface="Roboto"/>
              </a:rPr>
              <a:t> </a:t>
            </a:r>
            <a:r>
              <a:rPr lang="fi-FI" sz="1500" b="1" err="1">
                <a:latin typeface="Neue Haas Grotesk Text Pro"/>
                <a:ea typeface="Roboto"/>
                <a:cs typeface="Roboto"/>
                <a:sym typeface="Roboto"/>
              </a:rPr>
              <a:t>investment</a:t>
            </a:r>
            <a:r>
              <a:rPr lang="fi-FI" sz="1500" b="1">
                <a:latin typeface="Neue Haas Grotesk Text Pro"/>
                <a:ea typeface="Roboto"/>
                <a:cs typeface="Roboto"/>
                <a:sym typeface="Roboto"/>
              </a:rPr>
              <a:t> </a:t>
            </a:r>
            <a:r>
              <a:rPr lang="fi-FI" sz="1500" b="1" err="1">
                <a:latin typeface="Neue Haas Grotesk Text Pro"/>
                <a:ea typeface="Roboto"/>
                <a:cs typeface="Roboto"/>
                <a:sym typeface="Roboto"/>
              </a:rPr>
              <a:t>through</a:t>
            </a:r>
            <a:r>
              <a:rPr lang="fi-FI" sz="1500" b="1">
                <a:latin typeface="Neue Haas Grotesk Text Pro"/>
                <a:ea typeface="Roboto"/>
                <a:cs typeface="Roboto"/>
                <a:sym typeface="Roboto"/>
              </a:rPr>
              <a:t> </a:t>
            </a:r>
            <a:r>
              <a:rPr lang="fi-FI" sz="1500" b="1" err="1">
                <a:highlight>
                  <a:srgbClr val="F6A3C7"/>
                </a:highlight>
                <a:latin typeface="Neue Haas Grotesk Text Pro"/>
                <a:ea typeface="Roboto"/>
                <a:cs typeface="Roboto"/>
                <a:sym typeface="Roboto"/>
              </a:rPr>
              <a:t>government</a:t>
            </a:r>
            <a:r>
              <a:rPr lang="fi-FI" sz="1500" b="1">
                <a:highlight>
                  <a:srgbClr val="F6A3C7"/>
                </a:highlight>
                <a:latin typeface="Neue Haas Grotesk Text Pro"/>
                <a:ea typeface="Roboto"/>
                <a:cs typeface="Roboto"/>
                <a:sym typeface="Roboto"/>
              </a:rPr>
              <a:t> </a:t>
            </a:r>
            <a:r>
              <a:rPr lang="fi-FI" sz="1500" b="1" err="1">
                <a:highlight>
                  <a:srgbClr val="F6A3C7"/>
                </a:highlight>
                <a:latin typeface="Neue Haas Grotesk Text Pro"/>
                <a:ea typeface="Roboto"/>
                <a:cs typeface="Roboto"/>
                <a:sym typeface="Roboto"/>
              </a:rPr>
              <a:t>backed</a:t>
            </a:r>
            <a:r>
              <a:rPr lang="fi-FI" sz="1500" b="1">
                <a:highlight>
                  <a:srgbClr val="F6A3C7"/>
                </a:highlight>
                <a:latin typeface="Neue Haas Grotesk Text Pro"/>
                <a:ea typeface="Roboto"/>
                <a:cs typeface="Roboto"/>
                <a:sym typeface="Roboto"/>
              </a:rPr>
              <a:t> </a:t>
            </a:r>
            <a:r>
              <a:rPr lang="fi-FI" sz="1500" b="1" err="1">
                <a:highlight>
                  <a:srgbClr val="F6A3C7"/>
                </a:highlight>
                <a:latin typeface="Neue Haas Grotesk Text Pro"/>
                <a:ea typeface="Roboto"/>
                <a:cs typeface="Roboto"/>
                <a:sym typeface="Roboto"/>
              </a:rPr>
              <a:t>loans</a:t>
            </a:r>
            <a:endParaRPr lang="fi-FI" sz="1500" b="1">
              <a:highlight>
                <a:srgbClr val="F6A3C7"/>
              </a:highlight>
              <a:latin typeface="Neue Haas Grotesk Text Pro"/>
              <a:ea typeface="Roboto"/>
              <a:cs typeface="Roboto"/>
            </a:endParaRPr>
          </a:p>
        </p:txBody>
      </p:sp>
      <p:sp>
        <p:nvSpPr>
          <p:cNvPr id="3" name="Google Shape;198;p27">
            <a:extLst>
              <a:ext uri="{FF2B5EF4-FFF2-40B4-BE49-F238E27FC236}">
                <a16:creationId xmlns:a16="http://schemas.microsoft.com/office/drawing/2014/main" id="{974A488B-C1D2-6938-7D2C-71E6FA1E3249}"/>
              </a:ext>
            </a:extLst>
          </p:cNvPr>
          <p:cNvSpPr txBox="1"/>
          <p:nvPr/>
        </p:nvSpPr>
        <p:spPr>
          <a:xfrm>
            <a:off x="381131" y="4743450"/>
            <a:ext cx="3941181" cy="268592"/>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defRPr/>
            </a:pPr>
            <a:r>
              <a:rPr lang="en-US" sz="525">
                <a:solidFill>
                  <a:schemeClr val="bg1"/>
                </a:solidFill>
                <a:latin typeface="Neue Haas Grotesk Text Pro" panose="020B0504020202020204" pitchFamily="34" charset="0"/>
                <a:ea typeface="Work Sans"/>
                <a:cs typeface="Work Sans"/>
                <a:sym typeface="Work Sans"/>
              </a:rPr>
              <a:t>Creative Commons CC BY 4.0 2026 </a:t>
            </a:r>
          </a:p>
          <a:p>
            <a:pPr lvl="0">
              <a:defRPr/>
            </a:pPr>
            <a:r>
              <a:rPr lang="en-US" sz="525">
                <a:solidFill>
                  <a:schemeClr val="bg1"/>
                </a:solidFill>
                <a:latin typeface="Neue Haas Grotesk Text Pro" panose="020B0504020202020204" pitchFamily="34" charset="0"/>
                <a:ea typeface="Work Sans"/>
                <a:cs typeface="Work Sans"/>
                <a:sym typeface="Work Sans"/>
              </a:rPr>
              <a:t>Nicole Kajander · Jenna Karvonen · Henna Kyrö · Kerttu Parkkinen · Giovanna Usai</a:t>
            </a:r>
            <a:br>
              <a:rPr lang="en-US" sz="525">
                <a:solidFill>
                  <a:schemeClr val="bg1"/>
                </a:solidFill>
                <a:latin typeface="Neue Haas Grotesk Text Pro" panose="020B0504020202020204" pitchFamily="34" charset="0"/>
                <a:ea typeface="Work Sans"/>
                <a:cs typeface="Work Sans"/>
                <a:sym typeface="Work Sans"/>
              </a:rPr>
            </a:br>
            <a:r>
              <a:rPr lang="en-US" sz="525">
                <a:solidFill>
                  <a:schemeClr val="bg1"/>
                </a:solidFill>
                <a:latin typeface="Neue Haas Grotesk Text Pro" panose="020B0504020202020204" pitchFamily="34" charset="0"/>
                <a:ea typeface="Work Sans"/>
                <a:cs typeface="Work Sans"/>
                <a:sym typeface="Work Sans"/>
              </a:rPr>
              <a:t>Design for Government course · Aalto University</a:t>
            </a:r>
            <a:endParaRPr lang="en-US" sz="975">
              <a:solidFill>
                <a:schemeClr val="bg1"/>
              </a:solidFill>
              <a:latin typeface="Neue Haas Grotesk Text Pro" panose="020B0504020202020204" pitchFamily="34" charset="0"/>
              <a:ea typeface="Work Sans"/>
              <a:cs typeface="Work Sans"/>
              <a:sym typeface="Work Sans"/>
            </a:endParaRPr>
          </a:p>
        </p:txBody>
      </p:sp>
      <p:pic>
        <p:nvPicPr>
          <p:cNvPr id="9" name="Picture 120" descr="Diagram&#10;&#10;Description automatically generated">
            <a:extLst>
              <a:ext uri="{FF2B5EF4-FFF2-40B4-BE49-F238E27FC236}">
                <a16:creationId xmlns:a16="http://schemas.microsoft.com/office/drawing/2014/main" id="{22E371F9-6928-3185-A640-9F8A681DA225}"/>
              </a:ext>
            </a:extLst>
          </p:cNvPr>
          <p:cNvPicPr>
            <a:picLocks noChangeAspect="1"/>
          </p:cNvPicPr>
          <p:nvPr/>
        </p:nvPicPr>
        <p:blipFill>
          <a:blip r:embed="rId3"/>
          <a:stretch>
            <a:fillRect/>
          </a:stretch>
        </p:blipFill>
        <p:spPr>
          <a:xfrm>
            <a:off x="6494268" y="1771466"/>
            <a:ext cx="1501756" cy="1170599"/>
          </a:xfrm>
          <a:prstGeom prst="rect">
            <a:avLst/>
          </a:prstGeom>
        </p:spPr>
      </p:pic>
      <p:sp>
        <p:nvSpPr>
          <p:cNvPr id="11" name="Otsikko 1">
            <a:extLst>
              <a:ext uri="{FF2B5EF4-FFF2-40B4-BE49-F238E27FC236}">
                <a16:creationId xmlns:a16="http://schemas.microsoft.com/office/drawing/2014/main" id="{7F0D60F1-EA40-D919-C659-A58AE641092A}"/>
              </a:ext>
            </a:extLst>
          </p:cNvPr>
          <p:cNvSpPr txBox="1">
            <a:spLocks/>
          </p:cNvSpPr>
          <p:nvPr/>
        </p:nvSpPr>
        <p:spPr>
          <a:xfrm>
            <a:off x="4337231" y="822759"/>
            <a:ext cx="481613" cy="748187"/>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Neue Haas Grotesk Text Pro" panose="020B0504020202020204" pitchFamily="34" charset="0"/>
                <a:ea typeface="+mj-ea"/>
                <a:cs typeface="+mj-cs"/>
              </a:defRPr>
            </a:lvl1pPr>
          </a:lstStyle>
          <a:p>
            <a:r>
              <a:rPr lang="fi-FI" sz="4950" b="1"/>
              <a:t>2</a:t>
            </a:r>
          </a:p>
        </p:txBody>
      </p:sp>
      <p:sp>
        <p:nvSpPr>
          <p:cNvPr id="12" name="Otsikko 1">
            <a:extLst>
              <a:ext uri="{FF2B5EF4-FFF2-40B4-BE49-F238E27FC236}">
                <a16:creationId xmlns:a16="http://schemas.microsoft.com/office/drawing/2014/main" id="{CDE65BDC-3B9B-ECBC-6D21-C5D88C2E9899}"/>
              </a:ext>
            </a:extLst>
          </p:cNvPr>
          <p:cNvSpPr txBox="1">
            <a:spLocks/>
          </p:cNvSpPr>
          <p:nvPr/>
        </p:nvSpPr>
        <p:spPr>
          <a:xfrm>
            <a:off x="7005352" y="822759"/>
            <a:ext cx="481613" cy="748187"/>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Neue Haas Grotesk Text Pro" panose="020B0504020202020204" pitchFamily="34" charset="0"/>
                <a:ea typeface="+mj-ea"/>
                <a:cs typeface="+mj-cs"/>
              </a:defRPr>
            </a:lvl1pPr>
          </a:lstStyle>
          <a:p>
            <a:r>
              <a:rPr lang="fi-FI" sz="4950" b="1"/>
              <a:t>3</a:t>
            </a:r>
          </a:p>
        </p:txBody>
      </p:sp>
      <p:pic>
        <p:nvPicPr>
          <p:cNvPr id="15" name="Picture 23" descr="A picture containing text&#10;&#10;Description automatically generated">
            <a:extLst>
              <a:ext uri="{FF2B5EF4-FFF2-40B4-BE49-F238E27FC236}">
                <a16:creationId xmlns:a16="http://schemas.microsoft.com/office/drawing/2014/main" id="{E26CDF7E-42E6-1F26-909A-9FA18F96CAF1}"/>
              </a:ext>
            </a:extLst>
          </p:cNvPr>
          <p:cNvPicPr>
            <a:picLocks noChangeAspect="1"/>
          </p:cNvPicPr>
          <p:nvPr/>
        </p:nvPicPr>
        <p:blipFill>
          <a:blip r:embed="rId4"/>
          <a:stretch>
            <a:fillRect/>
          </a:stretch>
        </p:blipFill>
        <p:spPr>
          <a:xfrm>
            <a:off x="773477" y="2018987"/>
            <a:ext cx="2071296" cy="923078"/>
          </a:xfrm>
          <a:prstGeom prst="rect">
            <a:avLst/>
          </a:prstGeom>
        </p:spPr>
      </p:pic>
      <p:pic>
        <p:nvPicPr>
          <p:cNvPr id="16" name="Picture 2" descr="Diagram, engineering drawing&#10;&#10;Description automatically generated">
            <a:extLst>
              <a:ext uri="{FF2B5EF4-FFF2-40B4-BE49-F238E27FC236}">
                <a16:creationId xmlns:a16="http://schemas.microsoft.com/office/drawing/2014/main" id="{19CC92D6-EE1E-624E-6898-6207D1E86001}"/>
              </a:ext>
            </a:extLst>
          </p:cNvPr>
          <p:cNvPicPr>
            <a:picLocks noChangeAspect="1"/>
          </p:cNvPicPr>
          <p:nvPr/>
        </p:nvPicPr>
        <p:blipFill>
          <a:blip r:embed="rId5"/>
          <a:stretch>
            <a:fillRect/>
          </a:stretch>
        </p:blipFill>
        <p:spPr>
          <a:xfrm>
            <a:off x="3840601" y="1816148"/>
            <a:ext cx="1595575" cy="1208172"/>
          </a:xfrm>
          <a:prstGeom prst="rect">
            <a:avLst/>
          </a:prstGeom>
        </p:spPr>
      </p:pic>
      <p:pic>
        <p:nvPicPr>
          <p:cNvPr id="10" name="Picture 4" descr="A picture containing text, vector graphics&#10;&#10;Description automatically generated">
            <a:extLst>
              <a:ext uri="{FF2B5EF4-FFF2-40B4-BE49-F238E27FC236}">
                <a16:creationId xmlns:a16="http://schemas.microsoft.com/office/drawing/2014/main" id="{7817919D-9B5B-4819-4DAB-C80896A6A4CB}"/>
              </a:ext>
            </a:extLst>
          </p:cNvPr>
          <p:cNvPicPr>
            <a:picLocks noChangeAspect="1"/>
          </p:cNvPicPr>
          <p:nvPr/>
        </p:nvPicPr>
        <p:blipFill>
          <a:blip r:embed="rId6"/>
          <a:srcRect r="69526"/>
          <a:stretch>
            <a:fillRect/>
          </a:stretch>
        </p:blipFill>
        <p:spPr>
          <a:xfrm>
            <a:off x="3337522" y="-842207"/>
            <a:ext cx="540618" cy="4560174"/>
          </a:xfrm>
          <a:prstGeom prst="rect">
            <a:avLst/>
          </a:prstGeom>
        </p:spPr>
      </p:pic>
      <p:sp>
        <p:nvSpPr>
          <p:cNvPr id="5" name="Google Shape;61;p17">
            <a:extLst>
              <a:ext uri="{FF2B5EF4-FFF2-40B4-BE49-F238E27FC236}">
                <a16:creationId xmlns:a16="http://schemas.microsoft.com/office/drawing/2014/main" id="{18C548FB-51A0-1A08-3EF9-1AE4E9A82C8E}"/>
              </a:ext>
            </a:extLst>
          </p:cNvPr>
          <p:cNvSpPr txBox="1">
            <a:spLocks/>
          </p:cNvSpPr>
          <p:nvPr/>
        </p:nvSpPr>
        <p:spPr>
          <a:xfrm>
            <a:off x="0" y="-1"/>
            <a:ext cx="9144000" cy="400051"/>
          </a:xfrm>
          <a:prstGeom prst="rect">
            <a:avLst/>
          </a:prstGeom>
        </p:spPr>
        <p:txBody>
          <a:bodyPr spcFirstLastPara="1" vert="horz" wrap="square" lIns="91425" tIns="91425" rIns="91425" bIns="91425" rtlCol="0" anchor="b" anchorCtr="0">
            <a:noAutofit/>
          </a:bodyPr>
          <a:lstStyle>
            <a:lvl1pPr algn="ctr" defTabSz="914400" rtl="0" eaLnBrk="1" latinLnBrk="0" hangingPunct="1">
              <a:lnSpc>
                <a:spcPct val="90000"/>
              </a:lnSpc>
              <a:spcBef>
                <a:spcPct val="0"/>
              </a:spcBef>
              <a:buNone/>
              <a:defRPr sz="6000" kern="1200">
                <a:solidFill>
                  <a:schemeClr val="tx1"/>
                </a:solidFill>
                <a:latin typeface="Neue Haas Grotesk Text Pro" panose="020B0504020202020204" pitchFamily="34" charset="0"/>
                <a:ea typeface="+mj-ea"/>
                <a:cs typeface="+mj-cs"/>
              </a:defRPr>
            </a:lvl1pPr>
          </a:lstStyle>
          <a:p>
            <a:pPr>
              <a:spcBef>
                <a:spcPts val="0"/>
              </a:spcBef>
            </a:pPr>
            <a:r>
              <a:rPr lang="en-US" sz="675" b="1">
                <a:latin typeface="Neue Haas Grotesk Text Pro"/>
              </a:rPr>
              <a:t>REFRAMING / ANCHORING / RESEARCHING / </a:t>
            </a:r>
            <a:r>
              <a:rPr lang="en-US" sz="675" b="1">
                <a:highlight>
                  <a:srgbClr val="9FC9EB"/>
                </a:highlight>
                <a:latin typeface="Neue Haas Grotesk Text Pro"/>
              </a:rPr>
              <a:t>TAKING ACTION</a:t>
            </a:r>
            <a:r>
              <a:rPr lang="en-US" sz="675" b="1">
                <a:latin typeface="Neue Haas Grotesk Text Pro"/>
              </a:rPr>
              <a:t> / LEVERAGING / ENVISIONING</a:t>
            </a:r>
          </a:p>
        </p:txBody>
      </p:sp>
    </p:spTree>
    <p:extLst>
      <p:ext uri="{BB962C8B-B14F-4D97-AF65-F5344CB8AC3E}">
        <p14:creationId xmlns:p14="http://schemas.microsoft.com/office/powerpoint/2010/main" val="23888171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EDFE2"/>
        </a:solidFill>
        <a:effectLst/>
      </p:bgPr>
    </p:bg>
    <p:spTree>
      <p:nvGrpSpPr>
        <p:cNvPr id="1" name=""/>
        <p:cNvGrpSpPr/>
        <p:nvPr/>
      </p:nvGrpSpPr>
      <p:grpSpPr>
        <a:xfrm>
          <a:off x="0" y="0"/>
          <a:ext cx="0" cy="0"/>
          <a:chOff x="0" y="0"/>
          <a:chExt cx="0" cy="0"/>
        </a:xfrm>
      </p:grpSpPr>
      <p:pic>
        <p:nvPicPr>
          <p:cNvPr id="9" name="Picture 23" descr="A picture containing silhouette&#10;&#10;Description automatically generated">
            <a:extLst>
              <a:ext uri="{FF2B5EF4-FFF2-40B4-BE49-F238E27FC236}">
                <a16:creationId xmlns:a16="http://schemas.microsoft.com/office/drawing/2014/main" id="{3DC4D77C-3816-A793-F653-D0051911BC55}"/>
              </a:ext>
            </a:extLst>
          </p:cNvPr>
          <p:cNvPicPr>
            <a:picLocks noChangeAspect="1"/>
          </p:cNvPicPr>
          <p:nvPr/>
        </p:nvPicPr>
        <p:blipFill>
          <a:blip r:embed="rId3"/>
          <a:stretch>
            <a:fillRect/>
          </a:stretch>
        </p:blipFill>
        <p:spPr>
          <a:xfrm>
            <a:off x="1396275" y="2562453"/>
            <a:ext cx="1762125" cy="887998"/>
          </a:xfrm>
          <a:prstGeom prst="rect">
            <a:avLst/>
          </a:prstGeom>
        </p:spPr>
      </p:pic>
      <p:sp>
        <p:nvSpPr>
          <p:cNvPr id="3" name="Otsikko 1">
            <a:extLst>
              <a:ext uri="{FF2B5EF4-FFF2-40B4-BE49-F238E27FC236}">
                <a16:creationId xmlns:a16="http://schemas.microsoft.com/office/drawing/2014/main" id="{89F62DFC-6F1F-AA06-9260-C48620806CA2}"/>
              </a:ext>
            </a:extLst>
          </p:cNvPr>
          <p:cNvSpPr txBox="1">
            <a:spLocks/>
          </p:cNvSpPr>
          <p:nvPr/>
        </p:nvSpPr>
        <p:spPr>
          <a:xfrm>
            <a:off x="3621020" y="1872692"/>
            <a:ext cx="4729163" cy="1790700"/>
          </a:xfrm>
          <a:prstGeom prst="rect">
            <a:avLst/>
          </a:prstGeom>
        </p:spPr>
        <p:txBody>
          <a:bodyPr vert="horz" lIns="68580" tIns="34290" rIns="68580" bIns="34290" rtlCol="0" anchor="ctr">
            <a:normAutofit fontScale="6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i-FI" sz="3300" b="1">
                <a:latin typeface="Neue Haas Grotesk Text Pro" panose="020B0504020202020204" pitchFamily="34" charset="0"/>
              </a:rPr>
              <a:t>This is </a:t>
            </a:r>
            <a:r>
              <a:rPr lang="fi-FI" sz="3300" b="1">
                <a:highlight>
                  <a:srgbClr val="F6A3C7"/>
                </a:highlight>
                <a:latin typeface="Neue Haas Grotesk Text Pro" panose="020B0504020202020204" pitchFamily="34" charset="0"/>
              </a:rPr>
              <a:t>Alvar</a:t>
            </a:r>
            <a:r>
              <a:rPr lang="fi-FI" sz="3300" b="1">
                <a:latin typeface="Neue Haas Grotesk Text Pro" panose="020B0504020202020204" pitchFamily="34" charset="0"/>
              </a:rPr>
              <a:t>.</a:t>
            </a:r>
          </a:p>
          <a:p>
            <a:endParaRPr lang="fi-FI" sz="3300" b="1">
              <a:latin typeface="Neue Haas Grotesk Text Pro" panose="020B0504020202020204" pitchFamily="34" charset="0"/>
            </a:endParaRPr>
          </a:p>
          <a:p>
            <a:r>
              <a:rPr lang="en-US" sz="3300" b="1">
                <a:latin typeface="Neue Haas Grotesk Text Pro" panose="020B0504020202020204" pitchFamily="34" charset="0"/>
              </a:rPr>
              <a:t>Since Midsummer, he has been doing the same thing everyday: </a:t>
            </a:r>
          </a:p>
          <a:p>
            <a:endParaRPr lang="en-US" sz="3300" b="1">
              <a:latin typeface="Neue Haas Grotesk Text Pro" panose="020B0504020202020204" pitchFamily="34" charset="0"/>
            </a:endParaRPr>
          </a:p>
          <a:p>
            <a:r>
              <a:rPr lang="en-US" sz="3300" b="1">
                <a:latin typeface="Neue Haas Grotesk Text Pro" panose="020B0504020202020204" pitchFamily="34" charset="0"/>
              </a:rPr>
              <a:t>Spending and enjoying his time at the beach and park nearby.</a:t>
            </a:r>
            <a:endParaRPr lang="fi-FI" sz="3300" b="1">
              <a:latin typeface="Neue Haas Grotesk Text Pro" panose="020B0504020202020204" pitchFamily="34" charset="0"/>
            </a:endParaRPr>
          </a:p>
        </p:txBody>
      </p:sp>
      <p:pic>
        <p:nvPicPr>
          <p:cNvPr id="2" name="Picture 43" descr="Sunburst chart&#10;&#10;Description automatically generated">
            <a:extLst>
              <a:ext uri="{FF2B5EF4-FFF2-40B4-BE49-F238E27FC236}">
                <a16:creationId xmlns:a16="http://schemas.microsoft.com/office/drawing/2014/main" id="{CFF52C06-E7C7-6E8C-DEED-F6AC6D74F2B0}"/>
              </a:ext>
            </a:extLst>
          </p:cNvPr>
          <p:cNvPicPr>
            <a:picLocks noChangeAspect="1"/>
          </p:cNvPicPr>
          <p:nvPr/>
        </p:nvPicPr>
        <p:blipFill>
          <a:blip r:embed="rId4"/>
          <a:stretch>
            <a:fillRect/>
          </a:stretch>
        </p:blipFill>
        <p:spPr>
          <a:xfrm>
            <a:off x="1346138" y="743369"/>
            <a:ext cx="1295400" cy="962025"/>
          </a:xfrm>
          <a:prstGeom prst="rect">
            <a:avLst/>
          </a:prstGeom>
        </p:spPr>
      </p:pic>
      <p:pic>
        <p:nvPicPr>
          <p:cNvPr id="12" name="Picture 20" descr="A picture containing text, vector graphics&#10;&#10;Description automatically generated">
            <a:extLst>
              <a:ext uri="{FF2B5EF4-FFF2-40B4-BE49-F238E27FC236}">
                <a16:creationId xmlns:a16="http://schemas.microsoft.com/office/drawing/2014/main" id="{C1A5D75E-ADB6-4F49-AB1B-1911D4131388}"/>
              </a:ext>
            </a:extLst>
          </p:cNvPr>
          <p:cNvPicPr>
            <a:picLocks noChangeAspect="1"/>
          </p:cNvPicPr>
          <p:nvPr/>
        </p:nvPicPr>
        <p:blipFill>
          <a:blip r:embed="rId5"/>
          <a:stretch>
            <a:fillRect/>
          </a:stretch>
        </p:blipFill>
        <p:spPr>
          <a:xfrm>
            <a:off x="-393080" y="537310"/>
            <a:ext cx="1762125" cy="3365372"/>
          </a:xfrm>
          <a:prstGeom prst="rect">
            <a:avLst/>
          </a:prstGeom>
        </p:spPr>
      </p:pic>
      <p:pic>
        <p:nvPicPr>
          <p:cNvPr id="4" name="Picture 3" descr="Logo&#10;&#10;Description automatically generated">
            <a:extLst>
              <a:ext uri="{FF2B5EF4-FFF2-40B4-BE49-F238E27FC236}">
                <a16:creationId xmlns:a16="http://schemas.microsoft.com/office/drawing/2014/main" id="{8E3F59E4-E7A3-181E-02AE-D51EE34D0313}"/>
              </a:ext>
            </a:extLst>
          </p:cNvPr>
          <p:cNvPicPr>
            <a:picLocks noChangeAspect="1"/>
          </p:cNvPicPr>
          <p:nvPr/>
        </p:nvPicPr>
        <p:blipFill>
          <a:blip r:embed="rId6"/>
          <a:stretch>
            <a:fillRect/>
          </a:stretch>
        </p:blipFill>
        <p:spPr>
          <a:xfrm>
            <a:off x="639129" y="2027047"/>
            <a:ext cx="1762125" cy="1866900"/>
          </a:xfrm>
          <a:prstGeom prst="rect">
            <a:avLst/>
          </a:prstGeom>
        </p:spPr>
      </p:pic>
      <p:pic>
        <p:nvPicPr>
          <p:cNvPr id="10" name="Picture 21" descr="Icon&#10;&#10;Description automatically generated with medium confidence">
            <a:extLst>
              <a:ext uri="{FF2B5EF4-FFF2-40B4-BE49-F238E27FC236}">
                <a16:creationId xmlns:a16="http://schemas.microsoft.com/office/drawing/2014/main" id="{CC69EAD0-083B-27CE-2C25-77D392F8E40E}"/>
              </a:ext>
            </a:extLst>
          </p:cNvPr>
          <p:cNvPicPr>
            <a:picLocks noChangeAspect="1"/>
          </p:cNvPicPr>
          <p:nvPr/>
        </p:nvPicPr>
        <p:blipFill>
          <a:blip r:embed="rId7"/>
          <a:stretch>
            <a:fillRect/>
          </a:stretch>
        </p:blipFill>
        <p:spPr>
          <a:xfrm>
            <a:off x="413293" y="3431332"/>
            <a:ext cx="1356782" cy="942701"/>
          </a:xfrm>
          <a:prstGeom prst="rect">
            <a:avLst/>
          </a:prstGeom>
        </p:spPr>
      </p:pic>
      <p:sp>
        <p:nvSpPr>
          <p:cNvPr id="13" name="Google Shape;198;p27">
            <a:extLst>
              <a:ext uri="{FF2B5EF4-FFF2-40B4-BE49-F238E27FC236}">
                <a16:creationId xmlns:a16="http://schemas.microsoft.com/office/drawing/2014/main" id="{CACD2D50-7181-C6BA-799D-641A7E322832}"/>
              </a:ext>
            </a:extLst>
          </p:cNvPr>
          <p:cNvSpPr txBox="1"/>
          <p:nvPr/>
        </p:nvSpPr>
        <p:spPr>
          <a:xfrm>
            <a:off x="381131" y="4743450"/>
            <a:ext cx="3941181" cy="268592"/>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defRPr/>
            </a:pPr>
            <a:r>
              <a:rPr lang="en-US" sz="525">
                <a:solidFill>
                  <a:schemeClr val="bg1"/>
                </a:solidFill>
                <a:latin typeface="Neue Haas Grotesk Text Pro" panose="020B0504020202020204" pitchFamily="34" charset="0"/>
                <a:ea typeface="Work Sans"/>
                <a:cs typeface="Work Sans"/>
                <a:sym typeface="Work Sans"/>
              </a:rPr>
              <a:t>Creative Commons CC BY 4.0 2026 </a:t>
            </a:r>
          </a:p>
          <a:p>
            <a:pPr lvl="0">
              <a:defRPr/>
            </a:pPr>
            <a:r>
              <a:rPr lang="en-US" sz="525">
                <a:solidFill>
                  <a:schemeClr val="bg1"/>
                </a:solidFill>
                <a:latin typeface="Neue Haas Grotesk Text Pro" panose="020B0504020202020204" pitchFamily="34" charset="0"/>
                <a:ea typeface="Work Sans"/>
                <a:cs typeface="Work Sans"/>
                <a:sym typeface="Work Sans"/>
              </a:rPr>
              <a:t>Nicole Kajander · Jenna Karvonen · Henna Kyrö · Kerttu Parkkinen · Giovanna Usai</a:t>
            </a:r>
            <a:br>
              <a:rPr lang="en-US" sz="525">
                <a:solidFill>
                  <a:schemeClr val="bg1"/>
                </a:solidFill>
                <a:latin typeface="Neue Haas Grotesk Text Pro" panose="020B0504020202020204" pitchFamily="34" charset="0"/>
                <a:ea typeface="Work Sans"/>
                <a:cs typeface="Work Sans"/>
                <a:sym typeface="Work Sans"/>
              </a:rPr>
            </a:br>
            <a:r>
              <a:rPr lang="en-US" sz="525">
                <a:solidFill>
                  <a:schemeClr val="bg1"/>
                </a:solidFill>
                <a:latin typeface="Neue Haas Grotesk Text Pro" panose="020B0504020202020204" pitchFamily="34" charset="0"/>
                <a:ea typeface="Work Sans"/>
                <a:cs typeface="Work Sans"/>
                <a:sym typeface="Work Sans"/>
              </a:rPr>
              <a:t>Design for Government course · Aalto University</a:t>
            </a:r>
            <a:endParaRPr lang="en-US" sz="975">
              <a:solidFill>
                <a:schemeClr val="bg1"/>
              </a:solidFill>
              <a:latin typeface="Neue Haas Grotesk Text Pro" panose="020B0504020202020204" pitchFamily="34" charset="0"/>
              <a:ea typeface="Work Sans"/>
              <a:cs typeface="Work Sans"/>
              <a:sym typeface="Work Sans"/>
            </a:endParaRPr>
          </a:p>
        </p:txBody>
      </p:sp>
      <p:sp>
        <p:nvSpPr>
          <p:cNvPr id="7" name="Google Shape;61;p17">
            <a:extLst>
              <a:ext uri="{FF2B5EF4-FFF2-40B4-BE49-F238E27FC236}">
                <a16:creationId xmlns:a16="http://schemas.microsoft.com/office/drawing/2014/main" id="{CECBDAC2-A936-E608-BD7F-059EC448D07E}"/>
              </a:ext>
            </a:extLst>
          </p:cNvPr>
          <p:cNvSpPr txBox="1">
            <a:spLocks/>
          </p:cNvSpPr>
          <p:nvPr/>
        </p:nvSpPr>
        <p:spPr>
          <a:xfrm>
            <a:off x="0" y="-1"/>
            <a:ext cx="9144000" cy="400051"/>
          </a:xfrm>
          <a:prstGeom prst="rect">
            <a:avLst/>
          </a:prstGeom>
        </p:spPr>
        <p:txBody>
          <a:bodyPr spcFirstLastPara="1" vert="horz" wrap="square" lIns="91425" tIns="91425" rIns="91425" bIns="91425" rtlCol="0" anchor="b" anchorCtr="0">
            <a:noAutofit/>
          </a:bodyPr>
          <a:lstStyle>
            <a:lvl1pPr algn="ctr" defTabSz="914400" rtl="0" eaLnBrk="1" latinLnBrk="0" hangingPunct="1">
              <a:lnSpc>
                <a:spcPct val="90000"/>
              </a:lnSpc>
              <a:spcBef>
                <a:spcPct val="0"/>
              </a:spcBef>
              <a:buNone/>
              <a:defRPr sz="6000" kern="1200">
                <a:solidFill>
                  <a:schemeClr val="tx1"/>
                </a:solidFill>
                <a:latin typeface="Neue Haas Grotesk Text Pro" panose="020B0504020202020204" pitchFamily="34" charset="0"/>
                <a:ea typeface="+mj-ea"/>
                <a:cs typeface="+mj-cs"/>
              </a:defRPr>
            </a:lvl1pPr>
          </a:lstStyle>
          <a:p>
            <a:pPr>
              <a:spcBef>
                <a:spcPts val="0"/>
              </a:spcBef>
            </a:pPr>
            <a:r>
              <a:rPr lang="en-US" sz="675" b="1">
                <a:highlight>
                  <a:srgbClr val="9FC9EB"/>
                </a:highlight>
                <a:latin typeface="Neue Haas Grotesk Text Pro"/>
              </a:rPr>
              <a:t>REFRAMING</a:t>
            </a:r>
            <a:r>
              <a:rPr lang="en-US" sz="675" b="1">
                <a:latin typeface="Neue Haas Grotesk Text Pro"/>
              </a:rPr>
              <a:t> / ANCHORING / RESEARCHING / TAKING ACTION / LEVERAGING / ENVISIONING</a:t>
            </a:r>
          </a:p>
        </p:txBody>
      </p:sp>
    </p:spTree>
    <p:extLst>
      <p:ext uri="{BB962C8B-B14F-4D97-AF65-F5344CB8AC3E}">
        <p14:creationId xmlns:p14="http://schemas.microsoft.com/office/powerpoint/2010/main" val="35231873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DEDFE2"/>
        </a:solidFill>
        <a:effectLst/>
      </p:bgPr>
    </p:bg>
    <p:spTree>
      <p:nvGrpSpPr>
        <p:cNvPr id="1" name="Shape 1682">
          <a:extLst>
            <a:ext uri="{FF2B5EF4-FFF2-40B4-BE49-F238E27FC236}">
              <a16:creationId xmlns:a16="http://schemas.microsoft.com/office/drawing/2014/main" id="{F9D74EA5-A8A4-B400-0139-0B101767BB8D}"/>
            </a:ext>
          </a:extLst>
        </p:cNvPr>
        <p:cNvGrpSpPr/>
        <p:nvPr/>
      </p:nvGrpSpPr>
      <p:grpSpPr>
        <a:xfrm>
          <a:off x="0" y="0"/>
          <a:ext cx="0" cy="0"/>
          <a:chOff x="0" y="0"/>
          <a:chExt cx="0" cy="0"/>
        </a:xfrm>
      </p:grpSpPr>
      <p:sp>
        <p:nvSpPr>
          <p:cNvPr id="1716" name="Google Shape;1716;p34">
            <a:extLst>
              <a:ext uri="{FF2B5EF4-FFF2-40B4-BE49-F238E27FC236}">
                <a16:creationId xmlns:a16="http://schemas.microsoft.com/office/drawing/2014/main" id="{C35F9560-5EEC-BD31-6943-DC41F8F0812F}"/>
              </a:ext>
            </a:extLst>
          </p:cNvPr>
          <p:cNvSpPr txBox="1"/>
          <p:nvPr/>
        </p:nvSpPr>
        <p:spPr>
          <a:xfrm>
            <a:off x="644041" y="1781142"/>
            <a:ext cx="2548019" cy="1415825"/>
          </a:xfrm>
          <a:prstGeom prst="rect">
            <a:avLst/>
          </a:prstGeom>
          <a:noFill/>
          <a:ln>
            <a:noFill/>
          </a:ln>
        </p:spPr>
        <p:txBody>
          <a:bodyPr spcFirstLastPara="1" wrap="square" lIns="91425" tIns="91425" rIns="91425" bIns="91425" anchor="t" anchorCtr="0">
            <a:noAutofit/>
          </a:bodyPr>
          <a:lstStyle/>
          <a:p>
            <a:pPr>
              <a:lnSpc>
                <a:spcPct val="115000"/>
              </a:lnSpc>
              <a:spcAft>
                <a:spcPts val="1600"/>
              </a:spcAft>
            </a:pPr>
            <a:r>
              <a:rPr lang="en" sz="1125">
                <a:latin typeface="Neue Haas Grotesk Text Pro" panose="020B0504020202020204" pitchFamily="34" charset="0"/>
                <a:ea typeface="Roboto"/>
                <a:cs typeface="Roboto"/>
                <a:sym typeface="Roboto"/>
              </a:rPr>
              <a:t>Currently, housing companies feel unseen and unheard by the City.</a:t>
            </a:r>
          </a:p>
          <a:p>
            <a:pPr>
              <a:lnSpc>
                <a:spcPct val="115000"/>
              </a:lnSpc>
              <a:spcAft>
                <a:spcPts val="1600"/>
              </a:spcAft>
            </a:pPr>
            <a:r>
              <a:rPr lang="en" sz="1125">
                <a:latin typeface="Neue Haas Grotesk Text Pro" panose="020B0504020202020204" pitchFamily="34" charset="0"/>
                <a:ea typeface="Roboto"/>
                <a:cs typeface="Roboto"/>
                <a:sym typeface="Roboto"/>
              </a:rPr>
              <a:t>By integrating housing companies to the strategy, the City would improve communication and </a:t>
            </a:r>
            <a:r>
              <a:rPr lang="en" sz="1125" b="1">
                <a:highlight>
                  <a:srgbClr val="F6A3C7"/>
                </a:highlight>
                <a:latin typeface="Neue Haas Grotesk Text Pro" panose="020B0504020202020204" pitchFamily="34" charset="0"/>
                <a:ea typeface="Roboto"/>
                <a:cs typeface="Roboto"/>
                <a:sym typeface="Roboto"/>
              </a:rPr>
              <a:t>foster an environment for co-creation</a:t>
            </a:r>
            <a:r>
              <a:rPr lang="en" sz="1125">
                <a:highlight>
                  <a:srgbClr val="F6A3C7"/>
                </a:highlight>
                <a:latin typeface="Neue Haas Grotesk Text Pro" panose="020B0504020202020204" pitchFamily="34" charset="0"/>
                <a:ea typeface="Roboto"/>
                <a:cs typeface="Roboto"/>
                <a:sym typeface="Roboto"/>
              </a:rPr>
              <a:t>.</a:t>
            </a:r>
          </a:p>
        </p:txBody>
      </p:sp>
      <p:sp>
        <p:nvSpPr>
          <p:cNvPr id="1664" name="Tekstiruutu 1663">
            <a:extLst>
              <a:ext uri="{FF2B5EF4-FFF2-40B4-BE49-F238E27FC236}">
                <a16:creationId xmlns:a16="http://schemas.microsoft.com/office/drawing/2014/main" id="{BFA28B5E-096B-8447-B889-DE404C18AD8A}"/>
              </a:ext>
            </a:extLst>
          </p:cNvPr>
          <p:cNvSpPr txBox="1"/>
          <p:nvPr/>
        </p:nvSpPr>
        <p:spPr>
          <a:xfrm>
            <a:off x="5388821" y="2885289"/>
            <a:ext cx="3238763" cy="600164"/>
          </a:xfrm>
          <a:prstGeom prst="rect">
            <a:avLst/>
          </a:prstGeom>
          <a:noFill/>
        </p:spPr>
        <p:txBody>
          <a:bodyPr wrap="square">
            <a:spAutoFit/>
          </a:bodyPr>
          <a:lstStyle/>
          <a:p>
            <a:pPr rtl="0">
              <a:buNone/>
            </a:pPr>
            <a:r>
              <a:rPr lang="fi-FI" sz="1350" i="1">
                <a:latin typeface="Neue Haas Grotesk Text Pro" panose="020B0504020202020204" pitchFamily="34" charset="0"/>
                <a:ea typeface="Roboto" panose="02000000000000000000" pitchFamily="2" charset="0"/>
                <a:cs typeface="Roboto" panose="02000000000000000000" pitchFamily="2" charset="0"/>
              </a:rPr>
              <a:t>“Even </a:t>
            </a:r>
            <a:r>
              <a:rPr lang="fi-FI" sz="1350" i="1" err="1">
                <a:latin typeface="Neue Haas Grotesk Text Pro" panose="020B0504020202020204" pitchFamily="34" charset="0"/>
                <a:ea typeface="Roboto" panose="02000000000000000000" pitchFamily="2" charset="0"/>
                <a:cs typeface="Roboto" panose="02000000000000000000" pitchFamily="2" charset="0"/>
              </a:rPr>
              <a:t>if</a:t>
            </a:r>
            <a:r>
              <a:rPr lang="fi-FI" sz="1350" i="1">
                <a:latin typeface="Neue Haas Grotesk Text Pro" panose="020B0504020202020204" pitchFamily="34" charset="0"/>
                <a:ea typeface="Roboto" panose="02000000000000000000" pitchFamily="2" charset="0"/>
                <a:cs typeface="Roboto" panose="02000000000000000000" pitchFamily="2" charset="0"/>
              </a:rPr>
              <a:t> </a:t>
            </a:r>
            <a:r>
              <a:rPr lang="fi-FI" sz="1350" i="1" err="1">
                <a:latin typeface="Neue Haas Grotesk Text Pro" panose="020B0504020202020204" pitchFamily="34" charset="0"/>
                <a:ea typeface="Roboto" panose="02000000000000000000" pitchFamily="2" charset="0"/>
                <a:cs typeface="Roboto" panose="02000000000000000000" pitchFamily="2" charset="0"/>
              </a:rPr>
              <a:t>something</a:t>
            </a:r>
            <a:r>
              <a:rPr lang="fi-FI" sz="1350" i="1">
                <a:latin typeface="Neue Haas Grotesk Text Pro" panose="020B0504020202020204" pitchFamily="34" charset="0"/>
                <a:ea typeface="Roboto" panose="02000000000000000000" pitchFamily="2" charset="0"/>
                <a:cs typeface="Roboto" panose="02000000000000000000" pitchFamily="2" charset="0"/>
              </a:rPr>
              <a:t> </a:t>
            </a:r>
            <a:r>
              <a:rPr lang="fi-FI" sz="1350" i="1" err="1">
                <a:latin typeface="Neue Haas Grotesk Text Pro" panose="020B0504020202020204" pitchFamily="34" charset="0"/>
                <a:ea typeface="Roboto" panose="02000000000000000000" pitchFamily="2" charset="0"/>
                <a:cs typeface="Roboto" panose="02000000000000000000" pitchFamily="2" charset="0"/>
              </a:rPr>
              <a:t>could</a:t>
            </a:r>
            <a:r>
              <a:rPr lang="fi-FI" sz="1350" i="1">
                <a:latin typeface="Neue Haas Grotesk Text Pro" panose="020B0504020202020204" pitchFamily="34" charset="0"/>
                <a:ea typeface="Roboto" panose="02000000000000000000" pitchFamily="2" charset="0"/>
                <a:cs typeface="Roboto" panose="02000000000000000000" pitchFamily="2" charset="0"/>
              </a:rPr>
              <a:t> </a:t>
            </a:r>
            <a:r>
              <a:rPr lang="fi-FI" sz="1350" i="1" err="1">
                <a:latin typeface="Neue Haas Grotesk Text Pro" panose="020B0504020202020204" pitchFamily="34" charset="0"/>
                <a:ea typeface="Roboto" panose="02000000000000000000" pitchFamily="2" charset="0"/>
                <a:cs typeface="Roboto" panose="02000000000000000000" pitchFamily="2" charset="0"/>
              </a:rPr>
              <a:t>be</a:t>
            </a:r>
            <a:r>
              <a:rPr lang="fi-FI" sz="1350" i="1">
                <a:latin typeface="Neue Haas Grotesk Text Pro" panose="020B0504020202020204" pitchFamily="34" charset="0"/>
                <a:ea typeface="Roboto" panose="02000000000000000000" pitchFamily="2" charset="0"/>
                <a:cs typeface="Roboto" panose="02000000000000000000" pitchFamily="2" charset="0"/>
              </a:rPr>
              <a:t> </a:t>
            </a:r>
            <a:r>
              <a:rPr lang="fi-FI" sz="1350" i="1" err="1">
                <a:latin typeface="Neue Haas Grotesk Text Pro" panose="020B0504020202020204" pitchFamily="34" charset="0"/>
                <a:ea typeface="Roboto" panose="02000000000000000000" pitchFamily="2" charset="0"/>
                <a:cs typeface="Roboto" panose="02000000000000000000" pitchFamily="2" charset="0"/>
              </a:rPr>
              <a:t>done</a:t>
            </a:r>
            <a:r>
              <a:rPr lang="fi-FI" sz="1350" i="1">
                <a:latin typeface="Neue Haas Grotesk Text Pro" panose="020B0504020202020204" pitchFamily="34" charset="0"/>
                <a:ea typeface="Roboto" panose="02000000000000000000" pitchFamily="2" charset="0"/>
                <a:cs typeface="Roboto" panose="02000000000000000000" pitchFamily="2" charset="0"/>
              </a:rPr>
              <a:t>, </a:t>
            </a:r>
            <a:r>
              <a:rPr lang="fi-FI" sz="1350" i="1" err="1">
                <a:latin typeface="Neue Haas Grotesk Text Pro" panose="020B0504020202020204" pitchFamily="34" charset="0"/>
                <a:ea typeface="Roboto" panose="02000000000000000000" pitchFamily="2" charset="0"/>
                <a:cs typeface="Roboto" panose="02000000000000000000" pitchFamily="2" charset="0"/>
              </a:rPr>
              <a:t>the</a:t>
            </a:r>
            <a:r>
              <a:rPr lang="fi-FI" sz="1350" i="1">
                <a:latin typeface="Neue Haas Grotesk Text Pro" panose="020B0504020202020204" pitchFamily="34" charset="0"/>
                <a:ea typeface="Roboto" panose="02000000000000000000" pitchFamily="2" charset="0"/>
                <a:cs typeface="Roboto" panose="02000000000000000000" pitchFamily="2" charset="0"/>
              </a:rPr>
              <a:t> city </a:t>
            </a:r>
            <a:r>
              <a:rPr lang="fi-FI" sz="1350" i="1" err="1">
                <a:latin typeface="Neue Haas Grotesk Text Pro" panose="020B0504020202020204" pitchFamily="34" charset="0"/>
                <a:ea typeface="Roboto" panose="02000000000000000000" pitchFamily="2" charset="0"/>
                <a:cs typeface="Roboto" panose="02000000000000000000" pitchFamily="2" charset="0"/>
              </a:rPr>
              <a:t>probably</a:t>
            </a:r>
            <a:r>
              <a:rPr lang="fi-FI" sz="1350" i="1">
                <a:latin typeface="Neue Haas Grotesk Text Pro" panose="020B0504020202020204" pitchFamily="34" charset="0"/>
                <a:ea typeface="Roboto" panose="02000000000000000000" pitchFamily="2" charset="0"/>
                <a:cs typeface="Roboto" panose="02000000000000000000" pitchFamily="2" charset="0"/>
              </a:rPr>
              <a:t> </a:t>
            </a:r>
            <a:r>
              <a:rPr lang="fi-FI" sz="1350" i="1" err="1">
                <a:latin typeface="Neue Haas Grotesk Text Pro" panose="020B0504020202020204" pitchFamily="34" charset="0"/>
                <a:ea typeface="Roboto" panose="02000000000000000000" pitchFamily="2" charset="0"/>
                <a:cs typeface="Roboto" panose="02000000000000000000" pitchFamily="2" charset="0"/>
              </a:rPr>
              <a:t>wouldn’t</a:t>
            </a:r>
            <a:r>
              <a:rPr lang="fi-FI" sz="1350" i="1">
                <a:latin typeface="Neue Haas Grotesk Text Pro" panose="020B0504020202020204" pitchFamily="34" charset="0"/>
                <a:ea typeface="Roboto" panose="02000000000000000000" pitchFamily="2" charset="0"/>
                <a:cs typeface="Roboto" panose="02000000000000000000" pitchFamily="2" charset="0"/>
              </a:rPr>
              <a:t> </a:t>
            </a:r>
            <a:r>
              <a:rPr lang="fi-FI" sz="1350" i="1" err="1">
                <a:latin typeface="Neue Haas Grotesk Text Pro" panose="020B0504020202020204" pitchFamily="34" charset="0"/>
                <a:ea typeface="Roboto" panose="02000000000000000000" pitchFamily="2" charset="0"/>
                <a:cs typeface="Roboto" panose="02000000000000000000" pitchFamily="2" charset="0"/>
              </a:rPr>
              <a:t>allow</a:t>
            </a:r>
            <a:r>
              <a:rPr lang="fi-FI" sz="1350" i="1">
                <a:latin typeface="Neue Haas Grotesk Text Pro" panose="020B0504020202020204" pitchFamily="34" charset="0"/>
                <a:ea typeface="Roboto" panose="02000000000000000000" pitchFamily="2" charset="0"/>
                <a:cs typeface="Roboto" panose="02000000000000000000" pitchFamily="2" charset="0"/>
              </a:rPr>
              <a:t> it.” </a:t>
            </a:r>
            <a:endParaRPr lang="fi-FI" sz="1050" i="1">
              <a:latin typeface="Neue Haas Grotesk Text Pro" panose="020B0504020202020204" pitchFamily="34" charset="0"/>
              <a:ea typeface="Roboto" panose="02000000000000000000" pitchFamily="2" charset="0"/>
              <a:cs typeface="Roboto" panose="02000000000000000000" pitchFamily="2" charset="0"/>
            </a:endParaRPr>
          </a:p>
          <a:p>
            <a:pPr rtl="0">
              <a:buNone/>
            </a:pPr>
            <a:r>
              <a:rPr lang="fi-FI" sz="600" i="1" err="1">
                <a:latin typeface="Neue Haas Grotesk Text Pro" panose="020B0504020202020204" pitchFamily="34" charset="0"/>
                <a:ea typeface="Roboto" panose="02000000000000000000" pitchFamily="2" charset="0"/>
                <a:cs typeface="Roboto" panose="02000000000000000000" pitchFamily="2" charset="0"/>
              </a:rPr>
              <a:t>Housing</a:t>
            </a:r>
            <a:r>
              <a:rPr lang="fi-FI" sz="600" i="1">
                <a:latin typeface="Neue Haas Grotesk Text Pro" panose="020B0504020202020204" pitchFamily="34" charset="0"/>
                <a:ea typeface="Roboto" panose="02000000000000000000" pitchFamily="2" charset="0"/>
                <a:cs typeface="Roboto" panose="02000000000000000000" pitchFamily="2" charset="0"/>
              </a:rPr>
              <a:t> Company, Herttoniemi 1</a:t>
            </a:r>
            <a:endParaRPr lang="fi-FI" sz="1050">
              <a:latin typeface="Neue Haas Grotesk Text Pro" panose="020B0504020202020204" pitchFamily="34" charset="0"/>
              <a:ea typeface="Roboto" panose="02000000000000000000" pitchFamily="2" charset="0"/>
              <a:cs typeface="Roboto" panose="02000000000000000000" pitchFamily="2" charset="0"/>
            </a:endParaRPr>
          </a:p>
        </p:txBody>
      </p:sp>
      <p:sp>
        <p:nvSpPr>
          <p:cNvPr id="1666" name="Tekstiruutu 1665">
            <a:extLst>
              <a:ext uri="{FF2B5EF4-FFF2-40B4-BE49-F238E27FC236}">
                <a16:creationId xmlns:a16="http://schemas.microsoft.com/office/drawing/2014/main" id="{B2657D6E-524C-8237-5C1D-4318AAFCDA35}"/>
              </a:ext>
            </a:extLst>
          </p:cNvPr>
          <p:cNvSpPr txBox="1"/>
          <p:nvPr/>
        </p:nvSpPr>
        <p:spPr>
          <a:xfrm>
            <a:off x="3955266" y="1969240"/>
            <a:ext cx="3655801" cy="807913"/>
          </a:xfrm>
          <a:prstGeom prst="rect">
            <a:avLst/>
          </a:prstGeom>
          <a:noFill/>
        </p:spPr>
        <p:txBody>
          <a:bodyPr wrap="square">
            <a:spAutoFit/>
          </a:bodyPr>
          <a:lstStyle/>
          <a:p>
            <a:pPr rtl="0">
              <a:buNone/>
            </a:pPr>
            <a:r>
              <a:rPr lang="fi-FI" sz="1350" i="1">
                <a:latin typeface="Neue Haas Grotesk Text Pro" panose="020B0504020202020204" pitchFamily="34" charset="0"/>
                <a:ea typeface="Roboto" panose="02000000000000000000" pitchFamily="2" charset="0"/>
                <a:cs typeface="Roboto" panose="02000000000000000000" pitchFamily="2" charset="0"/>
              </a:rPr>
              <a:t>“Residents are responsible for maintaining value, but lack control over structural decisions affecting that value.“</a:t>
            </a:r>
            <a:endParaRPr lang="fi-FI" sz="1050" i="1">
              <a:latin typeface="Neue Haas Grotesk Text Pro" panose="020B0504020202020204" pitchFamily="34" charset="0"/>
              <a:ea typeface="Roboto" panose="02000000000000000000" pitchFamily="2" charset="0"/>
              <a:cs typeface="Roboto" panose="02000000000000000000" pitchFamily="2" charset="0"/>
            </a:endParaRPr>
          </a:p>
          <a:p>
            <a:pPr rtl="0">
              <a:buNone/>
            </a:pPr>
            <a:r>
              <a:rPr lang="fi-FI" sz="600" i="1">
                <a:latin typeface="Neue Haas Grotesk Text Pro" panose="020B0504020202020204" pitchFamily="34" charset="0"/>
                <a:ea typeface="Roboto" panose="02000000000000000000" pitchFamily="2" charset="0"/>
                <a:cs typeface="Roboto" panose="02000000000000000000" pitchFamily="2" charset="0"/>
              </a:rPr>
              <a:t>Housing Company, Kontula</a:t>
            </a:r>
            <a:endParaRPr lang="fi-FI" sz="1050">
              <a:latin typeface="Neue Haas Grotesk Text Pro" panose="020B0504020202020204" pitchFamily="34" charset="0"/>
              <a:ea typeface="Roboto" panose="02000000000000000000" pitchFamily="2" charset="0"/>
              <a:cs typeface="Roboto" panose="02000000000000000000" pitchFamily="2" charset="0"/>
            </a:endParaRPr>
          </a:p>
        </p:txBody>
      </p:sp>
      <p:sp>
        <p:nvSpPr>
          <p:cNvPr id="1668" name="Google Shape;1716;p34">
            <a:extLst>
              <a:ext uri="{FF2B5EF4-FFF2-40B4-BE49-F238E27FC236}">
                <a16:creationId xmlns:a16="http://schemas.microsoft.com/office/drawing/2014/main" id="{9DA40BA1-183C-6A04-A60D-0A038419FD9B}"/>
              </a:ext>
            </a:extLst>
          </p:cNvPr>
          <p:cNvSpPr txBox="1"/>
          <p:nvPr/>
        </p:nvSpPr>
        <p:spPr>
          <a:xfrm>
            <a:off x="644040" y="4105694"/>
            <a:ext cx="2548020" cy="481200"/>
          </a:xfrm>
          <a:prstGeom prst="rect">
            <a:avLst/>
          </a:prstGeom>
          <a:noFill/>
          <a:ln>
            <a:noFill/>
          </a:ln>
        </p:spPr>
        <p:txBody>
          <a:bodyPr spcFirstLastPara="1" wrap="square" lIns="91425" tIns="91425" rIns="91425" bIns="91425" anchor="t" anchorCtr="0">
            <a:noAutofit/>
          </a:bodyPr>
          <a:lstStyle/>
          <a:p>
            <a:r>
              <a:rPr lang="en" sz="600" b="1">
                <a:latin typeface="Neue Haas Grotesk Text Pro" panose="020B0504020202020204" pitchFamily="34" charset="0"/>
                <a:ea typeface="Roboto"/>
                <a:cs typeface="Roboto"/>
                <a:sym typeface="Roboto"/>
              </a:rPr>
              <a:t>Case study: Amsterdam “Our city of Tomorrow” and “Roadmap Amsterdam Climate Neutral 2050” </a:t>
            </a:r>
            <a:r>
              <a:rPr lang="en-US" sz="600">
                <a:latin typeface="Neue Haas Grotesk Text Pro" panose="020B0504020202020204" pitchFamily="34" charset="0"/>
              </a:rPr>
              <a:t>explicitly named housing corporations as necessary co-actors in the city strategy, with concrete commitments and dedicated financial support attached.</a:t>
            </a:r>
            <a:endParaRPr lang="fi-FI" sz="600">
              <a:latin typeface="Neue Haas Grotesk Text Pro" panose="020B0504020202020204" pitchFamily="34" charset="0"/>
            </a:endParaRPr>
          </a:p>
        </p:txBody>
      </p:sp>
      <p:sp>
        <p:nvSpPr>
          <p:cNvPr id="1677" name="Tekstiruutu 1676">
            <a:extLst>
              <a:ext uri="{FF2B5EF4-FFF2-40B4-BE49-F238E27FC236}">
                <a16:creationId xmlns:a16="http://schemas.microsoft.com/office/drawing/2014/main" id="{C74B5AFA-3412-F609-9394-252524BC53D5}"/>
              </a:ext>
            </a:extLst>
          </p:cNvPr>
          <p:cNvSpPr txBox="1"/>
          <p:nvPr/>
        </p:nvSpPr>
        <p:spPr>
          <a:xfrm>
            <a:off x="5538190" y="1179554"/>
            <a:ext cx="3238763" cy="600164"/>
          </a:xfrm>
          <a:prstGeom prst="rect">
            <a:avLst/>
          </a:prstGeom>
          <a:noFill/>
        </p:spPr>
        <p:txBody>
          <a:bodyPr wrap="square">
            <a:spAutoFit/>
          </a:bodyPr>
          <a:lstStyle/>
          <a:p>
            <a:pPr rtl="0">
              <a:buNone/>
            </a:pPr>
            <a:r>
              <a:rPr lang="fi-FI" sz="1350" i="1">
                <a:latin typeface="Neue Haas Grotesk Text Pro" panose="020B0504020202020204" pitchFamily="34" charset="0"/>
                <a:ea typeface="Roboto" panose="02000000000000000000" pitchFamily="2" charset="0"/>
                <a:cs typeface="Roboto" panose="02000000000000000000" pitchFamily="2" charset="0"/>
              </a:rPr>
              <a:t>“Helsinki </a:t>
            </a:r>
            <a:r>
              <a:rPr lang="fi-FI" sz="1350" i="1" err="1">
                <a:latin typeface="Neue Haas Grotesk Text Pro" panose="020B0504020202020204" pitchFamily="34" charset="0"/>
                <a:ea typeface="Roboto" panose="02000000000000000000" pitchFamily="2" charset="0"/>
                <a:cs typeface="Roboto" panose="02000000000000000000" pitchFamily="2" charset="0"/>
              </a:rPr>
              <a:t>city’s</a:t>
            </a:r>
            <a:r>
              <a:rPr lang="fi-FI" sz="1350" i="1">
                <a:latin typeface="Neue Haas Grotesk Text Pro" panose="020B0504020202020204" pitchFamily="34" charset="0"/>
                <a:ea typeface="Roboto" panose="02000000000000000000" pitchFamily="2" charset="0"/>
                <a:cs typeface="Roboto" panose="02000000000000000000" pitchFamily="2" charset="0"/>
              </a:rPr>
              <a:t> </a:t>
            </a:r>
            <a:r>
              <a:rPr lang="fi-FI" sz="1350" i="1" err="1">
                <a:latin typeface="Neue Haas Grotesk Text Pro" panose="020B0504020202020204" pitchFamily="34" charset="0"/>
                <a:ea typeface="Roboto" panose="02000000000000000000" pitchFamily="2" charset="0"/>
                <a:cs typeface="Roboto" panose="02000000000000000000" pitchFamily="2" charset="0"/>
              </a:rPr>
              <a:t>climate</a:t>
            </a:r>
            <a:r>
              <a:rPr lang="fi-FI" sz="1350" i="1">
                <a:latin typeface="Neue Haas Grotesk Text Pro" panose="020B0504020202020204" pitchFamily="34" charset="0"/>
                <a:ea typeface="Roboto" panose="02000000000000000000" pitchFamily="2" charset="0"/>
                <a:cs typeface="Roboto" panose="02000000000000000000" pitchFamily="2" charset="0"/>
              </a:rPr>
              <a:t> </a:t>
            </a:r>
            <a:r>
              <a:rPr lang="fi-FI" sz="1350" i="1" err="1">
                <a:latin typeface="Neue Haas Grotesk Text Pro" panose="020B0504020202020204" pitchFamily="34" charset="0"/>
                <a:ea typeface="Roboto" panose="02000000000000000000" pitchFamily="2" charset="0"/>
                <a:cs typeface="Roboto" panose="02000000000000000000" pitchFamily="2" charset="0"/>
              </a:rPr>
              <a:t>unit</a:t>
            </a:r>
            <a:r>
              <a:rPr lang="fi-FI" sz="1350" i="1">
                <a:latin typeface="Neue Haas Grotesk Text Pro" panose="020B0504020202020204" pitchFamily="34" charset="0"/>
                <a:ea typeface="Roboto" panose="02000000000000000000" pitchFamily="2" charset="0"/>
                <a:cs typeface="Roboto" panose="02000000000000000000" pitchFamily="2" charset="0"/>
              </a:rPr>
              <a:t> </a:t>
            </a:r>
            <a:r>
              <a:rPr lang="fi-FI" sz="1350" i="1" err="1">
                <a:latin typeface="Neue Haas Grotesk Text Pro" panose="020B0504020202020204" pitchFamily="34" charset="0"/>
                <a:ea typeface="Roboto" panose="02000000000000000000" pitchFamily="2" charset="0"/>
                <a:cs typeface="Roboto" panose="02000000000000000000" pitchFamily="2" charset="0"/>
              </a:rPr>
              <a:t>doesn’t</a:t>
            </a:r>
            <a:r>
              <a:rPr lang="fi-FI" sz="1350" i="1">
                <a:latin typeface="Neue Haas Grotesk Text Pro" panose="020B0504020202020204" pitchFamily="34" charset="0"/>
                <a:ea typeface="Roboto" panose="02000000000000000000" pitchFamily="2" charset="0"/>
                <a:cs typeface="Roboto" panose="02000000000000000000" pitchFamily="2" charset="0"/>
              </a:rPr>
              <a:t> </a:t>
            </a:r>
            <a:r>
              <a:rPr lang="fi-FI" sz="1350" i="1" err="1">
                <a:latin typeface="Neue Haas Grotesk Text Pro" panose="020B0504020202020204" pitchFamily="34" charset="0"/>
                <a:ea typeface="Roboto" panose="02000000000000000000" pitchFamily="2" charset="0"/>
                <a:cs typeface="Roboto" panose="02000000000000000000" pitchFamily="2" charset="0"/>
              </a:rPr>
              <a:t>really</a:t>
            </a:r>
            <a:r>
              <a:rPr lang="fi-FI" sz="1350" i="1">
                <a:latin typeface="Neue Haas Grotesk Text Pro" panose="020B0504020202020204" pitchFamily="34" charset="0"/>
                <a:ea typeface="Roboto" panose="02000000000000000000" pitchFamily="2" charset="0"/>
                <a:cs typeface="Roboto" panose="02000000000000000000" pitchFamily="2" charset="0"/>
              </a:rPr>
              <a:t> </a:t>
            </a:r>
            <a:r>
              <a:rPr lang="fi-FI" sz="1350" i="1" err="1">
                <a:latin typeface="Neue Haas Grotesk Text Pro" panose="020B0504020202020204" pitchFamily="34" charset="0"/>
                <a:ea typeface="Roboto" panose="02000000000000000000" pitchFamily="2" charset="0"/>
                <a:cs typeface="Roboto" panose="02000000000000000000" pitchFamily="2" charset="0"/>
              </a:rPr>
              <a:t>work</a:t>
            </a:r>
            <a:r>
              <a:rPr lang="fi-FI" sz="1350" i="1">
                <a:latin typeface="Neue Haas Grotesk Text Pro" panose="020B0504020202020204" pitchFamily="34" charset="0"/>
                <a:ea typeface="Roboto" panose="02000000000000000000" pitchFamily="2" charset="0"/>
                <a:cs typeface="Roboto" panose="02000000000000000000" pitchFamily="2" charset="0"/>
              </a:rPr>
              <a:t> </a:t>
            </a:r>
            <a:r>
              <a:rPr lang="fi-FI" sz="1350" i="1" err="1">
                <a:latin typeface="Neue Haas Grotesk Text Pro" panose="020B0504020202020204" pitchFamily="34" charset="0"/>
                <a:ea typeface="Roboto" panose="02000000000000000000" pitchFamily="2" charset="0"/>
                <a:cs typeface="Roboto" panose="02000000000000000000" pitchFamily="2" charset="0"/>
              </a:rPr>
              <a:t>with</a:t>
            </a:r>
            <a:r>
              <a:rPr lang="fi-FI" sz="1350" i="1">
                <a:latin typeface="Neue Haas Grotesk Text Pro" panose="020B0504020202020204" pitchFamily="34" charset="0"/>
                <a:ea typeface="Roboto" panose="02000000000000000000" pitchFamily="2" charset="0"/>
                <a:cs typeface="Roboto" panose="02000000000000000000" pitchFamily="2" charset="0"/>
              </a:rPr>
              <a:t> </a:t>
            </a:r>
            <a:r>
              <a:rPr lang="fi-FI" sz="1350" i="1" err="1">
                <a:latin typeface="Neue Haas Grotesk Text Pro" panose="020B0504020202020204" pitchFamily="34" charset="0"/>
                <a:ea typeface="Roboto" panose="02000000000000000000" pitchFamily="2" charset="0"/>
                <a:cs typeface="Roboto" panose="02000000000000000000" pitchFamily="2" charset="0"/>
              </a:rPr>
              <a:t>housing</a:t>
            </a:r>
            <a:r>
              <a:rPr lang="fi-FI" sz="1350" i="1">
                <a:latin typeface="Neue Haas Grotesk Text Pro" panose="020B0504020202020204" pitchFamily="34" charset="0"/>
                <a:ea typeface="Roboto" panose="02000000000000000000" pitchFamily="2" charset="0"/>
                <a:cs typeface="Roboto" panose="02000000000000000000" pitchFamily="2" charset="0"/>
              </a:rPr>
              <a:t> </a:t>
            </a:r>
            <a:r>
              <a:rPr lang="fi-FI" sz="1350" i="1" err="1">
                <a:latin typeface="Neue Haas Grotesk Text Pro" panose="020B0504020202020204" pitchFamily="34" charset="0"/>
                <a:ea typeface="Roboto" panose="02000000000000000000" pitchFamily="2" charset="0"/>
                <a:cs typeface="Roboto" panose="02000000000000000000" pitchFamily="2" charset="0"/>
              </a:rPr>
              <a:t>companies</a:t>
            </a:r>
            <a:r>
              <a:rPr lang="fi-FI" sz="1350" i="1">
                <a:latin typeface="Neue Haas Grotesk Text Pro" panose="020B0504020202020204" pitchFamily="34" charset="0"/>
                <a:ea typeface="Roboto" panose="02000000000000000000" pitchFamily="2" charset="0"/>
                <a:cs typeface="Roboto" panose="02000000000000000000" pitchFamily="2" charset="0"/>
              </a:rPr>
              <a:t>.” </a:t>
            </a:r>
            <a:endParaRPr lang="fi-FI" sz="1050" i="1">
              <a:latin typeface="Neue Haas Grotesk Text Pro" panose="020B0504020202020204" pitchFamily="34" charset="0"/>
              <a:ea typeface="Roboto" panose="02000000000000000000" pitchFamily="2" charset="0"/>
              <a:cs typeface="Roboto" panose="02000000000000000000" pitchFamily="2" charset="0"/>
            </a:endParaRPr>
          </a:p>
          <a:p>
            <a:pPr rtl="0">
              <a:buNone/>
            </a:pPr>
            <a:r>
              <a:rPr lang="fi-FI" sz="600" i="1" err="1">
                <a:latin typeface="Neue Haas Grotesk Text Pro" panose="020B0504020202020204" pitchFamily="34" charset="0"/>
                <a:ea typeface="Roboto" panose="02000000000000000000" pitchFamily="2" charset="0"/>
                <a:cs typeface="Roboto" panose="02000000000000000000" pitchFamily="2" charset="0"/>
              </a:rPr>
              <a:t>Specialist</a:t>
            </a:r>
            <a:r>
              <a:rPr lang="fi-FI" sz="600" i="1">
                <a:latin typeface="Neue Haas Grotesk Text Pro" panose="020B0504020202020204" pitchFamily="34" charset="0"/>
                <a:ea typeface="Roboto" panose="02000000000000000000" pitchFamily="2" charset="0"/>
                <a:cs typeface="Roboto" panose="02000000000000000000" pitchFamily="2" charset="0"/>
              </a:rPr>
              <a:t>, City of Helsinki</a:t>
            </a:r>
            <a:endParaRPr lang="fi-FI" sz="1050">
              <a:latin typeface="Neue Haas Grotesk Text Pro" panose="020B0504020202020204" pitchFamily="34" charset="0"/>
              <a:ea typeface="Roboto" panose="02000000000000000000" pitchFamily="2" charset="0"/>
              <a:cs typeface="Roboto" panose="02000000000000000000" pitchFamily="2" charset="0"/>
            </a:endParaRPr>
          </a:p>
        </p:txBody>
      </p:sp>
      <p:sp>
        <p:nvSpPr>
          <p:cNvPr id="2" name="Google Shape;198;p27">
            <a:extLst>
              <a:ext uri="{FF2B5EF4-FFF2-40B4-BE49-F238E27FC236}">
                <a16:creationId xmlns:a16="http://schemas.microsoft.com/office/drawing/2014/main" id="{576EE730-94D1-FA78-4DCF-7164BAC38723}"/>
              </a:ext>
            </a:extLst>
          </p:cNvPr>
          <p:cNvSpPr txBox="1"/>
          <p:nvPr/>
        </p:nvSpPr>
        <p:spPr>
          <a:xfrm>
            <a:off x="381131" y="4743450"/>
            <a:ext cx="3941181" cy="268592"/>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defRPr/>
            </a:pPr>
            <a:r>
              <a:rPr lang="en-US" sz="525">
                <a:solidFill>
                  <a:schemeClr val="bg1"/>
                </a:solidFill>
                <a:latin typeface="Neue Haas Grotesk Text Pro" panose="020B0504020202020204" pitchFamily="34" charset="0"/>
                <a:ea typeface="Work Sans"/>
                <a:cs typeface="Work Sans"/>
                <a:sym typeface="Work Sans"/>
              </a:rPr>
              <a:t>Creative Commons CC BY 4.0 2026 </a:t>
            </a:r>
          </a:p>
          <a:p>
            <a:pPr lvl="0">
              <a:defRPr/>
            </a:pPr>
            <a:r>
              <a:rPr lang="en-US" sz="525">
                <a:solidFill>
                  <a:schemeClr val="bg1"/>
                </a:solidFill>
                <a:latin typeface="Neue Haas Grotesk Text Pro" panose="020B0504020202020204" pitchFamily="34" charset="0"/>
                <a:ea typeface="Work Sans"/>
                <a:cs typeface="Work Sans"/>
                <a:sym typeface="Work Sans"/>
              </a:rPr>
              <a:t>Nicole Kajander · Jenna Karvonen · Henna Kyrö · Kerttu Parkkinen · Giovanna Usai</a:t>
            </a:r>
            <a:br>
              <a:rPr lang="en-US" sz="525">
                <a:solidFill>
                  <a:schemeClr val="bg1"/>
                </a:solidFill>
                <a:latin typeface="Neue Haas Grotesk Text Pro" panose="020B0504020202020204" pitchFamily="34" charset="0"/>
                <a:ea typeface="Work Sans"/>
                <a:cs typeface="Work Sans"/>
                <a:sym typeface="Work Sans"/>
              </a:rPr>
            </a:br>
            <a:r>
              <a:rPr lang="en-US" sz="525">
                <a:solidFill>
                  <a:schemeClr val="bg1"/>
                </a:solidFill>
                <a:latin typeface="Neue Haas Grotesk Text Pro" panose="020B0504020202020204" pitchFamily="34" charset="0"/>
                <a:ea typeface="Work Sans"/>
                <a:cs typeface="Work Sans"/>
                <a:sym typeface="Work Sans"/>
              </a:rPr>
              <a:t>Design for Government course · Aalto University</a:t>
            </a:r>
            <a:endParaRPr lang="en-US" sz="975">
              <a:solidFill>
                <a:schemeClr val="bg1"/>
              </a:solidFill>
              <a:latin typeface="Neue Haas Grotesk Text Pro" panose="020B0504020202020204" pitchFamily="34" charset="0"/>
              <a:ea typeface="Work Sans"/>
              <a:cs typeface="Work Sans"/>
              <a:sym typeface="Work Sans"/>
            </a:endParaRPr>
          </a:p>
        </p:txBody>
      </p:sp>
      <p:pic>
        <p:nvPicPr>
          <p:cNvPr id="9" name="Picture 120" descr="Diagram&#10;&#10;Description automatically generated">
            <a:extLst>
              <a:ext uri="{FF2B5EF4-FFF2-40B4-BE49-F238E27FC236}">
                <a16:creationId xmlns:a16="http://schemas.microsoft.com/office/drawing/2014/main" id="{FAEAFA1A-E777-567F-3049-C30305252340}"/>
              </a:ext>
            </a:extLst>
          </p:cNvPr>
          <p:cNvPicPr>
            <a:picLocks noChangeAspect="1"/>
          </p:cNvPicPr>
          <p:nvPr/>
        </p:nvPicPr>
        <p:blipFill>
          <a:blip r:embed="rId3"/>
          <a:stretch>
            <a:fillRect/>
          </a:stretch>
        </p:blipFill>
        <p:spPr>
          <a:xfrm>
            <a:off x="5727564" y="3942049"/>
            <a:ext cx="1654539" cy="1289692"/>
          </a:xfrm>
          <a:prstGeom prst="rect">
            <a:avLst/>
          </a:prstGeom>
        </p:spPr>
      </p:pic>
      <p:pic>
        <p:nvPicPr>
          <p:cNvPr id="6" name="Picture 5" descr="Diagram, engineering drawing&#10;&#10;Description automatically generated">
            <a:extLst>
              <a:ext uri="{FF2B5EF4-FFF2-40B4-BE49-F238E27FC236}">
                <a16:creationId xmlns:a16="http://schemas.microsoft.com/office/drawing/2014/main" id="{EDFB3204-E966-876C-C7DC-BE90CC331B7F}"/>
              </a:ext>
            </a:extLst>
          </p:cNvPr>
          <p:cNvPicPr>
            <a:picLocks noChangeAspect="1"/>
          </p:cNvPicPr>
          <p:nvPr/>
        </p:nvPicPr>
        <p:blipFill>
          <a:blip r:embed="rId4"/>
          <a:stretch>
            <a:fillRect/>
          </a:stretch>
        </p:blipFill>
        <p:spPr>
          <a:xfrm>
            <a:off x="7248869" y="3663850"/>
            <a:ext cx="2091187" cy="1583450"/>
          </a:xfrm>
          <a:prstGeom prst="rect">
            <a:avLst/>
          </a:prstGeom>
        </p:spPr>
      </p:pic>
      <p:pic>
        <p:nvPicPr>
          <p:cNvPr id="12" name="Picture 74" descr="Diagram, engineering drawing&#10;&#10;Description automatically generated">
            <a:extLst>
              <a:ext uri="{FF2B5EF4-FFF2-40B4-BE49-F238E27FC236}">
                <a16:creationId xmlns:a16="http://schemas.microsoft.com/office/drawing/2014/main" id="{8518E465-59B4-FD1D-3768-D7A00046DB21}"/>
              </a:ext>
            </a:extLst>
          </p:cNvPr>
          <p:cNvPicPr>
            <a:picLocks noChangeAspect="1"/>
          </p:cNvPicPr>
          <p:nvPr/>
        </p:nvPicPr>
        <p:blipFill>
          <a:blip r:embed="rId5"/>
          <a:stretch>
            <a:fillRect/>
          </a:stretch>
        </p:blipFill>
        <p:spPr>
          <a:xfrm>
            <a:off x="3146459" y="3600283"/>
            <a:ext cx="3399261" cy="1585370"/>
          </a:xfrm>
          <a:prstGeom prst="rect">
            <a:avLst/>
          </a:prstGeom>
        </p:spPr>
      </p:pic>
      <p:pic>
        <p:nvPicPr>
          <p:cNvPr id="14" name="Picture 128" descr="Logo&#10;&#10;Description automatically generated">
            <a:extLst>
              <a:ext uri="{FF2B5EF4-FFF2-40B4-BE49-F238E27FC236}">
                <a16:creationId xmlns:a16="http://schemas.microsoft.com/office/drawing/2014/main" id="{17AB935C-18CE-DEDC-C7BD-8442547574F6}"/>
              </a:ext>
            </a:extLst>
          </p:cNvPr>
          <p:cNvPicPr>
            <a:picLocks noChangeAspect="1"/>
          </p:cNvPicPr>
          <p:nvPr/>
        </p:nvPicPr>
        <p:blipFill>
          <a:blip r:embed="rId6"/>
          <a:stretch>
            <a:fillRect/>
          </a:stretch>
        </p:blipFill>
        <p:spPr>
          <a:xfrm>
            <a:off x="5197079" y="4245562"/>
            <a:ext cx="1186857" cy="1110851"/>
          </a:xfrm>
          <a:prstGeom prst="rect">
            <a:avLst/>
          </a:prstGeom>
        </p:spPr>
      </p:pic>
      <p:sp>
        <p:nvSpPr>
          <p:cNvPr id="7" name="Google Shape;1689;p34">
            <a:extLst>
              <a:ext uri="{FF2B5EF4-FFF2-40B4-BE49-F238E27FC236}">
                <a16:creationId xmlns:a16="http://schemas.microsoft.com/office/drawing/2014/main" id="{F451BF90-7FFF-E119-3669-AFE131F245D3}"/>
              </a:ext>
            </a:extLst>
          </p:cNvPr>
          <p:cNvSpPr txBox="1">
            <a:spLocks/>
          </p:cNvSpPr>
          <p:nvPr/>
        </p:nvSpPr>
        <p:spPr>
          <a:xfrm>
            <a:off x="633987" y="579846"/>
            <a:ext cx="7472030" cy="1201296"/>
          </a:xfrm>
          <a:prstGeom prst="rect">
            <a:avLst/>
          </a:prstGeom>
        </p:spPr>
        <p:txBody>
          <a:bodyPr spcFirstLastPara="1"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Neue Haas Grotesk Text Pro" panose="020B0504020202020204" pitchFamily="34" charset="0"/>
                <a:ea typeface="+mj-ea"/>
                <a:cs typeface="+mj-cs"/>
              </a:defRPr>
            </a:lvl1pPr>
          </a:lstStyle>
          <a:p>
            <a:pPr>
              <a:spcBef>
                <a:spcPts val="0"/>
              </a:spcBef>
              <a:buClr>
                <a:schemeClr val="dk1"/>
              </a:buClr>
              <a:buSzPts val="1100"/>
            </a:pPr>
            <a:r>
              <a:rPr lang="en-US" sz="2400"/>
              <a:t>Entry point 1:</a:t>
            </a:r>
            <a:br>
              <a:rPr lang="en-US" sz="2400"/>
            </a:br>
            <a:r>
              <a:rPr lang="en-US" sz="2400" b="1">
                <a:highlight>
                  <a:srgbClr val="E97132"/>
                </a:highlight>
              </a:rPr>
              <a:t>Integrating housing companies </a:t>
            </a:r>
            <a:br>
              <a:rPr lang="en-US" sz="2400" b="1"/>
            </a:br>
            <a:r>
              <a:rPr lang="en-US" sz="2400" b="1"/>
              <a:t>into the city strategy</a:t>
            </a:r>
          </a:p>
        </p:txBody>
      </p:sp>
      <p:sp>
        <p:nvSpPr>
          <p:cNvPr id="8" name="Google Shape;61;p17">
            <a:extLst>
              <a:ext uri="{FF2B5EF4-FFF2-40B4-BE49-F238E27FC236}">
                <a16:creationId xmlns:a16="http://schemas.microsoft.com/office/drawing/2014/main" id="{6FA13BED-858A-F941-A01C-5B645F461124}"/>
              </a:ext>
            </a:extLst>
          </p:cNvPr>
          <p:cNvSpPr txBox="1">
            <a:spLocks/>
          </p:cNvSpPr>
          <p:nvPr/>
        </p:nvSpPr>
        <p:spPr>
          <a:xfrm>
            <a:off x="0" y="-1"/>
            <a:ext cx="9144000" cy="400051"/>
          </a:xfrm>
          <a:prstGeom prst="rect">
            <a:avLst/>
          </a:prstGeom>
        </p:spPr>
        <p:txBody>
          <a:bodyPr spcFirstLastPara="1" vert="horz" wrap="square" lIns="91425" tIns="91425" rIns="91425" bIns="91425" rtlCol="0" anchor="b" anchorCtr="0">
            <a:noAutofit/>
          </a:bodyPr>
          <a:lstStyle>
            <a:lvl1pPr algn="ctr" defTabSz="914400" rtl="0" eaLnBrk="1" latinLnBrk="0" hangingPunct="1">
              <a:lnSpc>
                <a:spcPct val="90000"/>
              </a:lnSpc>
              <a:spcBef>
                <a:spcPct val="0"/>
              </a:spcBef>
              <a:buNone/>
              <a:defRPr sz="6000" kern="1200">
                <a:solidFill>
                  <a:schemeClr val="tx1"/>
                </a:solidFill>
                <a:latin typeface="Neue Haas Grotesk Text Pro" panose="020B0504020202020204" pitchFamily="34" charset="0"/>
                <a:ea typeface="+mj-ea"/>
                <a:cs typeface="+mj-cs"/>
              </a:defRPr>
            </a:lvl1pPr>
          </a:lstStyle>
          <a:p>
            <a:pPr>
              <a:spcBef>
                <a:spcPts val="0"/>
              </a:spcBef>
            </a:pPr>
            <a:r>
              <a:rPr lang="en-US" sz="675" b="1">
                <a:latin typeface="Neue Haas Grotesk Text Pro"/>
              </a:rPr>
              <a:t>REFRAMING / ANCHORING / RESEARCHING / </a:t>
            </a:r>
            <a:r>
              <a:rPr lang="en-US" sz="675" b="1">
                <a:highlight>
                  <a:srgbClr val="9FC9EB"/>
                </a:highlight>
                <a:latin typeface="Neue Haas Grotesk Text Pro"/>
              </a:rPr>
              <a:t>TAKING ACTION</a:t>
            </a:r>
            <a:r>
              <a:rPr lang="en-US" sz="675" b="1">
                <a:latin typeface="Neue Haas Grotesk Text Pro"/>
              </a:rPr>
              <a:t> / LEVERAGING / ENVISIONING</a:t>
            </a:r>
          </a:p>
        </p:txBody>
      </p:sp>
    </p:spTree>
    <p:extLst>
      <p:ext uri="{BB962C8B-B14F-4D97-AF65-F5344CB8AC3E}">
        <p14:creationId xmlns:p14="http://schemas.microsoft.com/office/powerpoint/2010/main" val="32662120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DEDFE2"/>
        </a:solidFill>
        <a:effectLst/>
      </p:bgPr>
    </p:bg>
    <p:spTree>
      <p:nvGrpSpPr>
        <p:cNvPr id="1" name="Shape 1682">
          <a:extLst>
            <a:ext uri="{FF2B5EF4-FFF2-40B4-BE49-F238E27FC236}">
              <a16:creationId xmlns:a16="http://schemas.microsoft.com/office/drawing/2014/main" id="{709B613F-E9B9-D165-5481-E89EB896FF64}"/>
            </a:ext>
          </a:extLst>
        </p:cNvPr>
        <p:cNvGrpSpPr/>
        <p:nvPr/>
      </p:nvGrpSpPr>
      <p:grpSpPr>
        <a:xfrm>
          <a:off x="0" y="0"/>
          <a:ext cx="0" cy="0"/>
          <a:chOff x="0" y="0"/>
          <a:chExt cx="0" cy="0"/>
        </a:xfrm>
      </p:grpSpPr>
      <p:sp>
        <p:nvSpPr>
          <p:cNvPr id="3" name="Google Shape;198;p27">
            <a:extLst>
              <a:ext uri="{FF2B5EF4-FFF2-40B4-BE49-F238E27FC236}">
                <a16:creationId xmlns:a16="http://schemas.microsoft.com/office/drawing/2014/main" id="{60F9ED6F-0CF4-6F2B-A8E8-BA809F3224D5}"/>
              </a:ext>
            </a:extLst>
          </p:cNvPr>
          <p:cNvSpPr txBox="1"/>
          <p:nvPr/>
        </p:nvSpPr>
        <p:spPr>
          <a:xfrm>
            <a:off x="381131" y="4743450"/>
            <a:ext cx="3941181" cy="268592"/>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defRPr/>
            </a:pPr>
            <a:r>
              <a:rPr lang="en-US" sz="525">
                <a:solidFill>
                  <a:schemeClr val="bg1"/>
                </a:solidFill>
                <a:latin typeface="Neue Haas Grotesk Text Pro" panose="020B0504020202020204" pitchFamily="34" charset="0"/>
                <a:ea typeface="Work Sans"/>
                <a:cs typeface="Work Sans"/>
                <a:sym typeface="Work Sans"/>
              </a:rPr>
              <a:t>Creative Commons CC BY 4.0 2026 </a:t>
            </a:r>
          </a:p>
          <a:p>
            <a:pPr lvl="0">
              <a:defRPr/>
            </a:pPr>
            <a:r>
              <a:rPr lang="en-US" sz="525">
                <a:solidFill>
                  <a:schemeClr val="bg1"/>
                </a:solidFill>
                <a:latin typeface="Neue Haas Grotesk Text Pro" panose="020B0504020202020204" pitchFamily="34" charset="0"/>
                <a:ea typeface="Work Sans"/>
                <a:cs typeface="Work Sans"/>
                <a:sym typeface="Work Sans"/>
              </a:rPr>
              <a:t>Nicole Kajander · Jenna Karvonen · Henna Kyrö · Kerttu Parkkinen · Giovanna Usai</a:t>
            </a:r>
            <a:br>
              <a:rPr lang="en-US" sz="525">
                <a:solidFill>
                  <a:schemeClr val="bg1"/>
                </a:solidFill>
                <a:latin typeface="Neue Haas Grotesk Text Pro" panose="020B0504020202020204" pitchFamily="34" charset="0"/>
                <a:ea typeface="Work Sans"/>
                <a:cs typeface="Work Sans"/>
                <a:sym typeface="Work Sans"/>
              </a:rPr>
            </a:br>
            <a:r>
              <a:rPr lang="en-US" sz="525">
                <a:solidFill>
                  <a:schemeClr val="bg1"/>
                </a:solidFill>
                <a:latin typeface="Neue Haas Grotesk Text Pro" panose="020B0504020202020204" pitchFamily="34" charset="0"/>
                <a:ea typeface="Work Sans"/>
                <a:cs typeface="Work Sans"/>
                <a:sym typeface="Work Sans"/>
              </a:rPr>
              <a:t>Design for Government course · Aalto University</a:t>
            </a:r>
            <a:endParaRPr lang="en-US" sz="975">
              <a:solidFill>
                <a:schemeClr val="bg1"/>
              </a:solidFill>
              <a:latin typeface="Neue Haas Grotesk Text Pro" panose="020B0504020202020204" pitchFamily="34" charset="0"/>
              <a:ea typeface="Work Sans"/>
              <a:cs typeface="Work Sans"/>
              <a:sym typeface="Work Sans"/>
            </a:endParaRPr>
          </a:p>
        </p:txBody>
      </p:sp>
      <p:sp>
        <p:nvSpPr>
          <p:cNvPr id="6" name="Tekstiruutu 3">
            <a:extLst>
              <a:ext uri="{FF2B5EF4-FFF2-40B4-BE49-F238E27FC236}">
                <a16:creationId xmlns:a16="http://schemas.microsoft.com/office/drawing/2014/main" id="{012A7080-1137-FEFF-BC4A-B2481953E656}"/>
              </a:ext>
            </a:extLst>
          </p:cNvPr>
          <p:cNvSpPr txBox="1"/>
          <p:nvPr/>
        </p:nvSpPr>
        <p:spPr>
          <a:xfrm>
            <a:off x="633987" y="2074566"/>
            <a:ext cx="6224013" cy="877163"/>
          </a:xfrm>
          <a:prstGeom prst="rect">
            <a:avLst/>
          </a:prstGeom>
          <a:noFill/>
        </p:spPr>
        <p:txBody>
          <a:bodyPr wrap="square" lIns="68580" tIns="34290" rIns="68580" bIns="34290" anchor="t">
            <a:spAutoFit/>
          </a:bodyPr>
          <a:lstStyle/>
          <a:p>
            <a:pPr eaLnBrk="0" fontAlgn="base" hangingPunct="0">
              <a:spcBef>
                <a:spcPct val="0"/>
              </a:spcBef>
              <a:spcAft>
                <a:spcPct val="0"/>
              </a:spcAft>
            </a:pPr>
            <a:r>
              <a:rPr lang="fi-FI" altLang="fi-FI" sz="1050" i="1">
                <a:latin typeface="Neue Haas Grotesk Text Pro"/>
              </a:rPr>
              <a:t>”</a:t>
            </a:r>
            <a:r>
              <a:rPr lang="fi-FI" altLang="fi-FI" sz="1050">
                <a:solidFill>
                  <a:srgbClr val="1A1A1A"/>
                </a:solidFill>
                <a:latin typeface="Neue Haas Grotesk Text Pro"/>
              </a:rPr>
              <a:t>More nature and greenery will be added to the built-up areas of the city.</a:t>
            </a:r>
          </a:p>
          <a:p>
            <a:pPr eaLnBrk="0" fontAlgn="base" hangingPunct="0">
              <a:spcBef>
                <a:spcPct val="0"/>
              </a:spcBef>
              <a:spcAft>
                <a:spcPct val="0"/>
              </a:spcAft>
            </a:pPr>
            <a:r>
              <a:rPr lang="fi-FI" altLang="fi-FI" sz="1050" b="1">
                <a:highlight>
                  <a:srgbClr val="F6A3C7"/>
                </a:highlight>
                <a:latin typeface="Neue Haas Grotesk Text Pro"/>
              </a:rPr>
              <a:t>We</a:t>
            </a:r>
            <a:r>
              <a:rPr lang="fi-FI" altLang="fi-FI" sz="1050">
                <a:latin typeface="Neue Haas Grotesk Text Pro"/>
              </a:rPr>
              <a:t> </a:t>
            </a:r>
            <a:r>
              <a:rPr lang="fi-FI" altLang="fi-FI" sz="1050">
                <a:solidFill>
                  <a:srgbClr val="1A1A1A"/>
                </a:solidFill>
                <a:latin typeface="Neue Haas Grotesk Text Pro"/>
              </a:rPr>
              <a:t>will draw up an action plan to make the built environment greener </a:t>
            </a:r>
          </a:p>
          <a:p>
            <a:pPr eaLnBrk="0" fontAlgn="base" hangingPunct="0">
              <a:spcBef>
                <a:spcPct val="0"/>
              </a:spcBef>
              <a:spcAft>
                <a:spcPct val="0"/>
              </a:spcAft>
            </a:pPr>
            <a:r>
              <a:rPr lang="fi-FI" altLang="fi-FI" sz="1050">
                <a:solidFill>
                  <a:srgbClr val="1A1A1A"/>
                </a:solidFill>
                <a:latin typeface="Neue Haas Grotesk Text Pro"/>
              </a:rPr>
              <a:t>in new areas and issue recommendations for sufficient canopy cover and water-absorbing surfaces in every area of Helsinki.</a:t>
            </a:r>
            <a:r>
              <a:rPr lang="fi-FI" altLang="fi-FI" sz="1050" i="1">
                <a:solidFill>
                  <a:srgbClr val="1A1A1A"/>
                </a:solidFill>
                <a:latin typeface="Neue Haas Grotesk Text Pro"/>
              </a:rPr>
              <a:t>” </a:t>
            </a:r>
            <a:r>
              <a:rPr lang="fi-FI" altLang="fi-FI" sz="900" i="1">
                <a:solidFill>
                  <a:srgbClr val="1A1A1A"/>
                </a:solidFill>
                <a:latin typeface="Neue Haas Grotesk Text Pro"/>
              </a:rPr>
              <a:t>(Helsinki City Strategy 2025-2029)</a:t>
            </a:r>
          </a:p>
          <a:p>
            <a:pPr eaLnBrk="0" fontAlgn="base" hangingPunct="0">
              <a:spcBef>
                <a:spcPct val="0"/>
              </a:spcBef>
              <a:spcAft>
                <a:spcPct val="0"/>
              </a:spcAft>
            </a:pPr>
            <a:endParaRPr lang="fi-FI" altLang="fi-FI" sz="1050" b="1">
              <a:solidFill>
                <a:srgbClr val="1A1A1A"/>
              </a:solidFill>
              <a:latin typeface="Neue Haas Grotesk Text Pro" panose="020B0504020202020204" pitchFamily="34" charset="77"/>
            </a:endParaRPr>
          </a:p>
        </p:txBody>
      </p:sp>
      <p:sp>
        <p:nvSpPr>
          <p:cNvPr id="4" name="Google Shape;61;p17">
            <a:extLst>
              <a:ext uri="{FF2B5EF4-FFF2-40B4-BE49-F238E27FC236}">
                <a16:creationId xmlns:a16="http://schemas.microsoft.com/office/drawing/2014/main" id="{3DF6B7D7-55FE-9FA9-8F50-8D9286A988FB}"/>
              </a:ext>
            </a:extLst>
          </p:cNvPr>
          <p:cNvSpPr txBox="1">
            <a:spLocks/>
          </p:cNvSpPr>
          <p:nvPr/>
        </p:nvSpPr>
        <p:spPr>
          <a:xfrm>
            <a:off x="0" y="-1"/>
            <a:ext cx="9144000" cy="400051"/>
          </a:xfrm>
          <a:prstGeom prst="rect">
            <a:avLst/>
          </a:prstGeom>
        </p:spPr>
        <p:txBody>
          <a:bodyPr spcFirstLastPara="1" vert="horz" wrap="square" lIns="91425" tIns="91425" rIns="91425" bIns="91425" rtlCol="0" anchor="b" anchorCtr="0">
            <a:noAutofit/>
          </a:bodyPr>
          <a:lstStyle>
            <a:lvl1pPr algn="ctr" defTabSz="914400" rtl="0" eaLnBrk="1" latinLnBrk="0" hangingPunct="1">
              <a:lnSpc>
                <a:spcPct val="90000"/>
              </a:lnSpc>
              <a:spcBef>
                <a:spcPct val="0"/>
              </a:spcBef>
              <a:buNone/>
              <a:defRPr sz="6000" kern="1200">
                <a:solidFill>
                  <a:schemeClr val="tx1"/>
                </a:solidFill>
                <a:latin typeface="Neue Haas Grotesk Text Pro" panose="020B0504020202020204" pitchFamily="34" charset="0"/>
                <a:ea typeface="+mj-ea"/>
                <a:cs typeface="+mj-cs"/>
              </a:defRPr>
            </a:lvl1pPr>
          </a:lstStyle>
          <a:p>
            <a:pPr>
              <a:spcBef>
                <a:spcPts val="0"/>
              </a:spcBef>
            </a:pPr>
            <a:r>
              <a:rPr lang="en-US" sz="675" b="1">
                <a:latin typeface="Neue Haas Grotesk Text Pro"/>
              </a:rPr>
              <a:t>REFRAMING / ANCHORING / RESEARCHING / </a:t>
            </a:r>
            <a:r>
              <a:rPr lang="en-US" sz="675" b="1">
                <a:highlight>
                  <a:srgbClr val="9FC9EB"/>
                </a:highlight>
                <a:latin typeface="Neue Haas Grotesk Text Pro"/>
              </a:rPr>
              <a:t>TAKING ACTION</a:t>
            </a:r>
            <a:r>
              <a:rPr lang="en-US" sz="675" b="1">
                <a:latin typeface="Neue Haas Grotesk Text Pro"/>
              </a:rPr>
              <a:t> / LEVERAGING / ENVISIONING</a:t>
            </a:r>
          </a:p>
        </p:txBody>
      </p:sp>
      <p:sp>
        <p:nvSpPr>
          <p:cNvPr id="7" name="Google Shape;1689;p34">
            <a:extLst>
              <a:ext uri="{FF2B5EF4-FFF2-40B4-BE49-F238E27FC236}">
                <a16:creationId xmlns:a16="http://schemas.microsoft.com/office/drawing/2014/main" id="{131F354B-C289-2BDB-6D72-9AB26C8019EC}"/>
              </a:ext>
            </a:extLst>
          </p:cNvPr>
          <p:cNvSpPr txBox="1">
            <a:spLocks/>
          </p:cNvSpPr>
          <p:nvPr/>
        </p:nvSpPr>
        <p:spPr>
          <a:xfrm>
            <a:off x="633987" y="579846"/>
            <a:ext cx="7472030" cy="1201296"/>
          </a:xfrm>
          <a:prstGeom prst="rect">
            <a:avLst/>
          </a:prstGeom>
        </p:spPr>
        <p:txBody>
          <a:bodyPr spcFirstLastPara="1"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Neue Haas Grotesk Text Pro" panose="020B0504020202020204" pitchFamily="34" charset="0"/>
                <a:ea typeface="+mj-ea"/>
                <a:cs typeface="+mj-cs"/>
              </a:defRPr>
            </a:lvl1pPr>
          </a:lstStyle>
          <a:p>
            <a:pPr>
              <a:spcBef>
                <a:spcPts val="0"/>
              </a:spcBef>
              <a:buClr>
                <a:schemeClr val="dk1"/>
              </a:buClr>
              <a:buSzPts val="1100"/>
            </a:pPr>
            <a:r>
              <a:rPr lang="en-US" sz="2400"/>
              <a:t>Entry point 1:</a:t>
            </a:r>
            <a:br>
              <a:rPr lang="en-US" sz="2400"/>
            </a:br>
            <a:r>
              <a:rPr lang="en-US" sz="2400" b="1">
                <a:highlight>
                  <a:srgbClr val="E97132"/>
                </a:highlight>
              </a:rPr>
              <a:t>Integrating housing companies </a:t>
            </a:r>
            <a:br>
              <a:rPr lang="en-US" sz="2400" b="1"/>
            </a:br>
            <a:r>
              <a:rPr lang="en-US" sz="2400" b="1"/>
              <a:t>into the city strategy</a:t>
            </a:r>
          </a:p>
        </p:txBody>
      </p:sp>
    </p:spTree>
    <p:extLst>
      <p:ext uri="{BB962C8B-B14F-4D97-AF65-F5344CB8AC3E}">
        <p14:creationId xmlns:p14="http://schemas.microsoft.com/office/powerpoint/2010/main" val="375563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DEDFE2"/>
        </a:solidFill>
        <a:effectLst/>
      </p:bgPr>
    </p:bg>
    <p:spTree>
      <p:nvGrpSpPr>
        <p:cNvPr id="1" name="Shape 1682">
          <a:extLst>
            <a:ext uri="{FF2B5EF4-FFF2-40B4-BE49-F238E27FC236}">
              <a16:creationId xmlns:a16="http://schemas.microsoft.com/office/drawing/2014/main" id="{D198DA59-B964-D717-3D3C-CC9C3E25E424}"/>
            </a:ext>
          </a:extLst>
        </p:cNvPr>
        <p:cNvGrpSpPr/>
        <p:nvPr/>
      </p:nvGrpSpPr>
      <p:grpSpPr>
        <a:xfrm>
          <a:off x="0" y="0"/>
          <a:ext cx="0" cy="0"/>
          <a:chOff x="0" y="0"/>
          <a:chExt cx="0" cy="0"/>
        </a:xfrm>
      </p:grpSpPr>
      <p:sp>
        <p:nvSpPr>
          <p:cNvPr id="11" name="Rettangolo con angoli arrotondati 10">
            <a:extLst>
              <a:ext uri="{FF2B5EF4-FFF2-40B4-BE49-F238E27FC236}">
                <a16:creationId xmlns:a16="http://schemas.microsoft.com/office/drawing/2014/main" id="{BCA5BDC5-3107-DA71-A986-3D5B093DFD22}"/>
              </a:ext>
            </a:extLst>
          </p:cNvPr>
          <p:cNvSpPr/>
          <p:nvPr/>
        </p:nvSpPr>
        <p:spPr>
          <a:xfrm>
            <a:off x="3049428" y="3576455"/>
            <a:ext cx="4621762" cy="1131191"/>
          </a:xfrm>
          <a:custGeom>
            <a:avLst/>
            <a:gdLst>
              <a:gd name="csX0" fmla="*/ 0 w 4621762"/>
              <a:gd name="csY0" fmla="*/ 188536 h 1131191"/>
              <a:gd name="csX1" fmla="*/ 188536 w 4621762"/>
              <a:gd name="csY1" fmla="*/ 0 h 1131191"/>
              <a:gd name="csX2" fmla="*/ 761569 w 4621762"/>
              <a:gd name="csY2" fmla="*/ 0 h 1131191"/>
              <a:gd name="csX3" fmla="*/ 1207262 w 4621762"/>
              <a:gd name="csY3" fmla="*/ 0 h 1131191"/>
              <a:gd name="csX4" fmla="*/ 1780295 w 4621762"/>
              <a:gd name="csY4" fmla="*/ 0 h 1131191"/>
              <a:gd name="csX5" fmla="*/ 2183540 w 4621762"/>
              <a:gd name="csY5" fmla="*/ 0 h 1131191"/>
              <a:gd name="csX6" fmla="*/ 2756573 w 4621762"/>
              <a:gd name="csY6" fmla="*/ 0 h 1131191"/>
              <a:gd name="csX7" fmla="*/ 3202266 w 4621762"/>
              <a:gd name="csY7" fmla="*/ 0 h 1131191"/>
              <a:gd name="csX8" fmla="*/ 3605511 w 4621762"/>
              <a:gd name="csY8" fmla="*/ 0 h 1131191"/>
              <a:gd name="csX9" fmla="*/ 4433226 w 4621762"/>
              <a:gd name="csY9" fmla="*/ 0 h 1131191"/>
              <a:gd name="csX10" fmla="*/ 4621762 w 4621762"/>
              <a:gd name="csY10" fmla="*/ 188536 h 1131191"/>
              <a:gd name="csX11" fmla="*/ 4621762 w 4621762"/>
              <a:gd name="csY11" fmla="*/ 573137 h 1131191"/>
              <a:gd name="csX12" fmla="*/ 4621762 w 4621762"/>
              <a:gd name="csY12" fmla="*/ 942655 h 1131191"/>
              <a:gd name="csX13" fmla="*/ 4433226 w 4621762"/>
              <a:gd name="csY13" fmla="*/ 1131191 h 1131191"/>
              <a:gd name="csX14" fmla="*/ 4029980 w 4621762"/>
              <a:gd name="csY14" fmla="*/ 1131191 h 1131191"/>
              <a:gd name="csX15" fmla="*/ 3414500 w 4621762"/>
              <a:gd name="csY15" fmla="*/ 1131191 h 1131191"/>
              <a:gd name="csX16" fmla="*/ 2883914 w 4621762"/>
              <a:gd name="csY16" fmla="*/ 1131191 h 1131191"/>
              <a:gd name="csX17" fmla="*/ 2268434 w 4621762"/>
              <a:gd name="csY17" fmla="*/ 1131191 h 1131191"/>
              <a:gd name="csX18" fmla="*/ 1695401 w 4621762"/>
              <a:gd name="csY18" fmla="*/ 1131191 h 1131191"/>
              <a:gd name="csX19" fmla="*/ 1207262 w 4621762"/>
              <a:gd name="csY19" fmla="*/ 1131191 h 1131191"/>
              <a:gd name="csX20" fmla="*/ 188536 w 4621762"/>
              <a:gd name="csY20" fmla="*/ 1131191 h 1131191"/>
              <a:gd name="csX21" fmla="*/ 0 w 4621762"/>
              <a:gd name="csY21" fmla="*/ 942655 h 1131191"/>
              <a:gd name="csX22" fmla="*/ 0 w 4621762"/>
              <a:gd name="csY22" fmla="*/ 565596 h 1131191"/>
              <a:gd name="csX23" fmla="*/ 0 w 4621762"/>
              <a:gd name="csY23" fmla="*/ 188536 h 113119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Lst>
            <a:rect l="l" t="t" r="r" b="b"/>
            <a:pathLst>
              <a:path w="4621762" h="1131191" fill="none" extrusionOk="0">
                <a:moveTo>
                  <a:pt x="0" y="188536"/>
                </a:moveTo>
                <a:cubicBezTo>
                  <a:pt x="-12806" y="110117"/>
                  <a:pt x="72431" y="-15894"/>
                  <a:pt x="188536" y="0"/>
                </a:cubicBezTo>
                <a:cubicBezTo>
                  <a:pt x="387547" y="-68463"/>
                  <a:pt x="559719" y="43691"/>
                  <a:pt x="761569" y="0"/>
                </a:cubicBezTo>
                <a:cubicBezTo>
                  <a:pt x="963419" y="-43691"/>
                  <a:pt x="1049505" y="4275"/>
                  <a:pt x="1207262" y="0"/>
                </a:cubicBezTo>
                <a:cubicBezTo>
                  <a:pt x="1365019" y="-4275"/>
                  <a:pt x="1513794" y="13080"/>
                  <a:pt x="1780295" y="0"/>
                </a:cubicBezTo>
                <a:cubicBezTo>
                  <a:pt x="2046796" y="-13080"/>
                  <a:pt x="1991400" y="23346"/>
                  <a:pt x="2183540" y="0"/>
                </a:cubicBezTo>
                <a:cubicBezTo>
                  <a:pt x="2375681" y="-23346"/>
                  <a:pt x="2606262" y="33341"/>
                  <a:pt x="2756573" y="0"/>
                </a:cubicBezTo>
                <a:cubicBezTo>
                  <a:pt x="2906884" y="-33341"/>
                  <a:pt x="3027992" y="36860"/>
                  <a:pt x="3202266" y="0"/>
                </a:cubicBezTo>
                <a:cubicBezTo>
                  <a:pt x="3376540" y="-36860"/>
                  <a:pt x="3420800" y="5251"/>
                  <a:pt x="3605511" y="0"/>
                </a:cubicBezTo>
                <a:cubicBezTo>
                  <a:pt x="3790223" y="-5251"/>
                  <a:pt x="4157475" y="88635"/>
                  <a:pt x="4433226" y="0"/>
                </a:cubicBezTo>
                <a:cubicBezTo>
                  <a:pt x="4532213" y="19229"/>
                  <a:pt x="4632462" y="87479"/>
                  <a:pt x="4621762" y="188536"/>
                </a:cubicBezTo>
                <a:cubicBezTo>
                  <a:pt x="4666491" y="291408"/>
                  <a:pt x="4596628" y="407443"/>
                  <a:pt x="4621762" y="573137"/>
                </a:cubicBezTo>
                <a:cubicBezTo>
                  <a:pt x="4646896" y="738831"/>
                  <a:pt x="4599620" y="791842"/>
                  <a:pt x="4621762" y="942655"/>
                </a:cubicBezTo>
                <a:cubicBezTo>
                  <a:pt x="4632464" y="1072938"/>
                  <a:pt x="4554760" y="1148412"/>
                  <a:pt x="4433226" y="1131191"/>
                </a:cubicBezTo>
                <a:cubicBezTo>
                  <a:pt x="4332936" y="1155493"/>
                  <a:pt x="4139681" y="1125848"/>
                  <a:pt x="4029980" y="1131191"/>
                </a:cubicBezTo>
                <a:cubicBezTo>
                  <a:pt x="3920279" y="1136534"/>
                  <a:pt x="3674386" y="1103099"/>
                  <a:pt x="3414500" y="1131191"/>
                </a:cubicBezTo>
                <a:cubicBezTo>
                  <a:pt x="3154614" y="1159283"/>
                  <a:pt x="3142007" y="1083026"/>
                  <a:pt x="2883914" y="1131191"/>
                </a:cubicBezTo>
                <a:cubicBezTo>
                  <a:pt x="2625821" y="1179356"/>
                  <a:pt x="2418546" y="1068284"/>
                  <a:pt x="2268434" y="1131191"/>
                </a:cubicBezTo>
                <a:cubicBezTo>
                  <a:pt x="2118322" y="1194098"/>
                  <a:pt x="1976991" y="1074677"/>
                  <a:pt x="1695401" y="1131191"/>
                </a:cubicBezTo>
                <a:cubicBezTo>
                  <a:pt x="1413811" y="1187705"/>
                  <a:pt x="1364259" y="1115980"/>
                  <a:pt x="1207262" y="1131191"/>
                </a:cubicBezTo>
                <a:cubicBezTo>
                  <a:pt x="1050265" y="1146402"/>
                  <a:pt x="590295" y="1117786"/>
                  <a:pt x="188536" y="1131191"/>
                </a:cubicBezTo>
                <a:cubicBezTo>
                  <a:pt x="84880" y="1152564"/>
                  <a:pt x="2331" y="1044689"/>
                  <a:pt x="0" y="942655"/>
                </a:cubicBezTo>
                <a:cubicBezTo>
                  <a:pt x="-35670" y="861245"/>
                  <a:pt x="29577" y="730534"/>
                  <a:pt x="0" y="565596"/>
                </a:cubicBezTo>
                <a:cubicBezTo>
                  <a:pt x="-29577" y="400658"/>
                  <a:pt x="26430" y="273135"/>
                  <a:pt x="0" y="188536"/>
                </a:cubicBezTo>
                <a:close/>
              </a:path>
              <a:path w="4621762" h="1131191" stroke="0" extrusionOk="0">
                <a:moveTo>
                  <a:pt x="0" y="188536"/>
                </a:moveTo>
                <a:cubicBezTo>
                  <a:pt x="-5219" y="81191"/>
                  <a:pt x="80581" y="1437"/>
                  <a:pt x="188536" y="0"/>
                </a:cubicBezTo>
                <a:cubicBezTo>
                  <a:pt x="314189" y="-50983"/>
                  <a:pt x="618315" y="21648"/>
                  <a:pt x="804016" y="0"/>
                </a:cubicBezTo>
                <a:cubicBezTo>
                  <a:pt x="989717" y="-21648"/>
                  <a:pt x="1173835" y="28347"/>
                  <a:pt x="1292155" y="0"/>
                </a:cubicBezTo>
                <a:cubicBezTo>
                  <a:pt x="1410475" y="-28347"/>
                  <a:pt x="1641811" y="43452"/>
                  <a:pt x="1737848" y="0"/>
                </a:cubicBezTo>
                <a:cubicBezTo>
                  <a:pt x="1833885" y="-43452"/>
                  <a:pt x="2062923" y="41597"/>
                  <a:pt x="2310881" y="0"/>
                </a:cubicBezTo>
                <a:cubicBezTo>
                  <a:pt x="2558839" y="-41597"/>
                  <a:pt x="2574126" y="30853"/>
                  <a:pt x="2799020" y="0"/>
                </a:cubicBezTo>
                <a:cubicBezTo>
                  <a:pt x="3023914" y="-30853"/>
                  <a:pt x="3146497" y="35682"/>
                  <a:pt x="3414500" y="0"/>
                </a:cubicBezTo>
                <a:cubicBezTo>
                  <a:pt x="3682503" y="-35682"/>
                  <a:pt x="3744503" y="11456"/>
                  <a:pt x="3860193" y="0"/>
                </a:cubicBezTo>
                <a:cubicBezTo>
                  <a:pt x="3975883" y="-11456"/>
                  <a:pt x="4183622" y="10576"/>
                  <a:pt x="4433226" y="0"/>
                </a:cubicBezTo>
                <a:cubicBezTo>
                  <a:pt x="4564214" y="6459"/>
                  <a:pt x="4611082" y="82683"/>
                  <a:pt x="4621762" y="188536"/>
                </a:cubicBezTo>
                <a:cubicBezTo>
                  <a:pt x="4664433" y="301865"/>
                  <a:pt x="4619034" y="386043"/>
                  <a:pt x="4621762" y="565596"/>
                </a:cubicBezTo>
                <a:cubicBezTo>
                  <a:pt x="4624490" y="745149"/>
                  <a:pt x="4615244" y="845939"/>
                  <a:pt x="4621762" y="942655"/>
                </a:cubicBezTo>
                <a:cubicBezTo>
                  <a:pt x="4637526" y="1066091"/>
                  <a:pt x="4541526" y="1127536"/>
                  <a:pt x="4433226" y="1131191"/>
                </a:cubicBezTo>
                <a:cubicBezTo>
                  <a:pt x="4264893" y="1141652"/>
                  <a:pt x="4165757" y="1093559"/>
                  <a:pt x="3902640" y="1131191"/>
                </a:cubicBezTo>
                <a:cubicBezTo>
                  <a:pt x="3639523" y="1168823"/>
                  <a:pt x="3636384" y="1108214"/>
                  <a:pt x="3372054" y="1131191"/>
                </a:cubicBezTo>
                <a:cubicBezTo>
                  <a:pt x="3107724" y="1154168"/>
                  <a:pt x="2965057" y="1099929"/>
                  <a:pt x="2756573" y="1131191"/>
                </a:cubicBezTo>
                <a:cubicBezTo>
                  <a:pt x="2548089" y="1162453"/>
                  <a:pt x="2378966" y="1106928"/>
                  <a:pt x="2225987" y="1131191"/>
                </a:cubicBezTo>
                <a:cubicBezTo>
                  <a:pt x="2073008" y="1155454"/>
                  <a:pt x="2016785" y="1091136"/>
                  <a:pt x="1822742" y="1131191"/>
                </a:cubicBezTo>
                <a:cubicBezTo>
                  <a:pt x="1628700" y="1171246"/>
                  <a:pt x="1540571" y="1126128"/>
                  <a:pt x="1377049" y="1131191"/>
                </a:cubicBezTo>
                <a:cubicBezTo>
                  <a:pt x="1213527" y="1136254"/>
                  <a:pt x="960608" y="1108786"/>
                  <a:pt x="761569" y="1131191"/>
                </a:cubicBezTo>
                <a:cubicBezTo>
                  <a:pt x="562530" y="1153596"/>
                  <a:pt x="414113" y="1130839"/>
                  <a:pt x="188536" y="1131191"/>
                </a:cubicBezTo>
                <a:cubicBezTo>
                  <a:pt x="97217" y="1156550"/>
                  <a:pt x="-16179" y="1055313"/>
                  <a:pt x="0" y="942655"/>
                </a:cubicBezTo>
                <a:cubicBezTo>
                  <a:pt x="-13534" y="829433"/>
                  <a:pt x="44185" y="722126"/>
                  <a:pt x="0" y="558054"/>
                </a:cubicBezTo>
                <a:cubicBezTo>
                  <a:pt x="-44185" y="393982"/>
                  <a:pt x="17453" y="262991"/>
                  <a:pt x="0" y="188536"/>
                </a:cubicBezTo>
                <a:close/>
              </a:path>
            </a:pathLst>
          </a:custGeom>
          <a:solidFill>
            <a:srgbClr val="F6A3C7">
              <a:alpha val="60000"/>
            </a:srgbClr>
          </a:solidFill>
          <a:ln w="19050">
            <a:solidFill>
              <a:schemeClr val="accent1">
                <a:shade val="15000"/>
              </a:schemeClr>
            </a:solidFill>
            <a:extLst>
              <a:ext uri="{C807C97D-BFC1-408E-A445-0C87EB9F89A2}">
                <ask:lineSketchStyleProps xmlns:ask="http://schemas.microsoft.com/office/drawing/2018/sketchyshapes" sd="1219033472">
                  <a:prstGeom prst="round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1050"/>
          </a:p>
        </p:txBody>
      </p:sp>
      <p:sp>
        <p:nvSpPr>
          <p:cNvPr id="3" name="Google Shape;198;p27">
            <a:extLst>
              <a:ext uri="{FF2B5EF4-FFF2-40B4-BE49-F238E27FC236}">
                <a16:creationId xmlns:a16="http://schemas.microsoft.com/office/drawing/2014/main" id="{92D13526-F4D5-C898-5E8C-1250CA43ACE2}"/>
              </a:ext>
            </a:extLst>
          </p:cNvPr>
          <p:cNvSpPr txBox="1"/>
          <p:nvPr/>
        </p:nvSpPr>
        <p:spPr>
          <a:xfrm>
            <a:off x="381131" y="4743450"/>
            <a:ext cx="3941181" cy="268592"/>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defRPr/>
            </a:pPr>
            <a:r>
              <a:rPr lang="en-US" sz="525">
                <a:solidFill>
                  <a:schemeClr val="bg1"/>
                </a:solidFill>
                <a:latin typeface="Neue Haas Grotesk Text Pro" panose="020B0504020202020204" pitchFamily="34" charset="0"/>
                <a:ea typeface="Work Sans"/>
                <a:cs typeface="Work Sans"/>
                <a:sym typeface="Work Sans"/>
              </a:rPr>
              <a:t>Creative Commons CC BY 4.0 2026 </a:t>
            </a:r>
          </a:p>
          <a:p>
            <a:pPr lvl="0">
              <a:defRPr/>
            </a:pPr>
            <a:r>
              <a:rPr lang="en-US" sz="525">
                <a:solidFill>
                  <a:schemeClr val="bg1"/>
                </a:solidFill>
                <a:latin typeface="Neue Haas Grotesk Text Pro" panose="020B0504020202020204" pitchFamily="34" charset="0"/>
                <a:ea typeface="Work Sans"/>
                <a:cs typeface="Work Sans"/>
                <a:sym typeface="Work Sans"/>
              </a:rPr>
              <a:t>Nicole Kajander · Jenna Karvonen · Henna Kyrö · Kerttu Parkkinen · Giovanna Usai</a:t>
            </a:r>
            <a:br>
              <a:rPr lang="en-US" sz="525">
                <a:solidFill>
                  <a:schemeClr val="bg1"/>
                </a:solidFill>
                <a:latin typeface="Neue Haas Grotesk Text Pro" panose="020B0504020202020204" pitchFamily="34" charset="0"/>
                <a:ea typeface="Work Sans"/>
                <a:cs typeface="Work Sans"/>
                <a:sym typeface="Work Sans"/>
              </a:rPr>
            </a:br>
            <a:r>
              <a:rPr lang="en-US" sz="525">
                <a:solidFill>
                  <a:schemeClr val="bg1"/>
                </a:solidFill>
                <a:latin typeface="Neue Haas Grotesk Text Pro" panose="020B0504020202020204" pitchFamily="34" charset="0"/>
                <a:ea typeface="Work Sans"/>
                <a:cs typeface="Work Sans"/>
                <a:sym typeface="Work Sans"/>
              </a:rPr>
              <a:t>Design for Government course · Aalto University</a:t>
            </a:r>
            <a:endParaRPr lang="en-US" sz="975">
              <a:solidFill>
                <a:schemeClr val="bg1"/>
              </a:solidFill>
              <a:latin typeface="Neue Haas Grotesk Text Pro" panose="020B0504020202020204" pitchFamily="34" charset="0"/>
              <a:ea typeface="Work Sans"/>
              <a:cs typeface="Work Sans"/>
              <a:sym typeface="Work Sans"/>
            </a:endParaRPr>
          </a:p>
        </p:txBody>
      </p:sp>
      <p:sp>
        <p:nvSpPr>
          <p:cNvPr id="7" name="Tekstiruutu 6">
            <a:extLst>
              <a:ext uri="{FF2B5EF4-FFF2-40B4-BE49-F238E27FC236}">
                <a16:creationId xmlns:a16="http://schemas.microsoft.com/office/drawing/2014/main" id="{CC2DC422-DEB0-351F-28E0-08EE6D58BFF8}"/>
              </a:ext>
            </a:extLst>
          </p:cNvPr>
          <p:cNvSpPr txBox="1"/>
          <p:nvPr/>
        </p:nvSpPr>
        <p:spPr>
          <a:xfrm>
            <a:off x="3195021" y="3691928"/>
            <a:ext cx="4330577" cy="923330"/>
          </a:xfrm>
          <a:prstGeom prst="rect">
            <a:avLst/>
          </a:prstGeom>
          <a:noFill/>
        </p:spPr>
        <p:txBody>
          <a:bodyPr wrap="square">
            <a:spAutoFit/>
          </a:bodyPr>
          <a:lstStyle/>
          <a:p>
            <a:pPr eaLnBrk="0" fontAlgn="base" hangingPunct="0">
              <a:spcBef>
                <a:spcPct val="0"/>
              </a:spcBef>
              <a:spcAft>
                <a:spcPct val="0"/>
              </a:spcAft>
            </a:pPr>
            <a:r>
              <a:rPr lang="fi-FI" altLang="fi-FI" sz="1350">
                <a:solidFill>
                  <a:srgbClr val="151515"/>
                </a:solidFill>
                <a:latin typeface="Neue Haas Grotesk Text Pro" panose="020B0504020202020204" pitchFamily="34" charset="77"/>
              </a:rPr>
              <a:t>We develop areas </a:t>
            </a:r>
            <a:r>
              <a:rPr lang="fi-FI" altLang="fi-FI" sz="1350" b="1">
                <a:solidFill>
                  <a:srgbClr val="151515"/>
                </a:solidFill>
                <a:latin typeface="Neue Haas Grotesk Text Pro" panose="020B0504020202020204" pitchFamily="34" charset="77"/>
              </a:rPr>
              <a:t>together with housing companies</a:t>
            </a:r>
            <a:r>
              <a:rPr lang="fi-FI" altLang="fi-FI" sz="1050" b="1">
                <a:solidFill>
                  <a:srgbClr val="151515"/>
                </a:solidFill>
                <a:latin typeface="Neue Haas Grotesk Text Pro" panose="020B0504020202020204" pitchFamily="34" charset="77"/>
              </a:rPr>
              <a:t> </a:t>
            </a:r>
            <a:r>
              <a:rPr lang="fi-FI" altLang="fi-FI" sz="1350" b="1">
                <a:solidFill>
                  <a:srgbClr val="151515"/>
                </a:solidFill>
                <a:latin typeface="Neue Haas Grotesk Text Pro" panose="020B0504020202020204" pitchFamily="34" charset="77"/>
              </a:rPr>
              <a:t>and residents </a:t>
            </a:r>
            <a:r>
              <a:rPr lang="fi-FI" altLang="fi-FI" sz="1350">
                <a:solidFill>
                  <a:srgbClr val="151515"/>
                </a:solidFill>
                <a:latin typeface="Neue Haas Grotesk Text Pro" panose="020B0504020202020204" pitchFamily="34" charset="77"/>
              </a:rPr>
              <a:t>to ensure that measures respond to local needs and accelerate renovation and renewal investments.</a:t>
            </a:r>
            <a:endParaRPr lang="fi-FI" altLang="fi-FI" sz="1350">
              <a:latin typeface="Neue Haas Grotesk Text Pro" panose="020B0504020202020204" pitchFamily="34" charset="77"/>
            </a:endParaRPr>
          </a:p>
        </p:txBody>
      </p:sp>
      <p:sp>
        <p:nvSpPr>
          <p:cNvPr id="18" name="Tekstiruutu 3">
            <a:extLst>
              <a:ext uri="{FF2B5EF4-FFF2-40B4-BE49-F238E27FC236}">
                <a16:creationId xmlns:a16="http://schemas.microsoft.com/office/drawing/2014/main" id="{46348264-D62F-6D69-FFB3-E15299E86465}"/>
              </a:ext>
            </a:extLst>
          </p:cNvPr>
          <p:cNvSpPr txBox="1"/>
          <p:nvPr/>
        </p:nvSpPr>
        <p:spPr>
          <a:xfrm>
            <a:off x="633987" y="2074566"/>
            <a:ext cx="6224013" cy="877163"/>
          </a:xfrm>
          <a:prstGeom prst="rect">
            <a:avLst/>
          </a:prstGeom>
          <a:noFill/>
        </p:spPr>
        <p:txBody>
          <a:bodyPr wrap="square" lIns="68580" tIns="34290" rIns="68580" bIns="34290" anchor="t">
            <a:spAutoFit/>
          </a:bodyPr>
          <a:lstStyle/>
          <a:p>
            <a:pPr eaLnBrk="0" fontAlgn="base" hangingPunct="0">
              <a:spcBef>
                <a:spcPct val="0"/>
              </a:spcBef>
              <a:spcAft>
                <a:spcPct val="0"/>
              </a:spcAft>
            </a:pPr>
            <a:r>
              <a:rPr lang="fi-FI" altLang="fi-FI" sz="1050" i="1">
                <a:latin typeface="Neue Haas Grotesk Text Pro"/>
              </a:rPr>
              <a:t>”</a:t>
            </a:r>
            <a:r>
              <a:rPr lang="fi-FI" altLang="fi-FI" sz="1050">
                <a:solidFill>
                  <a:srgbClr val="1A1A1A"/>
                </a:solidFill>
                <a:latin typeface="Neue Haas Grotesk Text Pro"/>
              </a:rPr>
              <a:t>More nature and greenery will be added to the built-up areas of the city.</a:t>
            </a:r>
          </a:p>
          <a:p>
            <a:pPr eaLnBrk="0" fontAlgn="base" hangingPunct="0">
              <a:spcBef>
                <a:spcPct val="0"/>
              </a:spcBef>
              <a:spcAft>
                <a:spcPct val="0"/>
              </a:spcAft>
            </a:pPr>
            <a:r>
              <a:rPr lang="fi-FI" altLang="fi-FI" sz="1050" b="1">
                <a:highlight>
                  <a:srgbClr val="F6A3C7"/>
                </a:highlight>
                <a:latin typeface="Neue Haas Grotesk Text Pro"/>
              </a:rPr>
              <a:t>We</a:t>
            </a:r>
            <a:r>
              <a:rPr lang="fi-FI" altLang="fi-FI" sz="1050">
                <a:latin typeface="Neue Haas Grotesk Text Pro"/>
              </a:rPr>
              <a:t> </a:t>
            </a:r>
            <a:r>
              <a:rPr lang="fi-FI" altLang="fi-FI" sz="1050">
                <a:solidFill>
                  <a:srgbClr val="1A1A1A"/>
                </a:solidFill>
                <a:latin typeface="Neue Haas Grotesk Text Pro"/>
              </a:rPr>
              <a:t>will draw up an action plan to make the built environment greener </a:t>
            </a:r>
          </a:p>
          <a:p>
            <a:pPr eaLnBrk="0" fontAlgn="base" hangingPunct="0">
              <a:spcBef>
                <a:spcPct val="0"/>
              </a:spcBef>
              <a:spcAft>
                <a:spcPct val="0"/>
              </a:spcAft>
            </a:pPr>
            <a:r>
              <a:rPr lang="fi-FI" altLang="fi-FI" sz="1050">
                <a:solidFill>
                  <a:srgbClr val="1A1A1A"/>
                </a:solidFill>
                <a:latin typeface="Neue Haas Grotesk Text Pro"/>
              </a:rPr>
              <a:t>in new areas and issue recommendations for sufficient canopy cover and water-absorbing surfaces in every area of Helsinki.</a:t>
            </a:r>
            <a:r>
              <a:rPr lang="fi-FI" altLang="fi-FI" sz="1050" i="1">
                <a:solidFill>
                  <a:srgbClr val="1A1A1A"/>
                </a:solidFill>
                <a:latin typeface="Neue Haas Grotesk Text Pro"/>
              </a:rPr>
              <a:t>” </a:t>
            </a:r>
            <a:r>
              <a:rPr lang="fi-FI" altLang="fi-FI" sz="900" i="1">
                <a:solidFill>
                  <a:srgbClr val="1A1A1A"/>
                </a:solidFill>
                <a:latin typeface="Neue Haas Grotesk Text Pro"/>
              </a:rPr>
              <a:t>(Helsinki City Strategy 2025-2029)</a:t>
            </a:r>
          </a:p>
          <a:p>
            <a:pPr eaLnBrk="0" fontAlgn="base" hangingPunct="0">
              <a:spcBef>
                <a:spcPct val="0"/>
              </a:spcBef>
              <a:spcAft>
                <a:spcPct val="0"/>
              </a:spcAft>
            </a:pPr>
            <a:endParaRPr lang="fi-FI" altLang="fi-FI" sz="1050" b="1">
              <a:solidFill>
                <a:srgbClr val="1A1A1A"/>
              </a:solidFill>
              <a:latin typeface="Neue Haas Grotesk Text Pro" panose="020B0504020202020204" pitchFamily="34" charset="77"/>
            </a:endParaRPr>
          </a:p>
        </p:txBody>
      </p:sp>
      <p:cxnSp>
        <p:nvCxnSpPr>
          <p:cNvPr id="5" name="Connettore a gomito 4">
            <a:extLst>
              <a:ext uri="{FF2B5EF4-FFF2-40B4-BE49-F238E27FC236}">
                <a16:creationId xmlns:a16="http://schemas.microsoft.com/office/drawing/2014/main" id="{8B32B9BB-7107-3E83-BE5F-864924BEE220}"/>
              </a:ext>
            </a:extLst>
          </p:cNvPr>
          <p:cNvCxnSpPr>
            <a:cxnSpLocks/>
            <a:endCxn id="11" idx="1"/>
          </p:cNvCxnSpPr>
          <p:nvPr/>
        </p:nvCxnSpPr>
        <p:spPr>
          <a:xfrm>
            <a:off x="601981" y="2411730"/>
            <a:ext cx="2447447" cy="1730321"/>
          </a:xfrm>
          <a:prstGeom prst="bentConnector3">
            <a:avLst>
              <a:gd name="adj1" fmla="val -5575"/>
            </a:avLst>
          </a:prstGeom>
          <a:ln>
            <a:prstDash val="dash"/>
            <a:tailEnd type="triangle"/>
          </a:ln>
          <a:effectLst/>
        </p:spPr>
        <p:style>
          <a:lnRef idx="2">
            <a:schemeClr val="accent1"/>
          </a:lnRef>
          <a:fillRef idx="0">
            <a:schemeClr val="accent1"/>
          </a:fillRef>
          <a:effectRef idx="1">
            <a:schemeClr val="accent1"/>
          </a:effectRef>
          <a:fontRef idx="minor">
            <a:schemeClr val="tx1"/>
          </a:fontRef>
        </p:style>
      </p:cxnSp>
      <p:sp>
        <p:nvSpPr>
          <p:cNvPr id="8" name="Google Shape;1689;p34">
            <a:extLst>
              <a:ext uri="{FF2B5EF4-FFF2-40B4-BE49-F238E27FC236}">
                <a16:creationId xmlns:a16="http://schemas.microsoft.com/office/drawing/2014/main" id="{6C55D082-8ECB-C8B5-62F2-AB4B7F51BE90}"/>
              </a:ext>
            </a:extLst>
          </p:cNvPr>
          <p:cNvSpPr txBox="1">
            <a:spLocks/>
          </p:cNvSpPr>
          <p:nvPr/>
        </p:nvSpPr>
        <p:spPr>
          <a:xfrm>
            <a:off x="633987" y="579846"/>
            <a:ext cx="7472030" cy="1201296"/>
          </a:xfrm>
          <a:prstGeom prst="rect">
            <a:avLst/>
          </a:prstGeom>
        </p:spPr>
        <p:txBody>
          <a:bodyPr spcFirstLastPara="1"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Neue Haas Grotesk Text Pro" panose="020B0504020202020204" pitchFamily="34" charset="0"/>
                <a:ea typeface="+mj-ea"/>
                <a:cs typeface="+mj-cs"/>
              </a:defRPr>
            </a:lvl1pPr>
          </a:lstStyle>
          <a:p>
            <a:pPr>
              <a:spcBef>
                <a:spcPts val="0"/>
              </a:spcBef>
              <a:buClr>
                <a:schemeClr val="dk1"/>
              </a:buClr>
              <a:buSzPts val="1100"/>
            </a:pPr>
            <a:r>
              <a:rPr lang="en-US" sz="2400"/>
              <a:t>Entry point 1:</a:t>
            </a:r>
            <a:br>
              <a:rPr lang="en-US" sz="2400"/>
            </a:br>
            <a:r>
              <a:rPr lang="en-US" sz="2400" b="1">
                <a:highlight>
                  <a:srgbClr val="E97132"/>
                </a:highlight>
              </a:rPr>
              <a:t>Integrating housing companies </a:t>
            </a:r>
            <a:br>
              <a:rPr lang="en-US" sz="2400" b="1"/>
            </a:br>
            <a:r>
              <a:rPr lang="en-US" sz="2400" b="1"/>
              <a:t>into the city strategy</a:t>
            </a:r>
          </a:p>
        </p:txBody>
      </p:sp>
      <p:sp>
        <p:nvSpPr>
          <p:cNvPr id="4" name="Google Shape;61;p17">
            <a:extLst>
              <a:ext uri="{FF2B5EF4-FFF2-40B4-BE49-F238E27FC236}">
                <a16:creationId xmlns:a16="http://schemas.microsoft.com/office/drawing/2014/main" id="{EE488A5E-0A3A-5C1F-E731-E58AF61E1438}"/>
              </a:ext>
            </a:extLst>
          </p:cNvPr>
          <p:cNvSpPr txBox="1">
            <a:spLocks/>
          </p:cNvSpPr>
          <p:nvPr/>
        </p:nvSpPr>
        <p:spPr>
          <a:xfrm>
            <a:off x="0" y="-1"/>
            <a:ext cx="9144000" cy="400051"/>
          </a:xfrm>
          <a:prstGeom prst="rect">
            <a:avLst/>
          </a:prstGeom>
        </p:spPr>
        <p:txBody>
          <a:bodyPr spcFirstLastPara="1" vert="horz" wrap="square" lIns="91425" tIns="91425" rIns="91425" bIns="91425" rtlCol="0" anchor="b" anchorCtr="0">
            <a:noAutofit/>
          </a:bodyPr>
          <a:lstStyle>
            <a:lvl1pPr algn="ctr" defTabSz="914400" rtl="0" eaLnBrk="1" latinLnBrk="0" hangingPunct="1">
              <a:lnSpc>
                <a:spcPct val="90000"/>
              </a:lnSpc>
              <a:spcBef>
                <a:spcPct val="0"/>
              </a:spcBef>
              <a:buNone/>
              <a:defRPr sz="6000" kern="1200">
                <a:solidFill>
                  <a:schemeClr val="tx1"/>
                </a:solidFill>
                <a:latin typeface="Neue Haas Grotesk Text Pro" panose="020B0504020202020204" pitchFamily="34" charset="0"/>
                <a:ea typeface="+mj-ea"/>
                <a:cs typeface="+mj-cs"/>
              </a:defRPr>
            </a:lvl1pPr>
          </a:lstStyle>
          <a:p>
            <a:pPr>
              <a:spcBef>
                <a:spcPts val="0"/>
              </a:spcBef>
            </a:pPr>
            <a:r>
              <a:rPr lang="en-US" sz="675" b="1">
                <a:latin typeface="Neue Haas Grotesk Text Pro"/>
              </a:rPr>
              <a:t>REFRAMING / ANCHORING / RESEARCHING / </a:t>
            </a:r>
            <a:r>
              <a:rPr lang="en-US" sz="675" b="1">
                <a:highlight>
                  <a:srgbClr val="9FC9EB"/>
                </a:highlight>
                <a:latin typeface="Neue Haas Grotesk Text Pro"/>
              </a:rPr>
              <a:t>TAKING ACTION</a:t>
            </a:r>
            <a:r>
              <a:rPr lang="en-US" sz="675" b="1">
                <a:latin typeface="Neue Haas Grotesk Text Pro"/>
              </a:rPr>
              <a:t> / LEVERAGING / ENVISIONING</a:t>
            </a:r>
          </a:p>
        </p:txBody>
      </p:sp>
    </p:spTree>
    <p:extLst>
      <p:ext uri="{BB962C8B-B14F-4D97-AF65-F5344CB8AC3E}">
        <p14:creationId xmlns:p14="http://schemas.microsoft.com/office/powerpoint/2010/main" val="17427078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DEDFE2"/>
        </a:solidFill>
        <a:effectLst/>
      </p:bgPr>
    </p:bg>
    <p:spTree>
      <p:nvGrpSpPr>
        <p:cNvPr id="1" name="Shape 1682">
          <a:extLst>
            <a:ext uri="{FF2B5EF4-FFF2-40B4-BE49-F238E27FC236}">
              <a16:creationId xmlns:a16="http://schemas.microsoft.com/office/drawing/2014/main" id="{B46E370B-FAA7-7D1C-833F-FF38E7C64610}"/>
            </a:ext>
          </a:extLst>
        </p:cNvPr>
        <p:cNvGrpSpPr/>
        <p:nvPr/>
      </p:nvGrpSpPr>
      <p:grpSpPr>
        <a:xfrm>
          <a:off x="0" y="0"/>
          <a:ext cx="0" cy="0"/>
          <a:chOff x="0" y="0"/>
          <a:chExt cx="0" cy="0"/>
        </a:xfrm>
      </p:grpSpPr>
      <p:sp>
        <p:nvSpPr>
          <p:cNvPr id="1716" name="Google Shape;1716;p34">
            <a:extLst>
              <a:ext uri="{FF2B5EF4-FFF2-40B4-BE49-F238E27FC236}">
                <a16:creationId xmlns:a16="http://schemas.microsoft.com/office/drawing/2014/main" id="{8E636A04-5F8B-2187-A988-0D9F758DEC67}"/>
              </a:ext>
            </a:extLst>
          </p:cNvPr>
          <p:cNvSpPr txBox="1"/>
          <p:nvPr/>
        </p:nvSpPr>
        <p:spPr>
          <a:xfrm>
            <a:off x="633987" y="1698940"/>
            <a:ext cx="2646616" cy="2272975"/>
          </a:xfrm>
          <a:prstGeom prst="rect">
            <a:avLst/>
          </a:prstGeom>
          <a:noFill/>
          <a:ln>
            <a:noFill/>
          </a:ln>
        </p:spPr>
        <p:txBody>
          <a:bodyPr spcFirstLastPara="1" wrap="square" lIns="91425" tIns="91425" rIns="91425" bIns="91425" anchor="t" anchorCtr="0">
            <a:noAutofit/>
          </a:bodyPr>
          <a:lstStyle/>
          <a:p>
            <a:pPr>
              <a:lnSpc>
                <a:spcPct val="115000"/>
              </a:lnSpc>
              <a:spcAft>
                <a:spcPts val="1600"/>
              </a:spcAft>
            </a:pPr>
            <a:r>
              <a:rPr lang="en" sz="1050">
                <a:latin typeface="Neue Haas Grotesk Text Pro" panose="020B0504020202020204" pitchFamily="34" charset="0"/>
                <a:ea typeface="Roboto"/>
                <a:cs typeface="Roboto"/>
                <a:sym typeface="Roboto"/>
              </a:rPr>
              <a:t>Due to the current economy, people avoid debt and loans. Additionally, people do not have resources for needed and mandatory renovations. </a:t>
            </a:r>
          </a:p>
          <a:p>
            <a:pPr>
              <a:lnSpc>
                <a:spcPct val="115000"/>
              </a:lnSpc>
              <a:spcAft>
                <a:spcPts val="1600"/>
              </a:spcAft>
            </a:pPr>
            <a:r>
              <a:rPr lang="en" sz="1050">
                <a:latin typeface="Neue Haas Grotesk Text Pro" panose="020B0504020202020204" pitchFamily="34" charset="0"/>
                <a:ea typeface="Roboto"/>
                <a:cs typeface="Roboto"/>
                <a:sym typeface="Roboto"/>
              </a:rPr>
              <a:t>To boost the housing market, the bill could be used as an </a:t>
            </a:r>
            <a:r>
              <a:rPr lang="en" sz="1050" b="1">
                <a:latin typeface="Neue Haas Grotesk Text Pro" panose="020B0504020202020204" pitchFamily="34" charset="0"/>
                <a:ea typeface="Roboto"/>
                <a:cs typeface="Roboto"/>
                <a:sym typeface="Roboto"/>
              </a:rPr>
              <a:t>financial instrument to invest into existing buildings</a:t>
            </a:r>
            <a:r>
              <a:rPr lang="en" sz="1050">
                <a:latin typeface="Neue Haas Grotesk Text Pro" panose="020B0504020202020204" pitchFamily="34" charset="0"/>
                <a:ea typeface="Roboto"/>
                <a:cs typeface="Roboto"/>
                <a:sym typeface="Roboto"/>
              </a:rPr>
              <a:t>, reducing managing costs and turning crisis management into crisis prepar</a:t>
            </a:r>
            <a:r>
              <a:rPr lang="fi-FI" sz="1050">
                <a:latin typeface="Neue Haas Grotesk Text Pro" panose="020B0504020202020204" pitchFamily="34" charset="0"/>
                <a:ea typeface="Roboto"/>
                <a:cs typeface="Roboto"/>
                <a:sym typeface="Roboto"/>
              </a:rPr>
              <a:t>e</a:t>
            </a:r>
            <a:r>
              <a:rPr lang="en" sz="1050">
                <a:latin typeface="Neue Haas Grotesk Text Pro" panose="020B0504020202020204" pitchFamily="34" charset="0"/>
                <a:ea typeface="Roboto"/>
                <a:cs typeface="Roboto"/>
                <a:sym typeface="Roboto"/>
              </a:rPr>
              <a:t>dness. </a:t>
            </a:r>
          </a:p>
        </p:txBody>
      </p:sp>
      <p:sp>
        <p:nvSpPr>
          <p:cNvPr id="1664" name="Tekstiruutu 1663">
            <a:extLst>
              <a:ext uri="{FF2B5EF4-FFF2-40B4-BE49-F238E27FC236}">
                <a16:creationId xmlns:a16="http://schemas.microsoft.com/office/drawing/2014/main" id="{5CB4CE7D-BDC9-4C4D-CB4F-CDF742F9D2E4}"/>
              </a:ext>
            </a:extLst>
          </p:cNvPr>
          <p:cNvSpPr txBox="1"/>
          <p:nvPr/>
        </p:nvSpPr>
        <p:spPr>
          <a:xfrm>
            <a:off x="4564687" y="3754740"/>
            <a:ext cx="2242677" cy="669414"/>
          </a:xfrm>
          <a:prstGeom prst="rect">
            <a:avLst/>
          </a:prstGeom>
          <a:noFill/>
        </p:spPr>
        <p:txBody>
          <a:bodyPr wrap="square">
            <a:spAutoFit/>
          </a:bodyPr>
          <a:lstStyle/>
          <a:p>
            <a:r>
              <a:rPr lang="fi-FI" sz="1050" i="1">
                <a:latin typeface="Neue Haas Grotesk Text Pro" panose="020B0504020202020204" pitchFamily="34" charset="77"/>
              </a:rPr>
              <a:t>”</a:t>
            </a:r>
            <a:r>
              <a:rPr lang="fi-FI" sz="1050" i="1" err="1">
                <a:latin typeface="Neue Haas Grotesk Text Pro" panose="020B0504020202020204" pitchFamily="34" charset="77"/>
              </a:rPr>
              <a:t>Apartments</a:t>
            </a:r>
            <a:r>
              <a:rPr lang="fi-FI" sz="1050" i="1">
                <a:latin typeface="Neue Haas Grotesk Text Pro" panose="020B0504020202020204" pitchFamily="34" charset="77"/>
              </a:rPr>
              <a:t> and </a:t>
            </a:r>
            <a:r>
              <a:rPr lang="fi-FI" sz="1050" i="1" err="1">
                <a:latin typeface="Neue Haas Grotesk Text Pro" panose="020B0504020202020204" pitchFamily="34" charset="77"/>
              </a:rPr>
              <a:t>housing</a:t>
            </a:r>
            <a:r>
              <a:rPr lang="fi-FI" sz="1050" i="1">
                <a:latin typeface="Neue Haas Grotesk Text Pro" panose="020B0504020202020204" pitchFamily="34" charset="77"/>
              </a:rPr>
              <a:t> market </a:t>
            </a:r>
            <a:r>
              <a:rPr lang="fi-FI" sz="1050" i="1" err="1">
                <a:latin typeface="Neue Haas Grotesk Text Pro" panose="020B0504020202020204" pitchFamily="34" charset="77"/>
              </a:rPr>
              <a:t>are</a:t>
            </a:r>
            <a:r>
              <a:rPr lang="fi-FI" sz="1050" i="1">
                <a:latin typeface="Neue Haas Grotesk Text Pro" panose="020B0504020202020204" pitchFamily="34" charset="77"/>
              </a:rPr>
              <a:t> </a:t>
            </a:r>
            <a:r>
              <a:rPr lang="fi-FI" sz="1050" i="1" err="1">
                <a:latin typeface="Neue Haas Grotesk Text Pro" panose="020B0504020202020204" pitchFamily="34" charset="77"/>
              </a:rPr>
              <a:t>often</a:t>
            </a:r>
            <a:r>
              <a:rPr lang="fi-FI" sz="1050" i="1">
                <a:latin typeface="Neue Haas Grotesk Text Pro" panose="020B0504020202020204" pitchFamily="34" charset="77"/>
              </a:rPr>
              <a:t> </a:t>
            </a:r>
            <a:r>
              <a:rPr lang="fi-FI" sz="1050" i="1" err="1">
                <a:latin typeface="Neue Haas Grotesk Text Pro" panose="020B0504020202020204" pitchFamily="34" charset="77"/>
              </a:rPr>
              <a:t>the</a:t>
            </a:r>
            <a:r>
              <a:rPr lang="fi-FI" sz="1050" i="1">
                <a:latin typeface="Neue Haas Grotesk Text Pro" panose="020B0504020202020204" pitchFamily="34" charset="77"/>
              </a:rPr>
              <a:t> </a:t>
            </a:r>
            <a:r>
              <a:rPr lang="fi-FI" sz="1050" i="1" err="1">
                <a:latin typeface="Neue Haas Grotesk Text Pro" panose="020B0504020202020204" pitchFamily="34" charset="77"/>
              </a:rPr>
              <a:t>biggest</a:t>
            </a:r>
            <a:r>
              <a:rPr lang="fi-FI" sz="1050" i="1">
                <a:latin typeface="Neue Haas Grotesk Text Pro" panose="020B0504020202020204" pitchFamily="34" charset="77"/>
              </a:rPr>
              <a:t> </a:t>
            </a:r>
            <a:r>
              <a:rPr lang="fi-FI" sz="1050" i="1" err="1">
                <a:latin typeface="Neue Haas Grotesk Text Pro" panose="020B0504020202020204" pitchFamily="34" charset="77"/>
              </a:rPr>
              <a:t>asset</a:t>
            </a:r>
            <a:r>
              <a:rPr lang="fi-FI" sz="1050" i="1">
                <a:latin typeface="Neue Haas Grotesk Text Pro" panose="020B0504020202020204" pitchFamily="34" charset="77"/>
              </a:rPr>
              <a:t> to </a:t>
            </a:r>
            <a:r>
              <a:rPr lang="fi-FI" sz="1050" i="1" err="1">
                <a:latin typeface="Neue Haas Grotesk Text Pro" panose="020B0504020202020204" pitchFamily="34" charset="77"/>
              </a:rPr>
              <a:t>Finns</a:t>
            </a:r>
            <a:r>
              <a:rPr lang="fi-FI" sz="1050" i="1">
                <a:latin typeface="Neue Haas Grotesk Text Pro" panose="020B0504020202020204" pitchFamily="34" charset="77"/>
              </a:rPr>
              <a:t>.”</a:t>
            </a:r>
          </a:p>
          <a:p>
            <a:r>
              <a:rPr lang="fi-FI" sz="600" i="1" err="1">
                <a:latin typeface="Neue Haas Grotesk Text Pro" panose="020B0504020202020204" pitchFamily="34" charset="77"/>
                <a:ea typeface="Roboto" panose="02000000000000000000" pitchFamily="2" charset="0"/>
                <a:cs typeface="Roboto" panose="02000000000000000000" pitchFamily="2" charset="0"/>
              </a:rPr>
              <a:t>Housing</a:t>
            </a:r>
            <a:r>
              <a:rPr lang="fi-FI" sz="600" i="1">
                <a:latin typeface="Neue Haas Grotesk Text Pro" panose="020B0504020202020204" pitchFamily="34" charset="77"/>
                <a:ea typeface="Roboto" panose="02000000000000000000" pitchFamily="2" charset="0"/>
                <a:cs typeface="Roboto" panose="02000000000000000000" pitchFamily="2" charset="0"/>
              </a:rPr>
              <a:t> Company, Meilahti</a:t>
            </a:r>
            <a:endParaRPr lang="fi-FI" sz="1050">
              <a:latin typeface="Neue Haas Grotesk Text Pro" panose="020B0504020202020204" pitchFamily="34" charset="77"/>
              <a:ea typeface="Roboto" panose="02000000000000000000" pitchFamily="2" charset="0"/>
              <a:cs typeface="Roboto" panose="02000000000000000000" pitchFamily="2" charset="0"/>
            </a:endParaRPr>
          </a:p>
        </p:txBody>
      </p:sp>
      <p:sp>
        <p:nvSpPr>
          <p:cNvPr id="1666" name="Tekstiruutu 1665">
            <a:extLst>
              <a:ext uri="{FF2B5EF4-FFF2-40B4-BE49-F238E27FC236}">
                <a16:creationId xmlns:a16="http://schemas.microsoft.com/office/drawing/2014/main" id="{76D65D50-D616-E728-85E7-8F2E628918F1}"/>
              </a:ext>
            </a:extLst>
          </p:cNvPr>
          <p:cNvSpPr txBox="1"/>
          <p:nvPr/>
        </p:nvSpPr>
        <p:spPr>
          <a:xfrm>
            <a:off x="4109357" y="1784962"/>
            <a:ext cx="4189467" cy="807913"/>
          </a:xfrm>
          <a:prstGeom prst="rect">
            <a:avLst/>
          </a:prstGeom>
          <a:noFill/>
        </p:spPr>
        <p:txBody>
          <a:bodyPr wrap="square">
            <a:spAutoFit/>
          </a:bodyPr>
          <a:lstStyle/>
          <a:p>
            <a:pPr rtl="0">
              <a:buNone/>
            </a:pPr>
            <a:r>
              <a:rPr lang="fi-FI" sz="1350" i="1">
                <a:latin typeface="Neue Haas Grotesk Text Pro" panose="020B0504020202020204" pitchFamily="34" charset="0"/>
                <a:ea typeface="Roboto" panose="02000000000000000000" pitchFamily="2" charset="0"/>
                <a:cs typeface="Roboto" panose="02000000000000000000" pitchFamily="2" charset="0"/>
              </a:rPr>
              <a:t>”</a:t>
            </a:r>
            <a:r>
              <a:rPr lang="fi-FI" sz="1350" i="1" err="1">
                <a:latin typeface="Neue Haas Grotesk Text Pro" panose="020B0504020202020204" pitchFamily="34" charset="0"/>
                <a:ea typeface="Roboto" panose="02000000000000000000" pitchFamily="2" charset="0"/>
                <a:cs typeface="Roboto" panose="02000000000000000000" pitchFamily="2" charset="0"/>
              </a:rPr>
              <a:t>The</a:t>
            </a:r>
            <a:r>
              <a:rPr lang="fi-FI" sz="1350" i="1">
                <a:latin typeface="Neue Haas Grotesk Text Pro" panose="020B0504020202020204" pitchFamily="34" charset="0"/>
                <a:ea typeface="Roboto" panose="02000000000000000000" pitchFamily="2" charset="0"/>
                <a:cs typeface="Roboto" panose="02000000000000000000" pitchFamily="2" charset="0"/>
              </a:rPr>
              <a:t> </a:t>
            </a:r>
            <a:r>
              <a:rPr lang="fi-FI" sz="1350" i="1" err="1">
                <a:latin typeface="Neue Haas Grotesk Text Pro" panose="020B0504020202020204" pitchFamily="34" charset="0"/>
                <a:ea typeface="Roboto" panose="02000000000000000000" pitchFamily="2" charset="0"/>
                <a:cs typeface="Roboto" panose="02000000000000000000" pitchFamily="2" charset="0"/>
              </a:rPr>
              <a:t>Finnish</a:t>
            </a:r>
            <a:r>
              <a:rPr lang="fi-FI" sz="1350" i="1">
                <a:latin typeface="Neue Haas Grotesk Text Pro" panose="020B0504020202020204" pitchFamily="34" charset="0"/>
                <a:ea typeface="Roboto" panose="02000000000000000000" pitchFamily="2" charset="0"/>
                <a:cs typeface="Roboto" panose="02000000000000000000" pitchFamily="2" charset="0"/>
              </a:rPr>
              <a:t> </a:t>
            </a:r>
            <a:r>
              <a:rPr lang="fi-FI" sz="1350" i="1" err="1">
                <a:latin typeface="Neue Haas Grotesk Text Pro" panose="020B0504020202020204" pitchFamily="34" charset="0"/>
                <a:ea typeface="Roboto" panose="02000000000000000000" pitchFamily="2" charset="0"/>
                <a:cs typeface="Roboto" panose="02000000000000000000" pitchFamily="2" charset="0"/>
              </a:rPr>
              <a:t>economy</a:t>
            </a:r>
            <a:r>
              <a:rPr lang="fi-FI" sz="1350" i="1">
                <a:latin typeface="Neue Haas Grotesk Text Pro" panose="020B0504020202020204" pitchFamily="34" charset="0"/>
                <a:ea typeface="Roboto" panose="02000000000000000000" pitchFamily="2" charset="0"/>
                <a:cs typeface="Roboto" panose="02000000000000000000" pitchFamily="2" charset="0"/>
              </a:rPr>
              <a:t> is </a:t>
            </a:r>
            <a:r>
              <a:rPr lang="fi-FI" sz="1350" i="1" err="1">
                <a:latin typeface="Neue Haas Grotesk Text Pro" panose="020B0504020202020204" pitchFamily="34" charset="0"/>
                <a:ea typeface="Roboto" panose="02000000000000000000" pitchFamily="2" charset="0"/>
                <a:cs typeface="Roboto" panose="02000000000000000000" pitchFamily="2" charset="0"/>
              </a:rPr>
              <a:t>moving</a:t>
            </a:r>
            <a:r>
              <a:rPr lang="fi-FI" sz="1350" i="1">
                <a:latin typeface="Neue Haas Grotesk Text Pro" panose="020B0504020202020204" pitchFamily="34" charset="0"/>
                <a:ea typeface="Roboto" panose="02000000000000000000" pitchFamily="2" charset="0"/>
                <a:cs typeface="Roboto" panose="02000000000000000000" pitchFamily="2" charset="0"/>
              </a:rPr>
              <a:t> out of a </a:t>
            </a:r>
            <a:r>
              <a:rPr lang="fi-FI" sz="1350" i="1" err="1">
                <a:latin typeface="Neue Haas Grotesk Text Pro" panose="020B0504020202020204" pitchFamily="34" charset="0"/>
                <a:ea typeface="Roboto" panose="02000000000000000000" pitchFamily="2" charset="0"/>
                <a:cs typeface="Roboto" panose="02000000000000000000" pitchFamily="2" charset="0"/>
              </a:rPr>
              <a:t>sluggish</a:t>
            </a:r>
            <a:r>
              <a:rPr lang="fi-FI" sz="1350" i="1">
                <a:latin typeface="Neue Haas Grotesk Text Pro" panose="020B0504020202020204" pitchFamily="34" charset="0"/>
                <a:ea typeface="Roboto" panose="02000000000000000000" pitchFamily="2" charset="0"/>
                <a:cs typeface="Roboto" panose="02000000000000000000" pitchFamily="2" charset="0"/>
              </a:rPr>
              <a:t> </a:t>
            </a:r>
            <a:r>
              <a:rPr lang="fi-FI" sz="1350" i="1" err="1">
                <a:latin typeface="Neue Haas Grotesk Text Pro" panose="020B0504020202020204" pitchFamily="34" charset="0"/>
                <a:ea typeface="Roboto" panose="02000000000000000000" pitchFamily="2" charset="0"/>
                <a:cs typeface="Roboto" panose="02000000000000000000" pitchFamily="2" charset="0"/>
              </a:rPr>
              <a:t>growth</a:t>
            </a:r>
            <a:r>
              <a:rPr lang="fi-FI" sz="1350" i="1">
                <a:latin typeface="Neue Haas Grotesk Text Pro" panose="020B0504020202020204" pitchFamily="34" charset="0"/>
                <a:ea typeface="Roboto" panose="02000000000000000000" pitchFamily="2" charset="0"/>
                <a:cs typeface="Roboto" panose="02000000000000000000" pitchFamily="2" charset="0"/>
              </a:rPr>
              <a:t> </a:t>
            </a:r>
            <a:r>
              <a:rPr lang="fi-FI" sz="1350" i="1" err="1">
                <a:latin typeface="Neue Haas Grotesk Text Pro" panose="020B0504020202020204" pitchFamily="34" charset="0"/>
                <a:ea typeface="Roboto" panose="02000000000000000000" pitchFamily="2" charset="0"/>
                <a:cs typeface="Roboto" panose="02000000000000000000" pitchFamily="2" charset="0"/>
              </a:rPr>
              <a:t>phase</a:t>
            </a:r>
            <a:r>
              <a:rPr lang="fi-FI" sz="1350" i="1">
                <a:latin typeface="Neue Haas Grotesk Text Pro" panose="020B0504020202020204" pitchFamily="34" charset="0"/>
                <a:ea typeface="Roboto" panose="02000000000000000000" pitchFamily="2" charset="0"/>
                <a:cs typeface="Roboto" panose="02000000000000000000" pitchFamily="2" charset="0"/>
              </a:rPr>
              <a:t>, </a:t>
            </a:r>
            <a:r>
              <a:rPr lang="fi-FI" sz="1350" i="1" err="1">
                <a:latin typeface="Neue Haas Grotesk Text Pro" panose="020B0504020202020204" pitchFamily="34" charset="0"/>
                <a:ea typeface="Roboto" panose="02000000000000000000" pitchFamily="2" charset="0"/>
                <a:cs typeface="Roboto" panose="02000000000000000000" pitchFamily="2" charset="0"/>
              </a:rPr>
              <a:t>but</a:t>
            </a:r>
            <a:r>
              <a:rPr lang="fi-FI" sz="1350" i="1">
                <a:latin typeface="Neue Haas Grotesk Text Pro" panose="020B0504020202020204" pitchFamily="34" charset="0"/>
                <a:ea typeface="Roboto" panose="02000000000000000000" pitchFamily="2" charset="0"/>
                <a:cs typeface="Roboto" panose="02000000000000000000" pitchFamily="2" charset="0"/>
              </a:rPr>
              <a:t> </a:t>
            </a:r>
            <a:r>
              <a:rPr lang="fi-FI" sz="1350" i="1" err="1">
                <a:latin typeface="Neue Haas Grotesk Text Pro" panose="020B0504020202020204" pitchFamily="34" charset="0"/>
                <a:ea typeface="Roboto" panose="02000000000000000000" pitchFamily="2" charset="0"/>
                <a:cs typeface="Roboto" panose="02000000000000000000" pitchFamily="2" charset="0"/>
              </a:rPr>
              <a:t>there</a:t>
            </a:r>
            <a:r>
              <a:rPr lang="fi-FI" sz="1350" i="1">
                <a:latin typeface="Neue Haas Grotesk Text Pro" panose="020B0504020202020204" pitchFamily="34" charset="0"/>
                <a:ea typeface="Roboto" panose="02000000000000000000" pitchFamily="2" charset="0"/>
                <a:cs typeface="Roboto" panose="02000000000000000000" pitchFamily="2" charset="0"/>
              </a:rPr>
              <a:t> is no </a:t>
            </a:r>
            <a:r>
              <a:rPr lang="fi-FI" sz="1350" i="1" err="1">
                <a:latin typeface="Neue Haas Grotesk Text Pro" panose="020B0504020202020204" pitchFamily="34" charset="0"/>
                <a:ea typeface="Roboto" panose="02000000000000000000" pitchFamily="2" charset="0"/>
                <a:cs typeface="Roboto" panose="02000000000000000000" pitchFamily="2" charset="0"/>
              </a:rPr>
              <a:t>strong</a:t>
            </a:r>
            <a:r>
              <a:rPr lang="fi-FI" sz="1350" i="1">
                <a:latin typeface="Neue Haas Grotesk Text Pro" panose="020B0504020202020204" pitchFamily="34" charset="0"/>
                <a:ea typeface="Roboto" panose="02000000000000000000" pitchFamily="2" charset="0"/>
                <a:cs typeface="Roboto" panose="02000000000000000000" pitchFamily="2" charset="0"/>
              </a:rPr>
              <a:t> </a:t>
            </a:r>
            <a:r>
              <a:rPr lang="fi-FI" sz="1350" i="1" err="1">
                <a:latin typeface="Neue Haas Grotesk Text Pro" panose="020B0504020202020204" pitchFamily="34" charset="0"/>
                <a:ea typeface="Roboto" panose="02000000000000000000" pitchFamily="2" charset="0"/>
                <a:cs typeface="Roboto" panose="02000000000000000000" pitchFamily="2" charset="0"/>
              </a:rPr>
              <a:t>growth</a:t>
            </a:r>
            <a:r>
              <a:rPr lang="fi-FI" sz="1350" i="1">
                <a:latin typeface="Neue Haas Grotesk Text Pro" panose="020B0504020202020204" pitchFamily="34" charset="0"/>
                <a:ea typeface="Roboto" panose="02000000000000000000" pitchFamily="2" charset="0"/>
                <a:cs typeface="Roboto" panose="02000000000000000000" pitchFamily="2" charset="0"/>
              </a:rPr>
              <a:t> </a:t>
            </a:r>
            <a:r>
              <a:rPr lang="fi-FI" sz="1350" i="1" err="1">
                <a:latin typeface="Neue Haas Grotesk Text Pro" panose="020B0504020202020204" pitchFamily="34" charset="0"/>
                <a:ea typeface="Roboto" panose="02000000000000000000" pitchFamily="2" charset="0"/>
                <a:cs typeface="Roboto" panose="02000000000000000000" pitchFamily="2" charset="0"/>
              </a:rPr>
              <a:t>anticipated</a:t>
            </a:r>
            <a:r>
              <a:rPr lang="fi-FI" sz="1350" i="1">
                <a:latin typeface="Neue Haas Grotesk Text Pro" panose="020B0504020202020204" pitchFamily="34" charset="0"/>
                <a:ea typeface="Roboto" panose="02000000000000000000" pitchFamily="2" charset="0"/>
                <a:cs typeface="Roboto" panose="02000000000000000000" pitchFamily="2" charset="0"/>
              </a:rPr>
              <a:t> in </a:t>
            </a:r>
            <a:r>
              <a:rPr lang="fi-FI" sz="1350" i="1" err="1">
                <a:latin typeface="Neue Haas Grotesk Text Pro" panose="020B0504020202020204" pitchFamily="34" charset="0"/>
                <a:ea typeface="Roboto" panose="02000000000000000000" pitchFamily="2" charset="0"/>
                <a:cs typeface="Roboto" panose="02000000000000000000" pitchFamily="2" charset="0"/>
              </a:rPr>
              <a:t>the</a:t>
            </a:r>
            <a:r>
              <a:rPr lang="fi-FI" sz="1350" i="1">
                <a:latin typeface="Neue Haas Grotesk Text Pro" panose="020B0504020202020204" pitchFamily="34" charset="0"/>
                <a:ea typeface="Roboto" panose="02000000000000000000" pitchFamily="2" charset="0"/>
                <a:cs typeface="Roboto" panose="02000000000000000000" pitchFamily="2" charset="0"/>
              </a:rPr>
              <a:t> </a:t>
            </a:r>
            <a:r>
              <a:rPr lang="fi-FI" sz="1350" i="1" err="1">
                <a:latin typeface="Neue Haas Grotesk Text Pro" panose="020B0504020202020204" pitchFamily="34" charset="0"/>
                <a:ea typeface="Roboto" panose="02000000000000000000" pitchFamily="2" charset="0"/>
                <a:cs typeface="Roboto" panose="02000000000000000000" pitchFamily="2" charset="0"/>
              </a:rPr>
              <a:t>immediate</a:t>
            </a:r>
            <a:r>
              <a:rPr lang="fi-FI" sz="1350" i="1">
                <a:latin typeface="Neue Haas Grotesk Text Pro" panose="020B0504020202020204" pitchFamily="34" charset="0"/>
                <a:ea typeface="Roboto" panose="02000000000000000000" pitchFamily="2" charset="0"/>
                <a:cs typeface="Roboto" panose="02000000000000000000" pitchFamily="2" charset="0"/>
              </a:rPr>
              <a:t> </a:t>
            </a:r>
            <a:r>
              <a:rPr lang="fi-FI" sz="1350" i="1" err="1">
                <a:latin typeface="Neue Haas Grotesk Text Pro" panose="020B0504020202020204" pitchFamily="34" charset="0"/>
                <a:ea typeface="Roboto" panose="02000000000000000000" pitchFamily="2" charset="0"/>
                <a:cs typeface="Roboto" panose="02000000000000000000" pitchFamily="2" charset="0"/>
              </a:rPr>
              <a:t>years</a:t>
            </a:r>
            <a:r>
              <a:rPr lang="fi-FI" sz="1350" i="1">
                <a:latin typeface="Neue Haas Grotesk Text Pro" panose="020B0504020202020204" pitchFamily="34" charset="0"/>
                <a:ea typeface="Roboto" panose="02000000000000000000" pitchFamily="2" charset="0"/>
                <a:cs typeface="Roboto" panose="02000000000000000000" pitchFamily="2" charset="0"/>
              </a:rPr>
              <a:t> </a:t>
            </a:r>
            <a:r>
              <a:rPr lang="fi-FI" sz="1350" i="1" err="1">
                <a:latin typeface="Neue Haas Grotesk Text Pro" panose="020B0504020202020204" pitchFamily="34" charset="0"/>
                <a:ea typeface="Roboto" panose="02000000000000000000" pitchFamily="2" charset="0"/>
                <a:cs typeface="Roboto" panose="02000000000000000000" pitchFamily="2" charset="0"/>
              </a:rPr>
              <a:t>ahead</a:t>
            </a:r>
            <a:r>
              <a:rPr lang="fi-FI" sz="1350" i="1">
                <a:latin typeface="Neue Haas Grotesk Text Pro" panose="020B0504020202020204" pitchFamily="34" charset="0"/>
                <a:ea typeface="Roboto" panose="02000000000000000000" pitchFamily="2" charset="0"/>
                <a:cs typeface="Roboto" panose="02000000000000000000" pitchFamily="2" charset="0"/>
              </a:rPr>
              <a:t>.”</a:t>
            </a:r>
            <a:br>
              <a:rPr lang="fi-FI" sz="1350">
                <a:latin typeface="Neue Haas Grotesk Text Pro" panose="020B0504020202020204" pitchFamily="34" charset="0"/>
                <a:ea typeface="Roboto" panose="02000000000000000000" pitchFamily="2" charset="0"/>
                <a:cs typeface="Roboto" panose="02000000000000000000" pitchFamily="2" charset="0"/>
              </a:rPr>
            </a:br>
            <a:r>
              <a:rPr lang="fi-FI" sz="600" i="1">
                <a:latin typeface="Neue Haas Grotesk Text Pro" panose="020B0504020202020204" pitchFamily="34" charset="0"/>
                <a:ea typeface="Roboto" panose="02000000000000000000" pitchFamily="2" charset="0"/>
                <a:cs typeface="Roboto" panose="02000000000000000000" pitchFamily="2" charset="0"/>
              </a:rPr>
              <a:t>Press Release in </a:t>
            </a:r>
            <a:r>
              <a:rPr lang="fi-FI" sz="600" i="1" err="1">
                <a:latin typeface="Neue Haas Grotesk Text Pro" panose="020B0504020202020204" pitchFamily="34" charset="0"/>
                <a:ea typeface="Roboto" panose="02000000000000000000" pitchFamily="2" charset="0"/>
                <a:cs typeface="Roboto" panose="02000000000000000000" pitchFamily="2" charset="0"/>
              </a:rPr>
              <a:t>December</a:t>
            </a:r>
            <a:r>
              <a:rPr lang="fi-FI" sz="600" i="1">
                <a:latin typeface="Neue Haas Grotesk Text Pro" panose="020B0504020202020204" pitchFamily="34" charset="0"/>
                <a:ea typeface="Roboto" panose="02000000000000000000" pitchFamily="2" charset="0"/>
                <a:cs typeface="Roboto" panose="02000000000000000000" pitchFamily="2" charset="0"/>
              </a:rPr>
              <a:t> 2025, Bank of Finland</a:t>
            </a:r>
            <a:endParaRPr lang="fi-FI" sz="1050">
              <a:latin typeface="Neue Haas Grotesk Text Pro" panose="020B0504020202020204" pitchFamily="34" charset="0"/>
              <a:ea typeface="Roboto" panose="02000000000000000000" pitchFamily="2" charset="0"/>
              <a:cs typeface="Roboto" panose="02000000000000000000" pitchFamily="2" charset="0"/>
            </a:endParaRPr>
          </a:p>
        </p:txBody>
      </p:sp>
      <p:sp>
        <p:nvSpPr>
          <p:cNvPr id="1668" name="Google Shape;1716;p34">
            <a:extLst>
              <a:ext uri="{FF2B5EF4-FFF2-40B4-BE49-F238E27FC236}">
                <a16:creationId xmlns:a16="http://schemas.microsoft.com/office/drawing/2014/main" id="{C94155D2-197C-E0BB-A70D-E7AC7F849CA6}"/>
              </a:ext>
            </a:extLst>
          </p:cNvPr>
          <p:cNvSpPr txBox="1"/>
          <p:nvPr/>
        </p:nvSpPr>
        <p:spPr>
          <a:xfrm>
            <a:off x="666227" y="4192944"/>
            <a:ext cx="3168458" cy="458420"/>
          </a:xfrm>
          <a:prstGeom prst="rect">
            <a:avLst/>
          </a:prstGeom>
          <a:noFill/>
          <a:ln>
            <a:noFill/>
          </a:ln>
        </p:spPr>
        <p:txBody>
          <a:bodyPr spcFirstLastPara="1" wrap="square" lIns="91425" tIns="91425" rIns="91425" bIns="91425" anchor="t" anchorCtr="0">
            <a:noAutofit/>
          </a:bodyPr>
          <a:lstStyle/>
          <a:p>
            <a:pPr>
              <a:lnSpc>
                <a:spcPct val="115000"/>
              </a:lnSpc>
              <a:spcAft>
                <a:spcPts val="1600"/>
              </a:spcAft>
            </a:pPr>
            <a:r>
              <a:rPr lang="fi-FI" sz="600" b="1">
                <a:latin typeface="Neue Haas Grotesk Text Pro" panose="020B0504020202020204" pitchFamily="34" charset="77"/>
                <a:ea typeface="Roboto"/>
                <a:cs typeface="Roboto"/>
                <a:sym typeface="Roboto"/>
              </a:rPr>
              <a:t>Reference: </a:t>
            </a:r>
            <a:r>
              <a:rPr lang="fi-FI" sz="600">
                <a:latin typeface="Neue Haas Grotesk Text Pro" panose="020B0504020202020204" pitchFamily="34" charset="77"/>
                <a:ea typeface="Roboto"/>
                <a:cs typeface="Roboto"/>
                <a:sym typeface="Roboto"/>
              </a:rPr>
              <a:t>On 7th of May 2026, </a:t>
            </a:r>
            <a:r>
              <a:rPr lang="fi-FI" sz="600" b="1">
                <a:latin typeface="Neue Haas Grotesk Text Pro" panose="020B0504020202020204" pitchFamily="34" charset="77"/>
                <a:ea typeface="Roboto"/>
                <a:cs typeface="Roboto"/>
                <a:sym typeface="Roboto"/>
              </a:rPr>
              <a:t>Ministry of Finance </a:t>
            </a:r>
            <a:r>
              <a:rPr lang="fi-FI" sz="600">
                <a:latin typeface="Neue Haas Grotesk Text Pro" panose="020B0504020202020204" pitchFamily="34" charset="77"/>
                <a:ea typeface="Roboto"/>
                <a:cs typeface="Roboto"/>
                <a:sym typeface="Roboto"/>
              </a:rPr>
              <a:t>announced a approval of a bill to boost the stagnated housing market. The Government has proposed that the bill be approved by the President of the Republic and enter into force on 1st of June.</a:t>
            </a:r>
            <a:endParaRPr lang="en" sz="600" b="1">
              <a:latin typeface="Neue Haas Grotesk Text Pro" panose="020B0504020202020204" pitchFamily="34" charset="77"/>
              <a:ea typeface="Roboto"/>
              <a:cs typeface="Roboto"/>
              <a:sym typeface="Roboto"/>
            </a:endParaRPr>
          </a:p>
        </p:txBody>
      </p:sp>
      <p:pic>
        <p:nvPicPr>
          <p:cNvPr id="9" name="Picture 8" descr="A picture containing text, vector graphics&#10;&#10;Description automatically generated">
            <a:extLst>
              <a:ext uri="{FF2B5EF4-FFF2-40B4-BE49-F238E27FC236}">
                <a16:creationId xmlns:a16="http://schemas.microsoft.com/office/drawing/2014/main" id="{F35E6558-ACF6-F50A-F3D5-A686CEC5F5B5}"/>
              </a:ext>
            </a:extLst>
          </p:cNvPr>
          <p:cNvPicPr>
            <a:picLocks noChangeAspect="1"/>
          </p:cNvPicPr>
          <p:nvPr/>
        </p:nvPicPr>
        <p:blipFill>
          <a:blip r:embed="rId3"/>
          <a:srcRect r="69526"/>
          <a:stretch>
            <a:fillRect/>
          </a:stretch>
        </p:blipFill>
        <p:spPr>
          <a:xfrm>
            <a:off x="8628274" y="-1346548"/>
            <a:ext cx="520565" cy="4489990"/>
          </a:xfrm>
          <a:prstGeom prst="rect">
            <a:avLst/>
          </a:prstGeom>
        </p:spPr>
      </p:pic>
      <p:sp>
        <p:nvSpPr>
          <p:cNvPr id="4" name="Tekstiruutu 3">
            <a:extLst>
              <a:ext uri="{FF2B5EF4-FFF2-40B4-BE49-F238E27FC236}">
                <a16:creationId xmlns:a16="http://schemas.microsoft.com/office/drawing/2014/main" id="{FF754E30-82E7-6D26-A253-90F0E7BA3C62}"/>
              </a:ext>
            </a:extLst>
          </p:cNvPr>
          <p:cNvSpPr txBox="1"/>
          <p:nvPr/>
        </p:nvSpPr>
        <p:spPr>
          <a:xfrm>
            <a:off x="5209162" y="2754806"/>
            <a:ext cx="4075698" cy="669414"/>
          </a:xfrm>
          <a:prstGeom prst="rect">
            <a:avLst/>
          </a:prstGeom>
          <a:noFill/>
        </p:spPr>
        <p:txBody>
          <a:bodyPr wrap="square">
            <a:spAutoFit/>
          </a:bodyPr>
          <a:lstStyle/>
          <a:p>
            <a:r>
              <a:rPr lang="fi-FI" sz="1050" i="1">
                <a:latin typeface="Neue Haas Grotesk Text Pro" panose="020B0504020202020204" pitchFamily="34" charset="77"/>
              </a:rPr>
              <a:t>”</a:t>
            </a:r>
            <a:r>
              <a:rPr lang="fi-FI" sz="1050" i="1" err="1">
                <a:latin typeface="Neue Haas Grotesk Text Pro" panose="020B0504020202020204" pitchFamily="34" charset="77"/>
              </a:rPr>
              <a:t>The</a:t>
            </a:r>
            <a:r>
              <a:rPr lang="fi-FI" sz="1050" i="1">
                <a:latin typeface="Neue Haas Grotesk Text Pro" panose="020B0504020202020204" pitchFamily="34" charset="77"/>
              </a:rPr>
              <a:t> </a:t>
            </a:r>
            <a:r>
              <a:rPr lang="fi-FI" sz="1050" i="1" err="1">
                <a:latin typeface="Neue Haas Grotesk Text Pro" panose="020B0504020202020204" pitchFamily="34" charset="77"/>
              </a:rPr>
              <a:t>decline</a:t>
            </a:r>
            <a:r>
              <a:rPr lang="fi-FI" sz="1050" i="1">
                <a:latin typeface="Neue Haas Grotesk Text Pro" panose="020B0504020202020204" pitchFamily="34" charset="77"/>
              </a:rPr>
              <a:t> in </a:t>
            </a:r>
            <a:r>
              <a:rPr lang="fi-FI" sz="1050" i="1" err="1">
                <a:latin typeface="Neue Haas Grotesk Text Pro" panose="020B0504020202020204" pitchFamily="34" charset="77"/>
              </a:rPr>
              <a:t>consumer</a:t>
            </a:r>
            <a:r>
              <a:rPr lang="fi-FI" sz="1050" i="1">
                <a:latin typeface="Neue Haas Grotesk Text Pro" panose="020B0504020202020204" pitchFamily="34" charset="77"/>
              </a:rPr>
              <a:t> </a:t>
            </a:r>
            <a:r>
              <a:rPr lang="fi-FI" sz="1050" i="1" err="1">
                <a:latin typeface="Neue Haas Grotesk Text Pro" panose="020B0504020202020204" pitchFamily="34" charset="77"/>
              </a:rPr>
              <a:t>confidence</a:t>
            </a:r>
            <a:r>
              <a:rPr lang="fi-FI" sz="1050" i="1">
                <a:latin typeface="Neue Haas Grotesk Text Pro" panose="020B0504020202020204" pitchFamily="34" charset="77"/>
              </a:rPr>
              <a:t> </a:t>
            </a:r>
            <a:r>
              <a:rPr lang="fi-FI" sz="1050" i="1" err="1">
                <a:latin typeface="Neue Haas Grotesk Text Pro" panose="020B0504020202020204" pitchFamily="34" charset="77"/>
              </a:rPr>
              <a:t>has</a:t>
            </a:r>
            <a:r>
              <a:rPr lang="fi-FI" sz="1050" i="1">
                <a:latin typeface="Neue Haas Grotesk Text Pro" panose="020B0504020202020204" pitchFamily="34" charset="77"/>
              </a:rPr>
              <a:t> </a:t>
            </a:r>
            <a:r>
              <a:rPr lang="fi-FI" sz="1050" i="1" err="1">
                <a:latin typeface="Neue Haas Grotesk Text Pro" panose="020B0504020202020204" pitchFamily="34" charset="77"/>
              </a:rPr>
              <a:t>persisted</a:t>
            </a:r>
            <a:r>
              <a:rPr lang="fi-FI" sz="1050" i="1">
                <a:latin typeface="Neue Haas Grotesk Text Pro" panose="020B0504020202020204" pitchFamily="34" charset="77"/>
              </a:rPr>
              <a:t> for an </a:t>
            </a:r>
            <a:r>
              <a:rPr lang="fi-FI" sz="1050" i="1" err="1">
                <a:latin typeface="Neue Haas Grotesk Text Pro" panose="020B0504020202020204" pitchFamily="34" charset="77"/>
              </a:rPr>
              <a:t>exceptionally</a:t>
            </a:r>
            <a:r>
              <a:rPr lang="fi-FI" sz="1050" i="1">
                <a:latin typeface="Neue Haas Grotesk Text Pro" panose="020B0504020202020204" pitchFamily="34" charset="77"/>
              </a:rPr>
              <a:t> long </a:t>
            </a:r>
            <a:r>
              <a:rPr lang="fi-FI" sz="1050" i="1" err="1">
                <a:latin typeface="Neue Haas Grotesk Text Pro" panose="020B0504020202020204" pitchFamily="34" charset="77"/>
              </a:rPr>
              <a:t>period</a:t>
            </a:r>
            <a:r>
              <a:rPr lang="fi-FI" sz="1050" i="1">
                <a:latin typeface="Neue Haas Grotesk Text Pro" panose="020B0504020202020204" pitchFamily="34" charset="77"/>
              </a:rPr>
              <a:t>, </a:t>
            </a:r>
            <a:r>
              <a:rPr lang="fi-FI" sz="1050" i="1" err="1">
                <a:latin typeface="Neue Haas Grotesk Text Pro" panose="020B0504020202020204" pitchFamily="34" charset="77"/>
              </a:rPr>
              <a:t>prompting</a:t>
            </a:r>
            <a:r>
              <a:rPr lang="fi-FI" sz="1050" i="1">
                <a:latin typeface="Neue Haas Grotesk Text Pro" panose="020B0504020202020204" pitchFamily="34" charset="77"/>
              </a:rPr>
              <a:t> </a:t>
            </a:r>
            <a:r>
              <a:rPr lang="fi-FI" sz="1050" i="1" err="1">
                <a:latin typeface="Neue Haas Grotesk Text Pro" panose="020B0504020202020204" pitchFamily="34" charset="77"/>
              </a:rPr>
              <a:t>households</a:t>
            </a:r>
            <a:r>
              <a:rPr lang="fi-FI" sz="1050" i="1">
                <a:latin typeface="Neue Haas Grotesk Text Pro" panose="020B0504020202020204" pitchFamily="34" charset="77"/>
              </a:rPr>
              <a:t> to </a:t>
            </a:r>
            <a:r>
              <a:rPr lang="fi-FI" sz="1050" i="1" err="1">
                <a:latin typeface="Neue Haas Grotesk Text Pro" panose="020B0504020202020204" pitchFamily="34" charset="77"/>
              </a:rPr>
              <a:t>postpone</a:t>
            </a:r>
            <a:r>
              <a:rPr lang="fi-FI" sz="1050" i="1">
                <a:latin typeface="Neue Haas Grotesk Text Pro" panose="020B0504020202020204" pitchFamily="34" charset="77"/>
              </a:rPr>
              <a:t> </a:t>
            </a:r>
            <a:r>
              <a:rPr lang="fi-FI" sz="1050" i="1" err="1">
                <a:latin typeface="Neue Haas Grotesk Text Pro" panose="020B0504020202020204" pitchFamily="34" charset="77"/>
              </a:rPr>
              <a:t>purchases</a:t>
            </a:r>
            <a:r>
              <a:rPr lang="fi-FI" sz="1050" i="1">
                <a:latin typeface="Neue Haas Grotesk Text Pro" panose="020B0504020202020204" pitchFamily="34" charset="77"/>
              </a:rPr>
              <a:t>.”</a:t>
            </a:r>
            <a:br>
              <a:rPr lang="fi-FI" sz="1050" i="1">
                <a:latin typeface="Neue Haas Grotesk Text Pro" panose="020B0504020202020204" pitchFamily="34" charset="77"/>
              </a:rPr>
            </a:br>
            <a:r>
              <a:rPr lang="fi-FI" sz="600" i="1" err="1">
                <a:latin typeface="Neue Haas Grotesk Text Pro" panose="020B0504020202020204" pitchFamily="34" charset="0"/>
                <a:ea typeface="Roboto" panose="02000000000000000000" pitchFamily="2" charset="0"/>
                <a:cs typeface="Roboto" panose="02000000000000000000" pitchFamily="2" charset="0"/>
              </a:rPr>
              <a:t>Debt</a:t>
            </a:r>
            <a:r>
              <a:rPr lang="fi-FI" sz="600" i="1">
                <a:latin typeface="Neue Haas Grotesk Text Pro" panose="020B0504020202020204" pitchFamily="34" charset="0"/>
                <a:ea typeface="Roboto" panose="02000000000000000000" pitchFamily="2" charset="0"/>
                <a:cs typeface="Roboto" panose="02000000000000000000" pitchFamily="2" charset="0"/>
              </a:rPr>
              <a:t> Management </a:t>
            </a:r>
            <a:r>
              <a:rPr lang="fi-FI" sz="600" i="1" err="1">
                <a:latin typeface="Neue Haas Grotesk Text Pro" panose="020B0504020202020204" pitchFamily="34" charset="0"/>
                <a:ea typeface="Roboto" panose="02000000000000000000" pitchFamily="2" charset="0"/>
                <a:cs typeface="Roboto" panose="02000000000000000000" pitchFamily="2" charset="0"/>
              </a:rPr>
              <a:t>Annual</a:t>
            </a:r>
            <a:r>
              <a:rPr lang="fi-FI" sz="600" i="1">
                <a:latin typeface="Neue Haas Grotesk Text Pro" panose="020B0504020202020204" pitchFamily="34" charset="0"/>
                <a:ea typeface="Roboto" panose="02000000000000000000" pitchFamily="2" charset="0"/>
                <a:cs typeface="Roboto" panose="02000000000000000000" pitchFamily="2" charset="0"/>
              </a:rPr>
              <a:t> </a:t>
            </a:r>
            <a:r>
              <a:rPr lang="fi-FI" sz="600" i="1" err="1">
                <a:latin typeface="Neue Haas Grotesk Text Pro" panose="020B0504020202020204" pitchFamily="34" charset="0"/>
                <a:ea typeface="Roboto" panose="02000000000000000000" pitchFamily="2" charset="0"/>
                <a:cs typeface="Roboto" panose="02000000000000000000" pitchFamily="2" charset="0"/>
              </a:rPr>
              <a:t>Review</a:t>
            </a:r>
            <a:r>
              <a:rPr lang="fi-FI" sz="600" i="1">
                <a:latin typeface="Neue Haas Grotesk Text Pro" panose="020B0504020202020204" pitchFamily="34" charset="0"/>
                <a:ea typeface="Roboto" panose="02000000000000000000" pitchFamily="2" charset="0"/>
                <a:cs typeface="Roboto" panose="02000000000000000000" pitchFamily="2" charset="0"/>
              </a:rPr>
              <a:t> 2025, State </a:t>
            </a:r>
            <a:r>
              <a:rPr lang="fi-FI" sz="600" i="1" err="1">
                <a:latin typeface="Neue Haas Grotesk Text Pro" panose="020B0504020202020204" pitchFamily="34" charset="0"/>
                <a:ea typeface="Roboto" panose="02000000000000000000" pitchFamily="2" charset="0"/>
                <a:cs typeface="Roboto" panose="02000000000000000000" pitchFamily="2" charset="0"/>
              </a:rPr>
              <a:t>Treasury</a:t>
            </a:r>
            <a:endParaRPr lang="fi-FI" sz="600">
              <a:latin typeface="Neue Haas Grotesk Text Pro" panose="020B0504020202020204" pitchFamily="34" charset="0"/>
              <a:ea typeface="Roboto" panose="02000000000000000000" pitchFamily="2" charset="0"/>
              <a:cs typeface="Roboto" panose="02000000000000000000" pitchFamily="2" charset="0"/>
            </a:endParaRPr>
          </a:p>
        </p:txBody>
      </p:sp>
      <p:pic>
        <p:nvPicPr>
          <p:cNvPr id="6" name="Picture 165" descr="A picture containing text&#10;&#10;Description automatically generated">
            <a:extLst>
              <a:ext uri="{FF2B5EF4-FFF2-40B4-BE49-F238E27FC236}">
                <a16:creationId xmlns:a16="http://schemas.microsoft.com/office/drawing/2014/main" id="{D21E3116-15CB-7AE1-6F47-7C8403622D37}"/>
              </a:ext>
            </a:extLst>
          </p:cNvPr>
          <p:cNvPicPr>
            <a:picLocks noChangeAspect="1"/>
          </p:cNvPicPr>
          <p:nvPr/>
        </p:nvPicPr>
        <p:blipFill>
          <a:blip r:embed="rId4"/>
          <a:stretch>
            <a:fillRect/>
          </a:stretch>
        </p:blipFill>
        <p:spPr>
          <a:xfrm>
            <a:off x="6749408" y="3690813"/>
            <a:ext cx="2647176" cy="1668872"/>
          </a:xfrm>
          <a:prstGeom prst="rect">
            <a:avLst/>
          </a:prstGeom>
        </p:spPr>
      </p:pic>
      <p:sp>
        <p:nvSpPr>
          <p:cNvPr id="7" name="Google Shape;198;p27">
            <a:extLst>
              <a:ext uri="{FF2B5EF4-FFF2-40B4-BE49-F238E27FC236}">
                <a16:creationId xmlns:a16="http://schemas.microsoft.com/office/drawing/2014/main" id="{ED5C0AC5-2261-E437-EF73-50E581F0BD36}"/>
              </a:ext>
            </a:extLst>
          </p:cNvPr>
          <p:cNvSpPr txBox="1"/>
          <p:nvPr/>
        </p:nvSpPr>
        <p:spPr>
          <a:xfrm>
            <a:off x="381131" y="4743450"/>
            <a:ext cx="3941181" cy="268592"/>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defRPr/>
            </a:pPr>
            <a:r>
              <a:rPr lang="en-US" sz="525">
                <a:solidFill>
                  <a:schemeClr val="bg1"/>
                </a:solidFill>
                <a:latin typeface="Neue Haas Grotesk Text Pro" panose="020B0504020202020204" pitchFamily="34" charset="0"/>
                <a:ea typeface="Work Sans"/>
                <a:cs typeface="Work Sans"/>
                <a:sym typeface="Work Sans"/>
              </a:rPr>
              <a:t>Creative Commons CC BY 4.0 2026 </a:t>
            </a:r>
          </a:p>
          <a:p>
            <a:pPr lvl="0">
              <a:defRPr/>
            </a:pPr>
            <a:r>
              <a:rPr lang="en-US" sz="525">
                <a:solidFill>
                  <a:schemeClr val="bg1"/>
                </a:solidFill>
                <a:latin typeface="Neue Haas Grotesk Text Pro" panose="020B0504020202020204" pitchFamily="34" charset="0"/>
                <a:ea typeface="Work Sans"/>
                <a:cs typeface="Work Sans"/>
                <a:sym typeface="Work Sans"/>
              </a:rPr>
              <a:t>Nicole Kajander · Jenna Karvonen · Henna Kyrö · Kerttu Parkkinen · Giovanna Usai</a:t>
            </a:r>
            <a:br>
              <a:rPr lang="en-US" sz="525">
                <a:solidFill>
                  <a:schemeClr val="bg1"/>
                </a:solidFill>
                <a:latin typeface="Neue Haas Grotesk Text Pro" panose="020B0504020202020204" pitchFamily="34" charset="0"/>
                <a:ea typeface="Work Sans"/>
                <a:cs typeface="Work Sans"/>
                <a:sym typeface="Work Sans"/>
              </a:rPr>
            </a:br>
            <a:r>
              <a:rPr lang="en-US" sz="525">
                <a:solidFill>
                  <a:schemeClr val="bg1"/>
                </a:solidFill>
                <a:latin typeface="Neue Haas Grotesk Text Pro" panose="020B0504020202020204" pitchFamily="34" charset="0"/>
                <a:ea typeface="Work Sans"/>
                <a:cs typeface="Work Sans"/>
                <a:sym typeface="Work Sans"/>
              </a:rPr>
              <a:t>Design for Government course · Aalto University</a:t>
            </a:r>
            <a:endParaRPr lang="en-US" sz="975">
              <a:solidFill>
                <a:schemeClr val="bg1"/>
              </a:solidFill>
              <a:latin typeface="Neue Haas Grotesk Text Pro" panose="020B0504020202020204" pitchFamily="34" charset="0"/>
              <a:ea typeface="Work Sans"/>
              <a:cs typeface="Work Sans"/>
              <a:sym typeface="Work Sans"/>
            </a:endParaRPr>
          </a:p>
        </p:txBody>
      </p:sp>
      <p:sp>
        <p:nvSpPr>
          <p:cNvPr id="2" name="Google Shape;1689;p34">
            <a:extLst>
              <a:ext uri="{FF2B5EF4-FFF2-40B4-BE49-F238E27FC236}">
                <a16:creationId xmlns:a16="http://schemas.microsoft.com/office/drawing/2014/main" id="{B4FBDC9B-D05A-8FA4-0E61-0F88A212740E}"/>
              </a:ext>
            </a:extLst>
          </p:cNvPr>
          <p:cNvSpPr txBox="1">
            <a:spLocks/>
          </p:cNvSpPr>
          <p:nvPr/>
        </p:nvSpPr>
        <p:spPr>
          <a:xfrm>
            <a:off x="633987" y="579846"/>
            <a:ext cx="7472030" cy="1201296"/>
          </a:xfrm>
          <a:prstGeom prst="rect">
            <a:avLst/>
          </a:prstGeom>
        </p:spPr>
        <p:txBody>
          <a:bodyPr spcFirstLastPara="1"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Neue Haas Grotesk Text Pro" panose="020B0504020202020204" pitchFamily="34" charset="0"/>
                <a:ea typeface="+mj-ea"/>
                <a:cs typeface="+mj-cs"/>
              </a:defRPr>
            </a:lvl1pPr>
          </a:lstStyle>
          <a:p>
            <a:pPr>
              <a:spcBef>
                <a:spcPts val="0"/>
              </a:spcBef>
              <a:buClr>
                <a:schemeClr val="dk1"/>
              </a:buClr>
              <a:buSzPts val="1100"/>
            </a:pPr>
            <a:r>
              <a:rPr lang="en-US" sz="2400"/>
              <a:t>Entry point 2:</a:t>
            </a:r>
            <a:br>
              <a:rPr lang="en-US" sz="2400"/>
            </a:br>
            <a:r>
              <a:rPr lang="en" sz="2400" b="1">
                <a:latin typeface="Neue Haas Grotesk Text Pro"/>
              </a:rPr>
              <a:t>Encouraging climate investment through</a:t>
            </a:r>
            <a:br>
              <a:rPr lang="en" sz="2400" b="1">
                <a:highlight>
                  <a:srgbClr val="F6A3C7"/>
                </a:highlight>
              </a:rPr>
            </a:br>
            <a:r>
              <a:rPr lang="fi-FI" sz="2400" b="1" err="1">
                <a:highlight>
                  <a:srgbClr val="F6A3C7"/>
                </a:highlight>
                <a:latin typeface="Neue Haas Grotesk Text Pro"/>
              </a:rPr>
              <a:t>government</a:t>
            </a:r>
            <a:r>
              <a:rPr lang="fi-FI" sz="2400" b="1">
                <a:highlight>
                  <a:srgbClr val="F6A3C7"/>
                </a:highlight>
                <a:latin typeface="Neue Haas Grotesk Text Pro"/>
              </a:rPr>
              <a:t> </a:t>
            </a:r>
            <a:r>
              <a:rPr lang="fi-FI" sz="2400" b="1" err="1">
                <a:highlight>
                  <a:srgbClr val="F6A3C7"/>
                </a:highlight>
                <a:latin typeface="Neue Haas Grotesk Text Pro"/>
              </a:rPr>
              <a:t>backed</a:t>
            </a:r>
            <a:r>
              <a:rPr lang="fi-FI" sz="2400" b="1">
                <a:highlight>
                  <a:srgbClr val="F6A3C7"/>
                </a:highlight>
                <a:latin typeface="Neue Haas Grotesk Text Pro"/>
              </a:rPr>
              <a:t> </a:t>
            </a:r>
            <a:r>
              <a:rPr lang="fi-FI" sz="2400" b="1" err="1">
                <a:highlight>
                  <a:srgbClr val="F6A3C7"/>
                </a:highlight>
                <a:latin typeface="Neue Haas Grotesk Text Pro"/>
              </a:rPr>
              <a:t>loans</a:t>
            </a:r>
            <a:r>
              <a:rPr lang="fi-FI" sz="2400" b="1">
                <a:latin typeface="Neue Haas Grotesk Text Pro"/>
              </a:rPr>
              <a:t> for </a:t>
            </a:r>
            <a:r>
              <a:rPr lang="fi-FI" sz="2400" b="1" err="1">
                <a:latin typeface="Neue Haas Grotesk Text Pro"/>
              </a:rPr>
              <a:t>renovations</a:t>
            </a:r>
            <a:endParaRPr lang="en-US" sz="2400" b="1"/>
          </a:p>
        </p:txBody>
      </p:sp>
      <p:sp>
        <p:nvSpPr>
          <p:cNvPr id="3" name="Google Shape;61;p17">
            <a:extLst>
              <a:ext uri="{FF2B5EF4-FFF2-40B4-BE49-F238E27FC236}">
                <a16:creationId xmlns:a16="http://schemas.microsoft.com/office/drawing/2014/main" id="{78B93592-3E57-9098-8E34-3BB5B2C19471}"/>
              </a:ext>
            </a:extLst>
          </p:cNvPr>
          <p:cNvSpPr txBox="1">
            <a:spLocks/>
          </p:cNvSpPr>
          <p:nvPr/>
        </p:nvSpPr>
        <p:spPr>
          <a:xfrm>
            <a:off x="0" y="-1"/>
            <a:ext cx="9144000" cy="400051"/>
          </a:xfrm>
          <a:prstGeom prst="rect">
            <a:avLst/>
          </a:prstGeom>
        </p:spPr>
        <p:txBody>
          <a:bodyPr spcFirstLastPara="1" vert="horz" wrap="square" lIns="91425" tIns="91425" rIns="91425" bIns="91425" rtlCol="0" anchor="b" anchorCtr="0">
            <a:noAutofit/>
          </a:bodyPr>
          <a:lstStyle>
            <a:lvl1pPr algn="ctr" defTabSz="914400" rtl="0" eaLnBrk="1" latinLnBrk="0" hangingPunct="1">
              <a:lnSpc>
                <a:spcPct val="90000"/>
              </a:lnSpc>
              <a:spcBef>
                <a:spcPct val="0"/>
              </a:spcBef>
              <a:buNone/>
              <a:defRPr sz="6000" kern="1200">
                <a:solidFill>
                  <a:schemeClr val="tx1"/>
                </a:solidFill>
                <a:latin typeface="Neue Haas Grotesk Text Pro" panose="020B0504020202020204" pitchFamily="34" charset="0"/>
                <a:ea typeface="+mj-ea"/>
                <a:cs typeface="+mj-cs"/>
              </a:defRPr>
            </a:lvl1pPr>
          </a:lstStyle>
          <a:p>
            <a:pPr>
              <a:spcBef>
                <a:spcPts val="0"/>
              </a:spcBef>
            </a:pPr>
            <a:r>
              <a:rPr lang="en-US" sz="675" b="1">
                <a:latin typeface="Neue Haas Grotesk Text Pro"/>
              </a:rPr>
              <a:t>REFRAMING / ANCHORING / RESEARCHING / </a:t>
            </a:r>
            <a:r>
              <a:rPr lang="en-US" sz="675" b="1">
                <a:highlight>
                  <a:srgbClr val="9FC9EB"/>
                </a:highlight>
                <a:latin typeface="Neue Haas Grotesk Text Pro"/>
              </a:rPr>
              <a:t>TAKING ACTION</a:t>
            </a:r>
            <a:r>
              <a:rPr lang="en-US" sz="675" b="1">
                <a:latin typeface="Neue Haas Grotesk Text Pro"/>
              </a:rPr>
              <a:t> / LEVERAGING / ENVISIONING</a:t>
            </a:r>
          </a:p>
        </p:txBody>
      </p:sp>
    </p:spTree>
    <p:extLst>
      <p:ext uri="{BB962C8B-B14F-4D97-AF65-F5344CB8AC3E}">
        <p14:creationId xmlns:p14="http://schemas.microsoft.com/office/powerpoint/2010/main" val="28091361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DEDFE2"/>
        </a:solidFill>
        <a:effectLst/>
      </p:bgPr>
    </p:bg>
    <p:spTree>
      <p:nvGrpSpPr>
        <p:cNvPr id="1" name=""/>
        <p:cNvGrpSpPr/>
        <p:nvPr/>
      </p:nvGrpSpPr>
      <p:grpSpPr>
        <a:xfrm>
          <a:off x="0" y="0"/>
          <a:ext cx="0" cy="0"/>
          <a:chOff x="0" y="0"/>
          <a:chExt cx="0" cy="0"/>
        </a:xfrm>
      </p:grpSpPr>
      <p:sp>
        <p:nvSpPr>
          <p:cNvPr id="41" name="Rettangolo con angoli arrotondati 40">
            <a:extLst>
              <a:ext uri="{FF2B5EF4-FFF2-40B4-BE49-F238E27FC236}">
                <a16:creationId xmlns:a16="http://schemas.microsoft.com/office/drawing/2014/main" id="{15ABB8FE-58DA-AB92-CB01-DE5EF51029DD}"/>
              </a:ext>
            </a:extLst>
          </p:cNvPr>
          <p:cNvSpPr/>
          <p:nvPr/>
        </p:nvSpPr>
        <p:spPr>
          <a:xfrm>
            <a:off x="442519" y="2884864"/>
            <a:ext cx="4030758" cy="624221"/>
          </a:xfrm>
          <a:custGeom>
            <a:avLst/>
            <a:gdLst>
              <a:gd name="csX0" fmla="*/ 0 w 4030758"/>
              <a:gd name="csY0" fmla="*/ 104039 h 624221"/>
              <a:gd name="csX1" fmla="*/ 104039 w 4030758"/>
              <a:gd name="csY1" fmla="*/ 0 h 624221"/>
              <a:gd name="csX2" fmla="*/ 688363 w 4030758"/>
              <a:gd name="csY2" fmla="*/ 0 h 624221"/>
              <a:gd name="csX3" fmla="*/ 1119780 w 4030758"/>
              <a:gd name="csY3" fmla="*/ 0 h 624221"/>
              <a:gd name="csX4" fmla="*/ 1665877 w 4030758"/>
              <a:gd name="csY4" fmla="*/ 0 h 624221"/>
              <a:gd name="csX5" fmla="*/ 2135520 w 4030758"/>
              <a:gd name="csY5" fmla="*/ 0 h 624221"/>
              <a:gd name="csX6" fmla="*/ 2719844 w 4030758"/>
              <a:gd name="csY6" fmla="*/ 0 h 624221"/>
              <a:gd name="csX7" fmla="*/ 3189488 w 4030758"/>
              <a:gd name="csY7" fmla="*/ 0 h 624221"/>
              <a:gd name="csX8" fmla="*/ 3926719 w 4030758"/>
              <a:gd name="csY8" fmla="*/ 0 h 624221"/>
              <a:gd name="csX9" fmla="*/ 4030758 w 4030758"/>
              <a:gd name="csY9" fmla="*/ 104039 h 624221"/>
              <a:gd name="csX10" fmla="*/ 4030758 w 4030758"/>
              <a:gd name="csY10" fmla="*/ 520182 h 624221"/>
              <a:gd name="csX11" fmla="*/ 3926719 w 4030758"/>
              <a:gd name="csY11" fmla="*/ 624221 h 624221"/>
              <a:gd name="csX12" fmla="*/ 3304168 w 4030758"/>
              <a:gd name="csY12" fmla="*/ 624221 h 624221"/>
              <a:gd name="csX13" fmla="*/ 2834525 w 4030758"/>
              <a:gd name="csY13" fmla="*/ 624221 h 624221"/>
              <a:gd name="csX14" fmla="*/ 2403108 w 4030758"/>
              <a:gd name="csY14" fmla="*/ 624221 h 624221"/>
              <a:gd name="csX15" fmla="*/ 1933464 w 4030758"/>
              <a:gd name="csY15" fmla="*/ 624221 h 624221"/>
              <a:gd name="csX16" fmla="*/ 1425594 w 4030758"/>
              <a:gd name="csY16" fmla="*/ 624221 h 624221"/>
              <a:gd name="csX17" fmla="*/ 879497 w 4030758"/>
              <a:gd name="csY17" fmla="*/ 624221 h 624221"/>
              <a:gd name="csX18" fmla="*/ 104039 w 4030758"/>
              <a:gd name="csY18" fmla="*/ 624221 h 624221"/>
              <a:gd name="csX19" fmla="*/ 0 w 4030758"/>
              <a:gd name="csY19" fmla="*/ 520182 h 624221"/>
              <a:gd name="csX20" fmla="*/ 0 w 4030758"/>
              <a:gd name="csY20" fmla="*/ 104039 h 62422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Lst>
            <a:rect l="l" t="t" r="r" b="b"/>
            <a:pathLst>
              <a:path w="4030758" h="624221" fill="none" extrusionOk="0">
                <a:moveTo>
                  <a:pt x="0" y="104039"/>
                </a:moveTo>
                <a:cubicBezTo>
                  <a:pt x="5948" y="58357"/>
                  <a:pt x="44436" y="1131"/>
                  <a:pt x="104039" y="0"/>
                </a:cubicBezTo>
                <a:cubicBezTo>
                  <a:pt x="392064" y="-11717"/>
                  <a:pt x="429305" y="7763"/>
                  <a:pt x="688363" y="0"/>
                </a:cubicBezTo>
                <a:cubicBezTo>
                  <a:pt x="947421" y="-7763"/>
                  <a:pt x="1007478" y="20662"/>
                  <a:pt x="1119780" y="0"/>
                </a:cubicBezTo>
                <a:cubicBezTo>
                  <a:pt x="1232082" y="-20662"/>
                  <a:pt x="1510736" y="35344"/>
                  <a:pt x="1665877" y="0"/>
                </a:cubicBezTo>
                <a:cubicBezTo>
                  <a:pt x="1821018" y="-35344"/>
                  <a:pt x="1936127" y="20779"/>
                  <a:pt x="2135520" y="0"/>
                </a:cubicBezTo>
                <a:cubicBezTo>
                  <a:pt x="2334913" y="-20779"/>
                  <a:pt x="2452522" y="69960"/>
                  <a:pt x="2719844" y="0"/>
                </a:cubicBezTo>
                <a:cubicBezTo>
                  <a:pt x="2987166" y="-69960"/>
                  <a:pt x="3067108" y="38011"/>
                  <a:pt x="3189488" y="0"/>
                </a:cubicBezTo>
                <a:cubicBezTo>
                  <a:pt x="3311868" y="-38011"/>
                  <a:pt x="3683104" y="2462"/>
                  <a:pt x="3926719" y="0"/>
                </a:cubicBezTo>
                <a:cubicBezTo>
                  <a:pt x="3980364" y="3861"/>
                  <a:pt x="4023853" y="61356"/>
                  <a:pt x="4030758" y="104039"/>
                </a:cubicBezTo>
                <a:cubicBezTo>
                  <a:pt x="4044834" y="282819"/>
                  <a:pt x="4015147" y="433786"/>
                  <a:pt x="4030758" y="520182"/>
                </a:cubicBezTo>
                <a:cubicBezTo>
                  <a:pt x="4018033" y="584776"/>
                  <a:pt x="3989946" y="639851"/>
                  <a:pt x="3926719" y="624221"/>
                </a:cubicBezTo>
                <a:cubicBezTo>
                  <a:pt x="3718065" y="638829"/>
                  <a:pt x="3527501" y="579075"/>
                  <a:pt x="3304168" y="624221"/>
                </a:cubicBezTo>
                <a:cubicBezTo>
                  <a:pt x="3080835" y="669367"/>
                  <a:pt x="3068146" y="591831"/>
                  <a:pt x="2834525" y="624221"/>
                </a:cubicBezTo>
                <a:cubicBezTo>
                  <a:pt x="2600904" y="656611"/>
                  <a:pt x="2579220" y="597413"/>
                  <a:pt x="2403108" y="624221"/>
                </a:cubicBezTo>
                <a:cubicBezTo>
                  <a:pt x="2226996" y="651029"/>
                  <a:pt x="2154348" y="604959"/>
                  <a:pt x="1933464" y="624221"/>
                </a:cubicBezTo>
                <a:cubicBezTo>
                  <a:pt x="1712580" y="643483"/>
                  <a:pt x="1638599" y="598675"/>
                  <a:pt x="1425594" y="624221"/>
                </a:cubicBezTo>
                <a:cubicBezTo>
                  <a:pt x="1212589" y="649767"/>
                  <a:pt x="1124831" y="622657"/>
                  <a:pt x="879497" y="624221"/>
                </a:cubicBezTo>
                <a:cubicBezTo>
                  <a:pt x="634163" y="625785"/>
                  <a:pt x="471297" y="569391"/>
                  <a:pt x="104039" y="624221"/>
                </a:cubicBezTo>
                <a:cubicBezTo>
                  <a:pt x="51405" y="636622"/>
                  <a:pt x="4979" y="579957"/>
                  <a:pt x="0" y="520182"/>
                </a:cubicBezTo>
                <a:cubicBezTo>
                  <a:pt x="-43272" y="345475"/>
                  <a:pt x="11986" y="248089"/>
                  <a:pt x="0" y="104039"/>
                </a:cubicBezTo>
                <a:close/>
              </a:path>
              <a:path w="4030758" h="624221" stroke="0" extrusionOk="0">
                <a:moveTo>
                  <a:pt x="0" y="104039"/>
                </a:moveTo>
                <a:cubicBezTo>
                  <a:pt x="-12529" y="38852"/>
                  <a:pt x="32147" y="5417"/>
                  <a:pt x="104039" y="0"/>
                </a:cubicBezTo>
                <a:cubicBezTo>
                  <a:pt x="260567" y="-69581"/>
                  <a:pt x="583502" y="58957"/>
                  <a:pt x="726590" y="0"/>
                </a:cubicBezTo>
                <a:cubicBezTo>
                  <a:pt x="869678" y="-58957"/>
                  <a:pt x="1010862" y="9363"/>
                  <a:pt x="1234460" y="0"/>
                </a:cubicBezTo>
                <a:cubicBezTo>
                  <a:pt x="1458058" y="-9363"/>
                  <a:pt x="1592030" y="48015"/>
                  <a:pt x="1704104" y="0"/>
                </a:cubicBezTo>
                <a:cubicBezTo>
                  <a:pt x="1816178" y="-48015"/>
                  <a:pt x="2055071" y="31303"/>
                  <a:pt x="2288428" y="0"/>
                </a:cubicBezTo>
                <a:cubicBezTo>
                  <a:pt x="2521785" y="-31303"/>
                  <a:pt x="2614086" y="59317"/>
                  <a:pt x="2796298" y="0"/>
                </a:cubicBezTo>
                <a:cubicBezTo>
                  <a:pt x="2978510" y="-59317"/>
                  <a:pt x="3115836" y="17400"/>
                  <a:pt x="3418849" y="0"/>
                </a:cubicBezTo>
                <a:cubicBezTo>
                  <a:pt x="3721862" y="-17400"/>
                  <a:pt x="3774687" y="59177"/>
                  <a:pt x="3926719" y="0"/>
                </a:cubicBezTo>
                <a:cubicBezTo>
                  <a:pt x="3979177" y="8272"/>
                  <a:pt x="4025774" y="40800"/>
                  <a:pt x="4030758" y="104039"/>
                </a:cubicBezTo>
                <a:cubicBezTo>
                  <a:pt x="4030968" y="305389"/>
                  <a:pt x="3989273" y="348706"/>
                  <a:pt x="4030758" y="520182"/>
                </a:cubicBezTo>
                <a:cubicBezTo>
                  <a:pt x="4037180" y="587201"/>
                  <a:pt x="3985835" y="641378"/>
                  <a:pt x="3926719" y="624221"/>
                </a:cubicBezTo>
                <a:cubicBezTo>
                  <a:pt x="3748771" y="653228"/>
                  <a:pt x="3669146" y="584348"/>
                  <a:pt x="3495302" y="624221"/>
                </a:cubicBezTo>
                <a:cubicBezTo>
                  <a:pt x="3321458" y="664094"/>
                  <a:pt x="3075082" y="558660"/>
                  <a:pt x="2872752" y="624221"/>
                </a:cubicBezTo>
                <a:cubicBezTo>
                  <a:pt x="2670422" y="689782"/>
                  <a:pt x="2592632" y="599194"/>
                  <a:pt x="2403108" y="624221"/>
                </a:cubicBezTo>
                <a:cubicBezTo>
                  <a:pt x="2213584" y="649248"/>
                  <a:pt x="1983781" y="573505"/>
                  <a:pt x="1857011" y="624221"/>
                </a:cubicBezTo>
                <a:cubicBezTo>
                  <a:pt x="1730241" y="674937"/>
                  <a:pt x="1527043" y="571228"/>
                  <a:pt x="1234460" y="624221"/>
                </a:cubicBezTo>
                <a:cubicBezTo>
                  <a:pt x="941877" y="677214"/>
                  <a:pt x="805226" y="600242"/>
                  <a:pt x="688363" y="624221"/>
                </a:cubicBezTo>
                <a:cubicBezTo>
                  <a:pt x="571500" y="648200"/>
                  <a:pt x="365809" y="573349"/>
                  <a:pt x="104039" y="624221"/>
                </a:cubicBezTo>
                <a:cubicBezTo>
                  <a:pt x="38712" y="624545"/>
                  <a:pt x="1769" y="574452"/>
                  <a:pt x="0" y="520182"/>
                </a:cubicBezTo>
                <a:cubicBezTo>
                  <a:pt x="-29993" y="367030"/>
                  <a:pt x="49902" y="188834"/>
                  <a:pt x="0" y="104039"/>
                </a:cubicBezTo>
                <a:close/>
              </a:path>
            </a:pathLst>
          </a:custGeom>
          <a:solidFill>
            <a:srgbClr val="9FC9EB">
              <a:alpha val="67000"/>
            </a:srgbClr>
          </a:solidFill>
          <a:ln w="19050">
            <a:solidFill>
              <a:schemeClr val="accent1">
                <a:shade val="15000"/>
              </a:schemeClr>
            </a:solidFill>
            <a:extLst>
              <a:ext uri="{C807C97D-BFC1-408E-A445-0C87EB9F89A2}">
                <ask:lineSketchStyleProps xmlns:ask="http://schemas.microsoft.com/office/drawing/2018/sketchyshapes" sd="1219033472">
                  <a:prstGeom prst="round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1050"/>
          </a:p>
        </p:txBody>
      </p:sp>
      <p:pic>
        <p:nvPicPr>
          <p:cNvPr id="4" name="Picture 3" descr="A picture containing text, vector graphics&#10;&#10;Description automatically generated">
            <a:extLst>
              <a:ext uri="{FF2B5EF4-FFF2-40B4-BE49-F238E27FC236}">
                <a16:creationId xmlns:a16="http://schemas.microsoft.com/office/drawing/2014/main" id="{7EA879C2-2AB9-19BE-54E0-83440026FD6F}"/>
              </a:ext>
            </a:extLst>
          </p:cNvPr>
          <p:cNvPicPr>
            <a:picLocks noChangeAspect="1"/>
          </p:cNvPicPr>
          <p:nvPr/>
        </p:nvPicPr>
        <p:blipFill>
          <a:blip r:embed="rId3"/>
          <a:stretch>
            <a:fillRect/>
          </a:stretch>
        </p:blipFill>
        <p:spPr>
          <a:xfrm>
            <a:off x="2067132" y="1602158"/>
            <a:ext cx="802461" cy="863408"/>
          </a:xfrm>
          <a:prstGeom prst="rect">
            <a:avLst/>
          </a:prstGeom>
        </p:spPr>
      </p:pic>
      <p:pic>
        <p:nvPicPr>
          <p:cNvPr id="5" name="Picture 4" descr="A picture containing text&#10;&#10;Description automatically generated">
            <a:extLst>
              <a:ext uri="{FF2B5EF4-FFF2-40B4-BE49-F238E27FC236}">
                <a16:creationId xmlns:a16="http://schemas.microsoft.com/office/drawing/2014/main" id="{2D9365E2-7D3A-5381-8BEF-C98587EC9283}"/>
              </a:ext>
            </a:extLst>
          </p:cNvPr>
          <p:cNvPicPr>
            <a:picLocks noChangeAspect="1"/>
          </p:cNvPicPr>
          <p:nvPr/>
        </p:nvPicPr>
        <p:blipFill>
          <a:blip r:embed="rId4"/>
          <a:stretch>
            <a:fillRect/>
          </a:stretch>
        </p:blipFill>
        <p:spPr>
          <a:xfrm>
            <a:off x="5750358" y="1521785"/>
            <a:ext cx="1770176" cy="943781"/>
          </a:xfrm>
          <a:prstGeom prst="rect">
            <a:avLst/>
          </a:prstGeom>
        </p:spPr>
      </p:pic>
      <p:sp>
        <p:nvSpPr>
          <p:cNvPr id="6" name="TextBox 5">
            <a:extLst>
              <a:ext uri="{FF2B5EF4-FFF2-40B4-BE49-F238E27FC236}">
                <a16:creationId xmlns:a16="http://schemas.microsoft.com/office/drawing/2014/main" id="{84149074-B065-C867-D78C-2A5A76130430}"/>
              </a:ext>
            </a:extLst>
          </p:cNvPr>
          <p:cNvSpPr txBox="1"/>
          <p:nvPr/>
        </p:nvSpPr>
        <p:spPr>
          <a:xfrm>
            <a:off x="1886071" y="2486220"/>
            <a:ext cx="1265431" cy="253916"/>
          </a:xfrm>
          <a:prstGeom prst="rect">
            <a:avLst/>
          </a:prstGeom>
          <a:noFill/>
        </p:spPr>
        <p:txBody>
          <a:bodyPr wrap="square">
            <a:spAutoFit/>
          </a:bodyPr>
          <a:lstStyle/>
          <a:p>
            <a:pPr algn="ctr"/>
            <a:r>
              <a:rPr lang="en-US" sz="1050" b="1">
                <a:latin typeface="Neue Haas Grotesk Text Pro" panose="020B0504020202020204" pitchFamily="34" charset="0"/>
              </a:rPr>
              <a:t>INDIVIDUAL</a:t>
            </a:r>
          </a:p>
        </p:txBody>
      </p:sp>
      <p:sp>
        <p:nvSpPr>
          <p:cNvPr id="7" name="TextBox 6">
            <a:extLst>
              <a:ext uri="{FF2B5EF4-FFF2-40B4-BE49-F238E27FC236}">
                <a16:creationId xmlns:a16="http://schemas.microsoft.com/office/drawing/2014/main" id="{962A59A7-E379-8858-D459-A5A35DFB1C34}"/>
              </a:ext>
            </a:extLst>
          </p:cNvPr>
          <p:cNvSpPr txBox="1"/>
          <p:nvPr/>
        </p:nvSpPr>
        <p:spPr>
          <a:xfrm>
            <a:off x="5636644" y="2523107"/>
            <a:ext cx="2040785" cy="253916"/>
          </a:xfrm>
          <a:prstGeom prst="rect">
            <a:avLst/>
          </a:prstGeom>
          <a:noFill/>
        </p:spPr>
        <p:txBody>
          <a:bodyPr wrap="square">
            <a:spAutoFit/>
          </a:bodyPr>
          <a:lstStyle/>
          <a:p>
            <a:pPr algn="ctr"/>
            <a:r>
              <a:rPr lang="en-US" sz="1050" b="1">
                <a:latin typeface="Neue Haas Grotesk Text Pro" panose="020B0504020202020204" pitchFamily="34" charset="0"/>
              </a:rPr>
              <a:t>HOUSING COMPANY</a:t>
            </a:r>
          </a:p>
        </p:txBody>
      </p:sp>
      <p:sp>
        <p:nvSpPr>
          <p:cNvPr id="8" name="TextBox 7">
            <a:extLst>
              <a:ext uri="{FF2B5EF4-FFF2-40B4-BE49-F238E27FC236}">
                <a16:creationId xmlns:a16="http://schemas.microsoft.com/office/drawing/2014/main" id="{FFB323AC-670F-7864-F0C7-B376F0993CB0}"/>
              </a:ext>
            </a:extLst>
          </p:cNvPr>
          <p:cNvSpPr txBox="1"/>
          <p:nvPr/>
        </p:nvSpPr>
        <p:spPr>
          <a:xfrm>
            <a:off x="576955" y="3060718"/>
            <a:ext cx="1581710" cy="253916"/>
          </a:xfrm>
          <a:prstGeom prst="rect">
            <a:avLst/>
          </a:prstGeom>
          <a:noFill/>
        </p:spPr>
        <p:txBody>
          <a:bodyPr wrap="square">
            <a:spAutoFit/>
          </a:bodyPr>
          <a:lstStyle/>
          <a:p>
            <a:r>
              <a:rPr lang="en-US" sz="1050" b="1">
                <a:latin typeface="Neue Haas Grotesk Text Pro" panose="020B0504020202020204" pitchFamily="34" charset="0"/>
              </a:rPr>
              <a:t>Max. loan term</a:t>
            </a:r>
          </a:p>
        </p:txBody>
      </p:sp>
      <p:sp>
        <p:nvSpPr>
          <p:cNvPr id="9" name="TextBox 8">
            <a:extLst>
              <a:ext uri="{FF2B5EF4-FFF2-40B4-BE49-F238E27FC236}">
                <a16:creationId xmlns:a16="http://schemas.microsoft.com/office/drawing/2014/main" id="{838C83A0-9FFF-736E-2988-03F48A7ABF62}"/>
              </a:ext>
            </a:extLst>
          </p:cNvPr>
          <p:cNvSpPr txBox="1"/>
          <p:nvPr/>
        </p:nvSpPr>
        <p:spPr>
          <a:xfrm>
            <a:off x="2274666" y="3064430"/>
            <a:ext cx="2188380" cy="230832"/>
          </a:xfrm>
          <a:prstGeom prst="rect">
            <a:avLst/>
          </a:prstGeom>
          <a:noFill/>
        </p:spPr>
        <p:txBody>
          <a:bodyPr wrap="square" lIns="68580" tIns="34290" rIns="68580" bIns="34290" anchor="t">
            <a:spAutoFit/>
          </a:bodyPr>
          <a:lstStyle/>
          <a:p>
            <a:r>
              <a:rPr lang="en-US" sz="1050">
                <a:latin typeface="Neue Haas Grotesk Text Pro"/>
              </a:rPr>
              <a:t>30 years            40 years</a:t>
            </a:r>
          </a:p>
        </p:txBody>
      </p:sp>
      <p:pic>
        <p:nvPicPr>
          <p:cNvPr id="32" name="Immagine 31">
            <a:extLst>
              <a:ext uri="{FF2B5EF4-FFF2-40B4-BE49-F238E27FC236}">
                <a16:creationId xmlns:a16="http://schemas.microsoft.com/office/drawing/2014/main" id="{3559E54C-B8BF-E4ED-9D35-1AC3080029B3}"/>
              </a:ext>
            </a:extLst>
          </p:cNvPr>
          <p:cNvPicPr>
            <a:picLocks noChangeAspect="1"/>
          </p:cNvPicPr>
          <p:nvPr/>
        </p:nvPicPr>
        <p:blipFill>
          <a:blip r:embed="rId5"/>
          <a:stretch>
            <a:fillRect/>
          </a:stretch>
        </p:blipFill>
        <p:spPr>
          <a:xfrm>
            <a:off x="2913504" y="3118652"/>
            <a:ext cx="344204" cy="145566"/>
          </a:xfrm>
          <a:prstGeom prst="rect">
            <a:avLst/>
          </a:prstGeom>
        </p:spPr>
      </p:pic>
      <p:sp>
        <p:nvSpPr>
          <p:cNvPr id="42" name="Rettangolo con angoli arrotondati 41">
            <a:extLst>
              <a:ext uri="{FF2B5EF4-FFF2-40B4-BE49-F238E27FC236}">
                <a16:creationId xmlns:a16="http://schemas.microsoft.com/office/drawing/2014/main" id="{2FB8D767-A5A9-EFFD-038C-A4D16924F6BE}"/>
              </a:ext>
            </a:extLst>
          </p:cNvPr>
          <p:cNvSpPr/>
          <p:nvPr/>
        </p:nvSpPr>
        <p:spPr>
          <a:xfrm>
            <a:off x="452984" y="3645970"/>
            <a:ext cx="4030758" cy="814265"/>
          </a:xfrm>
          <a:custGeom>
            <a:avLst/>
            <a:gdLst>
              <a:gd name="csX0" fmla="*/ 0 w 4030758"/>
              <a:gd name="csY0" fmla="*/ 135714 h 814265"/>
              <a:gd name="csX1" fmla="*/ 135714 w 4030758"/>
              <a:gd name="csY1" fmla="*/ 0 h 814265"/>
              <a:gd name="csX2" fmla="*/ 710354 w 4030758"/>
              <a:gd name="csY2" fmla="*/ 0 h 814265"/>
              <a:gd name="csX3" fmla="*/ 1134622 w 4030758"/>
              <a:gd name="csY3" fmla="*/ 0 h 814265"/>
              <a:gd name="csX4" fmla="*/ 1671669 w 4030758"/>
              <a:gd name="csY4" fmla="*/ 0 h 814265"/>
              <a:gd name="csX5" fmla="*/ 2133529 w 4030758"/>
              <a:gd name="csY5" fmla="*/ 0 h 814265"/>
              <a:gd name="csX6" fmla="*/ 2708170 w 4030758"/>
              <a:gd name="csY6" fmla="*/ 0 h 814265"/>
              <a:gd name="csX7" fmla="*/ 3170030 w 4030758"/>
              <a:gd name="csY7" fmla="*/ 0 h 814265"/>
              <a:gd name="csX8" fmla="*/ 3895044 w 4030758"/>
              <a:gd name="csY8" fmla="*/ 0 h 814265"/>
              <a:gd name="csX9" fmla="*/ 4030758 w 4030758"/>
              <a:gd name="csY9" fmla="*/ 135714 h 814265"/>
              <a:gd name="csX10" fmla="*/ 4030758 w 4030758"/>
              <a:gd name="csY10" fmla="*/ 678551 h 814265"/>
              <a:gd name="csX11" fmla="*/ 3895044 w 4030758"/>
              <a:gd name="csY11" fmla="*/ 814265 h 814265"/>
              <a:gd name="csX12" fmla="*/ 3282810 w 4030758"/>
              <a:gd name="csY12" fmla="*/ 814265 h 814265"/>
              <a:gd name="csX13" fmla="*/ 2820950 w 4030758"/>
              <a:gd name="csY13" fmla="*/ 814265 h 814265"/>
              <a:gd name="csX14" fmla="*/ 2396682 w 4030758"/>
              <a:gd name="csY14" fmla="*/ 814265 h 814265"/>
              <a:gd name="csX15" fmla="*/ 1934822 w 4030758"/>
              <a:gd name="csY15" fmla="*/ 814265 h 814265"/>
              <a:gd name="csX16" fmla="*/ 1435368 w 4030758"/>
              <a:gd name="csY16" fmla="*/ 814265 h 814265"/>
              <a:gd name="csX17" fmla="*/ 898321 w 4030758"/>
              <a:gd name="csY17" fmla="*/ 814265 h 814265"/>
              <a:gd name="csX18" fmla="*/ 135714 w 4030758"/>
              <a:gd name="csY18" fmla="*/ 814265 h 814265"/>
              <a:gd name="csX19" fmla="*/ 0 w 4030758"/>
              <a:gd name="csY19" fmla="*/ 678551 h 814265"/>
              <a:gd name="csX20" fmla="*/ 0 w 4030758"/>
              <a:gd name="csY20" fmla="*/ 135714 h 81426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Lst>
            <a:rect l="l" t="t" r="r" b="b"/>
            <a:pathLst>
              <a:path w="4030758" h="814265" fill="none" extrusionOk="0">
                <a:moveTo>
                  <a:pt x="0" y="135714"/>
                </a:moveTo>
                <a:cubicBezTo>
                  <a:pt x="1895" y="64513"/>
                  <a:pt x="44694" y="8473"/>
                  <a:pt x="135714" y="0"/>
                </a:cubicBezTo>
                <a:cubicBezTo>
                  <a:pt x="331844" y="-2935"/>
                  <a:pt x="521377" y="936"/>
                  <a:pt x="710354" y="0"/>
                </a:cubicBezTo>
                <a:cubicBezTo>
                  <a:pt x="899331" y="-936"/>
                  <a:pt x="982689" y="20881"/>
                  <a:pt x="1134622" y="0"/>
                </a:cubicBezTo>
                <a:cubicBezTo>
                  <a:pt x="1286555" y="-20881"/>
                  <a:pt x="1491192" y="27607"/>
                  <a:pt x="1671669" y="0"/>
                </a:cubicBezTo>
                <a:cubicBezTo>
                  <a:pt x="1852146" y="-27607"/>
                  <a:pt x="1932390" y="47415"/>
                  <a:pt x="2133529" y="0"/>
                </a:cubicBezTo>
                <a:cubicBezTo>
                  <a:pt x="2334668" y="-47415"/>
                  <a:pt x="2503069" y="38257"/>
                  <a:pt x="2708170" y="0"/>
                </a:cubicBezTo>
                <a:cubicBezTo>
                  <a:pt x="2913271" y="-38257"/>
                  <a:pt x="3034986" y="32487"/>
                  <a:pt x="3170030" y="0"/>
                </a:cubicBezTo>
                <a:cubicBezTo>
                  <a:pt x="3305074" y="-32487"/>
                  <a:pt x="3533038" y="53366"/>
                  <a:pt x="3895044" y="0"/>
                </a:cubicBezTo>
                <a:cubicBezTo>
                  <a:pt x="3966036" y="4010"/>
                  <a:pt x="4027850" y="66984"/>
                  <a:pt x="4030758" y="135714"/>
                </a:cubicBezTo>
                <a:cubicBezTo>
                  <a:pt x="4071567" y="380385"/>
                  <a:pt x="4003297" y="499186"/>
                  <a:pt x="4030758" y="678551"/>
                </a:cubicBezTo>
                <a:cubicBezTo>
                  <a:pt x="4011411" y="764352"/>
                  <a:pt x="3974413" y="826231"/>
                  <a:pt x="3895044" y="814265"/>
                </a:cubicBezTo>
                <a:cubicBezTo>
                  <a:pt x="3695317" y="853698"/>
                  <a:pt x="3574893" y="774061"/>
                  <a:pt x="3282810" y="814265"/>
                </a:cubicBezTo>
                <a:cubicBezTo>
                  <a:pt x="2990727" y="854469"/>
                  <a:pt x="2989211" y="782182"/>
                  <a:pt x="2820950" y="814265"/>
                </a:cubicBezTo>
                <a:cubicBezTo>
                  <a:pt x="2652689" y="846348"/>
                  <a:pt x="2504006" y="771600"/>
                  <a:pt x="2396682" y="814265"/>
                </a:cubicBezTo>
                <a:cubicBezTo>
                  <a:pt x="2289358" y="856930"/>
                  <a:pt x="2034463" y="796266"/>
                  <a:pt x="1934822" y="814265"/>
                </a:cubicBezTo>
                <a:cubicBezTo>
                  <a:pt x="1835181" y="832264"/>
                  <a:pt x="1596007" y="781053"/>
                  <a:pt x="1435368" y="814265"/>
                </a:cubicBezTo>
                <a:cubicBezTo>
                  <a:pt x="1274729" y="847477"/>
                  <a:pt x="1124147" y="752862"/>
                  <a:pt x="898321" y="814265"/>
                </a:cubicBezTo>
                <a:cubicBezTo>
                  <a:pt x="672495" y="875668"/>
                  <a:pt x="490120" y="769306"/>
                  <a:pt x="135714" y="814265"/>
                </a:cubicBezTo>
                <a:cubicBezTo>
                  <a:pt x="65063" y="825322"/>
                  <a:pt x="11871" y="759027"/>
                  <a:pt x="0" y="678551"/>
                </a:cubicBezTo>
                <a:cubicBezTo>
                  <a:pt x="-32716" y="526391"/>
                  <a:pt x="25798" y="249004"/>
                  <a:pt x="0" y="135714"/>
                </a:cubicBezTo>
                <a:close/>
              </a:path>
              <a:path w="4030758" h="814265" stroke="0" extrusionOk="0">
                <a:moveTo>
                  <a:pt x="0" y="135714"/>
                </a:moveTo>
                <a:cubicBezTo>
                  <a:pt x="-16234" y="50748"/>
                  <a:pt x="41187" y="7346"/>
                  <a:pt x="135714" y="0"/>
                </a:cubicBezTo>
                <a:cubicBezTo>
                  <a:pt x="287642" y="-67235"/>
                  <a:pt x="461154" y="17364"/>
                  <a:pt x="747948" y="0"/>
                </a:cubicBezTo>
                <a:cubicBezTo>
                  <a:pt x="1034742" y="-17364"/>
                  <a:pt x="1096656" y="10635"/>
                  <a:pt x="1247402" y="0"/>
                </a:cubicBezTo>
                <a:cubicBezTo>
                  <a:pt x="1398148" y="-10635"/>
                  <a:pt x="1499102" y="26134"/>
                  <a:pt x="1709262" y="0"/>
                </a:cubicBezTo>
                <a:cubicBezTo>
                  <a:pt x="1919422" y="-26134"/>
                  <a:pt x="2011375" y="67525"/>
                  <a:pt x="2283903" y="0"/>
                </a:cubicBezTo>
                <a:cubicBezTo>
                  <a:pt x="2556431" y="-67525"/>
                  <a:pt x="2575468" y="18799"/>
                  <a:pt x="2783356" y="0"/>
                </a:cubicBezTo>
                <a:cubicBezTo>
                  <a:pt x="2991244" y="-18799"/>
                  <a:pt x="3157609" y="38523"/>
                  <a:pt x="3395590" y="0"/>
                </a:cubicBezTo>
                <a:cubicBezTo>
                  <a:pt x="3633571" y="-38523"/>
                  <a:pt x="3763922" y="37145"/>
                  <a:pt x="3895044" y="0"/>
                </a:cubicBezTo>
                <a:cubicBezTo>
                  <a:pt x="3967176" y="4667"/>
                  <a:pt x="4016845" y="44624"/>
                  <a:pt x="4030758" y="135714"/>
                </a:cubicBezTo>
                <a:cubicBezTo>
                  <a:pt x="4085364" y="337530"/>
                  <a:pt x="3982547" y="551575"/>
                  <a:pt x="4030758" y="678551"/>
                </a:cubicBezTo>
                <a:cubicBezTo>
                  <a:pt x="4038119" y="764462"/>
                  <a:pt x="3971947" y="834461"/>
                  <a:pt x="3895044" y="814265"/>
                </a:cubicBezTo>
                <a:cubicBezTo>
                  <a:pt x="3706021" y="846602"/>
                  <a:pt x="3592557" y="793442"/>
                  <a:pt x="3470777" y="814265"/>
                </a:cubicBezTo>
                <a:cubicBezTo>
                  <a:pt x="3348997" y="835088"/>
                  <a:pt x="3121275" y="766763"/>
                  <a:pt x="2858543" y="814265"/>
                </a:cubicBezTo>
                <a:cubicBezTo>
                  <a:pt x="2595811" y="861767"/>
                  <a:pt x="2563027" y="759101"/>
                  <a:pt x="2396682" y="814265"/>
                </a:cubicBezTo>
                <a:cubicBezTo>
                  <a:pt x="2230337" y="869429"/>
                  <a:pt x="1969723" y="789498"/>
                  <a:pt x="1859635" y="814265"/>
                </a:cubicBezTo>
                <a:cubicBezTo>
                  <a:pt x="1749547" y="839032"/>
                  <a:pt x="1484349" y="785554"/>
                  <a:pt x="1247402" y="814265"/>
                </a:cubicBezTo>
                <a:cubicBezTo>
                  <a:pt x="1010455" y="842976"/>
                  <a:pt x="865167" y="809869"/>
                  <a:pt x="710354" y="814265"/>
                </a:cubicBezTo>
                <a:cubicBezTo>
                  <a:pt x="555541" y="818661"/>
                  <a:pt x="413968" y="799126"/>
                  <a:pt x="135714" y="814265"/>
                </a:cubicBezTo>
                <a:cubicBezTo>
                  <a:pt x="41984" y="815038"/>
                  <a:pt x="10810" y="734017"/>
                  <a:pt x="0" y="678551"/>
                </a:cubicBezTo>
                <a:cubicBezTo>
                  <a:pt x="-49265" y="529575"/>
                  <a:pt x="24507" y="312397"/>
                  <a:pt x="0" y="135714"/>
                </a:cubicBezTo>
                <a:close/>
              </a:path>
            </a:pathLst>
          </a:custGeom>
          <a:solidFill>
            <a:srgbClr val="F6A3C7">
              <a:alpha val="67000"/>
            </a:srgbClr>
          </a:solidFill>
          <a:ln w="19050">
            <a:solidFill>
              <a:schemeClr val="accent1">
                <a:shade val="15000"/>
              </a:schemeClr>
            </a:solidFill>
            <a:extLst>
              <a:ext uri="{C807C97D-BFC1-408E-A445-0C87EB9F89A2}">
                <ask:lineSketchStyleProps xmlns:ask="http://schemas.microsoft.com/office/drawing/2018/sketchyshapes" sd="1219033472">
                  <a:prstGeom prst="round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1050"/>
          </a:p>
        </p:txBody>
      </p:sp>
      <p:sp>
        <p:nvSpPr>
          <p:cNvPr id="43" name="TextBox 7">
            <a:extLst>
              <a:ext uri="{FF2B5EF4-FFF2-40B4-BE49-F238E27FC236}">
                <a16:creationId xmlns:a16="http://schemas.microsoft.com/office/drawing/2014/main" id="{54579146-6088-2EB6-8901-B26E172504BA}"/>
              </a:ext>
            </a:extLst>
          </p:cNvPr>
          <p:cNvSpPr txBox="1"/>
          <p:nvPr/>
        </p:nvSpPr>
        <p:spPr>
          <a:xfrm>
            <a:off x="587419" y="3787286"/>
            <a:ext cx="1399472" cy="415498"/>
          </a:xfrm>
          <a:prstGeom prst="rect">
            <a:avLst/>
          </a:prstGeom>
          <a:noFill/>
        </p:spPr>
        <p:txBody>
          <a:bodyPr wrap="square">
            <a:spAutoFit/>
          </a:bodyPr>
          <a:lstStyle/>
          <a:p>
            <a:r>
              <a:rPr lang="en-US" sz="1050" b="1">
                <a:latin typeface="Neue Haas Grotesk Text Pro" panose="020B0504020202020204" pitchFamily="34" charset="0"/>
              </a:rPr>
              <a:t>Loan-to-value ratio</a:t>
            </a:r>
          </a:p>
        </p:txBody>
      </p:sp>
      <p:sp>
        <p:nvSpPr>
          <p:cNvPr id="13" name="TextBox 12">
            <a:extLst>
              <a:ext uri="{FF2B5EF4-FFF2-40B4-BE49-F238E27FC236}">
                <a16:creationId xmlns:a16="http://schemas.microsoft.com/office/drawing/2014/main" id="{FDF8ADAA-2265-5EF9-1887-4A7395A60218}"/>
              </a:ext>
            </a:extLst>
          </p:cNvPr>
          <p:cNvSpPr txBox="1"/>
          <p:nvPr/>
        </p:nvSpPr>
        <p:spPr>
          <a:xfrm>
            <a:off x="2396452" y="3804724"/>
            <a:ext cx="562906" cy="415498"/>
          </a:xfrm>
          <a:prstGeom prst="rect">
            <a:avLst/>
          </a:prstGeom>
          <a:noFill/>
        </p:spPr>
        <p:txBody>
          <a:bodyPr wrap="square">
            <a:spAutoFit/>
          </a:bodyPr>
          <a:lstStyle/>
          <a:p>
            <a:r>
              <a:rPr lang="en-US" sz="1050">
                <a:latin typeface="Neue Haas Grotesk Text Pro" panose="020B0504020202020204" pitchFamily="34" charset="0"/>
              </a:rPr>
              <a:t>95%</a:t>
            </a:r>
          </a:p>
          <a:p>
            <a:r>
              <a:rPr lang="en-US" sz="1050">
                <a:latin typeface="Neue Haas Grotesk Text Pro" panose="020B0504020202020204" pitchFamily="34" charset="0"/>
              </a:rPr>
              <a:t>90%</a:t>
            </a:r>
          </a:p>
        </p:txBody>
      </p:sp>
      <p:sp>
        <p:nvSpPr>
          <p:cNvPr id="14" name="TextBox 13">
            <a:extLst>
              <a:ext uri="{FF2B5EF4-FFF2-40B4-BE49-F238E27FC236}">
                <a16:creationId xmlns:a16="http://schemas.microsoft.com/office/drawing/2014/main" id="{B00BBD52-D5C0-397E-BAEE-4AD01FE60DC3}"/>
              </a:ext>
            </a:extLst>
          </p:cNvPr>
          <p:cNvSpPr txBox="1"/>
          <p:nvPr/>
        </p:nvSpPr>
        <p:spPr>
          <a:xfrm>
            <a:off x="3359508" y="3908599"/>
            <a:ext cx="562906" cy="253916"/>
          </a:xfrm>
          <a:prstGeom prst="rect">
            <a:avLst/>
          </a:prstGeom>
          <a:noFill/>
        </p:spPr>
        <p:txBody>
          <a:bodyPr wrap="square">
            <a:spAutoFit/>
          </a:bodyPr>
          <a:lstStyle/>
          <a:p>
            <a:r>
              <a:rPr lang="en-US" sz="1050">
                <a:latin typeface="Neue Haas Grotesk Text Pro" panose="020B0504020202020204" pitchFamily="34" charset="0"/>
              </a:rPr>
              <a:t>95%</a:t>
            </a:r>
          </a:p>
        </p:txBody>
      </p:sp>
      <p:sp>
        <p:nvSpPr>
          <p:cNvPr id="37" name="TextBox 11">
            <a:extLst>
              <a:ext uri="{FF2B5EF4-FFF2-40B4-BE49-F238E27FC236}">
                <a16:creationId xmlns:a16="http://schemas.microsoft.com/office/drawing/2014/main" id="{D0EB631E-3D0C-DC7F-A0BF-BACB0197A819}"/>
              </a:ext>
            </a:extLst>
          </p:cNvPr>
          <p:cNvSpPr txBox="1"/>
          <p:nvPr/>
        </p:nvSpPr>
        <p:spPr>
          <a:xfrm>
            <a:off x="3021798" y="3819333"/>
            <a:ext cx="203275" cy="507831"/>
          </a:xfrm>
          <a:prstGeom prst="rect">
            <a:avLst/>
          </a:prstGeom>
          <a:noFill/>
        </p:spPr>
        <p:txBody>
          <a:bodyPr wrap="square">
            <a:spAutoFit/>
          </a:bodyPr>
          <a:lstStyle/>
          <a:p>
            <a:pPr algn="ctr"/>
            <a:r>
              <a:rPr lang="en-US" sz="2700" b="1">
                <a:latin typeface="Neue Haas Grotesk Text Pro" panose="020B0504020202020204" pitchFamily="34" charset="0"/>
              </a:rPr>
              <a:t>}</a:t>
            </a:r>
          </a:p>
        </p:txBody>
      </p:sp>
      <p:sp>
        <p:nvSpPr>
          <p:cNvPr id="48" name="Rettangolo con angoli arrotondati 47">
            <a:extLst>
              <a:ext uri="{FF2B5EF4-FFF2-40B4-BE49-F238E27FC236}">
                <a16:creationId xmlns:a16="http://schemas.microsoft.com/office/drawing/2014/main" id="{A59B793D-5440-9C61-DD34-FD7C5F192DF3}"/>
              </a:ext>
            </a:extLst>
          </p:cNvPr>
          <p:cNvSpPr/>
          <p:nvPr/>
        </p:nvSpPr>
        <p:spPr>
          <a:xfrm>
            <a:off x="4618177" y="3630365"/>
            <a:ext cx="4030758" cy="819930"/>
          </a:xfrm>
          <a:custGeom>
            <a:avLst/>
            <a:gdLst>
              <a:gd name="csX0" fmla="*/ 0 w 4030758"/>
              <a:gd name="csY0" fmla="*/ 136658 h 819930"/>
              <a:gd name="csX1" fmla="*/ 136658 w 4030758"/>
              <a:gd name="csY1" fmla="*/ 0 h 819930"/>
              <a:gd name="csX2" fmla="*/ 711010 w 4030758"/>
              <a:gd name="csY2" fmla="*/ 0 h 819930"/>
              <a:gd name="csX3" fmla="*/ 1135064 w 4030758"/>
              <a:gd name="csY3" fmla="*/ 0 h 819930"/>
              <a:gd name="csX4" fmla="*/ 1671841 w 4030758"/>
              <a:gd name="csY4" fmla="*/ 0 h 819930"/>
              <a:gd name="csX5" fmla="*/ 2133470 w 4030758"/>
              <a:gd name="csY5" fmla="*/ 0 h 819930"/>
              <a:gd name="csX6" fmla="*/ 2707822 w 4030758"/>
              <a:gd name="csY6" fmla="*/ 0 h 819930"/>
              <a:gd name="csX7" fmla="*/ 3169450 w 4030758"/>
              <a:gd name="csY7" fmla="*/ 0 h 819930"/>
              <a:gd name="csX8" fmla="*/ 3894100 w 4030758"/>
              <a:gd name="csY8" fmla="*/ 0 h 819930"/>
              <a:gd name="csX9" fmla="*/ 4030758 w 4030758"/>
              <a:gd name="csY9" fmla="*/ 136658 h 819930"/>
              <a:gd name="csX10" fmla="*/ 4030758 w 4030758"/>
              <a:gd name="csY10" fmla="*/ 683272 h 819930"/>
              <a:gd name="csX11" fmla="*/ 3894100 w 4030758"/>
              <a:gd name="csY11" fmla="*/ 819930 h 819930"/>
              <a:gd name="csX12" fmla="*/ 3282174 w 4030758"/>
              <a:gd name="csY12" fmla="*/ 819930 h 819930"/>
              <a:gd name="csX13" fmla="*/ 2820545 w 4030758"/>
              <a:gd name="csY13" fmla="*/ 819930 h 819930"/>
              <a:gd name="csX14" fmla="*/ 2396491 w 4030758"/>
              <a:gd name="csY14" fmla="*/ 819930 h 819930"/>
              <a:gd name="csX15" fmla="*/ 1934862 w 4030758"/>
              <a:gd name="csY15" fmla="*/ 819930 h 819930"/>
              <a:gd name="csX16" fmla="*/ 1435659 w 4030758"/>
              <a:gd name="csY16" fmla="*/ 819930 h 819930"/>
              <a:gd name="csX17" fmla="*/ 898882 w 4030758"/>
              <a:gd name="csY17" fmla="*/ 819930 h 819930"/>
              <a:gd name="csX18" fmla="*/ 136658 w 4030758"/>
              <a:gd name="csY18" fmla="*/ 819930 h 819930"/>
              <a:gd name="csX19" fmla="*/ 0 w 4030758"/>
              <a:gd name="csY19" fmla="*/ 683272 h 819930"/>
              <a:gd name="csX20" fmla="*/ 0 w 4030758"/>
              <a:gd name="csY20" fmla="*/ 136658 h 81993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Lst>
            <a:rect l="l" t="t" r="r" b="b"/>
            <a:pathLst>
              <a:path w="4030758" h="819930" fill="none" extrusionOk="0">
                <a:moveTo>
                  <a:pt x="0" y="136658"/>
                </a:moveTo>
                <a:cubicBezTo>
                  <a:pt x="7541" y="76116"/>
                  <a:pt x="44926" y="8573"/>
                  <a:pt x="136658" y="0"/>
                </a:cubicBezTo>
                <a:cubicBezTo>
                  <a:pt x="350108" y="-19405"/>
                  <a:pt x="459423" y="35602"/>
                  <a:pt x="711010" y="0"/>
                </a:cubicBezTo>
                <a:cubicBezTo>
                  <a:pt x="962597" y="-35602"/>
                  <a:pt x="986382" y="1698"/>
                  <a:pt x="1135064" y="0"/>
                </a:cubicBezTo>
                <a:cubicBezTo>
                  <a:pt x="1283746" y="-1698"/>
                  <a:pt x="1535383" y="24827"/>
                  <a:pt x="1671841" y="0"/>
                </a:cubicBezTo>
                <a:cubicBezTo>
                  <a:pt x="1808299" y="-24827"/>
                  <a:pt x="1915796" y="44073"/>
                  <a:pt x="2133470" y="0"/>
                </a:cubicBezTo>
                <a:cubicBezTo>
                  <a:pt x="2351144" y="-44073"/>
                  <a:pt x="2578174" y="11218"/>
                  <a:pt x="2707822" y="0"/>
                </a:cubicBezTo>
                <a:cubicBezTo>
                  <a:pt x="2837470" y="-11218"/>
                  <a:pt x="3017935" y="38171"/>
                  <a:pt x="3169450" y="0"/>
                </a:cubicBezTo>
                <a:cubicBezTo>
                  <a:pt x="3320965" y="-38171"/>
                  <a:pt x="3699898" y="63144"/>
                  <a:pt x="3894100" y="0"/>
                </a:cubicBezTo>
                <a:cubicBezTo>
                  <a:pt x="3960303" y="9385"/>
                  <a:pt x="4028176" y="66710"/>
                  <a:pt x="4030758" y="136658"/>
                </a:cubicBezTo>
                <a:cubicBezTo>
                  <a:pt x="4055802" y="378610"/>
                  <a:pt x="3973147" y="414521"/>
                  <a:pt x="4030758" y="683272"/>
                </a:cubicBezTo>
                <a:cubicBezTo>
                  <a:pt x="4024811" y="762080"/>
                  <a:pt x="3975304" y="835456"/>
                  <a:pt x="3894100" y="819930"/>
                </a:cubicBezTo>
                <a:cubicBezTo>
                  <a:pt x="3641534" y="878730"/>
                  <a:pt x="3448069" y="799669"/>
                  <a:pt x="3282174" y="819930"/>
                </a:cubicBezTo>
                <a:cubicBezTo>
                  <a:pt x="3116279" y="840191"/>
                  <a:pt x="3036803" y="789431"/>
                  <a:pt x="2820545" y="819930"/>
                </a:cubicBezTo>
                <a:cubicBezTo>
                  <a:pt x="2604287" y="850429"/>
                  <a:pt x="2494713" y="783582"/>
                  <a:pt x="2396491" y="819930"/>
                </a:cubicBezTo>
                <a:cubicBezTo>
                  <a:pt x="2298269" y="856278"/>
                  <a:pt x="2050584" y="798865"/>
                  <a:pt x="1934862" y="819930"/>
                </a:cubicBezTo>
                <a:cubicBezTo>
                  <a:pt x="1819140" y="840995"/>
                  <a:pt x="1638639" y="762755"/>
                  <a:pt x="1435659" y="819930"/>
                </a:cubicBezTo>
                <a:cubicBezTo>
                  <a:pt x="1232679" y="877105"/>
                  <a:pt x="1045922" y="772558"/>
                  <a:pt x="898882" y="819930"/>
                </a:cubicBezTo>
                <a:cubicBezTo>
                  <a:pt x="751842" y="867302"/>
                  <a:pt x="372152" y="741932"/>
                  <a:pt x="136658" y="819930"/>
                </a:cubicBezTo>
                <a:cubicBezTo>
                  <a:pt x="66373" y="833269"/>
                  <a:pt x="19994" y="768047"/>
                  <a:pt x="0" y="683272"/>
                </a:cubicBezTo>
                <a:cubicBezTo>
                  <a:pt x="-39767" y="506281"/>
                  <a:pt x="26803" y="322709"/>
                  <a:pt x="0" y="136658"/>
                </a:cubicBezTo>
                <a:close/>
              </a:path>
              <a:path w="4030758" h="819930" stroke="0" extrusionOk="0">
                <a:moveTo>
                  <a:pt x="0" y="136658"/>
                </a:moveTo>
                <a:cubicBezTo>
                  <a:pt x="-3560" y="58988"/>
                  <a:pt x="44101" y="6411"/>
                  <a:pt x="136658" y="0"/>
                </a:cubicBezTo>
                <a:cubicBezTo>
                  <a:pt x="302524" y="-72409"/>
                  <a:pt x="455266" y="54146"/>
                  <a:pt x="748584" y="0"/>
                </a:cubicBezTo>
                <a:cubicBezTo>
                  <a:pt x="1041902" y="-54146"/>
                  <a:pt x="1006095" y="29464"/>
                  <a:pt x="1247787" y="0"/>
                </a:cubicBezTo>
                <a:cubicBezTo>
                  <a:pt x="1489479" y="-29464"/>
                  <a:pt x="1504708" y="29974"/>
                  <a:pt x="1709416" y="0"/>
                </a:cubicBezTo>
                <a:cubicBezTo>
                  <a:pt x="1914124" y="-29974"/>
                  <a:pt x="2138077" y="67629"/>
                  <a:pt x="2283768" y="0"/>
                </a:cubicBezTo>
                <a:cubicBezTo>
                  <a:pt x="2429459" y="-67629"/>
                  <a:pt x="2542939" y="59298"/>
                  <a:pt x="2782971" y="0"/>
                </a:cubicBezTo>
                <a:cubicBezTo>
                  <a:pt x="3023003" y="-59298"/>
                  <a:pt x="3204716" y="55877"/>
                  <a:pt x="3394897" y="0"/>
                </a:cubicBezTo>
                <a:cubicBezTo>
                  <a:pt x="3585078" y="-55877"/>
                  <a:pt x="3781778" y="6281"/>
                  <a:pt x="3894100" y="0"/>
                </a:cubicBezTo>
                <a:cubicBezTo>
                  <a:pt x="3958287" y="18671"/>
                  <a:pt x="4021176" y="50070"/>
                  <a:pt x="4030758" y="136658"/>
                </a:cubicBezTo>
                <a:cubicBezTo>
                  <a:pt x="4049089" y="396281"/>
                  <a:pt x="3975012" y="521250"/>
                  <a:pt x="4030758" y="683272"/>
                </a:cubicBezTo>
                <a:cubicBezTo>
                  <a:pt x="4042677" y="776488"/>
                  <a:pt x="3969734" y="821585"/>
                  <a:pt x="3894100" y="819930"/>
                </a:cubicBezTo>
                <a:cubicBezTo>
                  <a:pt x="3735388" y="832197"/>
                  <a:pt x="3563174" y="798043"/>
                  <a:pt x="3470046" y="819930"/>
                </a:cubicBezTo>
                <a:cubicBezTo>
                  <a:pt x="3376918" y="841817"/>
                  <a:pt x="3089986" y="774501"/>
                  <a:pt x="2858120" y="819930"/>
                </a:cubicBezTo>
                <a:cubicBezTo>
                  <a:pt x="2626254" y="865359"/>
                  <a:pt x="2603405" y="785538"/>
                  <a:pt x="2396491" y="819930"/>
                </a:cubicBezTo>
                <a:cubicBezTo>
                  <a:pt x="2189577" y="854322"/>
                  <a:pt x="2039481" y="769337"/>
                  <a:pt x="1859714" y="819930"/>
                </a:cubicBezTo>
                <a:cubicBezTo>
                  <a:pt x="1679947" y="870523"/>
                  <a:pt x="1446697" y="770431"/>
                  <a:pt x="1247787" y="819930"/>
                </a:cubicBezTo>
                <a:cubicBezTo>
                  <a:pt x="1048877" y="869429"/>
                  <a:pt x="825599" y="779952"/>
                  <a:pt x="711010" y="819930"/>
                </a:cubicBezTo>
                <a:cubicBezTo>
                  <a:pt x="596421" y="859908"/>
                  <a:pt x="358856" y="797134"/>
                  <a:pt x="136658" y="819930"/>
                </a:cubicBezTo>
                <a:cubicBezTo>
                  <a:pt x="55688" y="820156"/>
                  <a:pt x="9527" y="741572"/>
                  <a:pt x="0" y="683272"/>
                </a:cubicBezTo>
                <a:cubicBezTo>
                  <a:pt x="-17657" y="436533"/>
                  <a:pt x="26209" y="313840"/>
                  <a:pt x="0" y="136658"/>
                </a:cubicBezTo>
                <a:close/>
              </a:path>
            </a:pathLst>
          </a:custGeom>
          <a:solidFill>
            <a:srgbClr val="F4B190">
              <a:alpha val="67000"/>
            </a:srgbClr>
          </a:solidFill>
          <a:ln w="19050">
            <a:solidFill>
              <a:schemeClr val="accent1">
                <a:shade val="15000"/>
              </a:schemeClr>
            </a:solidFill>
            <a:extLst>
              <a:ext uri="{C807C97D-BFC1-408E-A445-0C87EB9F89A2}">
                <ask:lineSketchStyleProps xmlns:ask="http://schemas.microsoft.com/office/drawing/2018/sketchyshapes" sd="1219033472">
                  <a:prstGeom prst="round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1050"/>
          </a:p>
        </p:txBody>
      </p:sp>
      <p:sp>
        <p:nvSpPr>
          <p:cNvPr id="49" name="TextBox 7">
            <a:extLst>
              <a:ext uri="{FF2B5EF4-FFF2-40B4-BE49-F238E27FC236}">
                <a16:creationId xmlns:a16="http://schemas.microsoft.com/office/drawing/2014/main" id="{4C528439-3848-C05F-BCEA-EDB389F10F15}"/>
              </a:ext>
            </a:extLst>
          </p:cNvPr>
          <p:cNvSpPr txBox="1"/>
          <p:nvPr/>
        </p:nvSpPr>
        <p:spPr>
          <a:xfrm>
            <a:off x="4752612" y="3787286"/>
            <a:ext cx="1318803" cy="415498"/>
          </a:xfrm>
          <a:prstGeom prst="rect">
            <a:avLst/>
          </a:prstGeom>
          <a:noFill/>
        </p:spPr>
        <p:txBody>
          <a:bodyPr wrap="square">
            <a:spAutoFit/>
          </a:bodyPr>
          <a:lstStyle/>
          <a:p>
            <a:r>
              <a:rPr lang="en-US" sz="1050" b="1">
                <a:latin typeface="Neue Haas Grotesk Text Pro" panose="020B0504020202020204" pitchFamily="34" charset="0"/>
              </a:rPr>
              <a:t>Interest period only</a:t>
            </a:r>
          </a:p>
        </p:txBody>
      </p:sp>
      <p:sp>
        <p:nvSpPr>
          <p:cNvPr id="53" name="TextBox 8">
            <a:extLst>
              <a:ext uri="{FF2B5EF4-FFF2-40B4-BE49-F238E27FC236}">
                <a16:creationId xmlns:a16="http://schemas.microsoft.com/office/drawing/2014/main" id="{2B58A77D-8031-0C41-FA1C-18FAD393322A}"/>
              </a:ext>
            </a:extLst>
          </p:cNvPr>
          <p:cNvSpPr txBox="1"/>
          <p:nvPr/>
        </p:nvSpPr>
        <p:spPr>
          <a:xfrm>
            <a:off x="6548311" y="3895245"/>
            <a:ext cx="1946579" cy="230832"/>
          </a:xfrm>
          <a:prstGeom prst="rect">
            <a:avLst/>
          </a:prstGeom>
          <a:noFill/>
        </p:spPr>
        <p:txBody>
          <a:bodyPr wrap="square" lIns="68580" tIns="34290" rIns="68580" bIns="34290" anchor="t">
            <a:spAutoFit/>
          </a:bodyPr>
          <a:lstStyle/>
          <a:p>
            <a:r>
              <a:rPr lang="en-US" sz="1050">
                <a:latin typeface="Neue Haas Grotesk Text Pro"/>
              </a:rPr>
              <a:t>1 year            1-2 years</a:t>
            </a:r>
          </a:p>
        </p:txBody>
      </p:sp>
      <p:pic>
        <p:nvPicPr>
          <p:cNvPr id="54" name="Immagine 53">
            <a:extLst>
              <a:ext uri="{FF2B5EF4-FFF2-40B4-BE49-F238E27FC236}">
                <a16:creationId xmlns:a16="http://schemas.microsoft.com/office/drawing/2014/main" id="{0C123D4C-D29D-80A8-6048-4B529FAA589E}"/>
              </a:ext>
            </a:extLst>
          </p:cNvPr>
          <p:cNvPicPr>
            <a:picLocks noChangeAspect="1"/>
          </p:cNvPicPr>
          <p:nvPr/>
        </p:nvPicPr>
        <p:blipFill>
          <a:blip r:embed="rId5"/>
          <a:stretch>
            <a:fillRect/>
          </a:stretch>
        </p:blipFill>
        <p:spPr>
          <a:xfrm>
            <a:off x="7006344" y="3961091"/>
            <a:ext cx="344204" cy="145566"/>
          </a:xfrm>
          <a:prstGeom prst="rect">
            <a:avLst/>
          </a:prstGeom>
        </p:spPr>
      </p:pic>
      <p:sp>
        <p:nvSpPr>
          <p:cNvPr id="55" name="Rettangolo con angoli arrotondati 54">
            <a:extLst>
              <a:ext uri="{FF2B5EF4-FFF2-40B4-BE49-F238E27FC236}">
                <a16:creationId xmlns:a16="http://schemas.microsoft.com/office/drawing/2014/main" id="{4DBADF00-05FE-0CC5-1952-82F0D68E9397}"/>
              </a:ext>
            </a:extLst>
          </p:cNvPr>
          <p:cNvSpPr/>
          <p:nvPr/>
        </p:nvSpPr>
        <p:spPr>
          <a:xfrm>
            <a:off x="4607713" y="2875171"/>
            <a:ext cx="4030758" cy="624221"/>
          </a:xfrm>
          <a:custGeom>
            <a:avLst/>
            <a:gdLst>
              <a:gd name="csX0" fmla="*/ 0 w 4030758"/>
              <a:gd name="csY0" fmla="*/ 104039 h 624221"/>
              <a:gd name="csX1" fmla="*/ 104039 w 4030758"/>
              <a:gd name="csY1" fmla="*/ 0 h 624221"/>
              <a:gd name="csX2" fmla="*/ 688363 w 4030758"/>
              <a:gd name="csY2" fmla="*/ 0 h 624221"/>
              <a:gd name="csX3" fmla="*/ 1119780 w 4030758"/>
              <a:gd name="csY3" fmla="*/ 0 h 624221"/>
              <a:gd name="csX4" fmla="*/ 1665877 w 4030758"/>
              <a:gd name="csY4" fmla="*/ 0 h 624221"/>
              <a:gd name="csX5" fmla="*/ 2135520 w 4030758"/>
              <a:gd name="csY5" fmla="*/ 0 h 624221"/>
              <a:gd name="csX6" fmla="*/ 2719844 w 4030758"/>
              <a:gd name="csY6" fmla="*/ 0 h 624221"/>
              <a:gd name="csX7" fmla="*/ 3189488 w 4030758"/>
              <a:gd name="csY7" fmla="*/ 0 h 624221"/>
              <a:gd name="csX8" fmla="*/ 3926719 w 4030758"/>
              <a:gd name="csY8" fmla="*/ 0 h 624221"/>
              <a:gd name="csX9" fmla="*/ 4030758 w 4030758"/>
              <a:gd name="csY9" fmla="*/ 104039 h 624221"/>
              <a:gd name="csX10" fmla="*/ 4030758 w 4030758"/>
              <a:gd name="csY10" fmla="*/ 520182 h 624221"/>
              <a:gd name="csX11" fmla="*/ 3926719 w 4030758"/>
              <a:gd name="csY11" fmla="*/ 624221 h 624221"/>
              <a:gd name="csX12" fmla="*/ 3304168 w 4030758"/>
              <a:gd name="csY12" fmla="*/ 624221 h 624221"/>
              <a:gd name="csX13" fmla="*/ 2834525 w 4030758"/>
              <a:gd name="csY13" fmla="*/ 624221 h 624221"/>
              <a:gd name="csX14" fmla="*/ 2403108 w 4030758"/>
              <a:gd name="csY14" fmla="*/ 624221 h 624221"/>
              <a:gd name="csX15" fmla="*/ 1933464 w 4030758"/>
              <a:gd name="csY15" fmla="*/ 624221 h 624221"/>
              <a:gd name="csX16" fmla="*/ 1425594 w 4030758"/>
              <a:gd name="csY16" fmla="*/ 624221 h 624221"/>
              <a:gd name="csX17" fmla="*/ 879497 w 4030758"/>
              <a:gd name="csY17" fmla="*/ 624221 h 624221"/>
              <a:gd name="csX18" fmla="*/ 104039 w 4030758"/>
              <a:gd name="csY18" fmla="*/ 624221 h 624221"/>
              <a:gd name="csX19" fmla="*/ 0 w 4030758"/>
              <a:gd name="csY19" fmla="*/ 520182 h 624221"/>
              <a:gd name="csX20" fmla="*/ 0 w 4030758"/>
              <a:gd name="csY20" fmla="*/ 104039 h 62422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Lst>
            <a:rect l="l" t="t" r="r" b="b"/>
            <a:pathLst>
              <a:path w="4030758" h="624221" fill="none" extrusionOk="0">
                <a:moveTo>
                  <a:pt x="0" y="104039"/>
                </a:moveTo>
                <a:cubicBezTo>
                  <a:pt x="5948" y="58357"/>
                  <a:pt x="44436" y="1131"/>
                  <a:pt x="104039" y="0"/>
                </a:cubicBezTo>
                <a:cubicBezTo>
                  <a:pt x="392064" y="-11717"/>
                  <a:pt x="429305" y="7763"/>
                  <a:pt x="688363" y="0"/>
                </a:cubicBezTo>
                <a:cubicBezTo>
                  <a:pt x="947421" y="-7763"/>
                  <a:pt x="1007478" y="20662"/>
                  <a:pt x="1119780" y="0"/>
                </a:cubicBezTo>
                <a:cubicBezTo>
                  <a:pt x="1232082" y="-20662"/>
                  <a:pt x="1510736" y="35344"/>
                  <a:pt x="1665877" y="0"/>
                </a:cubicBezTo>
                <a:cubicBezTo>
                  <a:pt x="1821018" y="-35344"/>
                  <a:pt x="1936127" y="20779"/>
                  <a:pt x="2135520" y="0"/>
                </a:cubicBezTo>
                <a:cubicBezTo>
                  <a:pt x="2334913" y="-20779"/>
                  <a:pt x="2452522" y="69960"/>
                  <a:pt x="2719844" y="0"/>
                </a:cubicBezTo>
                <a:cubicBezTo>
                  <a:pt x="2987166" y="-69960"/>
                  <a:pt x="3067108" y="38011"/>
                  <a:pt x="3189488" y="0"/>
                </a:cubicBezTo>
                <a:cubicBezTo>
                  <a:pt x="3311868" y="-38011"/>
                  <a:pt x="3683104" y="2462"/>
                  <a:pt x="3926719" y="0"/>
                </a:cubicBezTo>
                <a:cubicBezTo>
                  <a:pt x="3980364" y="3861"/>
                  <a:pt x="4023853" y="61356"/>
                  <a:pt x="4030758" y="104039"/>
                </a:cubicBezTo>
                <a:cubicBezTo>
                  <a:pt x="4044834" y="282819"/>
                  <a:pt x="4015147" y="433786"/>
                  <a:pt x="4030758" y="520182"/>
                </a:cubicBezTo>
                <a:cubicBezTo>
                  <a:pt x="4018033" y="584776"/>
                  <a:pt x="3989946" y="639851"/>
                  <a:pt x="3926719" y="624221"/>
                </a:cubicBezTo>
                <a:cubicBezTo>
                  <a:pt x="3718065" y="638829"/>
                  <a:pt x="3527501" y="579075"/>
                  <a:pt x="3304168" y="624221"/>
                </a:cubicBezTo>
                <a:cubicBezTo>
                  <a:pt x="3080835" y="669367"/>
                  <a:pt x="3068146" y="591831"/>
                  <a:pt x="2834525" y="624221"/>
                </a:cubicBezTo>
                <a:cubicBezTo>
                  <a:pt x="2600904" y="656611"/>
                  <a:pt x="2579220" y="597413"/>
                  <a:pt x="2403108" y="624221"/>
                </a:cubicBezTo>
                <a:cubicBezTo>
                  <a:pt x="2226996" y="651029"/>
                  <a:pt x="2154348" y="604959"/>
                  <a:pt x="1933464" y="624221"/>
                </a:cubicBezTo>
                <a:cubicBezTo>
                  <a:pt x="1712580" y="643483"/>
                  <a:pt x="1638599" y="598675"/>
                  <a:pt x="1425594" y="624221"/>
                </a:cubicBezTo>
                <a:cubicBezTo>
                  <a:pt x="1212589" y="649767"/>
                  <a:pt x="1124831" y="622657"/>
                  <a:pt x="879497" y="624221"/>
                </a:cubicBezTo>
                <a:cubicBezTo>
                  <a:pt x="634163" y="625785"/>
                  <a:pt x="471297" y="569391"/>
                  <a:pt x="104039" y="624221"/>
                </a:cubicBezTo>
                <a:cubicBezTo>
                  <a:pt x="51405" y="636622"/>
                  <a:pt x="4979" y="579957"/>
                  <a:pt x="0" y="520182"/>
                </a:cubicBezTo>
                <a:cubicBezTo>
                  <a:pt x="-43272" y="345475"/>
                  <a:pt x="11986" y="248089"/>
                  <a:pt x="0" y="104039"/>
                </a:cubicBezTo>
                <a:close/>
              </a:path>
              <a:path w="4030758" h="624221" stroke="0" extrusionOk="0">
                <a:moveTo>
                  <a:pt x="0" y="104039"/>
                </a:moveTo>
                <a:cubicBezTo>
                  <a:pt x="-12529" y="38852"/>
                  <a:pt x="32147" y="5417"/>
                  <a:pt x="104039" y="0"/>
                </a:cubicBezTo>
                <a:cubicBezTo>
                  <a:pt x="260567" y="-69581"/>
                  <a:pt x="583502" y="58957"/>
                  <a:pt x="726590" y="0"/>
                </a:cubicBezTo>
                <a:cubicBezTo>
                  <a:pt x="869678" y="-58957"/>
                  <a:pt x="1010862" y="9363"/>
                  <a:pt x="1234460" y="0"/>
                </a:cubicBezTo>
                <a:cubicBezTo>
                  <a:pt x="1458058" y="-9363"/>
                  <a:pt x="1592030" y="48015"/>
                  <a:pt x="1704104" y="0"/>
                </a:cubicBezTo>
                <a:cubicBezTo>
                  <a:pt x="1816178" y="-48015"/>
                  <a:pt x="2055071" y="31303"/>
                  <a:pt x="2288428" y="0"/>
                </a:cubicBezTo>
                <a:cubicBezTo>
                  <a:pt x="2521785" y="-31303"/>
                  <a:pt x="2614086" y="59317"/>
                  <a:pt x="2796298" y="0"/>
                </a:cubicBezTo>
                <a:cubicBezTo>
                  <a:pt x="2978510" y="-59317"/>
                  <a:pt x="3115836" y="17400"/>
                  <a:pt x="3418849" y="0"/>
                </a:cubicBezTo>
                <a:cubicBezTo>
                  <a:pt x="3721862" y="-17400"/>
                  <a:pt x="3774687" y="59177"/>
                  <a:pt x="3926719" y="0"/>
                </a:cubicBezTo>
                <a:cubicBezTo>
                  <a:pt x="3979177" y="8272"/>
                  <a:pt x="4025774" y="40800"/>
                  <a:pt x="4030758" y="104039"/>
                </a:cubicBezTo>
                <a:cubicBezTo>
                  <a:pt x="4030968" y="305389"/>
                  <a:pt x="3989273" y="348706"/>
                  <a:pt x="4030758" y="520182"/>
                </a:cubicBezTo>
                <a:cubicBezTo>
                  <a:pt x="4037180" y="587201"/>
                  <a:pt x="3985835" y="641378"/>
                  <a:pt x="3926719" y="624221"/>
                </a:cubicBezTo>
                <a:cubicBezTo>
                  <a:pt x="3748771" y="653228"/>
                  <a:pt x="3669146" y="584348"/>
                  <a:pt x="3495302" y="624221"/>
                </a:cubicBezTo>
                <a:cubicBezTo>
                  <a:pt x="3321458" y="664094"/>
                  <a:pt x="3075082" y="558660"/>
                  <a:pt x="2872752" y="624221"/>
                </a:cubicBezTo>
                <a:cubicBezTo>
                  <a:pt x="2670422" y="689782"/>
                  <a:pt x="2592632" y="599194"/>
                  <a:pt x="2403108" y="624221"/>
                </a:cubicBezTo>
                <a:cubicBezTo>
                  <a:pt x="2213584" y="649248"/>
                  <a:pt x="1983781" y="573505"/>
                  <a:pt x="1857011" y="624221"/>
                </a:cubicBezTo>
                <a:cubicBezTo>
                  <a:pt x="1730241" y="674937"/>
                  <a:pt x="1527043" y="571228"/>
                  <a:pt x="1234460" y="624221"/>
                </a:cubicBezTo>
                <a:cubicBezTo>
                  <a:pt x="941877" y="677214"/>
                  <a:pt x="805226" y="600242"/>
                  <a:pt x="688363" y="624221"/>
                </a:cubicBezTo>
                <a:cubicBezTo>
                  <a:pt x="571500" y="648200"/>
                  <a:pt x="365809" y="573349"/>
                  <a:pt x="104039" y="624221"/>
                </a:cubicBezTo>
                <a:cubicBezTo>
                  <a:pt x="38712" y="624545"/>
                  <a:pt x="1769" y="574452"/>
                  <a:pt x="0" y="520182"/>
                </a:cubicBezTo>
                <a:cubicBezTo>
                  <a:pt x="-29993" y="367030"/>
                  <a:pt x="49902" y="188834"/>
                  <a:pt x="0" y="104039"/>
                </a:cubicBezTo>
                <a:close/>
              </a:path>
            </a:pathLst>
          </a:custGeom>
          <a:solidFill>
            <a:srgbClr val="9FC9EB">
              <a:alpha val="67000"/>
            </a:srgbClr>
          </a:solidFill>
          <a:ln w="19050">
            <a:solidFill>
              <a:schemeClr val="accent1">
                <a:shade val="15000"/>
              </a:schemeClr>
            </a:solidFill>
            <a:extLst>
              <a:ext uri="{C807C97D-BFC1-408E-A445-0C87EB9F89A2}">
                <ask:lineSketchStyleProps xmlns:ask="http://schemas.microsoft.com/office/drawing/2018/sketchyshapes" sd="1219033472">
                  <a:prstGeom prst="round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1050"/>
          </a:p>
        </p:txBody>
      </p:sp>
      <p:sp>
        <p:nvSpPr>
          <p:cNvPr id="56" name="TextBox 7">
            <a:extLst>
              <a:ext uri="{FF2B5EF4-FFF2-40B4-BE49-F238E27FC236}">
                <a16:creationId xmlns:a16="http://schemas.microsoft.com/office/drawing/2014/main" id="{E0362E91-CC94-D64A-570E-77BEDECD5406}"/>
              </a:ext>
            </a:extLst>
          </p:cNvPr>
          <p:cNvSpPr txBox="1"/>
          <p:nvPr/>
        </p:nvSpPr>
        <p:spPr>
          <a:xfrm>
            <a:off x="4742149" y="3051024"/>
            <a:ext cx="1581710" cy="253916"/>
          </a:xfrm>
          <a:prstGeom prst="rect">
            <a:avLst/>
          </a:prstGeom>
          <a:noFill/>
        </p:spPr>
        <p:txBody>
          <a:bodyPr wrap="square">
            <a:spAutoFit/>
          </a:bodyPr>
          <a:lstStyle/>
          <a:p>
            <a:r>
              <a:rPr lang="en-US" sz="1050" b="1">
                <a:latin typeface="Neue Haas Grotesk Text Pro" panose="020B0504020202020204" pitchFamily="34" charset="0"/>
              </a:rPr>
              <a:t>Max. loan term</a:t>
            </a:r>
          </a:p>
        </p:txBody>
      </p:sp>
      <p:sp>
        <p:nvSpPr>
          <p:cNvPr id="57" name="TextBox 8">
            <a:extLst>
              <a:ext uri="{FF2B5EF4-FFF2-40B4-BE49-F238E27FC236}">
                <a16:creationId xmlns:a16="http://schemas.microsoft.com/office/drawing/2014/main" id="{9F9638EB-8E5F-5514-240B-5E641F2D8F0D}"/>
              </a:ext>
            </a:extLst>
          </p:cNvPr>
          <p:cNvSpPr txBox="1"/>
          <p:nvPr/>
        </p:nvSpPr>
        <p:spPr>
          <a:xfrm>
            <a:off x="6335085" y="3064261"/>
            <a:ext cx="2159805" cy="230832"/>
          </a:xfrm>
          <a:prstGeom prst="rect">
            <a:avLst/>
          </a:prstGeom>
          <a:noFill/>
        </p:spPr>
        <p:txBody>
          <a:bodyPr wrap="square" lIns="68580" tIns="34290" rIns="68580" bIns="34290" anchor="t">
            <a:spAutoFit/>
          </a:bodyPr>
          <a:lstStyle/>
          <a:p>
            <a:r>
              <a:rPr lang="en-US" sz="1050">
                <a:latin typeface="Neue Haas Grotesk Text Pro"/>
              </a:rPr>
              <a:t>30 years            40 years</a:t>
            </a:r>
          </a:p>
        </p:txBody>
      </p:sp>
      <p:pic>
        <p:nvPicPr>
          <p:cNvPr id="58" name="Immagine 57">
            <a:extLst>
              <a:ext uri="{FF2B5EF4-FFF2-40B4-BE49-F238E27FC236}">
                <a16:creationId xmlns:a16="http://schemas.microsoft.com/office/drawing/2014/main" id="{4568A9D2-B1AB-11AE-D383-B16BA996BC2E}"/>
              </a:ext>
            </a:extLst>
          </p:cNvPr>
          <p:cNvPicPr>
            <a:picLocks noChangeAspect="1"/>
          </p:cNvPicPr>
          <p:nvPr/>
        </p:nvPicPr>
        <p:blipFill>
          <a:blip r:embed="rId5"/>
          <a:stretch>
            <a:fillRect/>
          </a:stretch>
        </p:blipFill>
        <p:spPr>
          <a:xfrm>
            <a:off x="6991610" y="3130730"/>
            <a:ext cx="344204" cy="145566"/>
          </a:xfrm>
          <a:prstGeom prst="rect">
            <a:avLst/>
          </a:prstGeom>
        </p:spPr>
      </p:pic>
      <p:sp>
        <p:nvSpPr>
          <p:cNvPr id="12" name="Google Shape;198;p27">
            <a:extLst>
              <a:ext uri="{FF2B5EF4-FFF2-40B4-BE49-F238E27FC236}">
                <a16:creationId xmlns:a16="http://schemas.microsoft.com/office/drawing/2014/main" id="{BFD76767-1313-F250-8F37-0065C7FAABF7}"/>
              </a:ext>
            </a:extLst>
          </p:cNvPr>
          <p:cNvSpPr txBox="1"/>
          <p:nvPr/>
        </p:nvSpPr>
        <p:spPr>
          <a:xfrm>
            <a:off x="381131" y="4743450"/>
            <a:ext cx="3941181" cy="268592"/>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defRPr/>
            </a:pPr>
            <a:r>
              <a:rPr lang="en-US" sz="525">
                <a:solidFill>
                  <a:schemeClr val="bg1"/>
                </a:solidFill>
                <a:latin typeface="Neue Haas Grotesk Text Pro" panose="020B0504020202020204" pitchFamily="34" charset="0"/>
                <a:ea typeface="Work Sans"/>
                <a:cs typeface="Work Sans"/>
                <a:sym typeface="Work Sans"/>
              </a:rPr>
              <a:t>Creative Commons CC BY 4.0 2026 </a:t>
            </a:r>
          </a:p>
          <a:p>
            <a:pPr lvl="0">
              <a:defRPr/>
            </a:pPr>
            <a:r>
              <a:rPr lang="en-US" sz="525">
                <a:solidFill>
                  <a:schemeClr val="bg1"/>
                </a:solidFill>
                <a:latin typeface="Neue Haas Grotesk Text Pro" panose="020B0504020202020204" pitchFamily="34" charset="0"/>
                <a:ea typeface="Work Sans"/>
                <a:cs typeface="Work Sans"/>
                <a:sym typeface="Work Sans"/>
              </a:rPr>
              <a:t>Nicole Kajander · Jenna Karvonen · Henna Kyrö · Kerttu Parkkinen · Giovanna Usai</a:t>
            </a:r>
            <a:br>
              <a:rPr lang="en-US" sz="525">
                <a:solidFill>
                  <a:schemeClr val="bg1"/>
                </a:solidFill>
                <a:latin typeface="Neue Haas Grotesk Text Pro" panose="020B0504020202020204" pitchFamily="34" charset="0"/>
                <a:ea typeface="Work Sans"/>
                <a:cs typeface="Work Sans"/>
                <a:sym typeface="Work Sans"/>
              </a:rPr>
            </a:br>
            <a:r>
              <a:rPr lang="en-US" sz="525">
                <a:solidFill>
                  <a:schemeClr val="bg1"/>
                </a:solidFill>
                <a:latin typeface="Neue Haas Grotesk Text Pro" panose="020B0504020202020204" pitchFamily="34" charset="0"/>
                <a:ea typeface="Work Sans"/>
                <a:cs typeface="Work Sans"/>
                <a:sym typeface="Work Sans"/>
              </a:rPr>
              <a:t>Design for Government course · Aalto University</a:t>
            </a:r>
            <a:endParaRPr lang="en-US" sz="975">
              <a:solidFill>
                <a:schemeClr val="bg1"/>
              </a:solidFill>
              <a:latin typeface="Neue Haas Grotesk Text Pro" panose="020B0504020202020204" pitchFamily="34" charset="0"/>
              <a:ea typeface="Work Sans"/>
              <a:cs typeface="Work Sans"/>
              <a:sym typeface="Work Sans"/>
            </a:endParaRPr>
          </a:p>
        </p:txBody>
      </p:sp>
      <p:sp>
        <p:nvSpPr>
          <p:cNvPr id="11" name="Google Shape;1689;p34">
            <a:extLst>
              <a:ext uri="{FF2B5EF4-FFF2-40B4-BE49-F238E27FC236}">
                <a16:creationId xmlns:a16="http://schemas.microsoft.com/office/drawing/2014/main" id="{2A663DA3-6278-88BD-4956-FD40D9272ABC}"/>
              </a:ext>
            </a:extLst>
          </p:cNvPr>
          <p:cNvSpPr txBox="1">
            <a:spLocks/>
          </p:cNvSpPr>
          <p:nvPr/>
        </p:nvSpPr>
        <p:spPr>
          <a:xfrm>
            <a:off x="633987" y="412021"/>
            <a:ext cx="7860903" cy="1201296"/>
          </a:xfrm>
          <a:prstGeom prst="rect">
            <a:avLst/>
          </a:prstGeom>
        </p:spPr>
        <p:txBody>
          <a:bodyPr spcFirstLastPara="1"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Neue Haas Grotesk Text Pro" panose="020B0504020202020204" pitchFamily="34" charset="0"/>
                <a:ea typeface="+mj-ea"/>
                <a:cs typeface="+mj-cs"/>
              </a:defRPr>
            </a:lvl1pPr>
          </a:lstStyle>
          <a:p>
            <a:pPr>
              <a:spcBef>
                <a:spcPts val="0"/>
              </a:spcBef>
              <a:buClr>
                <a:schemeClr val="dk1"/>
              </a:buClr>
              <a:buSzPts val="1100"/>
            </a:pPr>
            <a:r>
              <a:rPr lang="en-US" sz="2400"/>
              <a:t>Entry point 2:</a:t>
            </a:r>
            <a:br>
              <a:rPr lang="en-US" sz="2400"/>
            </a:br>
            <a:r>
              <a:rPr lang="fi-FI" sz="2400" b="1">
                <a:latin typeface="Neue Haas Grotesk Text Pro"/>
              </a:rPr>
              <a:t>New </a:t>
            </a:r>
            <a:r>
              <a:rPr lang="fi-FI" sz="2400" b="1" err="1">
                <a:highlight>
                  <a:srgbClr val="F6A3C7"/>
                </a:highlight>
                <a:latin typeface="Neue Haas Grotesk Text Pro"/>
              </a:rPr>
              <a:t>housing</a:t>
            </a:r>
            <a:r>
              <a:rPr lang="fi-FI" sz="2400" b="1">
                <a:highlight>
                  <a:srgbClr val="F6A3C7"/>
                </a:highlight>
                <a:latin typeface="Neue Haas Grotesk Text Pro"/>
              </a:rPr>
              <a:t> finance </a:t>
            </a:r>
            <a:r>
              <a:rPr lang="fi-FI" sz="2400" b="1" err="1">
                <a:highlight>
                  <a:srgbClr val="F6A3C7"/>
                </a:highlight>
                <a:latin typeface="Neue Haas Grotesk Text Pro"/>
              </a:rPr>
              <a:t>regulation</a:t>
            </a:r>
            <a:r>
              <a:rPr lang="fi-FI" sz="2400" b="1">
                <a:latin typeface="Neue Haas Grotesk Text Pro"/>
              </a:rPr>
              <a:t> </a:t>
            </a:r>
            <a:r>
              <a:rPr lang="fi-FI" sz="2400" b="1" err="1">
                <a:latin typeface="Neue Haas Grotesk Text Pro"/>
              </a:rPr>
              <a:t>from</a:t>
            </a:r>
            <a:r>
              <a:rPr lang="fi-FI" sz="2400" b="1">
                <a:latin typeface="Neue Haas Grotesk Text Pro"/>
              </a:rPr>
              <a:t> 1st </a:t>
            </a:r>
            <a:r>
              <a:rPr lang="fi-FI" sz="2400" b="1" err="1">
                <a:latin typeface="Neue Haas Grotesk Text Pro"/>
              </a:rPr>
              <a:t>June</a:t>
            </a:r>
            <a:r>
              <a:rPr lang="fi-FI" sz="2400" b="1">
                <a:latin typeface="Neue Haas Grotesk Text Pro"/>
              </a:rPr>
              <a:t> 2026</a:t>
            </a:r>
            <a:endParaRPr lang="en-US" sz="2400" b="1"/>
          </a:p>
        </p:txBody>
      </p:sp>
      <p:sp>
        <p:nvSpPr>
          <p:cNvPr id="2" name="Google Shape;61;p17">
            <a:extLst>
              <a:ext uri="{FF2B5EF4-FFF2-40B4-BE49-F238E27FC236}">
                <a16:creationId xmlns:a16="http://schemas.microsoft.com/office/drawing/2014/main" id="{90E28B46-2078-7435-8F11-AF7E2D69AC45}"/>
              </a:ext>
            </a:extLst>
          </p:cNvPr>
          <p:cNvSpPr txBox="1">
            <a:spLocks/>
          </p:cNvSpPr>
          <p:nvPr/>
        </p:nvSpPr>
        <p:spPr>
          <a:xfrm>
            <a:off x="0" y="-1"/>
            <a:ext cx="9144000" cy="400051"/>
          </a:xfrm>
          <a:prstGeom prst="rect">
            <a:avLst/>
          </a:prstGeom>
        </p:spPr>
        <p:txBody>
          <a:bodyPr spcFirstLastPara="1" vert="horz" wrap="square" lIns="91425" tIns="91425" rIns="91425" bIns="91425" rtlCol="0" anchor="b" anchorCtr="0">
            <a:noAutofit/>
          </a:bodyPr>
          <a:lstStyle>
            <a:lvl1pPr algn="ctr" defTabSz="914400" rtl="0" eaLnBrk="1" latinLnBrk="0" hangingPunct="1">
              <a:lnSpc>
                <a:spcPct val="90000"/>
              </a:lnSpc>
              <a:spcBef>
                <a:spcPct val="0"/>
              </a:spcBef>
              <a:buNone/>
              <a:defRPr sz="6000" kern="1200">
                <a:solidFill>
                  <a:schemeClr val="tx1"/>
                </a:solidFill>
                <a:latin typeface="Neue Haas Grotesk Text Pro" panose="020B0504020202020204" pitchFamily="34" charset="0"/>
                <a:ea typeface="+mj-ea"/>
                <a:cs typeface="+mj-cs"/>
              </a:defRPr>
            </a:lvl1pPr>
          </a:lstStyle>
          <a:p>
            <a:pPr>
              <a:spcBef>
                <a:spcPts val="0"/>
              </a:spcBef>
            </a:pPr>
            <a:r>
              <a:rPr lang="en-US" sz="675" b="1">
                <a:latin typeface="Neue Haas Grotesk Text Pro"/>
              </a:rPr>
              <a:t>REFRAMING / ANCHORING / RESEARCHING / </a:t>
            </a:r>
            <a:r>
              <a:rPr lang="en-US" sz="675" b="1">
                <a:highlight>
                  <a:srgbClr val="9FC9EB"/>
                </a:highlight>
                <a:latin typeface="Neue Haas Grotesk Text Pro"/>
              </a:rPr>
              <a:t>TAKING ACTION</a:t>
            </a:r>
            <a:r>
              <a:rPr lang="en-US" sz="675" b="1">
                <a:latin typeface="Neue Haas Grotesk Text Pro"/>
              </a:rPr>
              <a:t> / LEVERAGING / ENVISIONING</a:t>
            </a:r>
          </a:p>
        </p:txBody>
      </p:sp>
    </p:spTree>
    <p:extLst>
      <p:ext uri="{BB962C8B-B14F-4D97-AF65-F5344CB8AC3E}">
        <p14:creationId xmlns:p14="http://schemas.microsoft.com/office/powerpoint/2010/main" val="672073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DEDFE2"/>
        </a:solidFill>
        <a:effectLst/>
      </p:bgPr>
    </p:bg>
    <p:spTree>
      <p:nvGrpSpPr>
        <p:cNvPr id="1" name="Shape 1682">
          <a:extLst>
            <a:ext uri="{FF2B5EF4-FFF2-40B4-BE49-F238E27FC236}">
              <a16:creationId xmlns:a16="http://schemas.microsoft.com/office/drawing/2014/main" id="{715177AC-2ADE-D659-0712-C615BA0A6139}"/>
            </a:ext>
          </a:extLst>
        </p:cNvPr>
        <p:cNvGrpSpPr/>
        <p:nvPr/>
      </p:nvGrpSpPr>
      <p:grpSpPr>
        <a:xfrm>
          <a:off x="0" y="0"/>
          <a:ext cx="0" cy="0"/>
          <a:chOff x="0" y="0"/>
          <a:chExt cx="0" cy="0"/>
        </a:xfrm>
      </p:grpSpPr>
      <p:sp>
        <p:nvSpPr>
          <p:cNvPr id="3" name="Google Shape;1689;p34">
            <a:extLst>
              <a:ext uri="{FF2B5EF4-FFF2-40B4-BE49-F238E27FC236}">
                <a16:creationId xmlns:a16="http://schemas.microsoft.com/office/drawing/2014/main" id="{491736A6-26AD-C84C-D0BF-9E3B274CAF8C}"/>
              </a:ext>
            </a:extLst>
          </p:cNvPr>
          <p:cNvSpPr txBox="1">
            <a:spLocks/>
          </p:cNvSpPr>
          <p:nvPr/>
        </p:nvSpPr>
        <p:spPr>
          <a:xfrm>
            <a:off x="633987" y="412021"/>
            <a:ext cx="7860903" cy="1201296"/>
          </a:xfrm>
          <a:prstGeom prst="rect">
            <a:avLst/>
          </a:prstGeom>
        </p:spPr>
        <p:txBody>
          <a:bodyPr spcFirstLastPara="1"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Neue Haas Grotesk Text Pro" panose="020B0504020202020204" pitchFamily="34" charset="0"/>
                <a:ea typeface="+mj-ea"/>
                <a:cs typeface="+mj-cs"/>
              </a:defRPr>
            </a:lvl1pPr>
          </a:lstStyle>
          <a:p>
            <a:pPr>
              <a:spcBef>
                <a:spcPts val="0"/>
              </a:spcBef>
              <a:buClr>
                <a:schemeClr val="dk1"/>
              </a:buClr>
              <a:buSzPts val="1100"/>
            </a:pPr>
            <a:r>
              <a:rPr lang="en-US" sz="2400"/>
              <a:t>Entry point 3:</a:t>
            </a:r>
            <a:br>
              <a:rPr lang="en-US" sz="2400"/>
            </a:br>
            <a:r>
              <a:rPr lang="fi-FI" sz="2400" b="1" err="1">
                <a:latin typeface="Neue Haas Grotesk Text Pro"/>
              </a:rPr>
              <a:t>Utilizing</a:t>
            </a:r>
            <a:r>
              <a:rPr lang="fi-FI" sz="2400" b="1">
                <a:latin typeface="Neue Haas Grotesk Text Pro"/>
              </a:rPr>
              <a:t> </a:t>
            </a:r>
            <a:r>
              <a:rPr lang="fi-FI" sz="2400" b="1" err="1">
                <a:highlight>
                  <a:srgbClr val="E97132"/>
                </a:highlight>
                <a:latin typeface="Neue Haas Grotesk Text Pro"/>
              </a:rPr>
              <a:t>property</a:t>
            </a:r>
            <a:r>
              <a:rPr lang="fi-FI" sz="2400" b="1">
                <a:highlight>
                  <a:srgbClr val="E97132"/>
                </a:highlight>
                <a:latin typeface="Neue Haas Grotesk Text Pro"/>
              </a:rPr>
              <a:t> </a:t>
            </a:r>
            <a:r>
              <a:rPr lang="fi-FI" sz="2400" b="1" err="1">
                <a:highlight>
                  <a:srgbClr val="E97132"/>
                </a:highlight>
                <a:latin typeface="Neue Haas Grotesk Text Pro"/>
              </a:rPr>
              <a:t>tax</a:t>
            </a:r>
            <a:r>
              <a:rPr lang="fi-FI" sz="2400" b="1">
                <a:latin typeface="Neue Haas Grotesk Text Pro"/>
              </a:rPr>
              <a:t> as a </a:t>
            </a:r>
            <a:r>
              <a:rPr lang="fi-FI" sz="2400" b="1" err="1">
                <a:latin typeface="Neue Haas Grotesk Text Pro"/>
              </a:rPr>
              <a:t>financial</a:t>
            </a:r>
            <a:r>
              <a:rPr lang="fi-FI" sz="2400" b="1">
                <a:latin typeface="Neue Haas Grotesk Text Pro"/>
              </a:rPr>
              <a:t> </a:t>
            </a:r>
            <a:r>
              <a:rPr lang="fi-FI" sz="2400" b="1" err="1">
                <a:latin typeface="Neue Haas Grotesk Text Pro"/>
              </a:rPr>
              <a:t>instrument</a:t>
            </a:r>
            <a:endParaRPr lang="en-US" sz="2400" b="1"/>
          </a:p>
        </p:txBody>
      </p:sp>
      <p:sp>
        <p:nvSpPr>
          <p:cNvPr id="1716" name="Google Shape;1716;p34">
            <a:extLst>
              <a:ext uri="{FF2B5EF4-FFF2-40B4-BE49-F238E27FC236}">
                <a16:creationId xmlns:a16="http://schemas.microsoft.com/office/drawing/2014/main" id="{F32B1BF7-3706-106D-684C-B8D55AEB7F1F}"/>
              </a:ext>
            </a:extLst>
          </p:cNvPr>
          <p:cNvSpPr txBox="1"/>
          <p:nvPr/>
        </p:nvSpPr>
        <p:spPr>
          <a:xfrm>
            <a:off x="633987" y="1601710"/>
            <a:ext cx="2844315" cy="2103347"/>
          </a:xfrm>
          <a:prstGeom prst="rect">
            <a:avLst/>
          </a:prstGeom>
          <a:noFill/>
          <a:ln>
            <a:noFill/>
          </a:ln>
        </p:spPr>
        <p:txBody>
          <a:bodyPr spcFirstLastPara="1" wrap="square" lIns="91425" tIns="91425" rIns="91425" bIns="91425" anchor="t" anchorCtr="0">
            <a:noAutofit/>
          </a:bodyPr>
          <a:lstStyle/>
          <a:p>
            <a:pPr>
              <a:lnSpc>
                <a:spcPct val="115000"/>
              </a:lnSpc>
              <a:spcAft>
                <a:spcPts val="1600"/>
              </a:spcAft>
            </a:pPr>
            <a:r>
              <a:rPr lang="en" sz="1125">
                <a:latin typeface="Neue Haas Grotesk Text Pro" panose="020B0504020202020204" pitchFamily="34" charset="0"/>
                <a:ea typeface="Roboto"/>
                <a:cs typeface="Roboto"/>
                <a:sym typeface="Roboto"/>
              </a:rPr>
              <a:t>Currently, the City’s property tax is redirected and used for the City’s infrastructure and services.</a:t>
            </a:r>
          </a:p>
          <a:p>
            <a:pPr>
              <a:lnSpc>
                <a:spcPct val="115000"/>
              </a:lnSpc>
              <a:spcAft>
                <a:spcPts val="1600"/>
              </a:spcAft>
            </a:pPr>
            <a:r>
              <a:rPr lang="en" sz="1125">
                <a:latin typeface="Neue Haas Grotesk Text Pro" panose="020B0504020202020204" pitchFamily="34" charset="0"/>
                <a:ea typeface="Roboto"/>
                <a:cs typeface="Roboto"/>
                <a:sym typeface="Roboto"/>
              </a:rPr>
              <a:t>Leveraging existing financial instruments could support housing com</a:t>
            </a:r>
            <a:r>
              <a:rPr lang="fi-FI" sz="1125" err="1">
                <a:latin typeface="Neue Haas Grotesk Text Pro" panose="020B0504020202020204" pitchFamily="34" charset="0"/>
                <a:ea typeface="Roboto"/>
                <a:cs typeface="Roboto"/>
                <a:sym typeface="Roboto"/>
              </a:rPr>
              <a:t>pa</a:t>
            </a:r>
            <a:r>
              <a:rPr lang="en" sz="1125">
                <a:latin typeface="Neue Haas Grotesk Text Pro" panose="020B0504020202020204" pitchFamily="34" charset="0"/>
                <a:ea typeface="Roboto"/>
                <a:cs typeface="Roboto"/>
                <a:sym typeface="Roboto"/>
              </a:rPr>
              <a:t>nies and motivate climate investment. This could potentially create a </a:t>
            </a:r>
            <a:r>
              <a:rPr lang="en" sz="1125" b="1">
                <a:highlight>
                  <a:srgbClr val="F6A3C7"/>
                </a:highlight>
                <a:latin typeface="Neue Haas Grotesk Text Pro" panose="020B0504020202020204" pitchFamily="34" charset="0"/>
                <a:ea typeface="Roboto"/>
                <a:cs typeface="Roboto"/>
                <a:sym typeface="Roboto"/>
              </a:rPr>
              <a:t>climate investment fund </a:t>
            </a:r>
            <a:r>
              <a:rPr lang="en" sz="1125">
                <a:latin typeface="Neue Haas Grotesk Text Pro" panose="020B0504020202020204" pitchFamily="34" charset="0"/>
                <a:ea typeface="Roboto"/>
                <a:cs typeface="Roboto"/>
                <a:sym typeface="Roboto"/>
              </a:rPr>
              <a:t>distributed equally to the most vulnerable.</a:t>
            </a:r>
            <a:endParaRPr lang="en" sz="1125" b="1">
              <a:latin typeface="Neue Haas Grotesk Text Pro" panose="020B0504020202020204" pitchFamily="34" charset="0"/>
              <a:ea typeface="Roboto"/>
              <a:cs typeface="Roboto"/>
              <a:sym typeface="Roboto"/>
            </a:endParaRPr>
          </a:p>
        </p:txBody>
      </p:sp>
      <p:sp>
        <p:nvSpPr>
          <p:cNvPr id="1668" name="Google Shape;1716;p34">
            <a:extLst>
              <a:ext uri="{FF2B5EF4-FFF2-40B4-BE49-F238E27FC236}">
                <a16:creationId xmlns:a16="http://schemas.microsoft.com/office/drawing/2014/main" id="{1A14EE3C-8FCA-5004-B065-DE7183FF2DFE}"/>
              </a:ext>
            </a:extLst>
          </p:cNvPr>
          <p:cNvSpPr txBox="1"/>
          <p:nvPr/>
        </p:nvSpPr>
        <p:spPr>
          <a:xfrm>
            <a:off x="633987" y="3985060"/>
            <a:ext cx="2844315" cy="478388"/>
          </a:xfrm>
          <a:prstGeom prst="rect">
            <a:avLst/>
          </a:prstGeom>
          <a:noFill/>
          <a:ln>
            <a:noFill/>
          </a:ln>
        </p:spPr>
        <p:txBody>
          <a:bodyPr spcFirstLastPara="1" wrap="square" lIns="91425" tIns="91425" rIns="91425" bIns="91425" anchor="t" anchorCtr="0">
            <a:noAutofit/>
          </a:bodyPr>
          <a:lstStyle/>
          <a:p>
            <a:pPr lvl="0">
              <a:defRPr/>
            </a:pPr>
            <a:r>
              <a:rPr lang="en" sz="600" b="1">
                <a:latin typeface="Neue Haas Grotesk Text Pro" panose="020B0504020202020204" pitchFamily="34" charset="77"/>
                <a:ea typeface="Roboto"/>
                <a:cs typeface="Roboto"/>
                <a:sym typeface="Roboto"/>
              </a:rPr>
              <a:t>Case study: Italy: </a:t>
            </a:r>
            <a:r>
              <a:rPr lang="en-US" sz="600" b="1" err="1">
                <a:latin typeface="Neue Haas Grotesk Text Pro" panose="020B0504020202020204" pitchFamily="34" charset="77"/>
              </a:rPr>
              <a:t>Superbonus</a:t>
            </a:r>
            <a:r>
              <a:rPr lang="en-US" sz="600" b="1">
                <a:latin typeface="Neue Haas Grotesk Text Pro" panose="020B0504020202020204" pitchFamily="34" charset="77"/>
              </a:rPr>
              <a:t> 110%, Introduced a tax credit of up to 110% </a:t>
            </a:r>
            <a:r>
              <a:rPr lang="en-US" sz="600">
                <a:latin typeface="Neue Haas Grotesk Text Pro" panose="020B0504020202020204" pitchFamily="34" charset="77"/>
              </a:rPr>
              <a:t>for energy-efficiency and seismic retrofits of buildings (from 2020; later reduced rates). </a:t>
            </a:r>
            <a:r>
              <a:rPr lang="en-US" sz="600" b="1">
                <a:latin typeface="Neue Haas Grotesk Text Pro" panose="020B0504020202020204" pitchFamily="34" charset="77"/>
              </a:rPr>
              <a:t>Triggered a sharp increase in renovation projects</a:t>
            </a:r>
            <a:r>
              <a:rPr lang="en-US" sz="600">
                <a:latin typeface="Neue Haas Grotesk Text Pro" panose="020B0504020202020204" pitchFamily="34" charset="77"/>
              </a:rPr>
              <a:t>, especially energy retrofits in apartment buildings. </a:t>
            </a:r>
          </a:p>
        </p:txBody>
      </p:sp>
      <p:pic>
        <p:nvPicPr>
          <p:cNvPr id="7" name="Picture 204" descr="A picture containing shape&#10;&#10;Description automatically generated">
            <a:extLst>
              <a:ext uri="{FF2B5EF4-FFF2-40B4-BE49-F238E27FC236}">
                <a16:creationId xmlns:a16="http://schemas.microsoft.com/office/drawing/2014/main" id="{73B73B91-470B-228C-200D-B09706F7AD32}"/>
              </a:ext>
            </a:extLst>
          </p:cNvPr>
          <p:cNvPicPr>
            <a:picLocks noChangeAspect="1"/>
          </p:cNvPicPr>
          <p:nvPr/>
        </p:nvPicPr>
        <p:blipFill>
          <a:blip r:embed="rId3"/>
          <a:stretch>
            <a:fillRect/>
          </a:stretch>
        </p:blipFill>
        <p:spPr>
          <a:xfrm>
            <a:off x="4039016" y="2386121"/>
            <a:ext cx="2597304" cy="2009679"/>
          </a:xfrm>
          <a:prstGeom prst="rect">
            <a:avLst/>
          </a:prstGeom>
        </p:spPr>
      </p:pic>
      <p:pic>
        <p:nvPicPr>
          <p:cNvPr id="8" name="Picture 206" descr="Logo&#10;&#10;Description automatically generated">
            <a:extLst>
              <a:ext uri="{FF2B5EF4-FFF2-40B4-BE49-F238E27FC236}">
                <a16:creationId xmlns:a16="http://schemas.microsoft.com/office/drawing/2014/main" id="{042BF370-73BD-A4B8-3BEB-A52E9789E0A5}"/>
              </a:ext>
            </a:extLst>
          </p:cNvPr>
          <p:cNvPicPr>
            <a:picLocks noChangeAspect="1"/>
          </p:cNvPicPr>
          <p:nvPr/>
        </p:nvPicPr>
        <p:blipFill>
          <a:blip r:embed="rId4"/>
          <a:stretch>
            <a:fillRect/>
          </a:stretch>
        </p:blipFill>
        <p:spPr>
          <a:xfrm>
            <a:off x="6838655" y="3678675"/>
            <a:ext cx="762000" cy="1228725"/>
          </a:xfrm>
          <a:prstGeom prst="rect">
            <a:avLst/>
          </a:prstGeom>
        </p:spPr>
      </p:pic>
      <p:pic>
        <p:nvPicPr>
          <p:cNvPr id="9" name="Picture 208" descr="Icon&#10;&#10;Description automatically generated">
            <a:extLst>
              <a:ext uri="{FF2B5EF4-FFF2-40B4-BE49-F238E27FC236}">
                <a16:creationId xmlns:a16="http://schemas.microsoft.com/office/drawing/2014/main" id="{BB0A456D-40B2-4A77-BCEC-303BDBCBA0F1}"/>
              </a:ext>
            </a:extLst>
          </p:cNvPr>
          <p:cNvPicPr>
            <a:picLocks noChangeAspect="1"/>
          </p:cNvPicPr>
          <p:nvPr/>
        </p:nvPicPr>
        <p:blipFill>
          <a:blip r:embed="rId5"/>
          <a:stretch>
            <a:fillRect/>
          </a:stretch>
        </p:blipFill>
        <p:spPr>
          <a:xfrm>
            <a:off x="8095676" y="3855661"/>
            <a:ext cx="828675" cy="1504950"/>
          </a:xfrm>
          <a:prstGeom prst="rect">
            <a:avLst/>
          </a:prstGeom>
        </p:spPr>
      </p:pic>
      <p:pic>
        <p:nvPicPr>
          <p:cNvPr id="10" name="Picture 210" descr="Logo&#10;&#10;Description automatically generated">
            <a:extLst>
              <a:ext uri="{FF2B5EF4-FFF2-40B4-BE49-F238E27FC236}">
                <a16:creationId xmlns:a16="http://schemas.microsoft.com/office/drawing/2014/main" id="{A330F875-B385-0BF4-9951-706B841F1AF8}"/>
              </a:ext>
            </a:extLst>
          </p:cNvPr>
          <p:cNvPicPr>
            <a:picLocks noChangeAspect="1"/>
          </p:cNvPicPr>
          <p:nvPr/>
        </p:nvPicPr>
        <p:blipFill>
          <a:blip r:embed="rId6"/>
          <a:stretch>
            <a:fillRect/>
          </a:stretch>
        </p:blipFill>
        <p:spPr>
          <a:xfrm>
            <a:off x="8324850" y="866973"/>
            <a:ext cx="819150" cy="1304925"/>
          </a:xfrm>
          <a:prstGeom prst="rect">
            <a:avLst/>
          </a:prstGeom>
        </p:spPr>
      </p:pic>
      <p:pic>
        <p:nvPicPr>
          <p:cNvPr id="2" name="Picture 82" descr="Logo&#10;&#10;Description automatically generated">
            <a:extLst>
              <a:ext uri="{FF2B5EF4-FFF2-40B4-BE49-F238E27FC236}">
                <a16:creationId xmlns:a16="http://schemas.microsoft.com/office/drawing/2014/main" id="{F24210D9-A508-87DA-9C62-74C148400124}"/>
              </a:ext>
            </a:extLst>
          </p:cNvPr>
          <p:cNvPicPr>
            <a:picLocks noChangeAspect="1"/>
          </p:cNvPicPr>
          <p:nvPr/>
        </p:nvPicPr>
        <p:blipFill>
          <a:blip r:embed="rId7"/>
          <a:stretch>
            <a:fillRect/>
          </a:stretch>
        </p:blipFill>
        <p:spPr>
          <a:xfrm>
            <a:off x="6558375" y="1341164"/>
            <a:ext cx="1951639" cy="1819325"/>
          </a:xfrm>
          <a:prstGeom prst="rect">
            <a:avLst/>
          </a:prstGeom>
        </p:spPr>
      </p:pic>
      <p:sp>
        <p:nvSpPr>
          <p:cNvPr id="5" name="Google Shape;198;p27">
            <a:extLst>
              <a:ext uri="{FF2B5EF4-FFF2-40B4-BE49-F238E27FC236}">
                <a16:creationId xmlns:a16="http://schemas.microsoft.com/office/drawing/2014/main" id="{E44AE5CB-F149-5094-8DBD-19D32FD664B1}"/>
              </a:ext>
            </a:extLst>
          </p:cNvPr>
          <p:cNvSpPr txBox="1"/>
          <p:nvPr/>
        </p:nvSpPr>
        <p:spPr>
          <a:xfrm>
            <a:off x="381131" y="4743450"/>
            <a:ext cx="3941181" cy="268592"/>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defRPr/>
            </a:pPr>
            <a:r>
              <a:rPr lang="en-US" sz="525">
                <a:solidFill>
                  <a:schemeClr val="bg1"/>
                </a:solidFill>
                <a:latin typeface="Neue Haas Grotesk Text Pro" panose="020B0504020202020204" pitchFamily="34" charset="0"/>
                <a:ea typeface="Work Sans"/>
                <a:cs typeface="Work Sans"/>
                <a:sym typeface="Work Sans"/>
              </a:rPr>
              <a:t>Creative Commons CC BY 4.0 2026 </a:t>
            </a:r>
          </a:p>
          <a:p>
            <a:pPr lvl="0">
              <a:defRPr/>
            </a:pPr>
            <a:r>
              <a:rPr lang="en-US" sz="525">
                <a:solidFill>
                  <a:schemeClr val="bg1"/>
                </a:solidFill>
                <a:latin typeface="Neue Haas Grotesk Text Pro" panose="020B0504020202020204" pitchFamily="34" charset="0"/>
                <a:ea typeface="Work Sans"/>
                <a:cs typeface="Work Sans"/>
                <a:sym typeface="Work Sans"/>
              </a:rPr>
              <a:t>Nicole Kajander · Jenna Karvonen · Henna Kyrö · Kerttu Parkkinen · Giovanna Usai</a:t>
            </a:r>
            <a:br>
              <a:rPr lang="en-US" sz="525">
                <a:solidFill>
                  <a:schemeClr val="bg1"/>
                </a:solidFill>
                <a:latin typeface="Neue Haas Grotesk Text Pro" panose="020B0504020202020204" pitchFamily="34" charset="0"/>
                <a:ea typeface="Work Sans"/>
                <a:cs typeface="Work Sans"/>
                <a:sym typeface="Work Sans"/>
              </a:rPr>
            </a:br>
            <a:r>
              <a:rPr lang="en-US" sz="525">
                <a:solidFill>
                  <a:schemeClr val="bg1"/>
                </a:solidFill>
                <a:latin typeface="Neue Haas Grotesk Text Pro" panose="020B0504020202020204" pitchFamily="34" charset="0"/>
                <a:ea typeface="Work Sans"/>
                <a:cs typeface="Work Sans"/>
                <a:sym typeface="Work Sans"/>
              </a:rPr>
              <a:t>Design for Government course · Aalto University</a:t>
            </a:r>
            <a:endParaRPr lang="en-US" sz="975">
              <a:solidFill>
                <a:schemeClr val="bg1"/>
              </a:solidFill>
              <a:latin typeface="Neue Haas Grotesk Text Pro" panose="020B0504020202020204" pitchFamily="34" charset="0"/>
              <a:ea typeface="Work Sans"/>
              <a:cs typeface="Work Sans"/>
              <a:sym typeface="Work Sans"/>
            </a:endParaRPr>
          </a:p>
        </p:txBody>
      </p:sp>
      <p:sp>
        <p:nvSpPr>
          <p:cNvPr id="4" name="Google Shape;61;p17">
            <a:extLst>
              <a:ext uri="{FF2B5EF4-FFF2-40B4-BE49-F238E27FC236}">
                <a16:creationId xmlns:a16="http://schemas.microsoft.com/office/drawing/2014/main" id="{BE0627DF-B85E-3DC9-81C8-8DC1E398E765}"/>
              </a:ext>
            </a:extLst>
          </p:cNvPr>
          <p:cNvSpPr txBox="1">
            <a:spLocks/>
          </p:cNvSpPr>
          <p:nvPr/>
        </p:nvSpPr>
        <p:spPr>
          <a:xfrm>
            <a:off x="0" y="-1"/>
            <a:ext cx="9144000" cy="400051"/>
          </a:xfrm>
          <a:prstGeom prst="rect">
            <a:avLst/>
          </a:prstGeom>
        </p:spPr>
        <p:txBody>
          <a:bodyPr spcFirstLastPara="1" vert="horz" wrap="square" lIns="91425" tIns="91425" rIns="91425" bIns="91425" rtlCol="0" anchor="b" anchorCtr="0">
            <a:noAutofit/>
          </a:bodyPr>
          <a:lstStyle>
            <a:lvl1pPr algn="ctr" defTabSz="914400" rtl="0" eaLnBrk="1" latinLnBrk="0" hangingPunct="1">
              <a:lnSpc>
                <a:spcPct val="90000"/>
              </a:lnSpc>
              <a:spcBef>
                <a:spcPct val="0"/>
              </a:spcBef>
              <a:buNone/>
              <a:defRPr sz="6000" kern="1200">
                <a:solidFill>
                  <a:schemeClr val="tx1"/>
                </a:solidFill>
                <a:latin typeface="Neue Haas Grotesk Text Pro" panose="020B0504020202020204" pitchFamily="34" charset="0"/>
                <a:ea typeface="+mj-ea"/>
                <a:cs typeface="+mj-cs"/>
              </a:defRPr>
            </a:lvl1pPr>
          </a:lstStyle>
          <a:p>
            <a:pPr>
              <a:spcBef>
                <a:spcPts val="0"/>
              </a:spcBef>
            </a:pPr>
            <a:r>
              <a:rPr lang="en-US" sz="675" b="1">
                <a:latin typeface="Neue Haas Grotesk Text Pro"/>
              </a:rPr>
              <a:t>REFRAMING / ANCHORING / RESEARCHING / </a:t>
            </a:r>
            <a:r>
              <a:rPr lang="en-US" sz="675" b="1">
                <a:highlight>
                  <a:srgbClr val="9FC9EB"/>
                </a:highlight>
                <a:latin typeface="Neue Haas Grotesk Text Pro"/>
              </a:rPr>
              <a:t>TAKING ACTION</a:t>
            </a:r>
            <a:r>
              <a:rPr lang="en-US" sz="675" b="1">
                <a:latin typeface="Neue Haas Grotesk Text Pro"/>
              </a:rPr>
              <a:t> / LEVERAGING / ENVISIONING</a:t>
            </a:r>
          </a:p>
        </p:txBody>
      </p:sp>
    </p:spTree>
    <p:extLst>
      <p:ext uri="{BB962C8B-B14F-4D97-AF65-F5344CB8AC3E}">
        <p14:creationId xmlns:p14="http://schemas.microsoft.com/office/powerpoint/2010/main" val="26122610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DEDFE2"/>
        </a:solidFill>
        <a:effectLst/>
      </p:bgPr>
    </p:bg>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8536A53F-DE65-C563-6988-3C63FB1FB985}"/>
              </a:ext>
            </a:extLst>
          </p:cNvPr>
          <p:cNvPicPr>
            <a:picLocks noChangeAspect="1"/>
          </p:cNvPicPr>
          <p:nvPr/>
        </p:nvPicPr>
        <p:blipFill>
          <a:blip r:embed="rId2"/>
          <a:stretch>
            <a:fillRect/>
          </a:stretch>
        </p:blipFill>
        <p:spPr>
          <a:xfrm>
            <a:off x="2623771" y="3136441"/>
            <a:ext cx="3154310" cy="1284329"/>
          </a:xfrm>
          <a:prstGeom prst="rect">
            <a:avLst/>
          </a:prstGeom>
        </p:spPr>
      </p:pic>
      <p:pic>
        <p:nvPicPr>
          <p:cNvPr id="23" name="Picture 22" descr="A picture containing silhouette&#10;&#10;Description automatically generated">
            <a:extLst>
              <a:ext uri="{FF2B5EF4-FFF2-40B4-BE49-F238E27FC236}">
                <a16:creationId xmlns:a16="http://schemas.microsoft.com/office/drawing/2014/main" id="{3F0F8C6E-082C-8CD4-5483-66FC0318BB80}"/>
              </a:ext>
            </a:extLst>
          </p:cNvPr>
          <p:cNvPicPr>
            <a:picLocks noChangeAspect="1"/>
          </p:cNvPicPr>
          <p:nvPr/>
        </p:nvPicPr>
        <p:blipFill>
          <a:blip r:embed="rId3"/>
          <a:stretch>
            <a:fillRect/>
          </a:stretch>
        </p:blipFill>
        <p:spPr>
          <a:xfrm>
            <a:off x="2886345" y="3282166"/>
            <a:ext cx="670822" cy="338051"/>
          </a:xfrm>
          <a:prstGeom prst="rect">
            <a:avLst/>
          </a:prstGeom>
        </p:spPr>
      </p:pic>
      <p:pic>
        <p:nvPicPr>
          <p:cNvPr id="26" name="Picture 25" descr="Diagram&#10;&#10;Description automatically generated">
            <a:extLst>
              <a:ext uri="{FF2B5EF4-FFF2-40B4-BE49-F238E27FC236}">
                <a16:creationId xmlns:a16="http://schemas.microsoft.com/office/drawing/2014/main" id="{D777B85B-C18A-8256-E973-A94CD482EFF4}"/>
              </a:ext>
            </a:extLst>
          </p:cNvPr>
          <p:cNvPicPr>
            <a:picLocks noChangeAspect="1"/>
          </p:cNvPicPr>
          <p:nvPr/>
        </p:nvPicPr>
        <p:blipFill>
          <a:blip r:embed="rId4"/>
          <a:stretch>
            <a:fillRect/>
          </a:stretch>
        </p:blipFill>
        <p:spPr>
          <a:xfrm>
            <a:off x="3190172" y="2052634"/>
            <a:ext cx="2097612" cy="1635062"/>
          </a:xfrm>
          <a:prstGeom prst="rect">
            <a:avLst/>
          </a:prstGeom>
        </p:spPr>
      </p:pic>
      <p:pic>
        <p:nvPicPr>
          <p:cNvPr id="17" name="Picture 16" descr="A close-up of a zebra&#10;&#10;Description automatically generated with medium confidence">
            <a:extLst>
              <a:ext uri="{FF2B5EF4-FFF2-40B4-BE49-F238E27FC236}">
                <a16:creationId xmlns:a16="http://schemas.microsoft.com/office/drawing/2014/main" id="{5099134E-BFEB-15A1-ACBA-758980FA08AD}"/>
              </a:ext>
            </a:extLst>
          </p:cNvPr>
          <p:cNvPicPr>
            <a:picLocks noChangeAspect="1"/>
          </p:cNvPicPr>
          <p:nvPr/>
        </p:nvPicPr>
        <p:blipFill>
          <a:blip r:embed="rId5"/>
          <a:stretch>
            <a:fillRect/>
          </a:stretch>
        </p:blipFill>
        <p:spPr>
          <a:xfrm>
            <a:off x="3181347" y="3476556"/>
            <a:ext cx="550078" cy="374894"/>
          </a:xfrm>
          <a:prstGeom prst="rect">
            <a:avLst/>
          </a:prstGeom>
        </p:spPr>
      </p:pic>
      <p:pic>
        <p:nvPicPr>
          <p:cNvPr id="20" name="Picture 19" descr="A close-up of a zebra&#10;&#10;Description automatically generated with medium confidence">
            <a:extLst>
              <a:ext uri="{FF2B5EF4-FFF2-40B4-BE49-F238E27FC236}">
                <a16:creationId xmlns:a16="http://schemas.microsoft.com/office/drawing/2014/main" id="{1A3777F7-6FA2-8F8D-AD6B-3037B6F842D8}"/>
              </a:ext>
            </a:extLst>
          </p:cNvPr>
          <p:cNvPicPr>
            <a:picLocks noChangeAspect="1"/>
          </p:cNvPicPr>
          <p:nvPr/>
        </p:nvPicPr>
        <p:blipFill>
          <a:blip r:embed="rId5"/>
          <a:stretch>
            <a:fillRect/>
          </a:stretch>
        </p:blipFill>
        <p:spPr>
          <a:xfrm>
            <a:off x="4413237" y="3967923"/>
            <a:ext cx="402231" cy="274132"/>
          </a:xfrm>
          <a:prstGeom prst="rect">
            <a:avLst/>
          </a:prstGeom>
        </p:spPr>
      </p:pic>
      <p:pic>
        <p:nvPicPr>
          <p:cNvPr id="19" name="Picture 18" descr="A close-up of a zebra&#10;&#10;Description automatically generated with medium confidence">
            <a:extLst>
              <a:ext uri="{FF2B5EF4-FFF2-40B4-BE49-F238E27FC236}">
                <a16:creationId xmlns:a16="http://schemas.microsoft.com/office/drawing/2014/main" id="{9CE1CFE8-CD4C-ECF3-EBC9-6D4C9B2DC5BA}"/>
              </a:ext>
            </a:extLst>
          </p:cNvPr>
          <p:cNvPicPr>
            <a:picLocks noChangeAspect="1"/>
          </p:cNvPicPr>
          <p:nvPr/>
        </p:nvPicPr>
        <p:blipFill>
          <a:blip r:embed="rId5"/>
          <a:stretch>
            <a:fillRect/>
          </a:stretch>
        </p:blipFill>
        <p:spPr>
          <a:xfrm>
            <a:off x="4334039" y="3535233"/>
            <a:ext cx="402231" cy="274132"/>
          </a:xfrm>
          <a:prstGeom prst="rect">
            <a:avLst/>
          </a:prstGeom>
        </p:spPr>
      </p:pic>
      <p:pic>
        <p:nvPicPr>
          <p:cNvPr id="24" name="Picture 23" descr="A picture containing silhouette&#10;&#10;Description automatically generated">
            <a:extLst>
              <a:ext uri="{FF2B5EF4-FFF2-40B4-BE49-F238E27FC236}">
                <a16:creationId xmlns:a16="http://schemas.microsoft.com/office/drawing/2014/main" id="{B346C3DA-FD15-6556-DEA9-6560D9E4320F}"/>
              </a:ext>
            </a:extLst>
          </p:cNvPr>
          <p:cNvPicPr>
            <a:picLocks noChangeAspect="1"/>
          </p:cNvPicPr>
          <p:nvPr/>
        </p:nvPicPr>
        <p:blipFill>
          <a:blip r:embed="rId3"/>
          <a:stretch>
            <a:fillRect/>
          </a:stretch>
        </p:blipFill>
        <p:spPr>
          <a:xfrm>
            <a:off x="3855340" y="3620218"/>
            <a:ext cx="670822" cy="338051"/>
          </a:xfrm>
          <a:prstGeom prst="rect">
            <a:avLst/>
          </a:prstGeom>
        </p:spPr>
      </p:pic>
      <p:pic>
        <p:nvPicPr>
          <p:cNvPr id="22" name="Picture 21" descr="Icon&#10;&#10;Description automatically generated with medium confidence">
            <a:extLst>
              <a:ext uri="{FF2B5EF4-FFF2-40B4-BE49-F238E27FC236}">
                <a16:creationId xmlns:a16="http://schemas.microsoft.com/office/drawing/2014/main" id="{F69EC76E-0C85-76BB-79B7-9B2C04D13BD7}"/>
              </a:ext>
            </a:extLst>
          </p:cNvPr>
          <p:cNvPicPr>
            <a:picLocks noChangeAspect="1"/>
          </p:cNvPicPr>
          <p:nvPr/>
        </p:nvPicPr>
        <p:blipFill>
          <a:blip r:embed="rId6"/>
          <a:stretch>
            <a:fillRect/>
          </a:stretch>
        </p:blipFill>
        <p:spPr>
          <a:xfrm>
            <a:off x="3730408" y="3820608"/>
            <a:ext cx="516512" cy="358876"/>
          </a:xfrm>
          <a:prstGeom prst="rect">
            <a:avLst/>
          </a:prstGeom>
        </p:spPr>
      </p:pic>
      <p:pic>
        <p:nvPicPr>
          <p:cNvPr id="21" name="Picture 20" descr="A picture containing text, vector graphics&#10;&#10;Description automatically generated">
            <a:extLst>
              <a:ext uri="{FF2B5EF4-FFF2-40B4-BE49-F238E27FC236}">
                <a16:creationId xmlns:a16="http://schemas.microsoft.com/office/drawing/2014/main" id="{59866A7D-5981-860E-C9C6-C9BC54AC8CC7}"/>
              </a:ext>
            </a:extLst>
          </p:cNvPr>
          <p:cNvPicPr>
            <a:picLocks noChangeAspect="1"/>
          </p:cNvPicPr>
          <p:nvPr/>
        </p:nvPicPr>
        <p:blipFill>
          <a:blip r:embed="rId7"/>
          <a:stretch>
            <a:fillRect/>
          </a:stretch>
        </p:blipFill>
        <p:spPr>
          <a:xfrm>
            <a:off x="4735517" y="2532577"/>
            <a:ext cx="784977" cy="1499178"/>
          </a:xfrm>
          <a:prstGeom prst="rect">
            <a:avLst/>
          </a:prstGeom>
        </p:spPr>
      </p:pic>
      <p:sp>
        <p:nvSpPr>
          <p:cNvPr id="27" name="Google Shape;693;p23">
            <a:extLst>
              <a:ext uri="{FF2B5EF4-FFF2-40B4-BE49-F238E27FC236}">
                <a16:creationId xmlns:a16="http://schemas.microsoft.com/office/drawing/2014/main" id="{AF7ABCEB-A1EB-373A-10E1-4BCF6C3F10CF}"/>
              </a:ext>
            </a:extLst>
          </p:cNvPr>
          <p:cNvSpPr txBox="1"/>
          <p:nvPr/>
        </p:nvSpPr>
        <p:spPr>
          <a:xfrm>
            <a:off x="3358507" y="1528942"/>
            <a:ext cx="1996256" cy="481200"/>
          </a:xfrm>
          <a:prstGeom prst="rect">
            <a:avLst/>
          </a:prstGeom>
          <a:noFill/>
          <a:ln>
            <a:noFill/>
          </a:ln>
        </p:spPr>
        <p:txBody>
          <a:bodyPr spcFirstLastPara="1" wrap="square" lIns="91425" tIns="91425" rIns="91425" bIns="91425" anchor="t" anchorCtr="0">
            <a:noAutofit/>
          </a:bodyPr>
          <a:lstStyle/>
          <a:p>
            <a:pPr algn="ctr"/>
            <a:r>
              <a:rPr lang="en-US" sz="1200">
                <a:latin typeface="Neue Haas Grotesk Text Pro"/>
              </a:rPr>
              <a:t>Living building rate 0,41% (in Helsinki)</a:t>
            </a:r>
          </a:p>
          <a:p>
            <a:pPr algn="ctr">
              <a:buClr>
                <a:srgbClr val="000000"/>
              </a:buClr>
              <a:buSzPts val="1100"/>
            </a:pPr>
            <a:endParaRPr lang="en-US" sz="1200">
              <a:latin typeface="Neue Haas Grotesk Text Pro" panose="020B0504020202020204" pitchFamily="34" charset="0"/>
              <a:ea typeface="Roboto"/>
              <a:cs typeface="Roboto"/>
              <a:sym typeface="Roboto"/>
            </a:endParaRPr>
          </a:p>
          <a:p>
            <a:pPr algn="ctr"/>
            <a:endParaRPr lang="en-US" sz="1200">
              <a:latin typeface="Neue Haas Grotesk Text Pro" panose="020B0504020202020204" pitchFamily="34" charset="0"/>
              <a:ea typeface="Roboto"/>
              <a:cs typeface="Roboto"/>
              <a:sym typeface="Roboto"/>
            </a:endParaRPr>
          </a:p>
        </p:txBody>
      </p:sp>
      <p:sp>
        <p:nvSpPr>
          <p:cNvPr id="28" name="Google Shape;693;p23">
            <a:extLst>
              <a:ext uri="{FF2B5EF4-FFF2-40B4-BE49-F238E27FC236}">
                <a16:creationId xmlns:a16="http://schemas.microsoft.com/office/drawing/2014/main" id="{92714833-EBFA-78C0-0A81-BCD3A663C8D7}"/>
              </a:ext>
            </a:extLst>
          </p:cNvPr>
          <p:cNvSpPr txBox="1"/>
          <p:nvPr/>
        </p:nvSpPr>
        <p:spPr>
          <a:xfrm>
            <a:off x="3654209" y="4471452"/>
            <a:ext cx="1359660" cy="578867"/>
          </a:xfrm>
          <a:prstGeom prst="rect">
            <a:avLst/>
          </a:prstGeom>
          <a:noFill/>
          <a:ln>
            <a:noFill/>
          </a:ln>
        </p:spPr>
        <p:txBody>
          <a:bodyPr spcFirstLastPara="1" wrap="square" lIns="91425" tIns="91425" rIns="91425" bIns="91425" anchor="t" anchorCtr="0">
            <a:noAutofit/>
          </a:bodyPr>
          <a:lstStyle/>
          <a:p>
            <a:pPr algn="ctr"/>
            <a:r>
              <a:rPr lang="en-US" sz="1200">
                <a:latin typeface="Neue Haas Grotesk Text Pro" panose="020B0504020202020204" pitchFamily="34" charset="0"/>
              </a:rPr>
              <a:t>Land rate 1.30% </a:t>
            </a:r>
            <a:br>
              <a:rPr lang="en-US" sz="1200">
                <a:latin typeface="Neue Haas Grotesk Text Pro" panose="020B0504020202020204" pitchFamily="34" charset="0"/>
              </a:rPr>
            </a:br>
            <a:r>
              <a:rPr lang="en-US" sz="1200">
                <a:latin typeface="Neue Haas Grotesk Text Pro" panose="020B0504020202020204" pitchFamily="34" charset="0"/>
              </a:rPr>
              <a:t>(in Helsinki)</a:t>
            </a:r>
          </a:p>
          <a:p>
            <a:pPr algn="ctr"/>
            <a:endParaRPr lang="en-US" sz="1200">
              <a:latin typeface="Neue Haas Grotesk Text Pro" panose="020B0504020202020204" pitchFamily="34" charset="0"/>
            </a:endParaRPr>
          </a:p>
          <a:p>
            <a:pPr algn="ctr">
              <a:buClr>
                <a:srgbClr val="000000"/>
              </a:buClr>
              <a:buSzPts val="1100"/>
            </a:pPr>
            <a:endParaRPr lang="en-US" sz="1200">
              <a:latin typeface="Neue Haas Grotesk Text Pro" panose="020B0504020202020204" pitchFamily="34" charset="0"/>
              <a:ea typeface="Roboto"/>
              <a:cs typeface="Roboto"/>
              <a:sym typeface="Roboto"/>
            </a:endParaRPr>
          </a:p>
          <a:p>
            <a:pPr algn="ctr"/>
            <a:endParaRPr lang="en-US" sz="1200">
              <a:latin typeface="Neue Haas Grotesk Text Pro" panose="020B0504020202020204" pitchFamily="34" charset="0"/>
              <a:ea typeface="Roboto"/>
              <a:cs typeface="Roboto"/>
              <a:sym typeface="Roboto"/>
            </a:endParaRPr>
          </a:p>
        </p:txBody>
      </p:sp>
      <p:sp>
        <p:nvSpPr>
          <p:cNvPr id="30" name="TextBox 29">
            <a:extLst>
              <a:ext uri="{FF2B5EF4-FFF2-40B4-BE49-F238E27FC236}">
                <a16:creationId xmlns:a16="http://schemas.microsoft.com/office/drawing/2014/main" id="{75805305-B99D-460A-B776-F870CC8B317D}"/>
              </a:ext>
            </a:extLst>
          </p:cNvPr>
          <p:cNvSpPr txBox="1"/>
          <p:nvPr/>
        </p:nvSpPr>
        <p:spPr>
          <a:xfrm>
            <a:off x="682257" y="2143563"/>
            <a:ext cx="2097613" cy="323165"/>
          </a:xfrm>
          <a:prstGeom prst="rect">
            <a:avLst/>
          </a:prstGeom>
          <a:noFill/>
        </p:spPr>
        <p:txBody>
          <a:bodyPr wrap="square">
            <a:spAutoFit/>
          </a:bodyPr>
          <a:lstStyle/>
          <a:p>
            <a:pPr algn="l">
              <a:buNone/>
            </a:pPr>
            <a:r>
              <a:rPr lang="en-US" sz="1500" b="1">
                <a:latin typeface="Neue Haas Grotesk Text Pro" panose="020B0504020202020204" pitchFamily="34" charset="0"/>
              </a:rPr>
              <a:t>Land Tax Criteria:</a:t>
            </a:r>
          </a:p>
        </p:txBody>
      </p:sp>
      <p:sp>
        <p:nvSpPr>
          <p:cNvPr id="32" name="TextBox 31">
            <a:extLst>
              <a:ext uri="{FF2B5EF4-FFF2-40B4-BE49-F238E27FC236}">
                <a16:creationId xmlns:a16="http://schemas.microsoft.com/office/drawing/2014/main" id="{3E7C1949-8D46-1E2C-F44D-2A32DFD59E0D}"/>
              </a:ext>
            </a:extLst>
          </p:cNvPr>
          <p:cNvSpPr txBox="1"/>
          <p:nvPr/>
        </p:nvSpPr>
        <p:spPr>
          <a:xfrm>
            <a:off x="6236525" y="2143563"/>
            <a:ext cx="2640239" cy="323165"/>
          </a:xfrm>
          <a:prstGeom prst="rect">
            <a:avLst/>
          </a:prstGeom>
          <a:noFill/>
        </p:spPr>
        <p:txBody>
          <a:bodyPr wrap="square">
            <a:spAutoFit/>
          </a:bodyPr>
          <a:lstStyle/>
          <a:p>
            <a:pPr algn="l">
              <a:buNone/>
            </a:pPr>
            <a:r>
              <a:rPr lang="en-US" sz="1500" b="1">
                <a:latin typeface="Neue Haas Grotesk Text Pro" panose="020B0504020202020204" pitchFamily="34" charset="77"/>
              </a:rPr>
              <a:t>Building Tax Criteria:</a:t>
            </a:r>
          </a:p>
        </p:txBody>
      </p:sp>
      <p:cxnSp>
        <p:nvCxnSpPr>
          <p:cNvPr id="7" name="Connettore a gomito 6">
            <a:extLst>
              <a:ext uri="{FF2B5EF4-FFF2-40B4-BE49-F238E27FC236}">
                <a16:creationId xmlns:a16="http://schemas.microsoft.com/office/drawing/2014/main" id="{37FB8593-FD3F-ECD1-3EE0-2A44E8F981B6}"/>
              </a:ext>
            </a:extLst>
          </p:cNvPr>
          <p:cNvCxnSpPr>
            <a:cxnSpLocks/>
            <a:stCxn id="26" idx="1"/>
            <a:endCxn id="27" idx="1"/>
          </p:cNvCxnSpPr>
          <p:nvPr/>
        </p:nvCxnSpPr>
        <p:spPr>
          <a:xfrm rot="10800000" flipH="1">
            <a:off x="3190172" y="1769543"/>
            <a:ext cx="168335" cy="1100623"/>
          </a:xfrm>
          <a:prstGeom prst="bentConnector3">
            <a:avLst>
              <a:gd name="adj1" fmla="val -101851"/>
            </a:avLst>
          </a:prstGeom>
          <a:ln>
            <a:solidFill>
              <a:schemeClr val="tx1"/>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14" name="Connettore a gomito 13">
            <a:extLst>
              <a:ext uri="{FF2B5EF4-FFF2-40B4-BE49-F238E27FC236}">
                <a16:creationId xmlns:a16="http://schemas.microsoft.com/office/drawing/2014/main" id="{72C04291-DC4B-24C1-131C-55294FD8A0B8}"/>
              </a:ext>
            </a:extLst>
          </p:cNvPr>
          <p:cNvCxnSpPr>
            <a:cxnSpLocks/>
            <a:stCxn id="4" idx="3"/>
          </p:cNvCxnSpPr>
          <p:nvPr/>
        </p:nvCxnSpPr>
        <p:spPr>
          <a:xfrm flipH="1">
            <a:off x="5002144" y="3778606"/>
            <a:ext cx="775937" cy="952874"/>
          </a:xfrm>
          <a:prstGeom prst="bentConnector3">
            <a:avLst>
              <a:gd name="adj1" fmla="val -22096"/>
            </a:avLst>
          </a:prstGeom>
          <a:ln>
            <a:solidFill>
              <a:schemeClr val="tx1"/>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6" name="Google Shape;198;p27">
            <a:extLst>
              <a:ext uri="{FF2B5EF4-FFF2-40B4-BE49-F238E27FC236}">
                <a16:creationId xmlns:a16="http://schemas.microsoft.com/office/drawing/2014/main" id="{270D40ED-333B-775F-E229-83AACF462255}"/>
              </a:ext>
            </a:extLst>
          </p:cNvPr>
          <p:cNvSpPr txBox="1"/>
          <p:nvPr/>
        </p:nvSpPr>
        <p:spPr>
          <a:xfrm>
            <a:off x="381131" y="4743450"/>
            <a:ext cx="3941181" cy="268592"/>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defRPr/>
            </a:pPr>
            <a:r>
              <a:rPr lang="en-US" sz="525">
                <a:solidFill>
                  <a:schemeClr val="bg1"/>
                </a:solidFill>
                <a:latin typeface="Neue Haas Grotesk Text Pro" panose="020B0504020202020204" pitchFamily="34" charset="0"/>
                <a:ea typeface="Work Sans"/>
                <a:cs typeface="Work Sans"/>
                <a:sym typeface="Work Sans"/>
              </a:rPr>
              <a:t>Creative Commons CC BY 4.0 2026 </a:t>
            </a:r>
          </a:p>
          <a:p>
            <a:pPr lvl="0">
              <a:defRPr/>
            </a:pPr>
            <a:r>
              <a:rPr lang="en-US" sz="525">
                <a:solidFill>
                  <a:schemeClr val="bg1"/>
                </a:solidFill>
                <a:latin typeface="Neue Haas Grotesk Text Pro" panose="020B0504020202020204" pitchFamily="34" charset="0"/>
                <a:ea typeface="Work Sans"/>
                <a:cs typeface="Work Sans"/>
                <a:sym typeface="Work Sans"/>
              </a:rPr>
              <a:t>Nicole Kajander · Jenna Karvonen · Henna Kyrö · Kerttu Parkkinen · Giovanna Usai</a:t>
            </a:r>
            <a:br>
              <a:rPr lang="en-US" sz="525">
                <a:solidFill>
                  <a:schemeClr val="bg1"/>
                </a:solidFill>
                <a:latin typeface="Neue Haas Grotesk Text Pro" panose="020B0504020202020204" pitchFamily="34" charset="0"/>
                <a:ea typeface="Work Sans"/>
                <a:cs typeface="Work Sans"/>
                <a:sym typeface="Work Sans"/>
              </a:rPr>
            </a:br>
            <a:r>
              <a:rPr lang="en-US" sz="525">
                <a:solidFill>
                  <a:schemeClr val="bg1"/>
                </a:solidFill>
                <a:latin typeface="Neue Haas Grotesk Text Pro" panose="020B0504020202020204" pitchFamily="34" charset="0"/>
                <a:ea typeface="Work Sans"/>
                <a:cs typeface="Work Sans"/>
                <a:sym typeface="Work Sans"/>
              </a:rPr>
              <a:t>Design for Government course · Aalto University</a:t>
            </a:r>
            <a:endParaRPr lang="en-US" sz="975">
              <a:solidFill>
                <a:schemeClr val="bg1"/>
              </a:solidFill>
              <a:latin typeface="Neue Haas Grotesk Text Pro" panose="020B0504020202020204" pitchFamily="34" charset="0"/>
              <a:ea typeface="Work Sans"/>
              <a:cs typeface="Work Sans"/>
              <a:sym typeface="Work Sans"/>
            </a:endParaRPr>
          </a:p>
        </p:txBody>
      </p:sp>
      <p:sp>
        <p:nvSpPr>
          <p:cNvPr id="5" name="Google Shape;1689;p34">
            <a:extLst>
              <a:ext uri="{FF2B5EF4-FFF2-40B4-BE49-F238E27FC236}">
                <a16:creationId xmlns:a16="http://schemas.microsoft.com/office/drawing/2014/main" id="{F70809DE-5ACB-DD7A-7147-C61725A3880C}"/>
              </a:ext>
            </a:extLst>
          </p:cNvPr>
          <p:cNvSpPr txBox="1">
            <a:spLocks/>
          </p:cNvSpPr>
          <p:nvPr/>
        </p:nvSpPr>
        <p:spPr>
          <a:xfrm>
            <a:off x="633987" y="412021"/>
            <a:ext cx="7860903" cy="1201296"/>
          </a:xfrm>
          <a:prstGeom prst="rect">
            <a:avLst/>
          </a:prstGeom>
        </p:spPr>
        <p:txBody>
          <a:bodyPr spcFirstLastPara="1"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Neue Haas Grotesk Text Pro" panose="020B0504020202020204" pitchFamily="34" charset="0"/>
                <a:ea typeface="+mj-ea"/>
                <a:cs typeface="+mj-cs"/>
              </a:defRPr>
            </a:lvl1pPr>
          </a:lstStyle>
          <a:p>
            <a:pPr>
              <a:spcBef>
                <a:spcPts val="0"/>
              </a:spcBef>
              <a:buClr>
                <a:schemeClr val="dk1"/>
              </a:buClr>
              <a:buSzPts val="1100"/>
            </a:pPr>
            <a:r>
              <a:rPr lang="en-US" sz="2400"/>
              <a:t>Entry point 3:</a:t>
            </a:r>
            <a:br>
              <a:rPr lang="en-US" sz="2400"/>
            </a:br>
            <a:r>
              <a:rPr lang="fi-FI" sz="2400" b="1">
                <a:highlight>
                  <a:srgbClr val="E97132"/>
                </a:highlight>
                <a:latin typeface="Neue Haas Grotesk Text Pro"/>
              </a:rPr>
              <a:t>Property </a:t>
            </a:r>
            <a:r>
              <a:rPr lang="fi-FI" sz="2400" b="1" err="1">
                <a:highlight>
                  <a:srgbClr val="E97132"/>
                </a:highlight>
                <a:latin typeface="Neue Haas Grotesk Text Pro"/>
              </a:rPr>
              <a:t>tax</a:t>
            </a:r>
            <a:r>
              <a:rPr lang="fi-FI" sz="2400" b="1">
                <a:latin typeface="Neue Haas Grotesk Text Pro"/>
              </a:rPr>
              <a:t> </a:t>
            </a:r>
            <a:r>
              <a:rPr lang="fi-FI" sz="2400" b="1" err="1">
                <a:latin typeface="Neue Haas Grotesk Text Pro"/>
              </a:rPr>
              <a:t>criteria</a:t>
            </a:r>
            <a:endParaRPr lang="en-US" sz="2400" b="1"/>
          </a:p>
        </p:txBody>
      </p:sp>
      <mc:AlternateContent xmlns:mc="http://schemas.openxmlformats.org/markup-compatibility/2006" xmlns:p14="http://schemas.microsoft.com/office/powerpoint/2010/main">
        <mc:Choice Requires="p14">
          <p:contentPart p14:bwMode="auto" r:id="rId8">
            <p14:nvContentPartPr>
              <p14:cNvPr id="8" name="Ink 7">
                <a:extLst>
                  <a:ext uri="{FF2B5EF4-FFF2-40B4-BE49-F238E27FC236}">
                    <a16:creationId xmlns:a16="http://schemas.microsoft.com/office/drawing/2014/main" id="{DA847FD9-9031-3F17-BEF2-7E16A9958FC6}"/>
                  </a:ext>
                </a:extLst>
              </p14:cNvPr>
              <p14:cNvContentPartPr/>
              <p14:nvPr/>
            </p14:nvContentPartPr>
            <p14:xfrm>
              <a:off x="784675" y="2534672"/>
              <a:ext cx="270" cy="270"/>
            </p14:xfrm>
          </p:contentPart>
        </mc:Choice>
        <mc:Fallback xmlns="">
          <p:pic>
            <p:nvPicPr>
              <p:cNvPr id="8" name="Ink 7">
                <a:extLst>
                  <a:ext uri="{FF2B5EF4-FFF2-40B4-BE49-F238E27FC236}">
                    <a16:creationId xmlns:a16="http://schemas.microsoft.com/office/drawing/2014/main" id="{DA847FD9-9031-3F17-BEF2-7E16A9958FC6}"/>
                  </a:ext>
                </a:extLst>
              </p:cNvPr>
              <p:cNvPicPr/>
              <p:nvPr/>
            </p:nvPicPr>
            <p:blipFill>
              <a:blip r:embed="rId9"/>
              <a:stretch>
                <a:fillRect/>
              </a:stretch>
            </p:blipFill>
            <p:spPr>
              <a:xfrm>
                <a:off x="737425" y="2487422"/>
                <a:ext cx="94500" cy="945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54FD21C5-FDB0-5708-3499-82D5948D9A8B}"/>
                  </a:ext>
                </a:extLst>
              </p14:cNvPr>
              <p14:cNvContentPartPr/>
              <p14:nvPr/>
            </p14:nvContentPartPr>
            <p14:xfrm>
              <a:off x="789535" y="2752022"/>
              <a:ext cx="270" cy="270"/>
            </p14:xfrm>
          </p:contentPart>
        </mc:Choice>
        <mc:Fallback xmlns="">
          <p:pic>
            <p:nvPicPr>
              <p:cNvPr id="9" name="Ink 8">
                <a:extLst>
                  <a:ext uri="{FF2B5EF4-FFF2-40B4-BE49-F238E27FC236}">
                    <a16:creationId xmlns:a16="http://schemas.microsoft.com/office/drawing/2014/main" id="{54FD21C5-FDB0-5708-3499-82D5948D9A8B}"/>
                  </a:ext>
                </a:extLst>
              </p:cNvPr>
              <p:cNvPicPr/>
              <p:nvPr/>
            </p:nvPicPr>
            <p:blipFill>
              <a:blip r:embed="rId9"/>
              <a:stretch>
                <a:fillRect/>
              </a:stretch>
            </p:blipFill>
            <p:spPr>
              <a:xfrm>
                <a:off x="742285" y="2704772"/>
                <a:ext cx="94500" cy="945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 name="Ink 9">
                <a:extLst>
                  <a:ext uri="{FF2B5EF4-FFF2-40B4-BE49-F238E27FC236}">
                    <a16:creationId xmlns:a16="http://schemas.microsoft.com/office/drawing/2014/main" id="{C90A4B08-C389-5249-E49B-7A6E70962AFD}"/>
                  </a:ext>
                </a:extLst>
              </p14:cNvPr>
              <p14:cNvContentPartPr/>
              <p14:nvPr/>
            </p14:nvContentPartPr>
            <p14:xfrm>
              <a:off x="794125" y="2973890"/>
              <a:ext cx="270" cy="270"/>
            </p14:xfrm>
          </p:contentPart>
        </mc:Choice>
        <mc:Fallback xmlns="">
          <p:pic>
            <p:nvPicPr>
              <p:cNvPr id="10" name="Ink 9">
                <a:extLst>
                  <a:ext uri="{FF2B5EF4-FFF2-40B4-BE49-F238E27FC236}">
                    <a16:creationId xmlns:a16="http://schemas.microsoft.com/office/drawing/2014/main" id="{C90A4B08-C389-5249-E49B-7A6E70962AFD}"/>
                  </a:ext>
                </a:extLst>
              </p:cNvPr>
              <p:cNvPicPr/>
              <p:nvPr/>
            </p:nvPicPr>
            <p:blipFill>
              <a:blip r:embed="rId9"/>
              <a:stretch>
                <a:fillRect/>
              </a:stretch>
            </p:blipFill>
            <p:spPr>
              <a:xfrm>
                <a:off x="746875" y="2926640"/>
                <a:ext cx="94500" cy="94500"/>
              </a:xfrm>
              <a:prstGeom prst="rect">
                <a:avLst/>
              </a:prstGeom>
            </p:spPr>
          </p:pic>
        </mc:Fallback>
      </mc:AlternateContent>
      <p:sp>
        <p:nvSpPr>
          <p:cNvPr id="11" name="Google Shape;61;p17">
            <a:extLst>
              <a:ext uri="{FF2B5EF4-FFF2-40B4-BE49-F238E27FC236}">
                <a16:creationId xmlns:a16="http://schemas.microsoft.com/office/drawing/2014/main" id="{119A2F9B-10F8-F9E7-232F-D1FBA20C9956}"/>
              </a:ext>
            </a:extLst>
          </p:cNvPr>
          <p:cNvSpPr txBox="1">
            <a:spLocks/>
          </p:cNvSpPr>
          <p:nvPr/>
        </p:nvSpPr>
        <p:spPr>
          <a:xfrm>
            <a:off x="0" y="-1"/>
            <a:ext cx="9144000" cy="400051"/>
          </a:xfrm>
          <a:prstGeom prst="rect">
            <a:avLst/>
          </a:prstGeom>
        </p:spPr>
        <p:txBody>
          <a:bodyPr spcFirstLastPara="1" vert="horz" wrap="square" lIns="91425" tIns="91425" rIns="91425" bIns="91425" rtlCol="0" anchor="b" anchorCtr="0">
            <a:noAutofit/>
          </a:bodyPr>
          <a:lstStyle>
            <a:lvl1pPr algn="ctr" defTabSz="914400" rtl="0" eaLnBrk="1" latinLnBrk="0" hangingPunct="1">
              <a:lnSpc>
                <a:spcPct val="90000"/>
              </a:lnSpc>
              <a:spcBef>
                <a:spcPct val="0"/>
              </a:spcBef>
              <a:buNone/>
              <a:defRPr sz="6000" kern="1200">
                <a:solidFill>
                  <a:schemeClr val="tx1"/>
                </a:solidFill>
                <a:latin typeface="Neue Haas Grotesk Text Pro" panose="020B0504020202020204" pitchFamily="34" charset="0"/>
                <a:ea typeface="+mj-ea"/>
                <a:cs typeface="+mj-cs"/>
              </a:defRPr>
            </a:lvl1pPr>
          </a:lstStyle>
          <a:p>
            <a:pPr>
              <a:spcBef>
                <a:spcPts val="0"/>
              </a:spcBef>
            </a:pPr>
            <a:r>
              <a:rPr lang="en-US" sz="675" b="1">
                <a:latin typeface="Neue Haas Grotesk Text Pro"/>
              </a:rPr>
              <a:t>REFRAMING / ANCHORING / RESEARCHING / </a:t>
            </a:r>
            <a:r>
              <a:rPr lang="en-US" sz="675" b="1">
                <a:highlight>
                  <a:srgbClr val="9FC9EB"/>
                </a:highlight>
                <a:latin typeface="Neue Haas Grotesk Text Pro"/>
              </a:rPr>
              <a:t>TAKING ACTION</a:t>
            </a:r>
            <a:r>
              <a:rPr lang="en-US" sz="675" b="1">
                <a:latin typeface="Neue Haas Grotesk Text Pro"/>
              </a:rPr>
              <a:t> / LEVERAGING / ENVISIONING</a:t>
            </a:r>
          </a:p>
        </p:txBody>
      </p:sp>
      <p:sp>
        <p:nvSpPr>
          <p:cNvPr id="13" name="TextBox 12">
            <a:extLst>
              <a:ext uri="{FF2B5EF4-FFF2-40B4-BE49-F238E27FC236}">
                <a16:creationId xmlns:a16="http://schemas.microsoft.com/office/drawing/2014/main" id="{910F01B5-609D-45C1-3901-948C892F3538}"/>
              </a:ext>
            </a:extLst>
          </p:cNvPr>
          <p:cNvSpPr txBox="1"/>
          <p:nvPr/>
        </p:nvSpPr>
        <p:spPr>
          <a:xfrm>
            <a:off x="851885" y="2396940"/>
            <a:ext cx="4572000" cy="265457"/>
          </a:xfrm>
          <a:prstGeom prst="rect">
            <a:avLst/>
          </a:prstGeom>
          <a:noFill/>
        </p:spPr>
        <p:txBody>
          <a:bodyPr wrap="square">
            <a:spAutoFit/>
          </a:bodyPr>
          <a:lstStyle/>
          <a:p>
            <a:pPr algn="l"/>
            <a:r>
              <a:rPr lang="en-US" sz="1125">
                <a:latin typeface="Neue Haas Grotesk Text Pro" panose="020B0504020202020204" pitchFamily="34" charset="0"/>
              </a:rPr>
              <a:t>Location</a:t>
            </a:r>
          </a:p>
        </p:txBody>
      </p:sp>
      <p:sp>
        <p:nvSpPr>
          <p:cNvPr id="15" name="TextBox 14">
            <a:extLst>
              <a:ext uri="{FF2B5EF4-FFF2-40B4-BE49-F238E27FC236}">
                <a16:creationId xmlns:a16="http://schemas.microsoft.com/office/drawing/2014/main" id="{D9A4DDF7-668B-C619-AC6F-284AA93A1F9B}"/>
              </a:ext>
            </a:extLst>
          </p:cNvPr>
          <p:cNvSpPr txBox="1"/>
          <p:nvPr/>
        </p:nvSpPr>
        <p:spPr>
          <a:xfrm>
            <a:off x="851885" y="2626350"/>
            <a:ext cx="4572000" cy="265457"/>
          </a:xfrm>
          <a:prstGeom prst="rect">
            <a:avLst/>
          </a:prstGeom>
          <a:noFill/>
        </p:spPr>
        <p:txBody>
          <a:bodyPr wrap="square">
            <a:spAutoFit/>
          </a:bodyPr>
          <a:lstStyle/>
          <a:p>
            <a:pPr algn="l"/>
            <a:r>
              <a:rPr lang="en-US" sz="1125">
                <a:latin typeface="Neue Haas Grotesk Text Pro" panose="020B0504020202020204" pitchFamily="34" charset="0"/>
              </a:rPr>
              <a:t>Plot size</a:t>
            </a:r>
          </a:p>
        </p:txBody>
      </p:sp>
      <p:sp>
        <p:nvSpPr>
          <p:cNvPr id="16" name="TextBox 15">
            <a:extLst>
              <a:ext uri="{FF2B5EF4-FFF2-40B4-BE49-F238E27FC236}">
                <a16:creationId xmlns:a16="http://schemas.microsoft.com/office/drawing/2014/main" id="{3D2814FD-499F-0073-A3B4-277557214F0C}"/>
              </a:ext>
            </a:extLst>
          </p:cNvPr>
          <p:cNvSpPr txBox="1"/>
          <p:nvPr/>
        </p:nvSpPr>
        <p:spPr>
          <a:xfrm>
            <a:off x="848961" y="2859927"/>
            <a:ext cx="4572000" cy="265457"/>
          </a:xfrm>
          <a:prstGeom prst="rect">
            <a:avLst/>
          </a:prstGeom>
          <a:noFill/>
        </p:spPr>
        <p:txBody>
          <a:bodyPr wrap="square">
            <a:spAutoFit/>
          </a:bodyPr>
          <a:lstStyle/>
          <a:p>
            <a:pPr algn="l"/>
            <a:r>
              <a:rPr lang="en-US" sz="1125">
                <a:latin typeface="Neue Haas Grotesk Text Pro" panose="020B0504020202020204" pitchFamily="34" charset="0"/>
              </a:rPr>
              <a:t>Zoning &amp; building rights</a:t>
            </a:r>
          </a:p>
        </p:txBody>
      </p:sp>
      <p:sp>
        <p:nvSpPr>
          <p:cNvPr id="29" name="TextBox 28">
            <a:extLst>
              <a:ext uri="{FF2B5EF4-FFF2-40B4-BE49-F238E27FC236}">
                <a16:creationId xmlns:a16="http://schemas.microsoft.com/office/drawing/2014/main" id="{BADF6D64-1AE9-370A-971C-470EC630CD4D}"/>
              </a:ext>
            </a:extLst>
          </p:cNvPr>
          <p:cNvSpPr txBox="1"/>
          <p:nvPr/>
        </p:nvSpPr>
        <p:spPr>
          <a:xfrm>
            <a:off x="848961" y="3094997"/>
            <a:ext cx="4572000" cy="265457"/>
          </a:xfrm>
          <a:prstGeom prst="rect">
            <a:avLst/>
          </a:prstGeom>
          <a:noFill/>
        </p:spPr>
        <p:txBody>
          <a:bodyPr wrap="square">
            <a:spAutoFit/>
          </a:bodyPr>
          <a:lstStyle/>
          <a:p>
            <a:pPr algn="l"/>
            <a:r>
              <a:rPr lang="en-US" sz="1125">
                <a:latin typeface="Neue Haas Grotesk Text Pro" panose="020B0504020202020204" pitchFamily="34" charset="0"/>
              </a:rPr>
              <a:t>Regional land value</a:t>
            </a:r>
          </a:p>
        </p:txBody>
      </p:sp>
      <p:sp>
        <p:nvSpPr>
          <p:cNvPr id="31" name="TextBox 30">
            <a:extLst>
              <a:ext uri="{FF2B5EF4-FFF2-40B4-BE49-F238E27FC236}">
                <a16:creationId xmlns:a16="http://schemas.microsoft.com/office/drawing/2014/main" id="{19A9472F-F2E7-271F-AB08-EA69CA6D10FB}"/>
              </a:ext>
            </a:extLst>
          </p:cNvPr>
          <p:cNvSpPr txBox="1"/>
          <p:nvPr/>
        </p:nvSpPr>
        <p:spPr>
          <a:xfrm>
            <a:off x="846038" y="3328574"/>
            <a:ext cx="4572000" cy="265457"/>
          </a:xfrm>
          <a:prstGeom prst="rect">
            <a:avLst/>
          </a:prstGeom>
          <a:noFill/>
        </p:spPr>
        <p:txBody>
          <a:bodyPr wrap="square">
            <a:spAutoFit/>
          </a:bodyPr>
          <a:lstStyle/>
          <a:p>
            <a:pPr algn="l"/>
            <a:r>
              <a:rPr lang="en-US" sz="1125">
                <a:latin typeface="Neue Haas Grotesk Text Pro" panose="020B0504020202020204" pitchFamily="34" charset="0"/>
              </a:rPr>
              <a:t>Municipality tax rate</a:t>
            </a:r>
          </a:p>
        </p:txBody>
      </p:sp>
      <mc:AlternateContent xmlns:mc="http://schemas.openxmlformats.org/markup-compatibility/2006" xmlns:p14="http://schemas.microsoft.com/office/powerpoint/2010/main">
        <mc:Choice Requires="p14">
          <p:contentPart p14:bwMode="auto" r:id="rId12">
            <p14:nvContentPartPr>
              <p14:cNvPr id="33" name="Ink 32">
                <a:extLst>
                  <a:ext uri="{FF2B5EF4-FFF2-40B4-BE49-F238E27FC236}">
                    <a16:creationId xmlns:a16="http://schemas.microsoft.com/office/drawing/2014/main" id="{6C9BC76E-F84E-77D5-1D81-3DED9E38DAC0}"/>
                  </a:ext>
                </a:extLst>
              </p14:cNvPr>
              <p14:cNvContentPartPr/>
              <p14:nvPr/>
            </p14:nvContentPartPr>
            <p14:xfrm>
              <a:off x="794395" y="3202604"/>
              <a:ext cx="270" cy="270"/>
            </p14:xfrm>
          </p:contentPart>
        </mc:Choice>
        <mc:Fallback xmlns="">
          <p:pic>
            <p:nvPicPr>
              <p:cNvPr id="33" name="Ink 32">
                <a:extLst>
                  <a:ext uri="{FF2B5EF4-FFF2-40B4-BE49-F238E27FC236}">
                    <a16:creationId xmlns:a16="http://schemas.microsoft.com/office/drawing/2014/main" id="{6C9BC76E-F84E-77D5-1D81-3DED9E38DAC0}"/>
                  </a:ext>
                </a:extLst>
              </p:cNvPr>
              <p:cNvPicPr/>
              <p:nvPr/>
            </p:nvPicPr>
            <p:blipFill>
              <a:blip r:embed="rId9"/>
              <a:stretch>
                <a:fillRect/>
              </a:stretch>
            </p:blipFill>
            <p:spPr>
              <a:xfrm>
                <a:off x="747145" y="3155354"/>
                <a:ext cx="94500" cy="945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34" name="Ink 33">
                <a:extLst>
                  <a:ext uri="{FF2B5EF4-FFF2-40B4-BE49-F238E27FC236}">
                    <a16:creationId xmlns:a16="http://schemas.microsoft.com/office/drawing/2014/main" id="{50017229-7B68-D347-30B8-9409B86BE7BC}"/>
                  </a:ext>
                </a:extLst>
              </p14:cNvPr>
              <p14:cNvContentPartPr/>
              <p14:nvPr/>
            </p14:nvContentPartPr>
            <p14:xfrm>
              <a:off x="794395" y="3438818"/>
              <a:ext cx="270" cy="270"/>
            </p14:xfrm>
          </p:contentPart>
        </mc:Choice>
        <mc:Fallback xmlns="">
          <p:pic>
            <p:nvPicPr>
              <p:cNvPr id="34" name="Ink 33">
                <a:extLst>
                  <a:ext uri="{FF2B5EF4-FFF2-40B4-BE49-F238E27FC236}">
                    <a16:creationId xmlns:a16="http://schemas.microsoft.com/office/drawing/2014/main" id="{50017229-7B68-D347-30B8-9409B86BE7BC}"/>
                  </a:ext>
                </a:extLst>
              </p:cNvPr>
              <p:cNvPicPr/>
              <p:nvPr/>
            </p:nvPicPr>
            <p:blipFill>
              <a:blip r:embed="rId9"/>
              <a:stretch>
                <a:fillRect/>
              </a:stretch>
            </p:blipFill>
            <p:spPr>
              <a:xfrm>
                <a:off x="747145" y="3391568"/>
                <a:ext cx="94500" cy="945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7" name="Ink 36">
                <a:extLst>
                  <a:ext uri="{FF2B5EF4-FFF2-40B4-BE49-F238E27FC236}">
                    <a16:creationId xmlns:a16="http://schemas.microsoft.com/office/drawing/2014/main" id="{9E37A3A0-9935-517A-7466-5AB29925FFF7}"/>
                  </a:ext>
                </a:extLst>
              </p14:cNvPr>
              <p14:cNvContentPartPr/>
              <p14:nvPr/>
            </p14:nvContentPartPr>
            <p14:xfrm>
              <a:off x="6354920" y="2534672"/>
              <a:ext cx="270" cy="270"/>
            </p14:xfrm>
          </p:contentPart>
        </mc:Choice>
        <mc:Fallback xmlns="">
          <p:pic>
            <p:nvPicPr>
              <p:cNvPr id="37" name="Ink 36">
                <a:extLst>
                  <a:ext uri="{FF2B5EF4-FFF2-40B4-BE49-F238E27FC236}">
                    <a16:creationId xmlns:a16="http://schemas.microsoft.com/office/drawing/2014/main" id="{9E37A3A0-9935-517A-7466-5AB29925FFF7}"/>
                  </a:ext>
                </a:extLst>
              </p:cNvPr>
              <p:cNvPicPr/>
              <p:nvPr/>
            </p:nvPicPr>
            <p:blipFill>
              <a:blip r:embed="rId9"/>
              <a:stretch>
                <a:fillRect/>
              </a:stretch>
            </p:blipFill>
            <p:spPr>
              <a:xfrm>
                <a:off x="6307670" y="2487422"/>
                <a:ext cx="94500" cy="945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38" name="Ink 37">
                <a:extLst>
                  <a:ext uri="{FF2B5EF4-FFF2-40B4-BE49-F238E27FC236}">
                    <a16:creationId xmlns:a16="http://schemas.microsoft.com/office/drawing/2014/main" id="{FCC9E127-FE48-6CAE-BFA7-69FE6D28892E}"/>
                  </a:ext>
                </a:extLst>
              </p14:cNvPr>
              <p14:cNvContentPartPr/>
              <p14:nvPr/>
            </p14:nvContentPartPr>
            <p14:xfrm>
              <a:off x="6359780" y="2752022"/>
              <a:ext cx="270" cy="270"/>
            </p14:xfrm>
          </p:contentPart>
        </mc:Choice>
        <mc:Fallback xmlns="">
          <p:pic>
            <p:nvPicPr>
              <p:cNvPr id="38" name="Ink 37">
                <a:extLst>
                  <a:ext uri="{FF2B5EF4-FFF2-40B4-BE49-F238E27FC236}">
                    <a16:creationId xmlns:a16="http://schemas.microsoft.com/office/drawing/2014/main" id="{FCC9E127-FE48-6CAE-BFA7-69FE6D28892E}"/>
                  </a:ext>
                </a:extLst>
              </p:cNvPr>
              <p:cNvPicPr/>
              <p:nvPr/>
            </p:nvPicPr>
            <p:blipFill>
              <a:blip r:embed="rId9"/>
              <a:stretch>
                <a:fillRect/>
              </a:stretch>
            </p:blipFill>
            <p:spPr>
              <a:xfrm>
                <a:off x="6312530" y="2704772"/>
                <a:ext cx="94500" cy="945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39" name="Ink 38">
                <a:extLst>
                  <a:ext uri="{FF2B5EF4-FFF2-40B4-BE49-F238E27FC236}">
                    <a16:creationId xmlns:a16="http://schemas.microsoft.com/office/drawing/2014/main" id="{F4FE54B6-107F-7BA8-3078-6D20F9CE6852}"/>
                  </a:ext>
                </a:extLst>
              </p14:cNvPr>
              <p14:cNvContentPartPr/>
              <p14:nvPr/>
            </p14:nvContentPartPr>
            <p14:xfrm>
              <a:off x="6364370" y="2973890"/>
              <a:ext cx="270" cy="270"/>
            </p14:xfrm>
          </p:contentPart>
        </mc:Choice>
        <mc:Fallback xmlns="">
          <p:pic>
            <p:nvPicPr>
              <p:cNvPr id="39" name="Ink 38">
                <a:extLst>
                  <a:ext uri="{FF2B5EF4-FFF2-40B4-BE49-F238E27FC236}">
                    <a16:creationId xmlns:a16="http://schemas.microsoft.com/office/drawing/2014/main" id="{F4FE54B6-107F-7BA8-3078-6D20F9CE6852}"/>
                  </a:ext>
                </a:extLst>
              </p:cNvPr>
              <p:cNvPicPr/>
              <p:nvPr/>
            </p:nvPicPr>
            <p:blipFill>
              <a:blip r:embed="rId9"/>
              <a:stretch>
                <a:fillRect/>
              </a:stretch>
            </p:blipFill>
            <p:spPr>
              <a:xfrm>
                <a:off x="6317120" y="2926640"/>
                <a:ext cx="94500" cy="94500"/>
              </a:xfrm>
              <a:prstGeom prst="rect">
                <a:avLst/>
              </a:prstGeom>
            </p:spPr>
          </p:pic>
        </mc:Fallback>
      </mc:AlternateContent>
      <p:sp>
        <p:nvSpPr>
          <p:cNvPr id="40" name="TextBox 39">
            <a:extLst>
              <a:ext uri="{FF2B5EF4-FFF2-40B4-BE49-F238E27FC236}">
                <a16:creationId xmlns:a16="http://schemas.microsoft.com/office/drawing/2014/main" id="{E61C8712-1EB7-DDBA-5359-2FD5788ED442}"/>
              </a:ext>
            </a:extLst>
          </p:cNvPr>
          <p:cNvSpPr txBox="1"/>
          <p:nvPr/>
        </p:nvSpPr>
        <p:spPr>
          <a:xfrm>
            <a:off x="6422129" y="2396940"/>
            <a:ext cx="4572000" cy="265457"/>
          </a:xfrm>
          <a:prstGeom prst="rect">
            <a:avLst/>
          </a:prstGeom>
          <a:noFill/>
        </p:spPr>
        <p:txBody>
          <a:bodyPr wrap="square">
            <a:spAutoFit/>
          </a:bodyPr>
          <a:lstStyle/>
          <a:p>
            <a:pPr algn="l"/>
            <a:r>
              <a:rPr lang="en-US" sz="1125">
                <a:latin typeface="Neue Haas Grotesk Text Pro" panose="020B0504020202020204" pitchFamily="34" charset="0"/>
              </a:rPr>
              <a:t>Building type</a:t>
            </a:r>
          </a:p>
        </p:txBody>
      </p:sp>
      <p:sp>
        <p:nvSpPr>
          <p:cNvPr id="41" name="TextBox 40">
            <a:extLst>
              <a:ext uri="{FF2B5EF4-FFF2-40B4-BE49-F238E27FC236}">
                <a16:creationId xmlns:a16="http://schemas.microsoft.com/office/drawing/2014/main" id="{7C351A01-B86F-68EF-6B29-E1226BE768BD}"/>
              </a:ext>
            </a:extLst>
          </p:cNvPr>
          <p:cNvSpPr txBox="1"/>
          <p:nvPr/>
        </p:nvSpPr>
        <p:spPr>
          <a:xfrm>
            <a:off x="6422129" y="2626350"/>
            <a:ext cx="4572000" cy="265457"/>
          </a:xfrm>
          <a:prstGeom prst="rect">
            <a:avLst/>
          </a:prstGeom>
          <a:noFill/>
        </p:spPr>
        <p:txBody>
          <a:bodyPr wrap="square">
            <a:spAutoFit/>
          </a:bodyPr>
          <a:lstStyle/>
          <a:p>
            <a:pPr algn="l"/>
            <a:r>
              <a:rPr lang="en-US" sz="1125">
                <a:latin typeface="Neue Haas Grotesk Text Pro" panose="020B0504020202020204" pitchFamily="34" charset="0"/>
              </a:rPr>
              <a:t>Size</a:t>
            </a:r>
          </a:p>
        </p:txBody>
      </p:sp>
      <p:sp>
        <p:nvSpPr>
          <p:cNvPr id="42" name="TextBox 41">
            <a:extLst>
              <a:ext uri="{FF2B5EF4-FFF2-40B4-BE49-F238E27FC236}">
                <a16:creationId xmlns:a16="http://schemas.microsoft.com/office/drawing/2014/main" id="{E9B5B2FA-BF10-34F8-6149-5F679737EDD7}"/>
              </a:ext>
            </a:extLst>
          </p:cNvPr>
          <p:cNvSpPr txBox="1"/>
          <p:nvPr/>
        </p:nvSpPr>
        <p:spPr>
          <a:xfrm>
            <a:off x="6419206" y="2859927"/>
            <a:ext cx="4572000" cy="265457"/>
          </a:xfrm>
          <a:prstGeom prst="rect">
            <a:avLst/>
          </a:prstGeom>
          <a:noFill/>
        </p:spPr>
        <p:txBody>
          <a:bodyPr wrap="square">
            <a:spAutoFit/>
          </a:bodyPr>
          <a:lstStyle/>
          <a:p>
            <a:pPr algn="l"/>
            <a:r>
              <a:rPr lang="en-US" sz="1125">
                <a:latin typeface="Neue Haas Grotesk Text Pro" panose="020B0504020202020204" pitchFamily="34" charset="0"/>
              </a:rPr>
              <a:t>Construction year</a:t>
            </a:r>
          </a:p>
        </p:txBody>
      </p:sp>
      <p:sp>
        <p:nvSpPr>
          <p:cNvPr id="43" name="TextBox 42">
            <a:extLst>
              <a:ext uri="{FF2B5EF4-FFF2-40B4-BE49-F238E27FC236}">
                <a16:creationId xmlns:a16="http://schemas.microsoft.com/office/drawing/2014/main" id="{4E962782-40DE-9E4A-8E6C-40689BC57A48}"/>
              </a:ext>
            </a:extLst>
          </p:cNvPr>
          <p:cNvSpPr txBox="1"/>
          <p:nvPr/>
        </p:nvSpPr>
        <p:spPr>
          <a:xfrm>
            <a:off x="6419206" y="3094997"/>
            <a:ext cx="4572000" cy="265457"/>
          </a:xfrm>
          <a:prstGeom prst="rect">
            <a:avLst/>
          </a:prstGeom>
          <a:noFill/>
        </p:spPr>
        <p:txBody>
          <a:bodyPr wrap="square">
            <a:spAutoFit/>
          </a:bodyPr>
          <a:lstStyle/>
          <a:p>
            <a:pPr algn="l"/>
            <a:r>
              <a:rPr lang="en-US" sz="1125">
                <a:latin typeface="Neue Haas Grotesk Text Pro" panose="020B0504020202020204" pitchFamily="34" charset="0"/>
              </a:rPr>
              <a:t>Replacement/rebuilding value</a:t>
            </a:r>
          </a:p>
        </p:txBody>
      </p:sp>
      <p:sp>
        <p:nvSpPr>
          <p:cNvPr id="44" name="TextBox 43">
            <a:extLst>
              <a:ext uri="{FF2B5EF4-FFF2-40B4-BE49-F238E27FC236}">
                <a16:creationId xmlns:a16="http://schemas.microsoft.com/office/drawing/2014/main" id="{50A703AD-9B38-3794-22D8-D83AA677E3A3}"/>
              </a:ext>
            </a:extLst>
          </p:cNvPr>
          <p:cNvSpPr txBox="1"/>
          <p:nvPr/>
        </p:nvSpPr>
        <p:spPr>
          <a:xfrm>
            <a:off x="6416282" y="3328574"/>
            <a:ext cx="4572000" cy="265457"/>
          </a:xfrm>
          <a:prstGeom prst="rect">
            <a:avLst/>
          </a:prstGeom>
          <a:noFill/>
        </p:spPr>
        <p:txBody>
          <a:bodyPr wrap="square">
            <a:spAutoFit/>
          </a:bodyPr>
          <a:lstStyle/>
          <a:p>
            <a:pPr algn="l"/>
            <a:r>
              <a:rPr lang="en-US" sz="1125">
                <a:latin typeface="Neue Haas Grotesk Text Pro" panose="020B0504020202020204" pitchFamily="34" charset="0"/>
              </a:rPr>
              <a:t>Condition &amp; age deductions</a:t>
            </a:r>
          </a:p>
        </p:txBody>
      </p:sp>
      <mc:AlternateContent xmlns:mc="http://schemas.openxmlformats.org/markup-compatibility/2006" xmlns:p14="http://schemas.microsoft.com/office/powerpoint/2010/main">
        <mc:Choice Requires="p14">
          <p:contentPart p14:bwMode="auto" r:id="rId17">
            <p14:nvContentPartPr>
              <p14:cNvPr id="45" name="Ink 44">
                <a:extLst>
                  <a:ext uri="{FF2B5EF4-FFF2-40B4-BE49-F238E27FC236}">
                    <a16:creationId xmlns:a16="http://schemas.microsoft.com/office/drawing/2014/main" id="{C6EBBD01-5FD0-49F7-F171-7BD931A75EB7}"/>
                  </a:ext>
                </a:extLst>
              </p14:cNvPr>
              <p14:cNvContentPartPr/>
              <p14:nvPr/>
            </p14:nvContentPartPr>
            <p14:xfrm>
              <a:off x="6364640" y="3202604"/>
              <a:ext cx="270" cy="270"/>
            </p14:xfrm>
          </p:contentPart>
        </mc:Choice>
        <mc:Fallback xmlns="">
          <p:pic>
            <p:nvPicPr>
              <p:cNvPr id="45" name="Ink 44">
                <a:extLst>
                  <a:ext uri="{FF2B5EF4-FFF2-40B4-BE49-F238E27FC236}">
                    <a16:creationId xmlns:a16="http://schemas.microsoft.com/office/drawing/2014/main" id="{C6EBBD01-5FD0-49F7-F171-7BD931A75EB7}"/>
                  </a:ext>
                </a:extLst>
              </p:cNvPr>
              <p:cNvPicPr/>
              <p:nvPr/>
            </p:nvPicPr>
            <p:blipFill>
              <a:blip r:embed="rId9"/>
              <a:stretch>
                <a:fillRect/>
              </a:stretch>
            </p:blipFill>
            <p:spPr>
              <a:xfrm>
                <a:off x="6317390" y="3155354"/>
                <a:ext cx="94500" cy="945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46" name="Ink 45">
                <a:extLst>
                  <a:ext uri="{FF2B5EF4-FFF2-40B4-BE49-F238E27FC236}">
                    <a16:creationId xmlns:a16="http://schemas.microsoft.com/office/drawing/2014/main" id="{058F98FD-6D9B-88A9-2BA9-E970FC2B6CAD}"/>
                  </a:ext>
                </a:extLst>
              </p14:cNvPr>
              <p14:cNvContentPartPr/>
              <p14:nvPr/>
            </p14:nvContentPartPr>
            <p14:xfrm>
              <a:off x="6364640" y="3438818"/>
              <a:ext cx="270" cy="270"/>
            </p14:xfrm>
          </p:contentPart>
        </mc:Choice>
        <mc:Fallback xmlns="">
          <p:pic>
            <p:nvPicPr>
              <p:cNvPr id="46" name="Ink 45">
                <a:extLst>
                  <a:ext uri="{FF2B5EF4-FFF2-40B4-BE49-F238E27FC236}">
                    <a16:creationId xmlns:a16="http://schemas.microsoft.com/office/drawing/2014/main" id="{058F98FD-6D9B-88A9-2BA9-E970FC2B6CAD}"/>
                  </a:ext>
                </a:extLst>
              </p:cNvPr>
              <p:cNvPicPr/>
              <p:nvPr/>
            </p:nvPicPr>
            <p:blipFill>
              <a:blip r:embed="rId9"/>
              <a:stretch>
                <a:fillRect/>
              </a:stretch>
            </p:blipFill>
            <p:spPr>
              <a:xfrm>
                <a:off x="6317390" y="3391568"/>
                <a:ext cx="94500" cy="94500"/>
              </a:xfrm>
              <a:prstGeom prst="rect">
                <a:avLst/>
              </a:prstGeom>
            </p:spPr>
          </p:pic>
        </mc:Fallback>
      </mc:AlternateContent>
      <p:sp>
        <p:nvSpPr>
          <p:cNvPr id="47" name="TextBox 46">
            <a:extLst>
              <a:ext uri="{FF2B5EF4-FFF2-40B4-BE49-F238E27FC236}">
                <a16:creationId xmlns:a16="http://schemas.microsoft.com/office/drawing/2014/main" id="{1C13FAC2-E0C1-1247-FB22-5A0E49BE6C2F}"/>
              </a:ext>
            </a:extLst>
          </p:cNvPr>
          <p:cNvSpPr txBox="1"/>
          <p:nvPr/>
        </p:nvSpPr>
        <p:spPr>
          <a:xfrm>
            <a:off x="6422129" y="3552612"/>
            <a:ext cx="4572000" cy="265457"/>
          </a:xfrm>
          <a:prstGeom prst="rect">
            <a:avLst/>
          </a:prstGeom>
          <a:noFill/>
        </p:spPr>
        <p:txBody>
          <a:bodyPr wrap="square">
            <a:spAutoFit/>
          </a:bodyPr>
          <a:lstStyle/>
          <a:p>
            <a:pPr algn="l"/>
            <a:r>
              <a:rPr lang="en-US" sz="1125">
                <a:latin typeface="Neue Haas Grotesk Text Pro" panose="020B0504020202020204" pitchFamily="34" charset="0"/>
              </a:rPr>
              <a:t>Renovation &amp; technical systems</a:t>
            </a:r>
          </a:p>
        </p:txBody>
      </p:sp>
      <p:sp>
        <p:nvSpPr>
          <p:cNvPr id="48" name="TextBox 47">
            <a:extLst>
              <a:ext uri="{FF2B5EF4-FFF2-40B4-BE49-F238E27FC236}">
                <a16:creationId xmlns:a16="http://schemas.microsoft.com/office/drawing/2014/main" id="{4F484154-EEFD-4435-3B47-1A2461585E86}"/>
              </a:ext>
            </a:extLst>
          </p:cNvPr>
          <p:cNvSpPr txBox="1"/>
          <p:nvPr/>
        </p:nvSpPr>
        <p:spPr>
          <a:xfrm>
            <a:off x="6419206" y="3786189"/>
            <a:ext cx="4572000" cy="265457"/>
          </a:xfrm>
          <a:prstGeom prst="rect">
            <a:avLst/>
          </a:prstGeom>
          <a:noFill/>
        </p:spPr>
        <p:txBody>
          <a:bodyPr wrap="square">
            <a:spAutoFit/>
          </a:bodyPr>
          <a:lstStyle/>
          <a:p>
            <a:pPr algn="l"/>
            <a:r>
              <a:rPr lang="en-US" sz="1125">
                <a:latin typeface="Neue Haas Grotesk Text Pro" panose="020B0504020202020204" pitchFamily="34" charset="0"/>
              </a:rPr>
              <a:t>Municipality tax rate</a:t>
            </a:r>
          </a:p>
        </p:txBody>
      </p:sp>
      <mc:AlternateContent xmlns:mc="http://schemas.openxmlformats.org/markup-compatibility/2006" xmlns:p14="http://schemas.microsoft.com/office/powerpoint/2010/main">
        <mc:Choice Requires="p14">
          <p:contentPart p14:bwMode="auto" r:id="rId19">
            <p14:nvContentPartPr>
              <p14:cNvPr id="49" name="Ink 48">
                <a:extLst>
                  <a:ext uri="{FF2B5EF4-FFF2-40B4-BE49-F238E27FC236}">
                    <a16:creationId xmlns:a16="http://schemas.microsoft.com/office/drawing/2014/main" id="{660CE5AA-2DE5-4AC2-E0BB-E44E468707B3}"/>
                  </a:ext>
                </a:extLst>
              </p14:cNvPr>
              <p14:cNvContentPartPr/>
              <p14:nvPr/>
            </p14:nvContentPartPr>
            <p14:xfrm>
              <a:off x="6367563" y="3660218"/>
              <a:ext cx="270" cy="270"/>
            </p14:xfrm>
          </p:contentPart>
        </mc:Choice>
        <mc:Fallback xmlns="">
          <p:pic>
            <p:nvPicPr>
              <p:cNvPr id="49" name="Ink 48">
                <a:extLst>
                  <a:ext uri="{FF2B5EF4-FFF2-40B4-BE49-F238E27FC236}">
                    <a16:creationId xmlns:a16="http://schemas.microsoft.com/office/drawing/2014/main" id="{660CE5AA-2DE5-4AC2-E0BB-E44E468707B3}"/>
                  </a:ext>
                </a:extLst>
              </p:cNvPr>
              <p:cNvPicPr/>
              <p:nvPr/>
            </p:nvPicPr>
            <p:blipFill>
              <a:blip r:embed="rId9"/>
              <a:stretch>
                <a:fillRect/>
              </a:stretch>
            </p:blipFill>
            <p:spPr>
              <a:xfrm>
                <a:off x="6320313" y="3612968"/>
                <a:ext cx="94500" cy="945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50" name="Ink 49">
                <a:extLst>
                  <a:ext uri="{FF2B5EF4-FFF2-40B4-BE49-F238E27FC236}">
                    <a16:creationId xmlns:a16="http://schemas.microsoft.com/office/drawing/2014/main" id="{2A6611C1-7153-C82B-FFA8-D27D973A8610}"/>
                  </a:ext>
                </a:extLst>
              </p14:cNvPr>
              <p14:cNvContentPartPr/>
              <p14:nvPr/>
            </p14:nvContentPartPr>
            <p14:xfrm>
              <a:off x="6367563" y="3896433"/>
              <a:ext cx="270" cy="270"/>
            </p14:xfrm>
          </p:contentPart>
        </mc:Choice>
        <mc:Fallback xmlns="">
          <p:pic>
            <p:nvPicPr>
              <p:cNvPr id="50" name="Ink 49">
                <a:extLst>
                  <a:ext uri="{FF2B5EF4-FFF2-40B4-BE49-F238E27FC236}">
                    <a16:creationId xmlns:a16="http://schemas.microsoft.com/office/drawing/2014/main" id="{2A6611C1-7153-C82B-FFA8-D27D973A8610}"/>
                  </a:ext>
                </a:extLst>
              </p:cNvPr>
              <p:cNvPicPr/>
              <p:nvPr/>
            </p:nvPicPr>
            <p:blipFill>
              <a:blip r:embed="rId9"/>
              <a:stretch>
                <a:fillRect/>
              </a:stretch>
            </p:blipFill>
            <p:spPr>
              <a:xfrm>
                <a:off x="6320313" y="3849183"/>
                <a:ext cx="94500" cy="94500"/>
              </a:xfrm>
              <a:prstGeom prst="rect">
                <a:avLst/>
              </a:prstGeom>
            </p:spPr>
          </p:pic>
        </mc:Fallback>
      </mc:AlternateContent>
    </p:spTree>
    <p:extLst>
      <p:ext uri="{BB962C8B-B14F-4D97-AF65-F5344CB8AC3E}">
        <p14:creationId xmlns:p14="http://schemas.microsoft.com/office/powerpoint/2010/main" val="1300849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DEDFE2"/>
        </a:solidFill>
        <a:effectLst/>
      </p:bgPr>
    </p:bg>
    <p:spTree>
      <p:nvGrpSpPr>
        <p:cNvPr id="1" name=""/>
        <p:cNvGrpSpPr/>
        <p:nvPr/>
      </p:nvGrpSpPr>
      <p:grpSpPr>
        <a:xfrm>
          <a:off x="0" y="0"/>
          <a:ext cx="0" cy="0"/>
          <a:chOff x="0" y="0"/>
          <a:chExt cx="0" cy="0"/>
        </a:xfrm>
      </p:grpSpPr>
      <p:pic>
        <p:nvPicPr>
          <p:cNvPr id="3" name="Picture 2" descr="Diagram, engineering drawing&#10;&#10;Description automatically generated">
            <a:extLst>
              <a:ext uri="{FF2B5EF4-FFF2-40B4-BE49-F238E27FC236}">
                <a16:creationId xmlns:a16="http://schemas.microsoft.com/office/drawing/2014/main" id="{0127A832-081B-745E-1FED-1713F3FCA288}"/>
              </a:ext>
            </a:extLst>
          </p:cNvPr>
          <p:cNvPicPr>
            <a:picLocks noChangeAspect="1"/>
          </p:cNvPicPr>
          <p:nvPr/>
        </p:nvPicPr>
        <p:blipFill>
          <a:blip r:embed="rId2"/>
          <a:stretch>
            <a:fillRect/>
          </a:stretch>
        </p:blipFill>
        <p:spPr>
          <a:xfrm>
            <a:off x="2725363" y="1846539"/>
            <a:ext cx="1595575" cy="1208172"/>
          </a:xfrm>
          <a:prstGeom prst="rect">
            <a:avLst/>
          </a:prstGeom>
        </p:spPr>
      </p:pic>
      <p:pic>
        <p:nvPicPr>
          <p:cNvPr id="5" name="Picture 4" descr="A picture containing text, vector graphics&#10;&#10;Description automatically generated">
            <a:extLst>
              <a:ext uri="{FF2B5EF4-FFF2-40B4-BE49-F238E27FC236}">
                <a16:creationId xmlns:a16="http://schemas.microsoft.com/office/drawing/2014/main" id="{8C04450F-3AC6-9CF4-807A-4B8BE741FBD2}"/>
              </a:ext>
            </a:extLst>
          </p:cNvPr>
          <p:cNvPicPr>
            <a:picLocks noChangeAspect="1"/>
          </p:cNvPicPr>
          <p:nvPr/>
        </p:nvPicPr>
        <p:blipFill>
          <a:blip r:embed="rId3"/>
          <a:srcRect r="69526"/>
          <a:stretch>
            <a:fillRect/>
          </a:stretch>
        </p:blipFill>
        <p:spPr>
          <a:xfrm>
            <a:off x="7499333" y="-926570"/>
            <a:ext cx="540618" cy="4560174"/>
          </a:xfrm>
          <a:prstGeom prst="rect">
            <a:avLst/>
          </a:prstGeom>
        </p:spPr>
      </p:pic>
      <p:sp>
        <p:nvSpPr>
          <p:cNvPr id="6" name="Google Shape;693;p23">
            <a:extLst>
              <a:ext uri="{FF2B5EF4-FFF2-40B4-BE49-F238E27FC236}">
                <a16:creationId xmlns:a16="http://schemas.microsoft.com/office/drawing/2014/main" id="{F7DF4488-9AD6-C9A7-3960-C5390E5C0822}"/>
              </a:ext>
            </a:extLst>
          </p:cNvPr>
          <p:cNvSpPr txBox="1"/>
          <p:nvPr/>
        </p:nvSpPr>
        <p:spPr>
          <a:xfrm>
            <a:off x="4713226" y="3258949"/>
            <a:ext cx="2022854" cy="901489"/>
          </a:xfrm>
          <a:prstGeom prst="rect">
            <a:avLst/>
          </a:prstGeom>
          <a:noFill/>
          <a:ln>
            <a:noFill/>
          </a:ln>
        </p:spPr>
        <p:txBody>
          <a:bodyPr spcFirstLastPara="1" wrap="square" lIns="91425" tIns="91425" rIns="91425" bIns="91425" anchor="t" anchorCtr="0">
            <a:noAutofit/>
          </a:bodyPr>
          <a:lstStyle/>
          <a:p>
            <a:r>
              <a:rPr lang="en-US" sz="1200" b="1">
                <a:highlight>
                  <a:srgbClr val="F6A3C7"/>
                </a:highlight>
                <a:latin typeface="Neue Haas Grotesk Text Pro" panose="020B0504020202020204" pitchFamily="34" charset="0"/>
              </a:rPr>
              <a:t>Property owners &amp;</a:t>
            </a:r>
            <a:r>
              <a:rPr lang="en-US" sz="1200">
                <a:highlight>
                  <a:srgbClr val="F6A3C7"/>
                </a:highlight>
                <a:latin typeface="Neue Haas Grotesk Text Pro" panose="020B0504020202020204" pitchFamily="34" charset="0"/>
              </a:rPr>
              <a:t> </a:t>
            </a:r>
            <a:r>
              <a:rPr lang="en-US" sz="1200" b="1">
                <a:highlight>
                  <a:srgbClr val="F6A3C7"/>
                </a:highlight>
                <a:latin typeface="Neue Haas Grotesk Text Pro" panose="020B0504020202020204" pitchFamily="34" charset="0"/>
              </a:rPr>
              <a:t>housing companies</a:t>
            </a:r>
            <a:r>
              <a:rPr lang="en-US" sz="1200" b="1">
                <a:latin typeface="Neue Haas Grotesk Text Pro" panose="020B0504020202020204" pitchFamily="34" charset="0"/>
              </a:rPr>
              <a:t> </a:t>
            </a:r>
            <a:r>
              <a:rPr lang="en-US" sz="1200">
                <a:latin typeface="Neue Haas Grotesk Text Pro" panose="020B0504020202020204" pitchFamily="34" charset="0"/>
              </a:rPr>
              <a:t>pay</a:t>
            </a:r>
            <a:r>
              <a:rPr lang="en-US" sz="1200" b="1">
                <a:latin typeface="Neue Haas Grotesk Text Pro" panose="020B0504020202020204" pitchFamily="34" charset="0"/>
              </a:rPr>
              <a:t> </a:t>
            </a:r>
            <a:r>
              <a:rPr lang="en-US" sz="1200">
                <a:latin typeface="Neue Haas Grotesk Text Pro" panose="020B0504020202020204" pitchFamily="34" charset="0"/>
              </a:rPr>
              <a:t>property tax</a:t>
            </a:r>
          </a:p>
          <a:p>
            <a:pPr algn="ctr">
              <a:buClr>
                <a:srgbClr val="000000"/>
              </a:buClr>
              <a:buSzPts val="1100"/>
            </a:pPr>
            <a:endParaRPr lang="en-US" sz="1200">
              <a:latin typeface="Neue Haas Grotesk Text Pro" panose="020B0504020202020204" pitchFamily="34" charset="0"/>
              <a:ea typeface="Roboto"/>
              <a:cs typeface="Roboto"/>
              <a:sym typeface="Roboto"/>
            </a:endParaRPr>
          </a:p>
          <a:p>
            <a:pPr algn="ctr"/>
            <a:endParaRPr lang="en-US" sz="1200">
              <a:latin typeface="Neue Haas Grotesk Text Pro" panose="020B0504020202020204" pitchFamily="34" charset="0"/>
              <a:ea typeface="Roboto"/>
              <a:cs typeface="Roboto"/>
              <a:sym typeface="Roboto"/>
            </a:endParaRPr>
          </a:p>
        </p:txBody>
      </p:sp>
      <p:sp>
        <p:nvSpPr>
          <p:cNvPr id="7" name="Google Shape;701;p23">
            <a:extLst>
              <a:ext uri="{FF2B5EF4-FFF2-40B4-BE49-F238E27FC236}">
                <a16:creationId xmlns:a16="http://schemas.microsoft.com/office/drawing/2014/main" id="{2BE730B3-4F55-4E91-A19F-26C84B7C4BC2}"/>
              </a:ext>
            </a:extLst>
          </p:cNvPr>
          <p:cNvSpPr txBox="1"/>
          <p:nvPr/>
        </p:nvSpPr>
        <p:spPr>
          <a:xfrm>
            <a:off x="2606041" y="3258949"/>
            <a:ext cx="1930400" cy="961091"/>
          </a:xfrm>
          <a:prstGeom prst="rect">
            <a:avLst/>
          </a:prstGeom>
          <a:noFill/>
          <a:ln>
            <a:noFill/>
          </a:ln>
        </p:spPr>
        <p:txBody>
          <a:bodyPr spcFirstLastPara="1" wrap="square" lIns="91425" tIns="91425" rIns="91425" bIns="91425" anchor="t" anchorCtr="0">
            <a:noAutofit/>
          </a:bodyPr>
          <a:lstStyle/>
          <a:p>
            <a:r>
              <a:rPr lang="en-US" sz="1200" b="1">
                <a:highlight>
                  <a:srgbClr val="F6A3C7"/>
                </a:highlight>
                <a:latin typeface="Neue Haas Grotesk Text Pro" panose="020B0504020202020204" pitchFamily="34" charset="0"/>
              </a:rPr>
              <a:t>The City</a:t>
            </a:r>
            <a:r>
              <a:rPr lang="en-US" sz="1200">
                <a:latin typeface="Neue Haas Grotesk Text Pro" panose="020B0504020202020204" pitchFamily="34" charset="0"/>
              </a:rPr>
              <a:t> decides the local property tax rates within the limits set by the government</a:t>
            </a:r>
          </a:p>
        </p:txBody>
      </p:sp>
      <p:sp>
        <p:nvSpPr>
          <p:cNvPr id="8" name="Google Shape;702;p23">
            <a:extLst>
              <a:ext uri="{FF2B5EF4-FFF2-40B4-BE49-F238E27FC236}">
                <a16:creationId xmlns:a16="http://schemas.microsoft.com/office/drawing/2014/main" id="{C055DCB9-AE8D-5396-A235-A62B385B332B}"/>
              </a:ext>
            </a:extLst>
          </p:cNvPr>
          <p:cNvSpPr txBox="1"/>
          <p:nvPr/>
        </p:nvSpPr>
        <p:spPr>
          <a:xfrm>
            <a:off x="6938837" y="3254412"/>
            <a:ext cx="1824032" cy="1080562"/>
          </a:xfrm>
          <a:prstGeom prst="rect">
            <a:avLst/>
          </a:prstGeom>
          <a:noFill/>
          <a:ln>
            <a:noFill/>
          </a:ln>
        </p:spPr>
        <p:txBody>
          <a:bodyPr spcFirstLastPara="1" wrap="square" lIns="91425" tIns="91425" rIns="91425" bIns="91425" anchor="t" anchorCtr="0">
            <a:noAutofit/>
          </a:bodyPr>
          <a:lstStyle/>
          <a:p>
            <a:r>
              <a:rPr lang="en-US" sz="1200">
                <a:latin typeface="Neue Haas Grotesk Text Pro" panose="020B0504020202020204" pitchFamily="34" charset="0"/>
              </a:rPr>
              <a:t>Property tax revenue goes to the </a:t>
            </a:r>
            <a:r>
              <a:rPr lang="en-US" sz="1200" b="1">
                <a:highlight>
                  <a:srgbClr val="F6A3C7"/>
                </a:highlight>
                <a:latin typeface="Neue Haas Grotesk Text Pro" panose="020B0504020202020204" pitchFamily="34" charset="0"/>
              </a:rPr>
              <a:t>City of Helsinki</a:t>
            </a:r>
            <a:r>
              <a:rPr lang="en-US" sz="1200" b="1">
                <a:latin typeface="Neue Haas Grotesk Text Pro" panose="020B0504020202020204" pitchFamily="34" charset="0"/>
              </a:rPr>
              <a:t> </a:t>
            </a:r>
            <a:r>
              <a:rPr lang="en-US" sz="1200">
                <a:latin typeface="Neue Haas Grotesk Text Pro" panose="020B0504020202020204" pitchFamily="34" charset="0"/>
              </a:rPr>
              <a:t>budget and is used for services and development</a:t>
            </a:r>
          </a:p>
          <a:p>
            <a:pPr algn="ctr"/>
            <a:endParaRPr lang="en-US" sz="1200">
              <a:latin typeface="Neue Haas Grotesk Text Pro" panose="020B0504020202020204" pitchFamily="34" charset="0"/>
              <a:ea typeface="Roboto"/>
              <a:cs typeface="Roboto"/>
              <a:sym typeface="Roboto"/>
            </a:endParaRPr>
          </a:p>
        </p:txBody>
      </p:sp>
      <p:sp>
        <p:nvSpPr>
          <p:cNvPr id="9" name="Google Shape;693;p23">
            <a:extLst>
              <a:ext uri="{FF2B5EF4-FFF2-40B4-BE49-F238E27FC236}">
                <a16:creationId xmlns:a16="http://schemas.microsoft.com/office/drawing/2014/main" id="{40353E8D-8FD5-CAD2-4B29-0D00EA77D8BA}"/>
              </a:ext>
            </a:extLst>
          </p:cNvPr>
          <p:cNvSpPr txBox="1"/>
          <p:nvPr/>
        </p:nvSpPr>
        <p:spPr>
          <a:xfrm>
            <a:off x="381131" y="3258949"/>
            <a:ext cx="2001389" cy="1076025"/>
          </a:xfrm>
          <a:prstGeom prst="rect">
            <a:avLst/>
          </a:prstGeom>
          <a:noFill/>
          <a:ln>
            <a:noFill/>
          </a:ln>
        </p:spPr>
        <p:txBody>
          <a:bodyPr spcFirstLastPara="1" wrap="square" lIns="91425" tIns="91425" rIns="91425" bIns="91425" anchor="t" anchorCtr="0">
            <a:noAutofit/>
          </a:bodyPr>
          <a:lstStyle/>
          <a:p>
            <a:r>
              <a:rPr lang="en-US" sz="1200" b="1">
                <a:highlight>
                  <a:srgbClr val="F6A3C7"/>
                </a:highlight>
                <a:latin typeface="Neue Haas Grotesk Text Pro" panose="020B0504020202020204" pitchFamily="34" charset="0"/>
              </a:rPr>
              <a:t>The Finnish government</a:t>
            </a:r>
            <a:r>
              <a:rPr lang="en-US" sz="1200" b="1">
                <a:latin typeface="Neue Haas Grotesk Text Pro" panose="020B0504020202020204" pitchFamily="34" charset="0"/>
              </a:rPr>
              <a:t> </a:t>
            </a:r>
            <a:r>
              <a:rPr lang="en-US" sz="1200">
                <a:latin typeface="Neue Haas Grotesk Text Pro" panose="020B0504020202020204" pitchFamily="34" charset="0"/>
              </a:rPr>
              <a:t>sets</a:t>
            </a:r>
            <a:r>
              <a:rPr lang="en-US" sz="1200" b="1">
                <a:latin typeface="Neue Haas Grotesk Text Pro" panose="020B0504020202020204" pitchFamily="34" charset="0"/>
              </a:rPr>
              <a:t> </a:t>
            </a:r>
            <a:r>
              <a:rPr lang="en-US" sz="1200">
                <a:latin typeface="Neue Haas Grotesk Text Pro" panose="020B0504020202020204" pitchFamily="34" charset="0"/>
              </a:rPr>
              <a:t>the legal framework and maximum tax rates</a:t>
            </a:r>
          </a:p>
          <a:p>
            <a:pPr>
              <a:buClr>
                <a:srgbClr val="000000"/>
              </a:buClr>
              <a:buSzPts val="1100"/>
            </a:pPr>
            <a:endParaRPr lang="en-US" sz="1200">
              <a:latin typeface="Neue Haas Grotesk Text Pro" panose="020B0504020202020204" pitchFamily="34" charset="0"/>
              <a:ea typeface="Roboto"/>
              <a:cs typeface="Roboto"/>
              <a:sym typeface="Roboto"/>
            </a:endParaRPr>
          </a:p>
          <a:p>
            <a:endParaRPr lang="en-US" sz="1200">
              <a:latin typeface="Neue Haas Grotesk Text Pro" panose="020B0504020202020204" pitchFamily="34" charset="0"/>
              <a:ea typeface="Roboto"/>
              <a:cs typeface="Roboto"/>
              <a:sym typeface="Roboto"/>
            </a:endParaRPr>
          </a:p>
        </p:txBody>
      </p:sp>
      <p:pic>
        <p:nvPicPr>
          <p:cNvPr id="10" name="Picture 120" descr="A picture containing text&#10;&#10;Description automatically generated">
            <a:extLst>
              <a:ext uri="{FF2B5EF4-FFF2-40B4-BE49-F238E27FC236}">
                <a16:creationId xmlns:a16="http://schemas.microsoft.com/office/drawing/2014/main" id="{05D5A8D4-FA60-DAF7-7C06-C5412A24C476}"/>
              </a:ext>
            </a:extLst>
          </p:cNvPr>
          <p:cNvPicPr>
            <a:picLocks noChangeAspect="1"/>
          </p:cNvPicPr>
          <p:nvPr/>
        </p:nvPicPr>
        <p:blipFill>
          <a:blip r:embed="rId4"/>
          <a:stretch>
            <a:fillRect/>
          </a:stretch>
        </p:blipFill>
        <p:spPr>
          <a:xfrm>
            <a:off x="4715821" y="2136796"/>
            <a:ext cx="2022855" cy="901490"/>
          </a:xfrm>
          <a:prstGeom prst="rect">
            <a:avLst/>
          </a:prstGeom>
        </p:spPr>
      </p:pic>
      <p:pic>
        <p:nvPicPr>
          <p:cNvPr id="13" name="Picture 105" descr="Diagram, engineering drawing&#10;&#10;Description automatically generated">
            <a:extLst>
              <a:ext uri="{FF2B5EF4-FFF2-40B4-BE49-F238E27FC236}">
                <a16:creationId xmlns:a16="http://schemas.microsoft.com/office/drawing/2014/main" id="{D19753C1-6943-AAB6-7C55-6D286C0CFC91}"/>
              </a:ext>
            </a:extLst>
          </p:cNvPr>
          <p:cNvPicPr>
            <a:picLocks noChangeAspect="1"/>
          </p:cNvPicPr>
          <p:nvPr/>
        </p:nvPicPr>
        <p:blipFill>
          <a:blip r:embed="rId5"/>
          <a:stretch>
            <a:fillRect/>
          </a:stretch>
        </p:blipFill>
        <p:spPr>
          <a:xfrm>
            <a:off x="464504" y="1830256"/>
            <a:ext cx="1779042" cy="1244085"/>
          </a:xfrm>
          <a:prstGeom prst="rect">
            <a:avLst/>
          </a:prstGeom>
        </p:spPr>
      </p:pic>
      <p:sp>
        <p:nvSpPr>
          <p:cNvPr id="17" name="Google Shape;198;p27">
            <a:extLst>
              <a:ext uri="{FF2B5EF4-FFF2-40B4-BE49-F238E27FC236}">
                <a16:creationId xmlns:a16="http://schemas.microsoft.com/office/drawing/2014/main" id="{4CF59561-CB3F-BC68-B307-DD67587F36A9}"/>
              </a:ext>
            </a:extLst>
          </p:cNvPr>
          <p:cNvSpPr txBox="1"/>
          <p:nvPr/>
        </p:nvSpPr>
        <p:spPr>
          <a:xfrm>
            <a:off x="381131" y="4743450"/>
            <a:ext cx="3941181" cy="268592"/>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defRPr/>
            </a:pPr>
            <a:r>
              <a:rPr lang="en-US" sz="525">
                <a:solidFill>
                  <a:schemeClr val="bg1"/>
                </a:solidFill>
                <a:latin typeface="Neue Haas Grotesk Text Pro" panose="020B0504020202020204" pitchFamily="34" charset="0"/>
                <a:ea typeface="Work Sans"/>
                <a:cs typeface="Work Sans"/>
                <a:sym typeface="Work Sans"/>
              </a:rPr>
              <a:t>Creative Commons CC BY 4.0 2026 </a:t>
            </a:r>
          </a:p>
          <a:p>
            <a:pPr lvl="0">
              <a:defRPr/>
            </a:pPr>
            <a:r>
              <a:rPr lang="en-US" sz="525">
                <a:solidFill>
                  <a:schemeClr val="bg1"/>
                </a:solidFill>
                <a:latin typeface="Neue Haas Grotesk Text Pro" panose="020B0504020202020204" pitchFamily="34" charset="0"/>
                <a:ea typeface="Work Sans"/>
                <a:cs typeface="Work Sans"/>
                <a:sym typeface="Work Sans"/>
              </a:rPr>
              <a:t>Nicole Kajander · Jenna Karvonen · Henna Kyrö · Kerttu Parkkinen · Giovanna Usai</a:t>
            </a:r>
            <a:br>
              <a:rPr lang="en-US" sz="525">
                <a:solidFill>
                  <a:schemeClr val="bg1"/>
                </a:solidFill>
                <a:latin typeface="Neue Haas Grotesk Text Pro" panose="020B0504020202020204" pitchFamily="34" charset="0"/>
                <a:ea typeface="Work Sans"/>
                <a:cs typeface="Work Sans"/>
                <a:sym typeface="Work Sans"/>
              </a:rPr>
            </a:br>
            <a:r>
              <a:rPr lang="en-US" sz="525">
                <a:solidFill>
                  <a:schemeClr val="bg1"/>
                </a:solidFill>
                <a:latin typeface="Neue Haas Grotesk Text Pro" panose="020B0504020202020204" pitchFamily="34" charset="0"/>
                <a:ea typeface="Work Sans"/>
                <a:cs typeface="Work Sans"/>
                <a:sym typeface="Work Sans"/>
              </a:rPr>
              <a:t>Design for Government course · Aalto University</a:t>
            </a:r>
            <a:endParaRPr lang="en-US" sz="975">
              <a:solidFill>
                <a:schemeClr val="bg1"/>
              </a:solidFill>
              <a:latin typeface="Neue Haas Grotesk Text Pro" panose="020B0504020202020204" pitchFamily="34" charset="0"/>
              <a:ea typeface="Work Sans"/>
              <a:cs typeface="Work Sans"/>
              <a:sym typeface="Work Sans"/>
            </a:endParaRPr>
          </a:p>
        </p:txBody>
      </p:sp>
      <p:cxnSp>
        <p:nvCxnSpPr>
          <p:cNvPr id="11" name="Connettore 2 10">
            <a:extLst>
              <a:ext uri="{FF2B5EF4-FFF2-40B4-BE49-F238E27FC236}">
                <a16:creationId xmlns:a16="http://schemas.microsoft.com/office/drawing/2014/main" id="{19EE6C28-2A75-3CA0-3B57-E6B124CCBC96}"/>
              </a:ext>
            </a:extLst>
          </p:cNvPr>
          <p:cNvCxnSpPr>
            <a:stCxn id="13" idx="3"/>
            <a:endCxn id="3" idx="1"/>
          </p:cNvCxnSpPr>
          <p:nvPr/>
        </p:nvCxnSpPr>
        <p:spPr>
          <a:xfrm flipV="1">
            <a:off x="2243546" y="2450626"/>
            <a:ext cx="481817" cy="1673"/>
          </a:xfrm>
          <a:prstGeom prst="straightConnector1">
            <a:avLst/>
          </a:prstGeom>
          <a:ln w="19050" cap="flat" cmpd="sng" algn="ctr">
            <a:solidFill>
              <a:schemeClr val="dk1"/>
            </a:solidFill>
            <a:prstDash val="dash"/>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6" name="Connettore 2 15">
            <a:extLst>
              <a:ext uri="{FF2B5EF4-FFF2-40B4-BE49-F238E27FC236}">
                <a16:creationId xmlns:a16="http://schemas.microsoft.com/office/drawing/2014/main" id="{E3441944-A5F8-8507-2E48-840680C7F814}"/>
              </a:ext>
            </a:extLst>
          </p:cNvPr>
          <p:cNvCxnSpPr>
            <a:cxnSpLocks/>
            <a:stCxn id="3" idx="3"/>
          </p:cNvCxnSpPr>
          <p:nvPr/>
        </p:nvCxnSpPr>
        <p:spPr>
          <a:xfrm>
            <a:off x="4320938" y="2450625"/>
            <a:ext cx="355411" cy="0"/>
          </a:xfrm>
          <a:prstGeom prst="straightConnector1">
            <a:avLst/>
          </a:prstGeom>
          <a:ln w="19050" cap="flat" cmpd="sng" algn="ctr">
            <a:solidFill>
              <a:schemeClr val="dk1"/>
            </a:solidFill>
            <a:prstDash val="dash"/>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1" name="Connettore 2 20">
            <a:extLst>
              <a:ext uri="{FF2B5EF4-FFF2-40B4-BE49-F238E27FC236}">
                <a16:creationId xmlns:a16="http://schemas.microsoft.com/office/drawing/2014/main" id="{21997249-2F41-170E-3339-0E0CAF26FF58}"/>
              </a:ext>
            </a:extLst>
          </p:cNvPr>
          <p:cNvCxnSpPr>
            <a:cxnSpLocks/>
          </p:cNvCxnSpPr>
          <p:nvPr/>
        </p:nvCxnSpPr>
        <p:spPr>
          <a:xfrm>
            <a:off x="6883660" y="2450625"/>
            <a:ext cx="478849" cy="0"/>
          </a:xfrm>
          <a:prstGeom prst="straightConnector1">
            <a:avLst/>
          </a:prstGeom>
          <a:ln w="19050" cap="flat" cmpd="sng" algn="ctr">
            <a:solidFill>
              <a:schemeClr val="dk1"/>
            </a:solidFill>
            <a:prstDash val="dash"/>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4" name="Google Shape;1689;p34">
            <a:extLst>
              <a:ext uri="{FF2B5EF4-FFF2-40B4-BE49-F238E27FC236}">
                <a16:creationId xmlns:a16="http://schemas.microsoft.com/office/drawing/2014/main" id="{5FF60F07-AC06-892A-554B-11CF45F1309F}"/>
              </a:ext>
            </a:extLst>
          </p:cNvPr>
          <p:cNvSpPr txBox="1">
            <a:spLocks/>
          </p:cNvSpPr>
          <p:nvPr/>
        </p:nvSpPr>
        <p:spPr>
          <a:xfrm>
            <a:off x="633987" y="412021"/>
            <a:ext cx="7860903" cy="1201296"/>
          </a:xfrm>
          <a:prstGeom prst="rect">
            <a:avLst/>
          </a:prstGeom>
        </p:spPr>
        <p:txBody>
          <a:bodyPr spcFirstLastPara="1"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Neue Haas Grotesk Text Pro" panose="020B0504020202020204" pitchFamily="34" charset="0"/>
                <a:ea typeface="+mj-ea"/>
                <a:cs typeface="+mj-cs"/>
              </a:defRPr>
            </a:lvl1pPr>
          </a:lstStyle>
          <a:p>
            <a:pPr>
              <a:spcBef>
                <a:spcPts val="0"/>
              </a:spcBef>
              <a:buClr>
                <a:schemeClr val="dk1"/>
              </a:buClr>
              <a:buSzPts val="1100"/>
            </a:pPr>
            <a:r>
              <a:rPr lang="en-US" sz="2400"/>
              <a:t>Entry point 3:</a:t>
            </a:r>
            <a:br>
              <a:rPr lang="en-US" sz="2400"/>
            </a:br>
            <a:r>
              <a:rPr lang="fi-FI" sz="2400" b="1">
                <a:latin typeface="Neue Haas Grotesk Text Pro"/>
              </a:rPr>
              <a:t>How </a:t>
            </a:r>
            <a:r>
              <a:rPr lang="fi-FI" sz="2400" b="1" err="1">
                <a:latin typeface="Neue Haas Grotesk Text Pro"/>
              </a:rPr>
              <a:t>does</a:t>
            </a:r>
            <a:r>
              <a:rPr lang="fi-FI" sz="2400" b="1">
                <a:latin typeface="Neue Haas Grotesk Text Pro"/>
              </a:rPr>
              <a:t> </a:t>
            </a:r>
            <a:r>
              <a:rPr lang="fi-FI" sz="2400" b="1" err="1">
                <a:highlight>
                  <a:srgbClr val="E97132"/>
                </a:highlight>
                <a:latin typeface="Neue Haas Grotesk Text Pro"/>
              </a:rPr>
              <a:t>property</a:t>
            </a:r>
            <a:r>
              <a:rPr lang="fi-FI" sz="2400" b="1">
                <a:highlight>
                  <a:srgbClr val="E97132"/>
                </a:highlight>
                <a:latin typeface="Neue Haas Grotesk Text Pro"/>
              </a:rPr>
              <a:t> </a:t>
            </a:r>
            <a:r>
              <a:rPr lang="fi-FI" sz="2400" b="1" err="1">
                <a:highlight>
                  <a:srgbClr val="E97132"/>
                </a:highlight>
                <a:latin typeface="Neue Haas Grotesk Text Pro"/>
              </a:rPr>
              <a:t>tax</a:t>
            </a:r>
            <a:r>
              <a:rPr lang="fi-FI" sz="2400" b="1">
                <a:latin typeface="Neue Haas Grotesk Text Pro"/>
              </a:rPr>
              <a:t> </a:t>
            </a:r>
            <a:r>
              <a:rPr lang="fi-FI" sz="2400" b="1" err="1">
                <a:latin typeface="Neue Haas Grotesk Text Pro"/>
              </a:rPr>
              <a:t>work</a:t>
            </a:r>
            <a:r>
              <a:rPr lang="fi-FI" sz="2400" b="1">
                <a:latin typeface="Neue Haas Grotesk Text Pro"/>
              </a:rPr>
              <a:t>?</a:t>
            </a:r>
            <a:endParaRPr lang="en-US" sz="2400" b="1"/>
          </a:p>
        </p:txBody>
      </p:sp>
      <p:sp>
        <p:nvSpPr>
          <p:cNvPr id="12" name="Google Shape;61;p17">
            <a:extLst>
              <a:ext uri="{FF2B5EF4-FFF2-40B4-BE49-F238E27FC236}">
                <a16:creationId xmlns:a16="http://schemas.microsoft.com/office/drawing/2014/main" id="{BEDC1935-0FC9-9672-1092-865E4666015E}"/>
              </a:ext>
            </a:extLst>
          </p:cNvPr>
          <p:cNvSpPr txBox="1">
            <a:spLocks/>
          </p:cNvSpPr>
          <p:nvPr/>
        </p:nvSpPr>
        <p:spPr>
          <a:xfrm>
            <a:off x="0" y="-1"/>
            <a:ext cx="9144000" cy="400051"/>
          </a:xfrm>
          <a:prstGeom prst="rect">
            <a:avLst/>
          </a:prstGeom>
        </p:spPr>
        <p:txBody>
          <a:bodyPr spcFirstLastPara="1" vert="horz" wrap="square" lIns="91425" tIns="91425" rIns="91425" bIns="91425" rtlCol="0" anchor="b" anchorCtr="0">
            <a:noAutofit/>
          </a:bodyPr>
          <a:lstStyle>
            <a:lvl1pPr algn="ctr" defTabSz="914400" rtl="0" eaLnBrk="1" latinLnBrk="0" hangingPunct="1">
              <a:lnSpc>
                <a:spcPct val="90000"/>
              </a:lnSpc>
              <a:spcBef>
                <a:spcPct val="0"/>
              </a:spcBef>
              <a:buNone/>
              <a:defRPr sz="6000" kern="1200">
                <a:solidFill>
                  <a:schemeClr val="tx1"/>
                </a:solidFill>
                <a:latin typeface="Neue Haas Grotesk Text Pro" panose="020B0504020202020204" pitchFamily="34" charset="0"/>
                <a:ea typeface="+mj-ea"/>
                <a:cs typeface="+mj-cs"/>
              </a:defRPr>
            </a:lvl1pPr>
          </a:lstStyle>
          <a:p>
            <a:pPr>
              <a:spcBef>
                <a:spcPts val="0"/>
              </a:spcBef>
            </a:pPr>
            <a:r>
              <a:rPr lang="en-US" sz="675" b="1">
                <a:latin typeface="Neue Haas Grotesk Text Pro"/>
              </a:rPr>
              <a:t>REFRAMING / ANCHORING / RESEARCHING / </a:t>
            </a:r>
            <a:r>
              <a:rPr lang="en-US" sz="675" b="1">
                <a:highlight>
                  <a:srgbClr val="9FC9EB"/>
                </a:highlight>
                <a:latin typeface="Neue Haas Grotesk Text Pro"/>
              </a:rPr>
              <a:t>TAKING ACTION</a:t>
            </a:r>
            <a:r>
              <a:rPr lang="en-US" sz="675" b="1">
                <a:latin typeface="Neue Haas Grotesk Text Pro"/>
              </a:rPr>
              <a:t> / LEVERAGING / ENVISIONING</a:t>
            </a:r>
          </a:p>
        </p:txBody>
      </p:sp>
    </p:spTree>
    <p:extLst>
      <p:ext uri="{BB962C8B-B14F-4D97-AF65-F5344CB8AC3E}">
        <p14:creationId xmlns:p14="http://schemas.microsoft.com/office/powerpoint/2010/main" val="18277095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DEDFE2"/>
        </a:solidFill>
        <a:effectLst/>
      </p:bgPr>
    </p:bg>
    <p:spTree>
      <p:nvGrpSpPr>
        <p:cNvPr id="1" name=""/>
        <p:cNvGrpSpPr/>
        <p:nvPr/>
      </p:nvGrpSpPr>
      <p:grpSpPr>
        <a:xfrm>
          <a:off x="0" y="0"/>
          <a:ext cx="0" cy="0"/>
          <a:chOff x="0" y="0"/>
          <a:chExt cx="0" cy="0"/>
        </a:xfrm>
      </p:grpSpPr>
      <p:graphicFrame>
        <p:nvGraphicFramePr>
          <p:cNvPr id="4" name="Sisällön paikkamerkki 3">
            <a:extLst>
              <a:ext uri="{FF2B5EF4-FFF2-40B4-BE49-F238E27FC236}">
                <a16:creationId xmlns:a16="http://schemas.microsoft.com/office/drawing/2014/main" id="{4F005E06-7B67-FEE1-1B63-9C53F86BAAAC}"/>
              </a:ext>
            </a:extLst>
          </p:cNvPr>
          <p:cNvGraphicFramePr>
            <a:graphicFrameLocks noGrp="1"/>
          </p:cNvGraphicFramePr>
          <p:nvPr>
            <p:ph idx="1"/>
          </p:nvPr>
        </p:nvGraphicFramePr>
        <p:xfrm>
          <a:off x="1293854" y="663966"/>
          <a:ext cx="6556293" cy="4743450"/>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a:extLst>
              <a:ext uri="{FF2B5EF4-FFF2-40B4-BE49-F238E27FC236}">
                <a16:creationId xmlns:a16="http://schemas.microsoft.com/office/drawing/2014/main" id="{F1719328-3664-FB18-7D72-3DB22CCC0B73}"/>
              </a:ext>
            </a:extLst>
          </p:cNvPr>
          <p:cNvSpPr txBox="1"/>
          <p:nvPr/>
        </p:nvSpPr>
        <p:spPr>
          <a:xfrm>
            <a:off x="633987" y="1596746"/>
            <a:ext cx="2089385" cy="784830"/>
          </a:xfrm>
          <a:prstGeom prst="rect">
            <a:avLst/>
          </a:prstGeom>
          <a:noFill/>
        </p:spPr>
        <p:txBody>
          <a:bodyPr wrap="square">
            <a:spAutoFit/>
          </a:bodyPr>
          <a:lstStyle/>
          <a:p>
            <a:pPr algn="l">
              <a:buNone/>
            </a:pPr>
            <a:r>
              <a:rPr lang="en-US" sz="1500" b="1">
                <a:latin typeface="Neue Haas Grotesk Text Pro" panose="020B0504020202020204" pitchFamily="34" charset="0"/>
              </a:rPr>
              <a:t>City of Helsinki’s 2025 estimated budget. 5,9 billion €</a:t>
            </a:r>
          </a:p>
        </p:txBody>
      </p:sp>
      <p:sp>
        <p:nvSpPr>
          <p:cNvPr id="17" name="TextBox 16">
            <a:extLst>
              <a:ext uri="{FF2B5EF4-FFF2-40B4-BE49-F238E27FC236}">
                <a16:creationId xmlns:a16="http://schemas.microsoft.com/office/drawing/2014/main" id="{F93F0FDF-5A28-D5F3-A7B7-FE7484DFBDBC}"/>
              </a:ext>
            </a:extLst>
          </p:cNvPr>
          <p:cNvSpPr txBox="1"/>
          <p:nvPr/>
        </p:nvSpPr>
        <p:spPr>
          <a:xfrm>
            <a:off x="753738" y="3341743"/>
            <a:ext cx="1969634" cy="577081"/>
          </a:xfrm>
          <a:prstGeom prst="rect">
            <a:avLst/>
          </a:prstGeom>
          <a:noFill/>
        </p:spPr>
        <p:txBody>
          <a:bodyPr wrap="square">
            <a:spAutoFit/>
          </a:bodyPr>
          <a:lstStyle/>
          <a:p>
            <a:pPr algn="l">
              <a:buNone/>
            </a:pPr>
            <a:r>
              <a:rPr lang="en-US" sz="1050">
                <a:latin typeface="Neue Haas Grotesk Text Pro" panose="020B0504020202020204" pitchFamily="34" charset="0"/>
              </a:rPr>
              <a:t>Social, health and rescue services</a:t>
            </a:r>
          </a:p>
          <a:p>
            <a:pPr algn="l">
              <a:buNone/>
            </a:pPr>
            <a:r>
              <a:rPr lang="en-US" sz="1050" b="1">
                <a:latin typeface="Neue Haas Grotesk Text Pro" panose="020B0504020202020204" pitchFamily="34" charset="0"/>
              </a:rPr>
              <a:t>20% </a:t>
            </a:r>
            <a:r>
              <a:rPr lang="en-US" sz="1050">
                <a:latin typeface="Neue Haas Grotesk Text Pro" panose="020B0504020202020204" pitchFamily="34" charset="0"/>
              </a:rPr>
              <a:t>(=1.2bn)</a:t>
            </a:r>
          </a:p>
        </p:txBody>
      </p:sp>
      <p:sp>
        <p:nvSpPr>
          <p:cNvPr id="18" name="TextBox 17">
            <a:extLst>
              <a:ext uri="{FF2B5EF4-FFF2-40B4-BE49-F238E27FC236}">
                <a16:creationId xmlns:a16="http://schemas.microsoft.com/office/drawing/2014/main" id="{5184A9EC-91F5-333E-2D55-26B1E0E594A4}"/>
              </a:ext>
            </a:extLst>
          </p:cNvPr>
          <p:cNvSpPr txBox="1"/>
          <p:nvPr/>
        </p:nvSpPr>
        <p:spPr>
          <a:xfrm>
            <a:off x="770818" y="2447968"/>
            <a:ext cx="1969634" cy="577081"/>
          </a:xfrm>
          <a:prstGeom prst="rect">
            <a:avLst/>
          </a:prstGeom>
          <a:noFill/>
        </p:spPr>
        <p:txBody>
          <a:bodyPr wrap="square">
            <a:spAutoFit/>
          </a:bodyPr>
          <a:lstStyle/>
          <a:p>
            <a:pPr algn="l">
              <a:buNone/>
            </a:pPr>
            <a:r>
              <a:rPr lang="en-US" sz="1050">
                <a:latin typeface="Neue Haas Grotesk Text Pro" panose="020B0504020202020204" pitchFamily="34" charset="0"/>
              </a:rPr>
              <a:t>Urban infrastructure and development</a:t>
            </a:r>
          </a:p>
          <a:p>
            <a:pPr algn="l">
              <a:buNone/>
            </a:pPr>
            <a:r>
              <a:rPr lang="en-US" sz="1050" b="1">
                <a:latin typeface="Neue Haas Grotesk Text Pro" panose="020B0504020202020204" pitchFamily="34" charset="0"/>
              </a:rPr>
              <a:t>28% </a:t>
            </a:r>
            <a:r>
              <a:rPr lang="en-US" sz="1050">
                <a:latin typeface="Neue Haas Grotesk Text Pro" panose="020B0504020202020204" pitchFamily="34" charset="0"/>
              </a:rPr>
              <a:t>(=1.6bn)</a:t>
            </a:r>
          </a:p>
        </p:txBody>
      </p:sp>
      <p:sp>
        <p:nvSpPr>
          <p:cNvPr id="19" name="TextBox 18">
            <a:extLst>
              <a:ext uri="{FF2B5EF4-FFF2-40B4-BE49-F238E27FC236}">
                <a16:creationId xmlns:a16="http://schemas.microsoft.com/office/drawing/2014/main" id="{91417A3B-0878-A1C2-A7FE-CA416EAA5F19}"/>
              </a:ext>
            </a:extLst>
          </p:cNvPr>
          <p:cNvSpPr txBox="1"/>
          <p:nvPr/>
        </p:nvSpPr>
        <p:spPr>
          <a:xfrm>
            <a:off x="4333262" y="3246189"/>
            <a:ext cx="707971" cy="323165"/>
          </a:xfrm>
          <a:prstGeom prst="rect">
            <a:avLst/>
          </a:prstGeom>
          <a:noFill/>
        </p:spPr>
        <p:txBody>
          <a:bodyPr wrap="square">
            <a:spAutoFit/>
          </a:bodyPr>
          <a:lstStyle/>
          <a:p>
            <a:pPr algn="l">
              <a:buNone/>
            </a:pPr>
            <a:r>
              <a:rPr lang="en-US" sz="1500" b="1">
                <a:latin typeface="Neue Haas Grotesk Text Pro" panose="020B0504020202020204" pitchFamily="34" charset="0"/>
              </a:rPr>
              <a:t>28%</a:t>
            </a:r>
          </a:p>
        </p:txBody>
      </p:sp>
      <p:sp>
        <p:nvSpPr>
          <p:cNvPr id="20" name="TextBox 19">
            <a:extLst>
              <a:ext uri="{FF2B5EF4-FFF2-40B4-BE49-F238E27FC236}">
                <a16:creationId xmlns:a16="http://schemas.microsoft.com/office/drawing/2014/main" id="{182D02D4-2F70-85A9-7E05-D218D70A0C7C}"/>
              </a:ext>
            </a:extLst>
          </p:cNvPr>
          <p:cNvSpPr txBox="1"/>
          <p:nvPr/>
        </p:nvSpPr>
        <p:spPr>
          <a:xfrm>
            <a:off x="3625291" y="2695005"/>
            <a:ext cx="707971" cy="323165"/>
          </a:xfrm>
          <a:prstGeom prst="rect">
            <a:avLst/>
          </a:prstGeom>
          <a:noFill/>
        </p:spPr>
        <p:txBody>
          <a:bodyPr wrap="square">
            <a:spAutoFit/>
          </a:bodyPr>
          <a:lstStyle/>
          <a:p>
            <a:pPr algn="l">
              <a:buNone/>
            </a:pPr>
            <a:r>
              <a:rPr lang="en-US" sz="1500" b="1">
                <a:latin typeface="Neue Haas Grotesk Text Pro" panose="020B0504020202020204" pitchFamily="34" charset="0"/>
              </a:rPr>
              <a:t>20%</a:t>
            </a:r>
          </a:p>
        </p:txBody>
      </p:sp>
      <p:sp>
        <p:nvSpPr>
          <p:cNvPr id="25" name="Rectangle 24">
            <a:extLst>
              <a:ext uri="{FF2B5EF4-FFF2-40B4-BE49-F238E27FC236}">
                <a16:creationId xmlns:a16="http://schemas.microsoft.com/office/drawing/2014/main" id="{524B070A-E578-46F2-904A-6A863D4877A0}"/>
              </a:ext>
            </a:extLst>
          </p:cNvPr>
          <p:cNvSpPr/>
          <p:nvPr/>
        </p:nvSpPr>
        <p:spPr>
          <a:xfrm>
            <a:off x="646990" y="2451316"/>
            <a:ext cx="98207" cy="692498"/>
          </a:xfrm>
          <a:prstGeom prst="rect">
            <a:avLst/>
          </a:prstGeom>
          <a:solidFill>
            <a:srgbClr val="F6A3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6" name="Rectangle 25">
            <a:extLst>
              <a:ext uri="{FF2B5EF4-FFF2-40B4-BE49-F238E27FC236}">
                <a16:creationId xmlns:a16="http://schemas.microsoft.com/office/drawing/2014/main" id="{162E7F69-663E-E411-A998-7265921DDECB}"/>
              </a:ext>
            </a:extLst>
          </p:cNvPr>
          <p:cNvSpPr/>
          <p:nvPr/>
        </p:nvSpPr>
        <p:spPr>
          <a:xfrm>
            <a:off x="646990" y="3340081"/>
            <a:ext cx="98207" cy="692498"/>
          </a:xfrm>
          <a:prstGeom prst="rect">
            <a:avLst/>
          </a:prstGeom>
          <a:solidFill>
            <a:srgbClr val="E971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3" name="Tekstiruutu 2">
            <a:extLst>
              <a:ext uri="{FF2B5EF4-FFF2-40B4-BE49-F238E27FC236}">
                <a16:creationId xmlns:a16="http://schemas.microsoft.com/office/drawing/2014/main" id="{7DB10DF3-181C-8F66-A6AC-AE23AF28EFB3}"/>
              </a:ext>
            </a:extLst>
          </p:cNvPr>
          <p:cNvSpPr txBox="1"/>
          <p:nvPr/>
        </p:nvSpPr>
        <p:spPr>
          <a:xfrm>
            <a:off x="588905" y="4146024"/>
            <a:ext cx="1562717" cy="300082"/>
          </a:xfrm>
          <a:prstGeom prst="rect">
            <a:avLst/>
          </a:prstGeom>
          <a:noFill/>
        </p:spPr>
        <p:txBody>
          <a:bodyPr wrap="square">
            <a:spAutoFit/>
          </a:bodyPr>
          <a:lstStyle/>
          <a:p>
            <a:r>
              <a:rPr lang="en-US" sz="450" i="1">
                <a:solidFill>
                  <a:schemeClr val="bg2">
                    <a:lumMod val="75000"/>
                  </a:schemeClr>
                </a:solidFill>
                <a:latin typeface="Neue Haas Grotesk Text Pro" panose="020B0504020202020204" pitchFamily="34" charset="0"/>
              </a:rPr>
              <a:t>City of Helsinki, Estimated budget 2025.</a:t>
            </a:r>
          </a:p>
          <a:p>
            <a:r>
              <a:rPr lang="en-US" sz="450" i="1">
                <a:solidFill>
                  <a:schemeClr val="bg2">
                    <a:lumMod val="75000"/>
                  </a:schemeClr>
                </a:solidFill>
                <a:latin typeface="Neue Haas Grotesk Text Pro" panose="020B0504020202020204" pitchFamily="34" charset="0"/>
              </a:rPr>
              <a:t>https://www.hel.fi/static/Helsinki/talousarvio/Helsingin-kaupungin-talousarvio-2025.pdf</a:t>
            </a:r>
          </a:p>
        </p:txBody>
      </p:sp>
      <p:sp>
        <p:nvSpPr>
          <p:cNvPr id="42" name="Google Shape;198;p27">
            <a:extLst>
              <a:ext uri="{FF2B5EF4-FFF2-40B4-BE49-F238E27FC236}">
                <a16:creationId xmlns:a16="http://schemas.microsoft.com/office/drawing/2014/main" id="{878F37B0-64A0-C85D-4B5D-575F03D73CF2}"/>
              </a:ext>
            </a:extLst>
          </p:cNvPr>
          <p:cNvSpPr txBox="1"/>
          <p:nvPr/>
        </p:nvSpPr>
        <p:spPr>
          <a:xfrm>
            <a:off x="381131" y="4743450"/>
            <a:ext cx="3941181" cy="268592"/>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defRPr/>
            </a:pPr>
            <a:r>
              <a:rPr lang="en-US" sz="525">
                <a:solidFill>
                  <a:schemeClr val="bg1"/>
                </a:solidFill>
                <a:latin typeface="Neue Haas Grotesk Text Pro" panose="020B0504020202020204" pitchFamily="34" charset="0"/>
                <a:ea typeface="Work Sans"/>
                <a:cs typeface="Work Sans"/>
                <a:sym typeface="Work Sans"/>
              </a:rPr>
              <a:t>Creative Commons CC BY 4.0 2026 </a:t>
            </a:r>
          </a:p>
          <a:p>
            <a:pPr lvl="0">
              <a:defRPr/>
            </a:pPr>
            <a:r>
              <a:rPr lang="en-US" sz="525">
                <a:solidFill>
                  <a:schemeClr val="bg1"/>
                </a:solidFill>
                <a:latin typeface="Neue Haas Grotesk Text Pro" panose="020B0504020202020204" pitchFamily="34" charset="0"/>
                <a:ea typeface="Work Sans"/>
                <a:cs typeface="Work Sans"/>
                <a:sym typeface="Work Sans"/>
              </a:rPr>
              <a:t>Nicole Kajander · Jenna Karvonen · Henna Kyrö · Kerttu Parkkinen · Giovanna Usai</a:t>
            </a:r>
            <a:br>
              <a:rPr lang="en-US" sz="525">
                <a:solidFill>
                  <a:schemeClr val="bg1"/>
                </a:solidFill>
                <a:latin typeface="Neue Haas Grotesk Text Pro" panose="020B0504020202020204" pitchFamily="34" charset="0"/>
                <a:ea typeface="Work Sans"/>
                <a:cs typeface="Work Sans"/>
                <a:sym typeface="Work Sans"/>
              </a:rPr>
            </a:br>
            <a:r>
              <a:rPr lang="en-US" sz="525">
                <a:solidFill>
                  <a:schemeClr val="bg1"/>
                </a:solidFill>
                <a:latin typeface="Neue Haas Grotesk Text Pro" panose="020B0504020202020204" pitchFamily="34" charset="0"/>
                <a:ea typeface="Work Sans"/>
                <a:cs typeface="Work Sans"/>
                <a:sym typeface="Work Sans"/>
              </a:rPr>
              <a:t>Design for Government course · Aalto University</a:t>
            </a:r>
            <a:endParaRPr lang="en-US" sz="975">
              <a:solidFill>
                <a:schemeClr val="bg1"/>
              </a:solidFill>
              <a:latin typeface="Neue Haas Grotesk Text Pro" panose="020B0504020202020204" pitchFamily="34" charset="0"/>
              <a:ea typeface="Work Sans"/>
              <a:cs typeface="Work Sans"/>
              <a:sym typeface="Work Sans"/>
            </a:endParaRPr>
          </a:p>
        </p:txBody>
      </p:sp>
      <p:sp>
        <p:nvSpPr>
          <p:cNvPr id="6" name="Google Shape;1689;p34">
            <a:extLst>
              <a:ext uri="{FF2B5EF4-FFF2-40B4-BE49-F238E27FC236}">
                <a16:creationId xmlns:a16="http://schemas.microsoft.com/office/drawing/2014/main" id="{48552256-798A-7E2C-851E-CA35039033E7}"/>
              </a:ext>
            </a:extLst>
          </p:cNvPr>
          <p:cNvSpPr txBox="1">
            <a:spLocks/>
          </p:cNvSpPr>
          <p:nvPr/>
        </p:nvSpPr>
        <p:spPr>
          <a:xfrm>
            <a:off x="633987" y="412021"/>
            <a:ext cx="7860903" cy="1201296"/>
          </a:xfrm>
          <a:prstGeom prst="rect">
            <a:avLst/>
          </a:prstGeom>
        </p:spPr>
        <p:txBody>
          <a:bodyPr spcFirstLastPara="1"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Neue Haas Grotesk Text Pro" panose="020B0504020202020204" pitchFamily="34" charset="0"/>
                <a:ea typeface="+mj-ea"/>
                <a:cs typeface="+mj-cs"/>
              </a:defRPr>
            </a:lvl1pPr>
          </a:lstStyle>
          <a:p>
            <a:pPr>
              <a:spcBef>
                <a:spcPts val="0"/>
              </a:spcBef>
              <a:buClr>
                <a:schemeClr val="dk1"/>
              </a:buClr>
              <a:buSzPts val="1100"/>
            </a:pPr>
            <a:r>
              <a:rPr lang="en-US" sz="2400"/>
              <a:t>Entry point 3:</a:t>
            </a:r>
            <a:br>
              <a:rPr lang="en-US" sz="2400"/>
            </a:br>
            <a:r>
              <a:rPr lang="fi-FI" sz="2400" b="1" err="1">
                <a:latin typeface="Neue Haas Grotesk Text Pro"/>
              </a:rPr>
              <a:t>Budget</a:t>
            </a:r>
            <a:r>
              <a:rPr lang="fi-FI" sz="2400" b="1">
                <a:latin typeface="Neue Haas Grotesk Text Pro"/>
              </a:rPr>
              <a:t> </a:t>
            </a:r>
            <a:r>
              <a:rPr lang="fi-FI" sz="2400" b="1" err="1">
                <a:highlight>
                  <a:srgbClr val="E97132"/>
                </a:highlight>
                <a:latin typeface="Neue Haas Grotesk Text Pro"/>
              </a:rPr>
              <a:t>rethinking</a:t>
            </a:r>
            <a:endParaRPr lang="en-US" sz="2400" b="1">
              <a:highlight>
                <a:srgbClr val="E97132"/>
              </a:highlight>
            </a:endParaRPr>
          </a:p>
        </p:txBody>
      </p:sp>
      <p:sp>
        <p:nvSpPr>
          <p:cNvPr id="2" name="Google Shape;61;p17">
            <a:extLst>
              <a:ext uri="{FF2B5EF4-FFF2-40B4-BE49-F238E27FC236}">
                <a16:creationId xmlns:a16="http://schemas.microsoft.com/office/drawing/2014/main" id="{7EC00CC9-A9E9-F784-A5E6-2BE852314903}"/>
              </a:ext>
            </a:extLst>
          </p:cNvPr>
          <p:cNvSpPr txBox="1">
            <a:spLocks/>
          </p:cNvSpPr>
          <p:nvPr/>
        </p:nvSpPr>
        <p:spPr>
          <a:xfrm>
            <a:off x="0" y="-1"/>
            <a:ext cx="9144000" cy="400051"/>
          </a:xfrm>
          <a:prstGeom prst="rect">
            <a:avLst/>
          </a:prstGeom>
        </p:spPr>
        <p:txBody>
          <a:bodyPr spcFirstLastPara="1" vert="horz" wrap="square" lIns="91425" tIns="91425" rIns="91425" bIns="91425" rtlCol="0" anchor="b" anchorCtr="0">
            <a:noAutofit/>
          </a:bodyPr>
          <a:lstStyle>
            <a:lvl1pPr algn="ctr" defTabSz="914400" rtl="0" eaLnBrk="1" latinLnBrk="0" hangingPunct="1">
              <a:lnSpc>
                <a:spcPct val="90000"/>
              </a:lnSpc>
              <a:spcBef>
                <a:spcPct val="0"/>
              </a:spcBef>
              <a:buNone/>
              <a:defRPr sz="6000" kern="1200">
                <a:solidFill>
                  <a:schemeClr val="tx1"/>
                </a:solidFill>
                <a:latin typeface="Neue Haas Grotesk Text Pro" panose="020B0504020202020204" pitchFamily="34" charset="0"/>
                <a:ea typeface="+mj-ea"/>
                <a:cs typeface="+mj-cs"/>
              </a:defRPr>
            </a:lvl1pPr>
          </a:lstStyle>
          <a:p>
            <a:pPr>
              <a:spcBef>
                <a:spcPts val="0"/>
              </a:spcBef>
            </a:pPr>
            <a:r>
              <a:rPr lang="en-US" sz="675" b="1">
                <a:latin typeface="Neue Haas Grotesk Text Pro"/>
              </a:rPr>
              <a:t>REFRAMING / ANCHORING / RESEARCHING / </a:t>
            </a:r>
            <a:r>
              <a:rPr lang="en-US" sz="675" b="1">
                <a:highlight>
                  <a:srgbClr val="9FC9EB"/>
                </a:highlight>
                <a:latin typeface="Neue Haas Grotesk Text Pro"/>
              </a:rPr>
              <a:t>TAKING ACTION</a:t>
            </a:r>
            <a:r>
              <a:rPr lang="en-US" sz="675" b="1">
                <a:latin typeface="Neue Haas Grotesk Text Pro"/>
              </a:rPr>
              <a:t> / LEVERAGING / ENVISIONING</a:t>
            </a:r>
          </a:p>
        </p:txBody>
      </p:sp>
    </p:spTree>
    <p:extLst>
      <p:ext uri="{BB962C8B-B14F-4D97-AF65-F5344CB8AC3E}">
        <p14:creationId xmlns:p14="http://schemas.microsoft.com/office/powerpoint/2010/main" val="21884646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DEDFE2"/>
        </a:solidFill>
        <a:effectLst/>
      </p:bgPr>
    </p:bg>
    <p:spTree>
      <p:nvGrpSpPr>
        <p:cNvPr id="1" name="">
          <a:extLst>
            <a:ext uri="{FF2B5EF4-FFF2-40B4-BE49-F238E27FC236}">
              <a16:creationId xmlns:a16="http://schemas.microsoft.com/office/drawing/2014/main" id="{ACCB002D-F214-CE8A-BB94-F5B0FCA6F710}"/>
            </a:ext>
          </a:extLst>
        </p:cNvPr>
        <p:cNvGrpSpPr/>
        <p:nvPr/>
      </p:nvGrpSpPr>
      <p:grpSpPr>
        <a:xfrm>
          <a:off x="0" y="0"/>
          <a:ext cx="0" cy="0"/>
          <a:chOff x="0" y="0"/>
          <a:chExt cx="0" cy="0"/>
        </a:xfrm>
      </p:grpSpPr>
      <p:graphicFrame>
        <p:nvGraphicFramePr>
          <p:cNvPr id="4" name="Sisällön paikkamerkki 3">
            <a:extLst>
              <a:ext uri="{FF2B5EF4-FFF2-40B4-BE49-F238E27FC236}">
                <a16:creationId xmlns:a16="http://schemas.microsoft.com/office/drawing/2014/main" id="{35E7223F-15E7-AAE8-0BD1-9BDF55F1CDF8}"/>
              </a:ext>
            </a:extLst>
          </p:cNvPr>
          <p:cNvGraphicFramePr>
            <a:graphicFrameLocks noGrp="1"/>
          </p:cNvGraphicFramePr>
          <p:nvPr>
            <p:ph idx="1"/>
          </p:nvPr>
        </p:nvGraphicFramePr>
        <p:xfrm>
          <a:off x="1293854" y="663966"/>
          <a:ext cx="6556293" cy="47434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Kaavio 9">
            <a:extLst>
              <a:ext uri="{FF2B5EF4-FFF2-40B4-BE49-F238E27FC236}">
                <a16:creationId xmlns:a16="http://schemas.microsoft.com/office/drawing/2014/main" id="{1C51F260-9BF5-2D7D-3B89-BE2251753E1E}"/>
              </a:ext>
            </a:extLst>
          </p:cNvPr>
          <p:cNvGraphicFramePr>
            <a:graphicFrameLocks/>
          </p:cNvGraphicFramePr>
          <p:nvPr/>
        </p:nvGraphicFramePr>
        <p:xfrm>
          <a:off x="6310377" y="1376406"/>
          <a:ext cx="2541363" cy="2637199"/>
        </p:xfrm>
        <a:graphic>
          <a:graphicData uri="http://schemas.openxmlformats.org/drawingml/2006/chart">
            <c:chart xmlns:c="http://schemas.openxmlformats.org/drawingml/2006/chart" xmlns:r="http://schemas.openxmlformats.org/officeDocument/2006/relationships" r:id="rId4"/>
          </a:graphicData>
        </a:graphic>
      </p:graphicFrame>
      <p:sp>
        <p:nvSpPr>
          <p:cNvPr id="21" name="TextBox 20">
            <a:extLst>
              <a:ext uri="{FF2B5EF4-FFF2-40B4-BE49-F238E27FC236}">
                <a16:creationId xmlns:a16="http://schemas.microsoft.com/office/drawing/2014/main" id="{BAE99DA3-B80C-0F7A-878B-29532C04565F}"/>
              </a:ext>
            </a:extLst>
          </p:cNvPr>
          <p:cNvSpPr txBox="1"/>
          <p:nvPr/>
        </p:nvSpPr>
        <p:spPr>
          <a:xfrm>
            <a:off x="7018348" y="3035691"/>
            <a:ext cx="707971" cy="323165"/>
          </a:xfrm>
          <a:prstGeom prst="rect">
            <a:avLst/>
          </a:prstGeom>
          <a:noFill/>
        </p:spPr>
        <p:txBody>
          <a:bodyPr wrap="square">
            <a:spAutoFit/>
          </a:bodyPr>
          <a:lstStyle/>
          <a:p>
            <a:pPr algn="l">
              <a:buNone/>
            </a:pPr>
            <a:r>
              <a:rPr lang="en-US" sz="1500" b="1">
                <a:latin typeface="Neue Haas Grotesk Text Pro" panose="020B0504020202020204" pitchFamily="34" charset="0"/>
              </a:rPr>
              <a:t>48%</a:t>
            </a:r>
          </a:p>
        </p:txBody>
      </p:sp>
      <p:sp>
        <p:nvSpPr>
          <p:cNvPr id="2" name="Google Shape;198;p27">
            <a:extLst>
              <a:ext uri="{FF2B5EF4-FFF2-40B4-BE49-F238E27FC236}">
                <a16:creationId xmlns:a16="http://schemas.microsoft.com/office/drawing/2014/main" id="{91320E5C-3C88-60B4-38BE-AF9CE2765D90}"/>
              </a:ext>
            </a:extLst>
          </p:cNvPr>
          <p:cNvSpPr txBox="1"/>
          <p:nvPr/>
        </p:nvSpPr>
        <p:spPr>
          <a:xfrm>
            <a:off x="381131" y="4743450"/>
            <a:ext cx="3941181" cy="268592"/>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defRPr/>
            </a:pPr>
            <a:r>
              <a:rPr lang="en-US" sz="525">
                <a:solidFill>
                  <a:schemeClr val="bg1"/>
                </a:solidFill>
                <a:latin typeface="Neue Haas Grotesk Text Pro" panose="020B0504020202020204" pitchFamily="34" charset="0"/>
                <a:ea typeface="Work Sans"/>
                <a:cs typeface="Work Sans"/>
                <a:sym typeface="Work Sans"/>
              </a:rPr>
              <a:t>Creative Commons CC BY 4.0 2026 </a:t>
            </a:r>
          </a:p>
          <a:p>
            <a:pPr lvl="0">
              <a:defRPr/>
            </a:pPr>
            <a:r>
              <a:rPr lang="en-US" sz="525">
                <a:solidFill>
                  <a:schemeClr val="bg1"/>
                </a:solidFill>
                <a:latin typeface="Neue Haas Grotesk Text Pro" panose="020B0504020202020204" pitchFamily="34" charset="0"/>
                <a:ea typeface="Work Sans"/>
                <a:cs typeface="Work Sans"/>
                <a:sym typeface="Work Sans"/>
              </a:rPr>
              <a:t>Nicole Kajander · Jenna Karvonen · Henna Kyrö · Kerttu Parkkinen · Giovanna Usai</a:t>
            </a:r>
            <a:br>
              <a:rPr lang="en-US" sz="525">
                <a:solidFill>
                  <a:schemeClr val="bg1"/>
                </a:solidFill>
                <a:latin typeface="Neue Haas Grotesk Text Pro" panose="020B0504020202020204" pitchFamily="34" charset="0"/>
                <a:ea typeface="Work Sans"/>
                <a:cs typeface="Work Sans"/>
                <a:sym typeface="Work Sans"/>
              </a:rPr>
            </a:br>
            <a:r>
              <a:rPr lang="en-US" sz="525">
                <a:solidFill>
                  <a:schemeClr val="bg1"/>
                </a:solidFill>
                <a:latin typeface="Neue Haas Grotesk Text Pro" panose="020B0504020202020204" pitchFamily="34" charset="0"/>
                <a:ea typeface="Work Sans"/>
                <a:cs typeface="Work Sans"/>
                <a:sym typeface="Work Sans"/>
              </a:rPr>
              <a:t>Design for Government course · Aalto University</a:t>
            </a:r>
            <a:endParaRPr lang="en-US" sz="975">
              <a:solidFill>
                <a:schemeClr val="bg1"/>
              </a:solidFill>
              <a:latin typeface="Neue Haas Grotesk Text Pro" panose="020B0504020202020204" pitchFamily="34" charset="0"/>
              <a:ea typeface="Work Sans"/>
              <a:cs typeface="Work Sans"/>
              <a:sym typeface="Work Sans"/>
            </a:endParaRPr>
          </a:p>
        </p:txBody>
      </p:sp>
      <p:graphicFrame>
        <p:nvGraphicFramePr>
          <p:cNvPr id="5" name="Sisällön paikkamerkki 3">
            <a:extLst>
              <a:ext uri="{FF2B5EF4-FFF2-40B4-BE49-F238E27FC236}">
                <a16:creationId xmlns:a16="http://schemas.microsoft.com/office/drawing/2014/main" id="{6E20AD03-5C48-3530-46A4-39D1C46BB6D4}"/>
              </a:ext>
            </a:extLst>
          </p:cNvPr>
          <p:cNvGraphicFramePr>
            <a:graphicFrameLocks/>
          </p:cNvGraphicFramePr>
          <p:nvPr/>
        </p:nvGraphicFramePr>
        <p:xfrm>
          <a:off x="1293854" y="663966"/>
          <a:ext cx="6556293" cy="4743450"/>
        </p:xfrm>
        <a:graphic>
          <a:graphicData uri="http://schemas.openxmlformats.org/drawingml/2006/chart">
            <c:chart xmlns:c="http://schemas.openxmlformats.org/drawingml/2006/chart" xmlns:r="http://schemas.openxmlformats.org/officeDocument/2006/relationships" r:id="rId5"/>
          </a:graphicData>
        </a:graphic>
      </p:graphicFrame>
      <p:sp>
        <p:nvSpPr>
          <p:cNvPr id="6" name="TextBox 5">
            <a:extLst>
              <a:ext uri="{FF2B5EF4-FFF2-40B4-BE49-F238E27FC236}">
                <a16:creationId xmlns:a16="http://schemas.microsoft.com/office/drawing/2014/main" id="{99186A02-68DE-05E6-2C90-19AEAAAF29EE}"/>
              </a:ext>
            </a:extLst>
          </p:cNvPr>
          <p:cNvSpPr txBox="1"/>
          <p:nvPr/>
        </p:nvSpPr>
        <p:spPr>
          <a:xfrm>
            <a:off x="633987" y="1596746"/>
            <a:ext cx="2089385" cy="784830"/>
          </a:xfrm>
          <a:prstGeom prst="rect">
            <a:avLst/>
          </a:prstGeom>
          <a:noFill/>
        </p:spPr>
        <p:txBody>
          <a:bodyPr wrap="square">
            <a:spAutoFit/>
          </a:bodyPr>
          <a:lstStyle/>
          <a:p>
            <a:pPr algn="l">
              <a:buNone/>
            </a:pPr>
            <a:r>
              <a:rPr lang="en-US" sz="1500" b="1">
                <a:latin typeface="Neue Haas Grotesk Text Pro" panose="020B0504020202020204" pitchFamily="34" charset="0"/>
              </a:rPr>
              <a:t>City of Helsinki’s 2025 estimated budget. 5,9 billion €</a:t>
            </a:r>
          </a:p>
        </p:txBody>
      </p:sp>
      <p:sp>
        <p:nvSpPr>
          <p:cNvPr id="8" name="TextBox 7">
            <a:extLst>
              <a:ext uri="{FF2B5EF4-FFF2-40B4-BE49-F238E27FC236}">
                <a16:creationId xmlns:a16="http://schemas.microsoft.com/office/drawing/2014/main" id="{23B3519E-982B-48F7-F6EB-DD9C11E7A4EA}"/>
              </a:ext>
            </a:extLst>
          </p:cNvPr>
          <p:cNvSpPr txBox="1"/>
          <p:nvPr/>
        </p:nvSpPr>
        <p:spPr>
          <a:xfrm>
            <a:off x="753738" y="3341743"/>
            <a:ext cx="1969634" cy="577081"/>
          </a:xfrm>
          <a:prstGeom prst="rect">
            <a:avLst/>
          </a:prstGeom>
          <a:noFill/>
        </p:spPr>
        <p:txBody>
          <a:bodyPr wrap="square">
            <a:spAutoFit/>
          </a:bodyPr>
          <a:lstStyle/>
          <a:p>
            <a:pPr algn="l">
              <a:buNone/>
            </a:pPr>
            <a:r>
              <a:rPr lang="en-US" sz="1050">
                <a:latin typeface="Neue Haas Grotesk Text Pro" panose="020B0504020202020204" pitchFamily="34" charset="0"/>
              </a:rPr>
              <a:t>Social, health and rescue services</a:t>
            </a:r>
          </a:p>
          <a:p>
            <a:pPr algn="l">
              <a:buNone/>
            </a:pPr>
            <a:r>
              <a:rPr lang="en-US" sz="1050" b="1">
                <a:latin typeface="Neue Haas Grotesk Text Pro" panose="020B0504020202020204" pitchFamily="34" charset="0"/>
              </a:rPr>
              <a:t>20% </a:t>
            </a:r>
            <a:r>
              <a:rPr lang="en-US" sz="1050">
                <a:latin typeface="Neue Haas Grotesk Text Pro" panose="020B0504020202020204" pitchFamily="34" charset="0"/>
              </a:rPr>
              <a:t>(=1.2bn)</a:t>
            </a:r>
          </a:p>
        </p:txBody>
      </p:sp>
      <p:sp>
        <p:nvSpPr>
          <p:cNvPr id="9" name="TextBox 8">
            <a:extLst>
              <a:ext uri="{FF2B5EF4-FFF2-40B4-BE49-F238E27FC236}">
                <a16:creationId xmlns:a16="http://schemas.microsoft.com/office/drawing/2014/main" id="{6E432E5F-E1C8-7458-DBF6-F50EBD7E5D04}"/>
              </a:ext>
            </a:extLst>
          </p:cNvPr>
          <p:cNvSpPr txBox="1"/>
          <p:nvPr/>
        </p:nvSpPr>
        <p:spPr>
          <a:xfrm>
            <a:off x="770818" y="2447968"/>
            <a:ext cx="1969634" cy="577081"/>
          </a:xfrm>
          <a:prstGeom prst="rect">
            <a:avLst/>
          </a:prstGeom>
          <a:noFill/>
        </p:spPr>
        <p:txBody>
          <a:bodyPr wrap="square">
            <a:spAutoFit/>
          </a:bodyPr>
          <a:lstStyle/>
          <a:p>
            <a:pPr algn="l">
              <a:buNone/>
            </a:pPr>
            <a:r>
              <a:rPr lang="en-US" sz="1050">
                <a:latin typeface="Neue Haas Grotesk Text Pro" panose="020B0504020202020204" pitchFamily="34" charset="0"/>
              </a:rPr>
              <a:t>Urban infrastructure and development</a:t>
            </a:r>
          </a:p>
          <a:p>
            <a:pPr algn="l">
              <a:buNone/>
            </a:pPr>
            <a:r>
              <a:rPr lang="en-US" sz="1050" b="1">
                <a:latin typeface="Neue Haas Grotesk Text Pro" panose="020B0504020202020204" pitchFamily="34" charset="0"/>
              </a:rPr>
              <a:t>28% </a:t>
            </a:r>
            <a:r>
              <a:rPr lang="en-US" sz="1050">
                <a:latin typeface="Neue Haas Grotesk Text Pro" panose="020B0504020202020204" pitchFamily="34" charset="0"/>
              </a:rPr>
              <a:t>(=1.6bn)</a:t>
            </a:r>
          </a:p>
        </p:txBody>
      </p:sp>
      <p:sp>
        <p:nvSpPr>
          <p:cNvPr id="11" name="TextBox 10">
            <a:extLst>
              <a:ext uri="{FF2B5EF4-FFF2-40B4-BE49-F238E27FC236}">
                <a16:creationId xmlns:a16="http://schemas.microsoft.com/office/drawing/2014/main" id="{94C7BE40-37C5-03C4-B032-0080BF472E29}"/>
              </a:ext>
            </a:extLst>
          </p:cNvPr>
          <p:cNvSpPr txBox="1"/>
          <p:nvPr/>
        </p:nvSpPr>
        <p:spPr>
          <a:xfrm>
            <a:off x="4333262" y="3246189"/>
            <a:ext cx="707971" cy="323165"/>
          </a:xfrm>
          <a:prstGeom prst="rect">
            <a:avLst/>
          </a:prstGeom>
          <a:noFill/>
        </p:spPr>
        <p:txBody>
          <a:bodyPr wrap="square">
            <a:spAutoFit/>
          </a:bodyPr>
          <a:lstStyle/>
          <a:p>
            <a:pPr algn="l">
              <a:buNone/>
            </a:pPr>
            <a:r>
              <a:rPr lang="en-US" sz="1500" b="1">
                <a:latin typeface="Neue Haas Grotesk Text Pro" panose="020B0504020202020204" pitchFamily="34" charset="0"/>
              </a:rPr>
              <a:t>28%</a:t>
            </a:r>
          </a:p>
        </p:txBody>
      </p:sp>
      <p:sp>
        <p:nvSpPr>
          <p:cNvPr id="12" name="TextBox 11">
            <a:extLst>
              <a:ext uri="{FF2B5EF4-FFF2-40B4-BE49-F238E27FC236}">
                <a16:creationId xmlns:a16="http://schemas.microsoft.com/office/drawing/2014/main" id="{77A3D645-C4A2-9EC2-7FBC-34753CA067B7}"/>
              </a:ext>
            </a:extLst>
          </p:cNvPr>
          <p:cNvSpPr txBox="1"/>
          <p:nvPr/>
        </p:nvSpPr>
        <p:spPr>
          <a:xfrm>
            <a:off x="3625291" y="2695005"/>
            <a:ext cx="707971" cy="323165"/>
          </a:xfrm>
          <a:prstGeom prst="rect">
            <a:avLst/>
          </a:prstGeom>
          <a:noFill/>
        </p:spPr>
        <p:txBody>
          <a:bodyPr wrap="square">
            <a:spAutoFit/>
          </a:bodyPr>
          <a:lstStyle/>
          <a:p>
            <a:pPr algn="l">
              <a:buNone/>
            </a:pPr>
            <a:r>
              <a:rPr lang="en-US" sz="1500" b="1">
                <a:latin typeface="Neue Haas Grotesk Text Pro" panose="020B0504020202020204" pitchFamily="34" charset="0"/>
              </a:rPr>
              <a:t>20%</a:t>
            </a:r>
          </a:p>
        </p:txBody>
      </p:sp>
      <p:sp>
        <p:nvSpPr>
          <p:cNvPr id="13" name="Rectangle 12">
            <a:extLst>
              <a:ext uri="{FF2B5EF4-FFF2-40B4-BE49-F238E27FC236}">
                <a16:creationId xmlns:a16="http://schemas.microsoft.com/office/drawing/2014/main" id="{E94C67C0-9ECD-E9B4-9417-2DE1A23D356F}"/>
              </a:ext>
            </a:extLst>
          </p:cNvPr>
          <p:cNvSpPr/>
          <p:nvPr/>
        </p:nvSpPr>
        <p:spPr>
          <a:xfrm>
            <a:off x="646990" y="2451316"/>
            <a:ext cx="98207" cy="692498"/>
          </a:xfrm>
          <a:prstGeom prst="rect">
            <a:avLst/>
          </a:prstGeom>
          <a:solidFill>
            <a:srgbClr val="F6A3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6" name="Rectangle 15">
            <a:extLst>
              <a:ext uri="{FF2B5EF4-FFF2-40B4-BE49-F238E27FC236}">
                <a16:creationId xmlns:a16="http://schemas.microsoft.com/office/drawing/2014/main" id="{C6D541B9-F841-CE16-5C66-77C22C7F539B}"/>
              </a:ext>
            </a:extLst>
          </p:cNvPr>
          <p:cNvSpPr/>
          <p:nvPr/>
        </p:nvSpPr>
        <p:spPr>
          <a:xfrm>
            <a:off x="646990" y="3340081"/>
            <a:ext cx="98207" cy="692498"/>
          </a:xfrm>
          <a:prstGeom prst="rect">
            <a:avLst/>
          </a:prstGeom>
          <a:solidFill>
            <a:srgbClr val="E971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2" name="Tekstiruutu 2">
            <a:extLst>
              <a:ext uri="{FF2B5EF4-FFF2-40B4-BE49-F238E27FC236}">
                <a16:creationId xmlns:a16="http://schemas.microsoft.com/office/drawing/2014/main" id="{EC4881B1-BA96-3DAA-EE35-6C6B9670B2C3}"/>
              </a:ext>
            </a:extLst>
          </p:cNvPr>
          <p:cNvSpPr txBox="1"/>
          <p:nvPr/>
        </p:nvSpPr>
        <p:spPr>
          <a:xfrm>
            <a:off x="588905" y="4146024"/>
            <a:ext cx="1562717" cy="300082"/>
          </a:xfrm>
          <a:prstGeom prst="rect">
            <a:avLst/>
          </a:prstGeom>
          <a:noFill/>
        </p:spPr>
        <p:txBody>
          <a:bodyPr wrap="square">
            <a:spAutoFit/>
          </a:bodyPr>
          <a:lstStyle/>
          <a:p>
            <a:r>
              <a:rPr lang="en-US" sz="450" i="1">
                <a:solidFill>
                  <a:schemeClr val="bg2">
                    <a:lumMod val="75000"/>
                  </a:schemeClr>
                </a:solidFill>
                <a:latin typeface="Neue Haas Grotesk Text Pro" panose="020B0504020202020204" pitchFamily="34" charset="0"/>
              </a:rPr>
              <a:t>City of Helsinki, Estimated budget 2025.</a:t>
            </a:r>
          </a:p>
          <a:p>
            <a:r>
              <a:rPr lang="en-US" sz="450" i="1">
                <a:solidFill>
                  <a:schemeClr val="bg2">
                    <a:lumMod val="75000"/>
                  </a:schemeClr>
                </a:solidFill>
                <a:latin typeface="Neue Haas Grotesk Text Pro" panose="020B0504020202020204" pitchFamily="34" charset="0"/>
              </a:rPr>
              <a:t>https://www.hel.fi/static/Helsinki/talousarvio/Helsingin-kaupungin-talousarvio-2025.pdf</a:t>
            </a:r>
          </a:p>
        </p:txBody>
      </p:sp>
      <p:sp>
        <p:nvSpPr>
          <p:cNvPr id="23" name="Google Shape;1689;p34">
            <a:extLst>
              <a:ext uri="{FF2B5EF4-FFF2-40B4-BE49-F238E27FC236}">
                <a16:creationId xmlns:a16="http://schemas.microsoft.com/office/drawing/2014/main" id="{60F0FA10-D44B-D9D8-E30A-EB78A86F9C47}"/>
              </a:ext>
            </a:extLst>
          </p:cNvPr>
          <p:cNvSpPr txBox="1">
            <a:spLocks/>
          </p:cNvSpPr>
          <p:nvPr/>
        </p:nvSpPr>
        <p:spPr>
          <a:xfrm>
            <a:off x="633987" y="412021"/>
            <a:ext cx="7860903" cy="1201296"/>
          </a:xfrm>
          <a:prstGeom prst="rect">
            <a:avLst/>
          </a:prstGeom>
        </p:spPr>
        <p:txBody>
          <a:bodyPr spcFirstLastPara="1"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Neue Haas Grotesk Text Pro" panose="020B0504020202020204" pitchFamily="34" charset="0"/>
                <a:ea typeface="+mj-ea"/>
                <a:cs typeface="+mj-cs"/>
              </a:defRPr>
            </a:lvl1pPr>
          </a:lstStyle>
          <a:p>
            <a:pPr>
              <a:spcBef>
                <a:spcPts val="0"/>
              </a:spcBef>
              <a:buClr>
                <a:schemeClr val="dk1"/>
              </a:buClr>
              <a:buSzPts val="1100"/>
            </a:pPr>
            <a:r>
              <a:rPr lang="en-US" sz="2400"/>
              <a:t>Entry point 3:</a:t>
            </a:r>
            <a:br>
              <a:rPr lang="en-US" sz="2400"/>
            </a:br>
            <a:r>
              <a:rPr lang="fi-FI" sz="2400" b="1" err="1">
                <a:latin typeface="Neue Haas Grotesk Text Pro"/>
              </a:rPr>
              <a:t>Budget</a:t>
            </a:r>
            <a:r>
              <a:rPr lang="fi-FI" sz="2400" b="1">
                <a:latin typeface="Neue Haas Grotesk Text Pro"/>
              </a:rPr>
              <a:t> </a:t>
            </a:r>
            <a:r>
              <a:rPr lang="fi-FI" sz="2400" b="1" err="1">
                <a:highlight>
                  <a:srgbClr val="E97132"/>
                </a:highlight>
                <a:latin typeface="Neue Haas Grotesk Text Pro"/>
              </a:rPr>
              <a:t>rethinking</a:t>
            </a:r>
            <a:endParaRPr lang="en-US" sz="2400" b="1">
              <a:highlight>
                <a:srgbClr val="E97132"/>
              </a:highlight>
            </a:endParaRPr>
          </a:p>
        </p:txBody>
      </p:sp>
      <p:sp>
        <p:nvSpPr>
          <p:cNvPr id="24" name="Google Shape;61;p17">
            <a:extLst>
              <a:ext uri="{FF2B5EF4-FFF2-40B4-BE49-F238E27FC236}">
                <a16:creationId xmlns:a16="http://schemas.microsoft.com/office/drawing/2014/main" id="{A0BBCBC5-6FB5-F3FF-C149-B36FABD84674}"/>
              </a:ext>
            </a:extLst>
          </p:cNvPr>
          <p:cNvSpPr txBox="1">
            <a:spLocks/>
          </p:cNvSpPr>
          <p:nvPr/>
        </p:nvSpPr>
        <p:spPr>
          <a:xfrm>
            <a:off x="0" y="-1"/>
            <a:ext cx="9144000" cy="400051"/>
          </a:xfrm>
          <a:prstGeom prst="rect">
            <a:avLst/>
          </a:prstGeom>
        </p:spPr>
        <p:txBody>
          <a:bodyPr spcFirstLastPara="1" vert="horz" wrap="square" lIns="91425" tIns="91425" rIns="91425" bIns="91425" rtlCol="0" anchor="b" anchorCtr="0">
            <a:noAutofit/>
          </a:bodyPr>
          <a:lstStyle>
            <a:lvl1pPr algn="ctr" defTabSz="914400" rtl="0" eaLnBrk="1" latinLnBrk="0" hangingPunct="1">
              <a:lnSpc>
                <a:spcPct val="90000"/>
              </a:lnSpc>
              <a:spcBef>
                <a:spcPct val="0"/>
              </a:spcBef>
              <a:buNone/>
              <a:defRPr sz="6000" kern="1200">
                <a:solidFill>
                  <a:schemeClr val="tx1"/>
                </a:solidFill>
                <a:latin typeface="Neue Haas Grotesk Text Pro" panose="020B0504020202020204" pitchFamily="34" charset="0"/>
                <a:ea typeface="+mj-ea"/>
                <a:cs typeface="+mj-cs"/>
              </a:defRPr>
            </a:lvl1pPr>
          </a:lstStyle>
          <a:p>
            <a:pPr>
              <a:spcBef>
                <a:spcPts val="0"/>
              </a:spcBef>
            </a:pPr>
            <a:r>
              <a:rPr lang="en-US" sz="675" b="1">
                <a:latin typeface="Neue Haas Grotesk Text Pro"/>
              </a:rPr>
              <a:t>REFRAMING / ANCHORING / RESEARCHING / </a:t>
            </a:r>
            <a:r>
              <a:rPr lang="en-US" sz="675" b="1">
                <a:highlight>
                  <a:srgbClr val="9FC9EB"/>
                </a:highlight>
                <a:latin typeface="Neue Haas Grotesk Text Pro"/>
              </a:rPr>
              <a:t>TAKING ACTION</a:t>
            </a:r>
            <a:r>
              <a:rPr lang="en-US" sz="675" b="1">
                <a:latin typeface="Neue Haas Grotesk Text Pro"/>
              </a:rPr>
              <a:t> / LEVERAGING / ENVISIONING</a:t>
            </a:r>
          </a:p>
        </p:txBody>
      </p:sp>
    </p:spTree>
    <p:extLst>
      <p:ext uri="{BB962C8B-B14F-4D97-AF65-F5344CB8AC3E}">
        <p14:creationId xmlns:p14="http://schemas.microsoft.com/office/powerpoint/2010/main" val="40174684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EDFE2"/>
        </a:solidFill>
        <a:effectLst/>
      </p:bgPr>
    </p:bg>
    <p:spTree>
      <p:nvGrpSpPr>
        <p:cNvPr id="1" name="">
          <a:extLst>
            <a:ext uri="{FF2B5EF4-FFF2-40B4-BE49-F238E27FC236}">
              <a16:creationId xmlns:a16="http://schemas.microsoft.com/office/drawing/2014/main" id="{DA5C8542-3D2B-F69E-091C-E380097164DA}"/>
            </a:ext>
          </a:extLst>
        </p:cNvPr>
        <p:cNvGrpSpPr/>
        <p:nvPr/>
      </p:nvGrpSpPr>
      <p:grpSpPr>
        <a:xfrm>
          <a:off x="0" y="0"/>
          <a:ext cx="0" cy="0"/>
          <a:chOff x="0" y="0"/>
          <a:chExt cx="0" cy="0"/>
        </a:xfrm>
      </p:grpSpPr>
      <p:pic>
        <p:nvPicPr>
          <p:cNvPr id="20" name="Picture 43" descr="Sunburst chart&#10;&#10;Description automatically generated">
            <a:extLst>
              <a:ext uri="{FF2B5EF4-FFF2-40B4-BE49-F238E27FC236}">
                <a16:creationId xmlns:a16="http://schemas.microsoft.com/office/drawing/2014/main" id="{973E9871-4614-AC93-3352-749C3F58D3FC}"/>
              </a:ext>
            </a:extLst>
          </p:cNvPr>
          <p:cNvPicPr>
            <a:picLocks noChangeAspect="1"/>
          </p:cNvPicPr>
          <p:nvPr/>
        </p:nvPicPr>
        <p:blipFill>
          <a:blip r:embed="rId3"/>
          <a:stretch>
            <a:fillRect/>
          </a:stretch>
        </p:blipFill>
        <p:spPr>
          <a:xfrm>
            <a:off x="1280443" y="245683"/>
            <a:ext cx="1218290" cy="904760"/>
          </a:xfrm>
          <a:prstGeom prst="rect">
            <a:avLst/>
          </a:prstGeom>
        </p:spPr>
      </p:pic>
      <p:sp>
        <p:nvSpPr>
          <p:cNvPr id="4" name="Otsikko 1">
            <a:extLst>
              <a:ext uri="{FF2B5EF4-FFF2-40B4-BE49-F238E27FC236}">
                <a16:creationId xmlns:a16="http://schemas.microsoft.com/office/drawing/2014/main" id="{0A05434F-5FD7-4F29-8A79-C702553D2F39}"/>
              </a:ext>
            </a:extLst>
          </p:cNvPr>
          <p:cNvSpPr txBox="1">
            <a:spLocks/>
          </p:cNvSpPr>
          <p:nvPr/>
        </p:nvSpPr>
        <p:spPr>
          <a:xfrm>
            <a:off x="4322313" y="386615"/>
            <a:ext cx="4729163" cy="1790700"/>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fi-FI" sz="3300" b="1">
              <a:latin typeface="Neue Haas Grotesk Text Pro" panose="020B0504020202020204" pitchFamily="34" charset="0"/>
            </a:endParaRPr>
          </a:p>
        </p:txBody>
      </p:sp>
      <p:pic>
        <p:nvPicPr>
          <p:cNvPr id="5" name="Picture 6" descr="A drawing of a house&#10;&#10;Description automatically generated with low confidence">
            <a:extLst>
              <a:ext uri="{FF2B5EF4-FFF2-40B4-BE49-F238E27FC236}">
                <a16:creationId xmlns:a16="http://schemas.microsoft.com/office/drawing/2014/main" id="{74B553F2-9A8F-F9FC-1033-36DEB6E8E6CD}"/>
              </a:ext>
            </a:extLst>
          </p:cNvPr>
          <p:cNvPicPr>
            <a:picLocks noChangeAspect="1"/>
          </p:cNvPicPr>
          <p:nvPr/>
        </p:nvPicPr>
        <p:blipFill>
          <a:blip r:embed="rId4"/>
          <a:srcRect t="1" r="-460" b="3950"/>
          <a:stretch>
            <a:fillRect/>
          </a:stretch>
        </p:blipFill>
        <p:spPr>
          <a:xfrm>
            <a:off x="315573" y="1303450"/>
            <a:ext cx="2599316" cy="2966186"/>
          </a:xfrm>
          <a:prstGeom prst="rect">
            <a:avLst/>
          </a:prstGeom>
        </p:spPr>
      </p:pic>
      <p:grpSp>
        <p:nvGrpSpPr>
          <p:cNvPr id="21" name="Gruppo 20">
            <a:extLst>
              <a:ext uri="{FF2B5EF4-FFF2-40B4-BE49-F238E27FC236}">
                <a16:creationId xmlns:a16="http://schemas.microsoft.com/office/drawing/2014/main" id="{6E7E7E8A-8485-78E5-DF82-0C324738DBEE}"/>
              </a:ext>
            </a:extLst>
          </p:cNvPr>
          <p:cNvGrpSpPr/>
          <p:nvPr/>
        </p:nvGrpSpPr>
        <p:grpSpPr>
          <a:xfrm>
            <a:off x="1513593" y="2509684"/>
            <a:ext cx="1299845" cy="1010576"/>
            <a:chOff x="2332727" y="4222416"/>
            <a:chExt cx="2390917" cy="2000865"/>
          </a:xfrm>
        </p:grpSpPr>
        <p:pic>
          <p:nvPicPr>
            <p:cNvPr id="10" name="Immagine 9">
              <a:extLst>
                <a:ext uri="{FF2B5EF4-FFF2-40B4-BE49-F238E27FC236}">
                  <a16:creationId xmlns:a16="http://schemas.microsoft.com/office/drawing/2014/main" id="{CBB0ECAE-39E5-047C-4411-90212C504290}"/>
                </a:ext>
              </a:extLst>
            </p:cNvPr>
            <p:cNvPicPr>
              <a:picLocks noChangeAspect="1"/>
            </p:cNvPicPr>
            <p:nvPr/>
          </p:nvPicPr>
          <p:blipFill>
            <a:blip r:embed="rId5"/>
            <a:stretch>
              <a:fillRect/>
            </a:stretch>
          </p:blipFill>
          <p:spPr>
            <a:xfrm>
              <a:off x="2332727" y="4222416"/>
              <a:ext cx="826005" cy="722656"/>
            </a:xfrm>
            <a:prstGeom prst="rect">
              <a:avLst/>
            </a:prstGeom>
          </p:spPr>
        </p:pic>
        <p:pic>
          <p:nvPicPr>
            <p:cNvPr id="13" name="Immagine 12">
              <a:extLst>
                <a:ext uri="{FF2B5EF4-FFF2-40B4-BE49-F238E27FC236}">
                  <a16:creationId xmlns:a16="http://schemas.microsoft.com/office/drawing/2014/main" id="{346448E2-23E1-1F03-B3EE-FFD7ED86CF25}"/>
                </a:ext>
              </a:extLst>
            </p:cNvPr>
            <p:cNvPicPr>
              <a:picLocks noChangeAspect="1"/>
            </p:cNvPicPr>
            <p:nvPr/>
          </p:nvPicPr>
          <p:blipFill>
            <a:blip r:embed="rId5"/>
            <a:stretch>
              <a:fillRect/>
            </a:stretch>
          </p:blipFill>
          <p:spPr>
            <a:xfrm>
              <a:off x="3126626" y="4857135"/>
              <a:ext cx="826005" cy="722656"/>
            </a:xfrm>
            <a:prstGeom prst="rect">
              <a:avLst/>
            </a:prstGeom>
          </p:spPr>
        </p:pic>
        <p:pic>
          <p:nvPicPr>
            <p:cNvPr id="14" name="Immagine 13">
              <a:extLst>
                <a:ext uri="{FF2B5EF4-FFF2-40B4-BE49-F238E27FC236}">
                  <a16:creationId xmlns:a16="http://schemas.microsoft.com/office/drawing/2014/main" id="{BC48E095-BA40-8C56-4D8D-71F103CE0127}"/>
                </a:ext>
              </a:extLst>
            </p:cNvPr>
            <p:cNvPicPr>
              <a:picLocks noChangeAspect="1"/>
            </p:cNvPicPr>
            <p:nvPr/>
          </p:nvPicPr>
          <p:blipFill>
            <a:blip r:embed="rId5"/>
            <a:stretch>
              <a:fillRect/>
            </a:stretch>
          </p:blipFill>
          <p:spPr>
            <a:xfrm>
              <a:off x="3897639" y="5500625"/>
              <a:ext cx="826005" cy="722656"/>
            </a:xfrm>
            <a:prstGeom prst="rect">
              <a:avLst/>
            </a:prstGeom>
          </p:spPr>
        </p:pic>
      </p:grpSp>
      <p:sp>
        <p:nvSpPr>
          <p:cNvPr id="22" name="Otsikko 1">
            <a:extLst>
              <a:ext uri="{FF2B5EF4-FFF2-40B4-BE49-F238E27FC236}">
                <a16:creationId xmlns:a16="http://schemas.microsoft.com/office/drawing/2014/main" id="{2841C3B7-5062-AB2C-F321-48AF7E832B8A}"/>
              </a:ext>
            </a:extLst>
          </p:cNvPr>
          <p:cNvSpPr txBox="1">
            <a:spLocks/>
          </p:cNvSpPr>
          <p:nvPr/>
        </p:nvSpPr>
        <p:spPr>
          <a:xfrm>
            <a:off x="3336702" y="1599920"/>
            <a:ext cx="5491726" cy="1790700"/>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i-FI" sz="2100" b="1" err="1">
                <a:latin typeface="Neue Haas Grotesk Text Pro" panose="020B0504020202020204" pitchFamily="34" charset="0"/>
              </a:rPr>
              <a:t>This</a:t>
            </a:r>
            <a:r>
              <a:rPr lang="fi-FI" sz="2100" b="1">
                <a:latin typeface="Neue Haas Grotesk Text Pro" panose="020B0504020202020204" pitchFamily="34" charset="0"/>
              </a:rPr>
              <a:t> is </a:t>
            </a:r>
            <a:r>
              <a:rPr lang="fi-FI" sz="2100" b="1">
                <a:highlight>
                  <a:srgbClr val="E97132"/>
                </a:highlight>
                <a:latin typeface="Neue Haas Grotesk Text Pro" panose="020B0504020202020204" pitchFamily="34" charset="0"/>
              </a:rPr>
              <a:t>Eila</a:t>
            </a:r>
            <a:r>
              <a:rPr lang="fi-FI" sz="2100" b="1">
                <a:latin typeface="Neue Haas Grotesk Text Pro" panose="020B0504020202020204" pitchFamily="34" charset="0"/>
              </a:rPr>
              <a:t>.</a:t>
            </a:r>
          </a:p>
          <a:p>
            <a:endParaRPr lang="fi-FI" sz="2100" b="1">
              <a:latin typeface="Neue Haas Grotesk Text Pro" panose="020B0504020202020204" pitchFamily="34" charset="0"/>
            </a:endParaRPr>
          </a:p>
          <a:p>
            <a:r>
              <a:rPr lang="en-US" sz="2100" b="1">
                <a:latin typeface="Neue Haas Grotesk Text Pro" panose="020B0504020202020204" pitchFamily="34" charset="0"/>
              </a:rPr>
              <a:t>Every summer, she makes the same journey from the highest floor down to the cellar just to cool down and escape the afternoon heat.</a:t>
            </a:r>
          </a:p>
          <a:p>
            <a:endParaRPr lang="en-US" sz="2100" b="1">
              <a:latin typeface="Neue Haas Grotesk Text Pro" panose="020B0504020202020204" pitchFamily="34" charset="0"/>
            </a:endParaRPr>
          </a:p>
          <a:p>
            <a:r>
              <a:rPr lang="en-US" sz="2100" b="1">
                <a:latin typeface="Neue Haas Grotesk Text Pro" panose="020B0504020202020204" pitchFamily="34" charset="0"/>
              </a:rPr>
              <a:t>She has done this for four summers now.</a:t>
            </a:r>
          </a:p>
        </p:txBody>
      </p:sp>
      <p:pic>
        <p:nvPicPr>
          <p:cNvPr id="24" name="Picture 23" descr="A picture containing text, vector graphics&#10;&#10;Description automatically generated">
            <a:extLst>
              <a:ext uri="{FF2B5EF4-FFF2-40B4-BE49-F238E27FC236}">
                <a16:creationId xmlns:a16="http://schemas.microsoft.com/office/drawing/2014/main" id="{7C1F9D67-9C46-9BA5-95CE-688EB87F90B0}"/>
              </a:ext>
            </a:extLst>
          </p:cNvPr>
          <p:cNvPicPr>
            <a:picLocks noChangeAspect="1"/>
          </p:cNvPicPr>
          <p:nvPr/>
        </p:nvPicPr>
        <p:blipFill>
          <a:blip r:embed="rId6"/>
          <a:stretch>
            <a:fillRect/>
          </a:stretch>
        </p:blipFill>
        <p:spPr>
          <a:xfrm>
            <a:off x="158694" y="2509686"/>
            <a:ext cx="976249" cy="1864476"/>
          </a:xfrm>
          <a:prstGeom prst="rect">
            <a:avLst/>
          </a:prstGeom>
        </p:spPr>
      </p:pic>
      <p:grpSp>
        <p:nvGrpSpPr>
          <p:cNvPr id="25" name="Gruppo 20">
            <a:extLst>
              <a:ext uri="{FF2B5EF4-FFF2-40B4-BE49-F238E27FC236}">
                <a16:creationId xmlns:a16="http://schemas.microsoft.com/office/drawing/2014/main" id="{58B96E94-8E52-4E18-8EB6-AF82780B1FC5}"/>
              </a:ext>
            </a:extLst>
          </p:cNvPr>
          <p:cNvGrpSpPr/>
          <p:nvPr/>
        </p:nvGrpSpPr>
        <p:grpSpPr>
          <a:xfrm flipH="1">
            <a:off x="1704186" y="3478472"/>
            <a:ext cx="1105682" cy="991554"/>
            <a:chOff x="2332727" y="4222416"/>
            <a:chExt cx="2390917" cy="2000865"/>
          </a:xfrm>
        </p:grpSpPr>
        <p:pic>
          <p:nvPicPr>
            <p:cNvPr id="26" name="Immagine 9">
              <a:extLst>
                <a:ext uri="{FF2B5EF4-FFF2-40B4-BE49-F238E27FC236}">
                  <a16:creationId xmlns:a16="http://schemas.microsoft.com/office/drawing/2014/main" id="{7ABDC2C6-75A0-A032-8D77-42BC2896FABC}"/>
                </a:ext>
              </a:extLst>
            </p:cNvPr>
            <p:cNvPicPr>
              <a:picLocks noChangeAspect="1"/>
            </p:cNvPicPr>
            <p:nvPr/>
          </p:nvPicPr>
          <p:blipFill>
            <a:blip r:embed="rId5"/>
            <a:stretch>
              <a:fillRect/>
            </a:stretch>
          </p:blipFill>
          <p:spPr>
            <a:xfrm>
              <a:off x="2332727" y="4222416"/>
              <a:ext cx="826005" cy="722656"/>
            </a:xfrm>
            <a:prstGeom prst="rect">
              <a:avLst/>
            </a:prstGeom>
          </p:spPr>
        </p:pic>
        <p:pic>
          <p:nvPicPr>
            <p:cNvPr id="27" name="Immagine 12">
              <a:extLst>
                <a:ext uri="{FF2B5EF4-FFF2-40B4-BE49-F238E27FC236}">
                  <a16:creationId xmlns:a16="http://schemas.microsoft.com/office/drawing/2014/main" id="{369D2E79-47CC-6D7D-C801-A26073A7E124}"/>
                </a:ext>
              </a:extLst>
            </p:cNvPr>
            <p:cNvPicPr>
              <a:picLocks noChangeAspect="1"/>
            </p:cNvPicPr>
            <p:nvPr/>
          </p:nvPicPr>
          <p:blipFill>
            <a:blip r:embed="rId5"/>
            <a:stretch>
              <a:fillRect/>
            </a:stretch>
          </p:blipFill>
          <p:spPr>
            <a:xfrm>
              <a:off x="3126626" y="4857135"/>
              <a:ext cx="826005" cy="722656"/>
            </a:xfrm>
            <a:prstGeom prst="rect">
              <a:avLst/>
            </a:prstGeom>
          </p:spPr>
        </p:pic>
        <p:pic>
          <p:nvPicPr>
            <p:cNvPr id="28" name="Immagine 13">
              <a:extLst>
                <a:ext uri="{FF2B5EF4-FFF2-40B4-BE49-F238E27FC236}">
                  <a16:creationId xmlns:a16="http://schemas.microsoft.com/office/drawing/2014/main" id="{C40730E6-9B94-8EBE-A74D-15A1AFC6CCC7}"/>
                </a:ext>
              </a:extLst>
            </p:cNvPr>
            <p:cNvPicPr>
              <a:picLocks noChangeAspect="1"/>
            </p:cNvPicPr>
            <p:nvPr/>
          </p:nvPicPr>
          <p:blipFill>
            <a:blip r:embed="rId5"/>
            <a:stretch>
              <a:fillRect/>
            </a:stretch>
          </p:blipFill>
          <p:spPr>
            <a:xfrm>
              <a:off x="3897639" y="5500625"/>
              <a:ext cx="826005" cy="722656"/>
            </a:xfrm>
            <a:prstGeom prst="rect">
              <a:avLst/>
            </a:prstGeom>
          </p:spPr>
        </p:pic>
      </p:grpSp>
      <p:sp>
        <p:nvSpPr>
          <p:cNvPr id="31" name="Google Shape;198;p27">
            <a:extLst>
              <a:ext uri="{FF2B5EF4-FFF2-40B4-BE49-F238E27FC236}">
                <a16:creationId xmlns:a16="http://schemas.microsoft.com/office/drawing/2014/main" id="{8851A6A2-9A9E-2A98-7969-92F02F35D78D}"/>
              </a:ext>
            </a:extLst>
          </p:cNvPr>
          <p:cNvSpPr txBox="1"/>
          <p:nvPr/>
        </p:nvSpPr>
        <p:spPr>
          <a:xfrm>
            <a:off x="381131" y="4743450"/>
            <a:ext cx="3941181" cy="268592"/>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defRPr/>
            </a:pPr>
            <a:r>
              <a:rPr lang="en-US" sz="525">
                <a:solidFill>
                  <a:schemeClr val="bg1"/>
                </a:solidFill>
                <a:latin typeface="Neue Haas Grotesk Text Pro" panose="020B0504020202020204" pitchFamily="34" charset="0"/>
                <a:ea typeface="Work Sans"/>
                <a:cs typeface="Work Sans"/>
                <a:sym typeface="Work Sans"/>
              </a:rPr>
              <a:t>Creative Commons CC BY 4.0 2026 </a:t>
            </a:r>
          </a:p>
          <a:p>
            <a:pPr lvl="0">
              <a:defRPr/>
            </a:pPr>
            <a:r>
              <a:rPr lang="en-US" sz="525">
                <a:solidFill>
                  <a:schemeClr val="bg1"/>
                </a:solidFill>
                <a:latin typeface="Neue Haas Grotesk Text Pro" panose="020B0504020202020204" pitchFamily="34" charset="0"/>
                <a:ea typeface="Work Sans"/>
                <a:cs typeface="Work Sans"/>
                <a:sym typeface="Work Sans"/>
              </a:rPr>
              <a:t>Nicole Kajander · Jenna Karvonen · Henna Kyrö · Kerttu Parkkinen · Giovanna Usai</a:t>
            </a:r>
            <a:br>
              <a:rPr lang="en-US" sz="525">
                <a:solidFill>
                  <a:schemeClr val="bg1"/>
                </a:solidFill>
                <a:latin typeface="Neue Haas Grotesk Text Pro" panose="020B0504020202020204" pitchFamily="34" charset="0"/>
                <a:ea typeface="Work Sans"/>
                <a:cs typeface="Work Sans"/>
                <a:sym typeface="Work Sans"/>
              </a:rPr>
            </a:br>
            <a:r>
              <a:rPr lang="en-US" sz="525">
                <a:solidFill>
                  <a:schemeClr val="bg1"/>
                </a:solidFill>
                <a:latin typeface="Neue Haas Grotesk Text Pro" panose="020B0504020202020204" pitchFamily="34" charset="0"/>
                <a:ea typeface="Work Sans"/>
                <a:cs typeface="Work Sans"/>
                <a:sym typeface="Work Sans"/>
              </a:rPr>
              <a:t>Design for Government course · Aalto University</a:t>
            </a:r>
            <a:endParaRPr lang="en-US" sz="975">
              <a:solidFill>
                <a:schemeClr val="bg1"/>
              </a:solidFill>
              <a:latin typeface="Neue Haas Grotesk Text Pro" panose="020B0504020202020204" pitchFamily="34" charset="0"/>
              <a:ea typeface="Work Sans"/>
              <a:cs typeface="Work Sans"/>
              <a:sym typeface="Work Sans"/>
            </a:endParaRPr>
          </a:p>
        </p:txBody>
      </p:sp>
      <p:sp>
        <p:nvSpPr>
          <p:cNvPr id="3" name="Google Shape;61;p17">
            <a:extLst>
              <a:ext uri="{FF2B5EF4-FFF2-40B4-BE49-F238E27FC236}">
                <a16:creationId xmlns:a16="http://schemas.microsoft.com/office/drawing/2014/main" id="{70BCFF66-3AFB-37A4-7BE3-76AA39A8A784}"/>
              </a:ext>
            </a:extLst>
          </p:cNvPr>
          <p:cNvSpPr txBox="1">
            <a:spLocks/>
          </p:cNvSpPr>
          <p:nvPr/>
        </p:nvSpPr>
        <p:spPr>
          <a:xfrm>
            <a:off x="0" y="-1"/>
            <a:ext cx="9144000" cy="400051"/>
          </a:xfrm>
          <a:prstGeom prst="rect">
            <a:avLst/>
          </a:prstGeom>
        </p:spPr>
        <p:txBody>
          <a:bodyPr spcFirstLastPara="1" vert="horz" wrap="square" lIns="91425" tIns="91425" rIns="91425" bIns="91425" rtlCol="0" anchor="b" anchorCtr="0">
            <a:noAutofit/>
          </a:bodyPr>
          <a:lstStyle>
            <a:lvl1pPr algn="ctr" defTabSz="914400" rtl="0" eaLnBrk="1" latinLnBrk="0" hangingPunct="1">
              <a:lnSpc>
                <a:spcPct val="90000"/>
              </a:lnSpc>
              <a:spcBef>
                <a:spcPct val="0"/>
              </a:spcBef>
              <a:buNone/>
              <a:defRPr sz="6000" kern="1200">
                <a:solidFill>
                  <a:schemeClr val="tx1"/>
                </a:solidFill>
                <a:latin typeface="Neue Haas Grotesk Text Pro" panose="020B0504020202020204" pitchFamily="34" charset="0"/>
                <a:ea typeface="+mj-ea"/>
                <a:cs typeface="+mj-cs"/>
              </a:defRPr>
            </a:lvl1pPr>
          </a:lstStyle>
          <a:p>
            <a:pPr>
              <a:spcBef>
                <a:spcPts val="0"/>
              </a:spcBef>
            </a:pPr>
            <a:r>
              <a:rPr lang="en-US" sz="675" b="1">
                <a:highlight>
                  <a:srgbClr val="9FC9EB"/>
                </a:highlight>
                <a:latin typeface="Neue Haas Grotesk Text Pro"/>
              </a:rPr>
              <a:t>REFRAMING</a:t>
            </a:r>
            <a:r>
              <a:rPr lang="en-US" sz="675" b="1">
                <a:latin typeface="Neue Haas Grotesk Text Pro"/>
              </a:rPr>
              <a:t> / ANCHORING / RESEARCHING / TAKING ACTION / LEVERAGING / ENVISIONING</a:t>
            </a:r>
          </a:p>
        </p:txBody>
      </p:sp>
    </p:spTree>
    <p:extLst>
      <p:ext uri="{BB962C8B-B14F-4D97-AF65-F5344CB8AC3E}">
        <p14:creationId xmlns:p14="http://schemas.microsoft.com/office/powerpoint/2010/main" val="16362243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5A4C8"/>
        </a:solidFill>
        <a:effectLst/>
      </p:bgPr>
    </p:bg>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E8F48983-FAD8-DD8D-2E10-1CC418ADAEDD}"/>
              </a:ext>
            </a:extLst>
          </p:cNvPr>
          <p:cNvSpPr txBox="1">
            <a:spLocks/>
          </p:cNvSpPr>
          <p:nvPr/>
        </p:nvSpPr>
        <p:spPr>
          <a:xfrm>
            <a:off x="1144361" y="1070208"/>
            <a:ext cx="6855278" cy="2139553"/>
          </a:xfrm>
          <a:prstGeom prst="rect">
            <a:avLst/>
          </a:prstGeom>
        </p:spPr>
        <p:txBody>
          <a:bodyPr vert="horz" lIns="68580" tIns="34290" rIns="68580" bIns="34290" rtlCol="0" anchor="b">
            <a:normAutofit/>
          </a:bodyPr>
          <a:lstStyle>
            <a:lvl1pPr algn="l" defTabSz="914400" rtl="0" eaLnBrk="1" latinLnBrk="0" hangingPunct="1">
              <a:lnSpc>
                <a:spcPct val="90000"/>
              </a:lnSpc>
              <a:spcBef>
                <a:spcPct val="0"/>
              </a:spcBef>
              <a:buNone/>
              <a:defRPr sz="6000" kern="1200">
                <a:solidFill>
                  <a:schemeClr val="tx1"/>
                </a:solidFill>
                <a:latin typeface="Neue Haas Grotesk Text Pro" panose="020B0504020202020204" pitchFamily="34" charset="0"/>
                <a:ea typeface="+mj-ea"/>
                <a:cs typeface="+mj-cs"/>
              </a:defRPr>
            </a:lvl1pPr>
          </a:lstStyle>
          <a:p>
            <a:pPr algn="ctr"/>
            <a:r>
              <a:rPr lang="en-US" sz="4500" b="1"/>
              <a:t>Everyone deserves </a:t>
            </a:r>
            <a:br>
              <a:rPr lang="en-US" sz="4500" b="1"/>
            </a:br>
            <a:r>
              <a:rPr lang="en-US" sz="4500" b="1"/>
              <a:t>to have a </a:t>
            </a:r>
            <a:r>
              <a:rPr lang="en-US" sz="4500" b="1">
                <a:highlight>
                  <a:srgbClr val="E97132"/>
                </a:highlight>
              </a:rPr>
              <a:t>healthy</a:t>
            </a:r>
            <a:r>
              <a:rPr lang="en-US" sz="4500" b="1"/>
              <a:t> home.</a:t>
            </a:r>
          </a:p>
        </p:txBody>
      </p:sp>
      <p:sp>
        <p:nvSpPr>
          <p:cNvPr id="4" name="Google Shape;198;p27">
            <a:extLst>
              <a:ext uri="{FF2B5EF4-FFF2-40B4-BE49-F238E27FC236}">
                <a16:creationId xmlns:a16="http://schemas.microsoft.com/office/drawing/2014/main" id="{74A0929C-E40F-CFE7-3341-19A6F6B004B4}"/>
              </a:ext>
            </a:extLst>
          </p:cNvPr>
          <p:cNvSpPr txBox="1"/>
          <p:nvPr/>
        </p:nvSpPr>
        <p:spPr>
          <a:xfrm>
            <a:off x="381131" y="4743450"/>
            <a:ext cx="3941181" cy="268592"/>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defRPr/>
            </a:pPr>
            <a:r>
              <a:rPr lang="en-US" sz="525">
                <a:solidFill>
                  <a:schemeClr val="bg1"/>
                </a:solidFill>
                <a:latin typeface="Neue Haas Grotesk Text Pro" panose="020B0504020202020204" pitchFamily="34" charset="0"/>
                <a:ea typeface="Work Sans"/>
                <a:cs typeface="Work Sans"/>
                <a:sym typeface="Work Sans"/>
              </a:rPr>
              <a:t>Creative Commons CC BY 4.0 2026 </a:t>
            </a:r>
          </a:p>
          <a:p>
            <a:pPr lvl="0">
              <a:defRPr/>
            </a:pPr>
            <a:r>
              <a:rPr lang="en-US" sz="525">
                <a:solidFill>
                  <a:schemeClr val="bg1"/>
                </a:solidFill>
                <a:latin typeface="Neue Haas Grotesk Text Pro" panose="020B0504020202020204" pitchFamily="34" charset="0"/>
                <a:ea typeface="Work Sans"/>
                <a:cs typeface="Work Sans"/>
                <a:sym typeface="Work Sans"/>
              </a:rPr>
              <a:t>Nicole Kajander · Jenna Karvonen · Henna Kyrö · Kerttu Parkkinen · Giovanna Usai</a:t>
            </a:r>
            <a:br>
              <a:rPr lang="en-US" sz="525">
                <a:solidFill>
                  <a:schemeClr val="bg1"/>
                </a:solidFill>
                <a:latin typeface="Neue Haas Grotesk Text Pro" panose="020B0504020202020204" pitchFamily="34" charset="0"/>
                <a:ea typeface="Work Sans"/>
                <a:cs typeface="Work Sans"/>
                <a:sym typeface="Work Sans"/>
              </a:rPr>
            </a:br>
            <a:r>
              <a:rPr lang="en-US" sz="525">
                <a:solidFill>
                  <a:schemeClr val="bg1"/>
                </a:solidFill>
                <a:latin typeface="Neue Haas Grotesk Text Pro" panose="020B0504020202020204" pitchFamily="34" charset="0"/>
                <a:ea typeface="Work Sans"/>
                <a:cs typeface="Work Sans"/>
                <a:sym typeface="Work Sans"/>
              </a:rPr>
              <a:t>Design for Government course · Aalto University</a:t>
            </a:r>
            <a:endParaRPr lang="en-US" sz="975">
              <a:solidFill>
                <a:schemeClr val="bg1"/>
              </a:solidFill>
              <a:latin typeface="Neue Haas Grotesk Text Pro" panose="020B0504020202020204" pitchFamily="34" charset="0"/>
              <a:ea typeface="Work Sans"/>
              <a:cs typeface="Work Sans"/>
              <a:sym typeface="Work Sans"/>
            </a:endParaRPr>
          </a:p>
        </p:txBody>
      </p:sp>
      <p:sp>
        <p:nvSpPr>
          <p:cNvPr id="9" name="Tekstiruutu 8">
            <a:extLst>
              <a:ext uri="{FF2B5EF4-FFF2-40B4-BE49-F238E27FC236}">
                <a16:creationId xmlns:a16="http://schemas.microsoft.com/office/drawing/2014/main" id="{309ED134-65EF-8557-98CD-75DF9D5CA2E7}"/>
              </a:ext>
            </a:extLst>
          </p:cNvPr>
          <p:cNvSpPr txBox="1"/>
          <p:nvPr/>
        </p:nvSpPr>
        <p:spPr>
          <a:xfrm>
            <a:off x="341840" y="4258814"/>
            <a:ext cx="2040600" cy="369332"/>
          </a:xfrm>
          <a:prstGeom prst="rect">
            <a:avLst/>
          </a:prstGeom>
          <a:noFill/>
        </p:spPr>
        <p:txBody>
          <a:bodyPr wrap="square">
            <a:spAutoFit/>
          </a:bodyPr>
          <a:lstStyle/>
          <a:p>
            <a:r>
              <a:rPr lang="en-US" sz="450" i="1">
                <a:solidFill>
                  <a:srgbClr val="DEDFE1"/>
                </a:solidFill>
                <a:latin typeface="Neue Haas Grotesk Text Pro" panose="020B0504020202020204" pitchFamily="34" charset="0"/>
              </a:rPr>
              <a:t>Pathways Housing First Institute (2026). </a:t>
            </a:r>
            <a:r>
              <a:rPr lang="en-US" sz="450" i="1">
                <a:solidFill>
                  <a:srgbClr val="DEDFE1"/>
                </a:solidFill>
                <a:latin typeface="Neue Haas Grotesk Text Pro" panose="020B0504020202020204" pitchFamily="34" charset="0"/>
                <a:hlinkClick r:id="rId3">
                  <a:extLst>
                    <a:ext uri="{A12FA001-AC4F-418D-AE19-62706E023703}">
                      <ahyp:hlinkClr xmlns:ahyp="http://schemas.microsoft.com/office/drawing/2018/hyperlinkcolor" val="tx"/>
                    </a:ext>
                  </a:extLst>
                </a:hlinkClick>
              </a:rPr>
              <a:t>https://www.pathwayshousingfirst.org/about-us</a:t>
            </a:r>
            <a:endParaRPr lang="en-US" sz="450" i="1">
              <a:solidFill>
                <a:srgbClr val="DEDFE1"/>
              </a:solidFill>
              <a:latin typeface="Neue Haas Grotesk Text Pro" panose="020B0504020202020204" pitchFamily="34" charset="0"/>
            </a:endParaRPr>
          </a:p>
          <a:p>
            <a:r>
              <a:rPr lang="en-US" sz="450" i="1">
                <a:solidFill>
                  <a:srgbClr val="DEDFE1"/>
                </a:solidFill>
                <a:latin typeface="Neue Haas Grotesk Text Pro" panose="020B0504020202020204" pitchFamily="34" charset="0"/>
              </a:rPr>
              <a:t>Y-</a:t>
            </a:r>
            <a:r>
              <a:rPr lang="en-US" sz="450" i="1" err="1">
                <a:solidFill>
                  <a:srgbClr val="DEDFE1"/>
                </a:solidFill>
                <a:latin typeface="Neue Haas Grotesk Text Pro" panose="020B0504020202020204" pitchFamily="34" charset="0"/>
              </a:rPr>
              <a:t>Säätiö</a:t>
            </a:r>
            <a:r>
              <a:rPr lang="en-US" sz="450" i="1">
                <a:solidFill>
                  <a:srgbClr val="DEDFE1"/>
                </a:solidFill>
                <a:latin typeface="Neue Haas Grotesk Text Pro" panose="020B0504020202020204" pitchFamily="34" charset="0"/>
              </a:rPr>
              <a:t>, </a:t>
            </a:r>
            <a:r>
              <a:rPr lang="en-US" sz="450" i="1" err="1">
                <a:solidFill>
                  <a:srgbClr val="DEDFE1"/>
                </a:solidFill>
                <a:latin typeface="Neue Haas Grotesk Text Pro" panose="020B0504020202020204" pitchFamily="34" charset="0"/>
              </a:rPr>
              <a:t>Asunto</a:t>
            </a:r>
            <a:r>
              <a:rPr lang="en-US" sz="450" i="1">
                <a:solidFill>
                  <a:srgbClr val="DEDFE1"/>
                </a:solidFill>
                <a:latin typeface="Neue Haas Grotesk Text Pro" panose="020B0504020202020204" pitchFamily="34" charset="0"/>
              </a:rPr>
              <a:t> </a:t>
            </a:r>
            <a:r>
              <a:rPr lang="en-US" sz="450" i="1" err="1">
                <a:solidFill>
                  <a:srgbClr val="DEDFE1"/>
                </a:solidFill>
                <a:latin typeface="Neue Haas Grotesk Text Pro" panose="020B0504020202020204" pitchFamily="34" charset="0"/>
              </a:rPr>
              <a:t>ensin-malli</a:t>
            </a:r>
            <a:r>
              <a:rPr lang="en-US" sz="450" i="1">
                <a:solidFill>
                  <a:srgbClr val="DEDFE1"/>
                </a:solidFill>
                <a:latin typeface="Neue Haas Grotesk Text Pro" panose="020B0504020202020204" pitchFamily="34" charset="0"/>
              </a:rPr>
              <a:t> (2025). </a:t>
            </a:r>
            <a:r>
              <a:rPr lang="en-US" sz="450" i="1">
                <a:solidFill>
                  <a:srgbClr val="DEDFE1"/>
                </a:solidFill>
                <a:latin typeface="Neue Haas Grotesk Text Pro" panose="020B0504020202020204" pitchFamily="34" charset="0"/>
                <a:hlinkClick r:id="rId4">
                  <a:extLst>
                    <a:ext uri="{A12FA001-AC4F-418D-AE19-62706E023703}">
                      <ahyp:hlinkClr xmlns:ahyp="http://schemas.microsoft.com/office/drawing/2018/hyperlinkcolor" val="tx"/>
                    </a:ext>
                  </a:extLst>
                </a:hlinkClick>
              </a:rPr>
              <a:t>https://ysaatio.fi/asunto-ensin/asunto-ensin-malli/</a:t>
            </a:r>
            <a:endParaRPr lang="en-US" sz="450" i="1">
              <a:solidFill>
                <a:srgbClr val="DEDFE1"/>
              </a:solidFill>
              <a:latin typeface="Neue Haas Grotesk Text Pro" panose="020B0504020202020204" pitchFamily="34" charset="0"/>
            </a:endParaRPr>
          </a:p>
        </p:txBody>
      </p:sp>
      <p:sp>
        <p:nvSpPr>
          <p:cNvPr id="3" name="Google Shape;61;p17">
            <a:extLst>
              <a:ext uri="{FF2B5EF4-FFF2-40B4-BE49-F238E27FC236}">
                <a16:creationId xmlns:a16="http://schemas.microsoft.com/office/drawing/2014/main" id="{D2AC2982-DBBD-1402-FF4F-0452084513DC}"/>
              </a:ext>
            </a:extLst>
          </p:cNvPr>
          <p:cNvSpPr txBox="1">
            <a:spLocks/>
          </p:cNvSpPr>
          <p:nvPr/>
        </p:nvSpPr>
        <p:spPr>
          <a:xfrm>
            <a:off x="0" y="-1"/>
            <a:ext cx="9144000" cy="400051"/>
          </a:xfrm>
          <a:prstGeom prst="rect">
            <a:avLst/>
          </a:prstGeom>
        </p:spPr>
        <p:txBody>
          <a:bodyPr spcFirstLastPara="1" vert="horz" wrap="square" lIns="91425" tIns="91425" rIns="91425" bIns="91425" rtlCol="0" anchor="b" anchorCtr="0">
            <a:noAutofit/>
          </a:bodyPr>
          <a:lstStyle>
            <a:lvl1pPr algn="ctr" defTabSz="914400" rtl="0" eaLnBrk="1" latinLnBrk="0" hangingPunct="1">
              <a:lnSpc>
                <a:spcPct val="90000"/>
              </a:lnSpc>
              <a:spcBef>
                <a:spcPct val="0"/>
              </a:spcBef>
              <a:buNone/>
              <a:defRPr sz="6000" kern="1200">
                <a:solidFill>
                  <a:schemeClr val="tx1"/>
                </a:solidFill>
                <a:latin typeface="Neue Haas Grotesk Text Pro" panose="020B0504020202020204" pitchFamily="34" charset="0"/>
                <a:ea typeface="+mj-ea"/>
                <a:cs typeface="+mj-cs"/>
              </a:defRPr>
            </a:lvl1pPr>
          </a:lstStyle>
          <a:p>
            <a:pPr>
              <a:spcBef>
                <a:spcPts val="0"/>
              </a:spcBef>
            </a:pPr>
            <a:r>
              <a:rPr lang="en-US" sz="675" b="1">
                <a:latin typeface="Neue Haas Grotesk Text Pro"/>
              </a:rPr>
              <a:t>REFRAMING / ANCHORING / RESEARCHING / </a:t>
            </a:r>
            <a:r>
              <a:rPr lang="en-US" sz="675" b="1">
                <a:highlight>
                  <a:srgbClr val="9FC9EB"/>
                </a:highlight>
                <a:latin typeface="Neue Haas Grotesk Text Pro"/>
              </a:rPr>
              <a:t>TAKING ACTION</a:t>
            </a:r>
            <a:r>
              <a:rPr lang="en-US" sz="675" b="1">
                <a:latin typeface="Neue Haas Grotesk Text Pro"/>
              </a:rPr>
              <a:t> / LEVERAGING / ENVISIONING</a:t>
            </a:r>
          </a:p>
        </p:txBody>
      </p:sp>
    </p:spTree>
    <p:extLst>
      <p:ext uri="{BB962C8B-B14F-4D97-AF65-F5344CB8AC3E}">
        <p14:creationId xmlns:p14="http://schemas.microsoft.com/office/powerpoint/2010/main" val="40893770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040A7D-7CFD-A513-93E4-9DE43DA9C17E}"/>
            </a:ext>
          </a:extLst>
        </p:cNvPr>
        <p:cNvGrpSpPr/>
        <p:nvPr/>
      </p:nvGrpSpPr>
      <p:grpSpPr>
        <a:xfrm>
          <a:off x="0" y="0"/>
          <a:ext cx="0" cy="0"/>
          <a:chOff x="0" y="0"/>
          <a:chExt cx="0" cy="0"/>
        </a:xfrm>
      </p:grpSpPr>
      <p:pic>
        <p:nvPicPr>
          <p:cNvPr id="5" name="Picture 3" descr="A silhouette of a person&#10;&#10;Description automatically generated with medium confidence">
            <a:extLst>
              <a:ext uri="{FF2B5EF4-FFF2-40B4-BE49-F238E27FC236}">
                <a16:creationId xmlns:a16="http://schemas.microsoft.com/office/drawing/2014/main" id="{5DDE5C2C-40BB-807E-6900-3780F93979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flipV="1">
            <a:off x="0" y="0"/>
            <a:ext cx="9144000" cy="5143500"/>
          </a:xfrm>
          <a:prstGeom prst="rect">
            <a:avLst/>
          </a:prstGeom>
          <a:solidFill>
            <a:srgbClr val="EA7131"/>
          </a:solidFill>
          <a:ln>
            <a:noFill/>
          </a:ln>
        </p:spPr>
      </p:pic>
      <p:sp>
        <p:nvSpPr>
          <p:cNvPr id="2" name="Otsikko 1">
            <a:extLst>
              <a:ext uri="{FF2B5EF4-FFF2-40B4-BE49-F238E27FC236}">
                <a16:creationId xmlns:a16="http://schemas.microsoft.com/office/drawing/2014/main" id="{62B21707-892A-0702-E994-63C027C65A17}"/>
              </a:ext>
            </a:extLst>
          </p:cNvPr>
          <p:cNvSpPr>
            <a:spLocks noGrp="1"/>
          </p:cNvSpPr>
          <p:nvPr>
            <p:ph type="ctrTitle"/>
          </p:nvPr>
        </p:nvSpPr>
        <p:spPr>
          <a:xfrm>
            <a:off x="1143000" y="2228638"/>
            <a:ext cx="6858000" cy="686224"/>
          </a:xfrm>
        </p:spPr>
        <p:txBody>
          <a:bodyPr>
            <a:normAutofit fontScale="90000"/>
          </a:bodyPr>
          <a:lstStyle/>
          <a:p>
            <a:r>
              <a:rPr lang="fi-FI" b="1">
                <a:latin typeface="Neue Haas Grotesk Text Pro"/>
              </a:rPr>
              <a:t>LEVERAGING</a:t>
            </a:r>
            <a:endParaRPr lang="fi-FI" b="1"/>
          </a:p>
        </p:txBody>
      </p:sp>
      <p:sp>
        <p:nvSpPr>
          <p:cNvPr id="4" name="Google Shape;198;p27">
            <a:extLst>
              <a:ext uri="{FF2B5EF4-FFF2-40B4-BE49-F238E27FC236}">
                <a16:creationId xmlns:a16="http://schemas.microsoft.com/office/drawing/2014/main" id="{864A83B8-0B65-FB34-83CC-5B877CA854D7}"/>
              </a:ext>
            </a:extLst>
          </p:cNvPr>
          <p:cNvSpPr txBox="1"/>
          <p:nvPr/>
        </p:nvSpPr>
        <p:spPr>
          <a:xfrm>
            <a:off x="381131" y="4743450"/>
            <a:ext cx="3941181" cy="268592"/>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defRPr/>
            </a:pPr>
            <a:r>
              <a:rPr lang="en-US" sz="525">
                <a:solidFill>
                  <a:schemeClr val="bg1"/>
                </a:solidFill>
                <a:latin typeface="Neue Haas Grotesk Text Pro" panose="020B0504020202020204" pitchFamily="34" charset="0"/>
                <a:ea typeface="Work Sans"/>
                <a:cs typeface="Work Sans"/>
                <a:sym typeface="Work Sans"/>
              </a:rPr>
              <a:t>Creative Commons CC BY 4.0 2026 </a:t>
            </a:r>
          </a:p>
          <a:p>
            <a:pPr lvl="0">
              <a:defRPr/>
            </a:pPr>
            <a:r>
              <a:rPr lang="en-US" sz="525">
                <a:solidFill>
                  <a:schemeClr val="bg1"/>
                </a:solidFill>
                <a:latin typeface="Neue Haas Grotesk Text Pro" panose="020B0504020202020204" pitchFamily="34" charset="0"/>
                <a:ea typeface="Work Sans"/>
                <a:cs typeface="Work Sans"/>
                <a:sym typeface="Work Sans"/>
              </a:rPr>
              <a:t>Nicole Kajander · Jenna Karvonen · Henna Kyrö · Kerttu Parkkinen · Giovanna Usai</a:t>
            </a:r>
            <a:br>
              <a:rPr lang="en-US" sz="525">
                <a:solidFill>
                  <a:schemeClr val="bg1"/>
                </a:solidFill>
                <a:latin typeface="Neue Haas Grotesk Text Pro" panose="020B0504020202020204" pitchFamily="34" charset="0"/>
                <a:ea typeface="Work Sans"/>
                <a:cs typeface="Work Sans"/>
                <a:sym typeface="Work Sans"/>
              </a:rPr>
            </a:br>
            <a:r>
              <a:rPr lang="en-US" sz="525">
                <a:solidFill>
                  <a:schemeClr val="bg1"/>
                </a:solidFill>
                <a:latin typeface="Neue Haas Grotesk Text Pro" panose="020B0504020202020204" pitchFamily="34" charset="0"/>
                <a:ea typeface="Work Sans"/>
                <a:cs typeface="Work Sans"/>
                <a:sym typeface="Work Sans"/>
              </a:rPr>
              <a:t>Design for Government course · Aalto University</a:t>
            </a:r>
            <a:endParaRPr lang="en-US" sz="975">
              <a:solidFill>
                <a:schemeClr val="bg1"/>
              </a:solidFill>
              <a:latin typeface="Neue Haas Grotesk Text Pro" panose="020B0504020202020204" pitchFamily="34" charset="0"/>
              <a:ea typeface="Work Sans"/>
              <a:cs typeface="Work Sans"/>
              <a:sym typeface="Work Sans"/>
            </a:endParaRPr>
          </a:p>
        </p:txBody>
      </p:sp>
    </p:spTree>
    <p:extLst>
      <p:ext uri="{BB962C8B-B14F-4D97-AF65-F5344CB8AC3E}">
        <p14:creationId xmlns:p14="http://schemas.microsoft.com/office/powerpoint/2010/main" val="74167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DEDFE2"/>
        </a:solidFill>
        <a:effectLst/>
      </p:bgPr>
    </p:bg>
    <p:spTree>
      <p:nvGrpSpPr>
        <p:cNvPr id="1" name="">
          <a:extLst>
            <a:ext uri="{FF2B5EF4-FFF2-40B4-BE49-F238E27FC236}">
              <a16:creationId xmlns:a16="http://schemas.microsoft.com/office/drawing/2014/main" id="{4282989D-746B-D45E-4945-73AD5467EF4C}"/>
            </a:ext>
          </a:extLst>
        </p:cNvPr>
        <p:cNvGrpSpPr/>
        <p:nvPr/>
      </p:nvGrpSpPr>
      <p:grpSpPr>
        <a:xfrm>
          <a:off x="0" y="0"/>
          <a:ext cx="0" cy="0"/>
          <a:chOff x="0" y="0"/>
          <a:chExt cx="0" cy="0"/>
        </a:xfrm>
      </p:grpSpPr>
      <p:pic>
        <p:nvPicPr>
          <p:cNvPr id="18" name="Immagine 17">
            <a:extLst>
              <a:ext uri="{FF2B5EF4-FFF2-40B4-BE49-F238E27FC236}">
                <a16:creationId xmlns:a16="http://schemas.microsoft.com/office/drawing/2014/main" id="{4884B63D-040A-0132-FBF5-854AE3E3C81B}"/>
              </a:ext>
            </a:extLst>
          </p:cNvPr>
          <p:cNvPicPr>
            <a:picLocks noGrp="1" noRot="1" noChangeAspect="1" noMove="1" noResize="1" noEditPoints="1" noAdjustHandles="1" noChangeArrowheads="1" noChangeShapeType="1" noCrop="1"/>
          </p:cNvPicPr>
          <p:nvPr/>
        </p:nvPicPr>
        <p:blipFill>
          <a:blip r:embed="rId3"/>
          <a:stretch>
            <a:fillRect/>
          </a:stretch>
        </p:blipFill>
        <p:spPr>
          <a:xfrm>
            <a:off x="904761" y="1239535"/>
            <a:ext cx="7334480" cy="2977535"/>
          </a:xfrm>
          <a:prstGeom prst="rect">
            <a:avLst/>
          </a:prstGeom>
        </p:spPr>
      </p:pic>
      <p:pic>
        <p:nvPicPr>
          <p:cNvPr id="9" name="Immagine 8">
            <a:extLst>
              <a:ext uri="{FF2B5EF4-FFF2-40B4-BE49-F238E27FC236}">
                <a16:creationId xmlns:a16="http://schemas.microsoft.com/office/drawing/2014/main" id="{5ADD7A8F-23B3-5877-5217-1CC2CD8BE480}"/>
              </a:ext>
            </a:extLst>
          </p:cNvPr>
          <p:cNvPicPr>
            <a:picLocks noChangeAspect="1"/>
          </p:cNvPicPr>
          <p:nvPr/>
        </p:nvPicPr>
        <p:blipFill>
          <a:blip r:embed="rId4"/>
          <a:stretch>
            <a:fillRect/>
          </a:stretch>
        </p:blipFill>
        <p:spPr>
          <a:xfrm rot="16200000">
            <a:off x="-4955604" y="-797193"/>
            <a:ext cx="3718877" cy="5937701"/>
          </a:xfrm>
          <a:prstGeom prst="rect">
            <a:avLst/>
          </a:prstGeom>
        </p:spPr>
      </p:pic>
      <p:sp>
        <p:nvSpPr>
          <p:cNvPr id="5" name="Google Shape;61;p17">
            <a:extLst>
              <a:ext uri="{FF2B5EF4-FFF2-40B4-BE49-F238E27FC236}">
                <a16:creationId xmlns:a16="http://schemas.microsoft.com/office/drawing/2014/main" id="{68CF336D-7E24-733B-F2BF-F0757821E060}"/>
              </a:ext>
            </a:extLst>
          </p:cNvPr>
          <p:cNvSpPr txBox="1">
            <a:spLocks/>
          </p:cNvSpPr>
          <p:nvPr/>
        </p:nvSpPr>
        <p:spPr>
          <a:xfrm>
            <a:off x="990354" y="1302583"/>
            <a:ext cx="3410263" cy="704922"/>
          </a:xfrm>
          <a:prstGeom prst="rect">
            <a:avLst/>
          </a:prstGeom>
        </p:spPr>
        <p:txBody>
          <a:bodyPr spcFirstLastPara="1" vert="horz" wrap="square" lIns="91425" tIns="91425" rIns="91425" bIns="91425" rtlCol="0" anchor="b" anchorCtr="0">
            <a:noAutofit/>
          </a:bodyPr>
          <a:lstStyle>
            <a:lvl1pPr algn="l" defTabSz="914400" rtl="0" eaLnBrk="1" latinLnBrk="0" hangingPunct="1">
              <a:lnSpc>
                <a:spcPct val="90000"/>
              </a:lnSpc>
              <a:spcBef>
                <a:spcPct val="0"/>
              </a:spcBef>
              <a:buNone/>
              <a:defRPr sz="4400" kern="1200">
                <a:solidFill>
                  <a:schemeClr val="tx1"/>
                </a:solidFill>
                <a:latin typeface="Neue Haas Grotesk Text Pro" panose="020B0504020202020204" pitchFamily="34" charset="0"/>
                <a:ea typeface="+mj-ea"/>
                <a:cs typeface="+mj-cs"/>
              </a:defRPr>
            </a:lvl1pPr>
          </a:lstStyle>
          <a:p>
            <a:pPr>
              <a:spcBef>
                <a:spcPts val="0"/>
              </a:spcBef>
            </a:pPr>
            <a:r>
              <a:rPr lang="en-US" sz="750" b="1">
                <a:latin typeface="Neue Haas Grotesk Text Pro"/>
              </a:rPr>
              <a:t>ENTRY POINT 1: </a:t>
            </a:r>
            <a:br>
              <a:rPr lang="en-US" sz="750">
                <a:latin typeface="Neue Haas Grotesk Text Pro"/>
              </a:rPr>
            </a:br>
            <a:r>
              <a:rPr lang="en-US" sz="750">
                <a:latin typeface="Neue Haas Grotesk Text Pro"/>
              </a:rPr>
              <a:t>Integrating housing companies in the Helsinki City Strategy 2029-2033</a:t>
            </a:r>
            <a:br>
              <a:rPr lang="en-US" sz="750">
                <a:latin typeface="Neue Haas Grotesk Text Pro"/>
              </a:rPr>
            </a:br>
            <a:br>
              <a:rPr lang="en-US" sz="750">
                <a:latin typeface="Neue Haas Grotesk Text Pro"/>
              </a:rPr>
            </a:br>
            <a:r>
              <a:rPr lang="en-US" sz="750" b="1">
                <a:latin typeface="Neue Haas Grotesk Text Pro"/>
              </a:rPr>
              <a:t>Actors involved: </a:t>
            </a:r>
            <a:br>
              <a:rPr lang="en-US" sz="750">
                <a:latin typeface="Neue Haas Grotesk Text Pro"/>
              </a:rPr>
            </a:br>
            <a:r>
              <a:rPr lang="en-US" sz="750" i="1">
                <a:latin typeface="Neue Haas Grotesk Text Pro"/>
              </a:rPr>
              <a:t>City of Helsinki, Housing companies, Property managers</a:t>
            </a:r>
            <a:endParaRPr lang="en-US" sz="750" i="1"/>
          </a:p>
        </p:txBody>
      </p:sp>
      <p:sp>
        <p:nvSpPr>
          <p:cNvPr id="4" name="Google Shape;61;p17">
            <a:extLst>
              <a:ext uri="{FF2B5EF4-FFF2-40B4-BE49-F238E27FC236}">
                <a16:creationId xmlns:a16="http://schemas.microsoft.com/office/drawing/2014/main" id="{64DD9884-AEF4-DCA7-3F18-2E082CBA4D49}"/>
              </a:ext>
            </a:extLst>
          </p:cNvPr>
          <p:cNvSpPr txBox="1">
            <a:spLocks/>
          </p:cNvSpPr>
          <p:nvPr/>
        </p:nvSpPr>
        <p:spPr>
          <a:xfrm>
            <a:off x="1108768" y="2270695"/>
            <a:ext cx="3213545" cy="836383"/>
          </a:xfrm>
          <a:prstGeom prst="rect">
            <a:avLst/>
          </a:prstGeom>
        </p:spPr>
        <p:txBody>
          <a:bodyPr spcFirstLastPara="1" vert="horz" wrap="square" lIns="91425" tIns="91425" rIns="91425" bIns="91425" rtlCol="0" anchor="b" anchorCtr="0">
            <a:noAutofit/>
          </a:bodyPr>
          <a:lstStyle>
            <a:lvl1pPr algn="l" defTabSz="914400" rtl="0" eaLnBrk="1" latinLnBrk="0" hangingPunct="1">
              <a:lnSpc>
                <a:spcPct val="90000"/>
              </a:lnSpc>
              <a:spcBef>
                <a:spcPct val="0"/>
              </a:spcBef>
              <a:buNone/>
              <a:defRPr sz="4400" kern="1200">
                <a:solidFill>
                  <a:schemeClr val="tx1"/>
                </a:solidFill>
                <a:latin typeface="Neue Haas Grotesk Text Pro" panose="020B0504020202020204" pitchFamily="34" charset="0"/>
                <a:ea typeface="+mj-ea"/>
                <a:cs typeface="+mj-cs"/>
              </a:defRPr>
            </a:lvl1pPr>
          </a:lstStyle>
          <a:p>
            <a:pPr>
              <a:spcBef>
                <a:spcPts val="0"/>
              </a:spcBef>
            </a:pPr>
            <a:r>
              <a:rPr lang="en-US" sz="750" b="1"/>
              <a:t>ENTRY POINT 2: </a:t>
            </a:r>
            <a:br>
              <a:rPr lang="en-US" sz="750"/>
            </a:br>
            <a:r>
              <a:rPr lang="en-US" sz="750"/>
              <a:t>Encouraging climate investment through government backed loans and renovations</a:t>
            </a:r>
            <a:br>
              <a:rPr lang="en-US" sz="750"/>
            </a:br>
            <a:br>
              <a:rPr lang="en-US" sz="750"/>
            </a:br>
            <a:r>
              <a:rPr lang="en-US" sz="750" b="1"/>
              <a:t>Actors involved: </a:t>
            </a:r>
            <a:br>
              <a:rPr lang="en-US" sz="750"/>
            </a:br>
            <a:r>
              <a:rPr lang="en-US" sz="750" i="1"/>
              <a:t>Government, City of Helsinki, Property managers, Housing companies</a:t>
            </a:r>
          </a:p>
        </p:txBody>
      </p:sp>
      <p:sp>
        <p:nvSpPr>
          <p:cNvPr id="6" name="Google Shape;61;p17">
            <a:extLst>
              <a:ext uri="{FF2B5EF4-FFF2-40B4-BE49-F238E27FC236}">
                <a16:creationId xmlns:a16="http://schemas.microsoft.com/office/drawing/2014/main" id="{65188F23-9129-BB69-0B4F-7DFA0E42B452}"/>
              </a:ext>
            </a:extLst>
          </p:cNvPr>
          <p:cNvSpPr txBox="1">
            <a:spLocks/>
          </p:cNvSpPr>
          <p:nvPr/>
        </p:nvSpPr>
        <p:spPr>
          <a:xfrm>
            <a:off x="4572000" y="1417543"/>
            <a:ext cx="3275437" cy="653009"/>
          </a:xfrm>
          <a:prstGeom prst="rect">
            <a:avLst/>
          </a:prstGeom>
        </p:spPr>
        <p:txBody>
          <a:bodyPr spcFirstLastPara="1" vert="horz" wrap="square" lIns="91425" tIns="91425" rIns="91425" bIns="91425" rtlCol="0" anchor="b" anchorCtr="0">
            <a:noAutofit/>
          </a:bodyPr>
          <a:lstStyle>
            <a:lvl1pPr algn="l" defTabSz="914400" rtl="0" eaLnBrk="1" latinLnBrk="0" hangingPunct="1">
              <a:lnSpc>
                <a:spcPct val="90000"/>
              </a:lnSpc>
              <a:spcBef>
                <a:spcPct val="0"/>
              </a:spcBef>
              <a:buNone/>
              <a:defRPr sz="4400" kern="1200">
                <a:solidFill>
                  <a:schemeClr val="tx1"/>
                </a:solidFill>
                <a:latin typeface="Neue Haas Grotesk Text Pro" panose="020B0504020202020204" pitchFamily="34" charset="0"/>
                <a:ea typeface="+mj-ea"/>
                <a:cs typeface="+mj-cs"/>
              </a:defRPr>
            </a:lvl1pPr>
          </a:lstStyle>
          <a:p>
            <a:pPr>
              <a:spcBef>
                <a:spcPts val="0"/>
              </a:spcBef>
            </a:pPr>
            <a:r>
              <a:rPr lang="en-US" sz="750" b="1"/>
              <a:t>ENTRY POINT 3: </a:t>
            </a:r>
            <a:br>
              <a:rPr lang="en-US" sz="750"/>
            </a:br>
            <a:r>
              <a:rPr lang="en-US" sz="750"/>
              <a:t>Utilizing property tax as a financial instrument</a:t>
            </a:r>
            <a:br>
              <a:rPr lang="en-US" sz="750"/>
            </a:br>
            <a:endParaRPr lang="en-US" sz="750"/>
          </a:p>
          <a:p>
            <a:pPr>
              <a:spcBef>
                <a:spcPts val="0"/>
              </a:spcBef>
            </a:pPr>
            <a:br>
              <a:rPr lang="en-US" sz="750"/>
            </a:br>
            <a:r>
              <a:rPr lang="en-US" sz="750" b="1"/>
              <a:t>Actors involved: </a:t>
            </a:r>
            <a:br>
              <a:rPr lang="en-US" sz="750"/>
            </a:br>
            <a:r>
              <a:rPr lang="en-US" sz="750" i="1"/>
              <a:t>City of Helsinki, Government, Housing companies, Property managers</a:t>
            </a:r>
          </a:p>
        </p:txBody>
      </p:sp>
      <p:sp>
        <p:nvSpPr>
          <p:cNvPr id="7" name="Google Shape;61;p17">
            <a:extLst>
              <a:ext uri="{FF2B5EF4-FFF2-40B4-BE49-F238E27FC236}">
                <a16:creationId xmlns:a16="http://schemas.microsoft.com/office/drawing/2014/main" id="{39150360-BD2F-55B3-423A-3D41F3750A4C}"/>
              </a:ext>
            </a:extLst>
          </p:cNvPr>
          <p:cNvSpPr txBox="1">
            <a:spLocks/>
          </p:cNvSpPr>
          <p:nvPr/>
        </p:nvSpPr>
        <p:spPr>
          <a:xfrm>
            <a:off x="1329006" y="3298122"/>
            <a:ext cx="3176056" cy="653009"/>
          </a:xfrm>
          <a:prstGeom prst="rect">
            <a:avLst/>
          </a:prstGeom>
        </p:spPr>
        <p:txBody>
          <a:bodyPr spcFirstLastPara="1" vert="horz" wrap="square" lIns="91425" tIns="91425" rIns="91425" bIns="91425" rtlCol="0" anchor="b" anchorCtr="0">
            <a:noAutofit/>
          </a:bodyPr>
          <a:lstStyle>
            <a:lvl1pPr algn="l" defTabSz="914400" rtl="0" eaLnBrk="1" latinLnBrk="0" hangingPunct="1">
              <a:lnSpc>
                <a:spcPct val="90000"/>
              </a:lnSpc>
              <a:spcBef>
                <a:spcPct val="0"/>
              </a:spcBef>
              <a:buNone/>
              <a:defRPr sz="4400" kern="1200">
                <a:solidFill>
                  <a:schemeClr val="tx1"/>
                </a:solidFill>
                <a:latin typeface="Neue Haas Grotesk Text Pro" panose="020B0504020202020204" pitchFamily="34" charset="0"/>
                <a:ea typeface="+mj-ea"/>
                <a:cs typeface="+mj-cs"/>
              </a:defRPr>
            </a:lvl1pPr>
          </a:lstStyle>
          <a:p>
            <a:pPr>
              <a:spcBef>
                <a:spcPts val="0"/>
              </a:spcBef>
            </a:pPr>
            <a:endParaRPr lang="en-US" sz="3300" i="1"/>
          </a:p>
        </p:txBody>
      </p:sp>
      <p:sp>
        <p:nvSpPr>
          <p:cNvPr id="8" name="Google Shape;61;p17">
            <a:extLst>
              <a:ext uri="{FF2B5EF4-FFF2-40B4-BE49-F238E27FC236}">
                <a16:creationId xmlns:a16="http://schemas.microsoft.com/office/drawing/2014/main" id="{285DDABC-5CDB-CECD-7EB5-4EEF36DDF0A4}"/>
              </a:ext>
            </a:extLst>
          </p:cNvPr>
          <p:cNvSpPr txBox="1">
            <a:spLocks/>
          </p:cNvSpPr>
          <p:nvPr/>
        </p:nvSpPr>
        <p:spPr>
          <a:xfrm>
            <a:off x="1107591" y="3420121"/>
            <a:ext cx="770501" cy="315992"/>
          </a:xfrm>
          <a:prstGeom prst="rect">
            <a:avLst/>
          </a:prstGeom>
        </p:spPr>
        <p:txBody>
          <a:bodyPr spcFirstLastPara="1" vert="horz" wrap="square" lIns="91425" tIns="91425" rIns="91425" bIns="91425" rtlCol="0" anchor="b" anchorCtr="0">
            <a:noAutofit/>
          </a:bodyPr>
          <a:lstStyle>
            <a:lvl1pPr algn="l" defTabSz="914400" rtl="0" eaLnBrk="1" latinLnBrk="0" hangingPunct="1">
              <a:lnSpc>
                <a:spcPct val="90000"/>
              </a:lnSpc>
              <a:spcBef>
                <a:spcPct val="0"/>
              </a:spcBef>
              <a:buNone/>
              <a:defRPr sz="4400" kern="1200">
                <a:solidFill>
                  <a:schemeClr val="tx1"/>
                </a:solidFill>
                <a:latin typeface="Neue Haas Grotesk Text Pro" panose="020B0504020202020204" pitchFamily="34" charset="0"/>
                <a:ea typeface="+mj-ea"/>
                <a:cs typeface="+mj-cs"/>
              </a:defRPr>
            </a:lvl1pPr>
          </a:lstStyle>
          <a:p>
            <a:pPr>
              <a:spcBef>
                <a:spcPts val="0"/>
              </a:spcBef>
            </a:pPr>
            <a:r>
              <a:rPr lang="en-US" sz="1050" b="1"/>
              <a:t>2026 (NOW)</a:t>
            </a:r>
            <a:endParaRPr lang="en-US" sz="1050" i="1"/>
          </a:p>
        </p:txBody>
      </p:sp>
      <p:sp>
        <p:nvSpPr>
          <p:cNvPr id="10" name="Google Shape;61;p17">
            <a:extLst>
              <a:ext uri="{FF2B5EF4-FFF2-40B4-BE49-F238E27FC236}">
                <a16:creationId xmlns:a16="http://schemas.microsoft.com/office/drawing/2014/main" id="{5AE86A60-23EA-2A3F-5C97-EAB3B79DB91A}"/>
              </a:ext>
            </a:extLst>
          </p:cNvPr>
          <p:cNvSpPr txBox="1">
            <a:spLocks/>
          </p:cNvSpPr>
          <p:nvPr/>
        </p:nvSpPr>
        <p:spPr>
          <a:xfrm>
            <a:off x="2631355" y="3347556"/>
            <a:ext cx="602496" cy="245834"/>
          </a:xfrm>
          <a:prstGeom prst="rect">
            <a:avLst/>
          </a:prstGeom>
        </p:spPr>
        <p:txBody>
          <a:bodyPr spcFirstLastPara="1" vert="horz" wrap="square" lIns="91425" tIns="91425" rIns="91425" bIns="91425" rtlCol="0" anchor="b" anchorCtr="0">
            <a:noAutofit/>
          </a:bodyPr>
          <a:lstStyle>
            <a:lvl1pPr algn="l" defTabSz="914400" rtl="0" eaLnBrk="1" latinLnBrk="0" hangingPunct="1">
              <a:lnSpc>
                <a:spcPct val="90000"/>
              </a:lnSpc>
              <a:spcBef>
                <a:spcPct val="0"/>
              </a:spcBef>
              <a:buNone/>
              <a:defRPr sz="4400" kern="1200">
                <a:solidFill>
                  <a:schemeClr val="tx1"/>
                </a:solidFill>
                <a:latin typeface="Neue Haas Grotesk Text Pro" panose="020B0504020202020204" pitchFamily="34" charset="0"/>
                <a:ea typeface="+mj-ea"/>
                <a:cs typeface="+mj-cs"/>
              </a:defRPr>
            </a:lvl1pPr>
          </a:lstStyle>
          <a:p>
            <a:pPr>
              <a:spcBef>
                <a:spcPts val="0"/>
              </a:spcBef>
            </a:pPr>
            <a:r>
              <a:rPr lang="en-US" sz="1050" b="1"/>
              <a:t>2027</a:t>
            </a:r>
            <a:endParaRPr lang="en-US" sz="1050" i="1"/>
          </a:p>
        </p:txBody>
      </p:sp>
      <p:sp>
        <p:nvSpPr>
          <p:cNvPr id="11" name="Google Shape;61;p17">
            <a:extLst>
              <a:ext uri="{FF2B5EF4-FFF2-40B4-BE49-F238E27FC236}">
                <a16:creationId xmlns:a16="http://schemas.microsoft.com/office/drawing/2014/main" id="{7F4A30DA-E20E-270D-051E-89938B886F15}"/>
              </a:ext>
            </a:extLst>
          </p:cNvPr>
          <p:cNvSpPr txBox="1">
            <a:spLocks/>
          </p:cNvSpPr>
          <p:nvPr/>
        </p:nvSpPr>
        <p:spPr>
          <a:xfrm>
            <a:off x="4572000" y="3332284"/>
            <a:ext cx="602496" cy="245834"/>
          </a:xfrm>
          <a:prstGeom prst="rect">
            <a:avLst/>
          </a:prstGeom>
        </p:spPr>
        <p:txBody>
          <a:bodyPr spcFirstLastPara="1" vert="horz" wrap="square" lIns="91425" tIns="91425" rIns="91425" bIns="91425" rtlCol="0" anchor="b" anchorCtr="0">
            <a:noAutofit/>
          </a:bodyPr>
          <a:lstStyle>
            <a:lvl1pPr algn="l" defTabSz="914400" rtl="0" eaLnBrk="1" latinLnBrk="0" hangingPunct="1">
              <a:lnSpc>
                <a:spcPct val="90000"/>
              </a:lnSpc>
              <a:spcBef>
                <a:spcPct val="0"/>
              </a:spcBef>
              <a:buNone/>
              <a:defRPr sz="4400" kern="1200">
                <a:solidFill>
                  <a:schemeClr val="tx1"/>
                </a:solidFill>
                <a:latin typeface="Neue Haas Grotesk Text Pro" panose="020B0504020202020204" pitchFamily="34" charset="0"/>
                <a:ea typeface="+mj-ea"/>
                <a:cs typeface="+mj-cs"/>
              </a:defRPr>
            </a:lvl1pPr>
          </a:lstStyle>
          <a:p>
            <a:pPr>
              <a:spcBef>
                <a:spcPts val="0"/>
              </a:spcBef>
            </a:pPr>
            <a:r>
              <a:rPr lang="en-US" sz="1050" b="1"/>
              <a:t>2029</a:t>
            </a:r>
            <a:endParaRPr lang="en-US" sz="1050" i="1"/>
          </a:p>
        </p:txBody>
      </p:sp>
      <p:sp>
        <p:nvSpPr>
          <p:cNvPr id="12" name="Google Shape;61;p17">
            <a:extLst>
              <a:ext uri="{FF2B5EF4-FFF2-40B4-BE49-F238E27FC236}">
                <a16:creationId xmlns:a16="http://schemas.microsoft.com/office/drawing/2014/main" id="{995E8F6C-1228-43C7-E617-535A6E564238}"/>
              </a:ext>
            </a:extLst>
          </p:cNvPr>
          <p:cNvSpPr txBox="1">
            <a:spLocks/>
          </p:cNvSpPr>
          <p:nvPr/>
        </p:nvSpPr>
        <p:spPr>
          <a:xfrm>
            <a:off x="1029898" y="4217070"/>
            <a:ext cx="1161794" cy="457260"/>
          </a:xfrm>
          <a:prstGeom prst="rect">
            <a:avLst/>
          </a:prstGeom>
        </p:spPr>
        <p:txBody>
          <a:bodyPr spcFirstLastPara="1" vert="horz" wrap="square" lIns="91425" tIns="91425" rIns="91425" bIns="91425" rtlCol="0" anchor="b" anchorCtr="0">
            <a:noAutofit/>
          </a:bodyPr>
          <a:lstStyle>
            <a:lvl1pPr algn="l" defTabSz="914400" rtl="0" eaLnBrk="1" latinLnBrk="0" hangingPunct="1">
              <a:lnSpc>
                <a:spcPct val="90000"/>
              </a:lnSpc>
              <a:spcBef>
                <a:spcPct val="0"/>
              </a:spcBef>
              <a:buNone/>
              <a:defRPr sz="4400" kern="1200">
                <a:solidFill>
                  <a:schemeClr val="tx1"/>
                </a:solidFill>
                <a:latin typeface="Neue Haas Grotesk Text Pro" panose="020B0504020202020204" pitchFamily="34" charset="0"/>
                <a:ea typeface="+mj-ea"/>
                <a:cs typeface="+mj-cs"/>
              </a:defRPr>
            </a:lvl1pPr>
          </a:lstStyle>
          <a:p>
            <a:pPr>
              <a:spcBef>
                <a:spcPts val="0"/>
              </a:spcBef>
            </a:pPr>
            <a:r>
              <a:rPr lang="en-US" sz="750"/>
              <a:t>LOAN REFORM</a:t>
            </a:r>
            <a:br>
              <a:rPr lang="en-US" sz="750"/>
            </a:br>
            <a:br>
              <a:rPr lang="en-US" sz="750"/>
            </a:br>
            <a:r>
              <a:rPr lang="en-US" sz="750"/>
              <a:t>[1st June 2026]</a:t>
            </a:r>
            <a:endParaRPr lang="en-US" sz="750" i="1"/>
          </a:p>
        </p:txBody>
      </p:sp>
      <p:sp>
        <p:nvSpPr>
          <p:cNvPr id="13" name="Google Shape;61;p17">
            <a:extLst>
              <a:ext uri="{FF2B5EF4-FFF2-40B4-BE49-F238E27FC236}">
                <a16:creationId xmlns:a16="http://schemas.microsoft.com/office/drawing/2014/main" id="{C59D7079-D478-D710-DE64-5C8C6A74340C}"/>
              </a:ext>
            </a:extLst>
          </p:cNvPr>
          <p:cNvSpPr txBox="1">
            <a:spLocks/>
          </p:cNvSpPr>
          <p:nvPr/>
        </p:nvSpPr>
        <p:spPr>
          <a:xfrm>
            <a:off x="2631355" y="4217070"/>
            <a:ext cx="1726931" cy="457260"/>
          </a:xfrm>
          <a:prstGeom prst="rect">
            <a:avLst/>
          </a:prstGeom>
        </p:spPr>
        <p:txBody>
          <a:bodyPr spcFirstLastPara="1" vert="horz" wrap="square" lIns="91425" tIns="91425" rIns="91425" bIns="91425" rtlCol="0" anchor="b" anchorCtr="0">
            <a:noAutofit/>
          </a:bodyPr>
          <a:lstStyle>
            <a:lvl1pPr algn="l" defTabSz="914400" rtl="0" eaLnBrk="1" latinLnBrk="0" hangingPunct="1">
              <a:lnSpc>
                <a:spcPct val="90000"/>
              </a:lnSpc>
              <a:spcBef>
                <a:spcPct val="0"/>
              </a:spcBef>
              <a:buNone/>
              <a:defRPr sz="4400" kern="1200">
                <a:solidFill>
                  <a:schemeClr val="tx1"/>
                </a:solidFill>
                <a:latin typeface="Neue Haas Grotesk Text Pro" panose="020B0504020202020204" pitchFamily="34" charset="0"/>
                <a:ea typeface="+mj-ea"/>
                <a:cs typeface="+mj-cs"/>
              </a:defRPr>
            </a:lvl1pPr>
          </a:lstStyle>
          <a:p>
            <a:pPr>
              <a:spcBef>
                <a:spcPts val="0"/>
              </a:spcBef>
            </a:pPr>
            <a:r>
              <a:rPr lang="en-US" sz="750"/>
              <a:t>NEW GOVERNMENT ELECTIONS</a:t>
            </a:r>
            <a:br>
              <a:rPr lang="en-US" sz="750"/>
            </a:br>
            <a:br>
              <a:rPr lang="en-US" sz="750"/>
            </a:br>
            <a:r>
              <a:rPr lang="en-US" sz="750"/>
              <a:t>[18th April 2027]</a:t>
            </a:r>
            <a:endParaRPr lang="en-US" sz="750" i="1"/>
          </a:p>
        </p:txBody>
      </p:sp>
      <p:sp>
        <p:nvSpPr>
          <p:cNvPr id="16" name="Google Shape;61;p17">
            <a:extLst>
              <a:ext uri="{FF2B5EF4-FFF2-40B4-BE49-F238E27FC236}">
                <a16:creationId xmlns:a16="http://schemas.microsoft.com/office/drawing/2014/main" id="{B4920255-E613-7869-8130-2824512DBA93}"/>
              </a:ext>
            </a:extLst>
          </p:cNvPr>
          <p:cNvSpPr txBox="1">
            <a:spLocks/>
          </p:cNvSpPr>
          <p:nvPr/>
        </p:nvSpPr>
        <p:spPr>
          <a:xfrm>
            <a:off x="4471609" y="4217070"/>
            <a:ext cx="1993610" cy="457260"/>
          </a:xfrm>
          <a:prstGeom prst="rect">
            <a:avLst/>
          </a:prstGeom>
        </p:spPr>
        <p:txBody>
          <a:bodyPr spcFirstLastPara="1" vert="horz" wrap="square" lIns="91425" tIns="91425" rIns="91425" bIns="91425" rtlCol="0" anchor="b" anchorCtr="0">
            <a:noAutofit/>
          </a:bodyPr>
          <a:lstStyle>
            <a:lvl1pPr algn="l" defTabSz="914400" rtl="0" eaLnBrk="1" latinLnBrk="0" hangingPunct="1">
              <a:lnSpc>
                <a:spcPct val="90000"/>
              </a:lnSpc>
              <a:spcBef>
                <a:spcPct val="0"/>
              </a:spcBef>
              <a:buNone/>
              <a:defRPr sz="4400" kern="1200">
                <a:solidFill>
                  <a:schemeClr val="tx1"/>
                </a:solidFill>
                <a:latin typeface="Neue Haas Grotesk Text Pro" panose="020B0504020202020204" pitchFamily="34" charset="0"/>
                <a:ea typeface="+mj-ea"/>
                <a:cs typeface="+mj-cs"/>
              </a:defRPr>
            </a:lvl1pPr>
          </a:lstStyle>
          <a:p>
            <a:pPr>
              <a:spcBef>
                <a:spcPts val="0"/>
              </a:spcBef>
            </a:pPr>
            <a:r>
              <a:rPr lang="it-IT" sz="750"/>
              <a:t>HELSINKI CITY STRATEGY 2029-2033</a:t>
            </a:r>
            <a:br>
              <a:rPr lang="it-IT" sz="750"/>
            </a:br>
            <a:br>
              <a:rPr lang="it-IT" sz="750"/>
            </a:br>
            <a:r>
              <a:rPr lang="it-IT" sz="750"/>
              <a:t>[2029]</a:t>
            </a:r>
            <a:endParaRPr lang="en-US" sz="750" i="1"/>
          </a:p>
        </p:txBody>
      </p:sp>
      <p:sp>
        <p:nvSpPr>
          <p:cNvPr id="20" name="Google Shape;198;p27">
            <a:extLst>
              <a:ext uri="{FF2B5EF4-FFF2-40B4-BE49-F238E27FC236}">
                <a16:creationId xmlns:a16="http://schemas.microsoft.com/office/drawing/2014/main" id="{2FCB2228-08EA-FE6C-201F-A30130EB23E7}"/>
              </a:ext>
            </a:extLst>
          </p:cNvPr>
          <p:cNvSpPr txBox="1"/>
          <p:nvPr/>
        </p:nvSpPr>
        <p:spPr>
          <a:xfrm>
            <a:off x="381131" y="4743450"/>
            <a:ext cx="3941181" cy="268592"/>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defRPr/>
            </a:pPr>
            <a:r>
              <a:rPr lang="en-US" sz="525">
                <a:solidFill>
                  <a:schemeClr val="bg1"/>
                </a:solidFill>
                <a:latin typeface="Neue Haas Grotesk Text Pro" panose="020B0504020202020204" pitchFamily="34" charset="0"/>
                <a:ea typeface="Work Sans"/>
                <a:cs typeface="Work Sans"/>
                <a:sym typeface="Work Sans"/>
              </a:rPr>
              <a:t>Creative Commons CC BY 4.0 2026 </a:t>
            </a:r>
          </a:p>
          <a:p>
            <a:pPr lvl="0">
              <a:defRPr/>
            </a:pPr>
            <a:r>
              <a:rPr lang="en-US" sz="525">
                <a:solidFill>
                  <a:schemeClr val="bg1"/>
                </a:solidFill>
                <a:latin typeface="Neue Haas Grotesk Text Pro" panose="020B0504020202020204" pitchFamily="34" charset="0"/>
                <a:ea typeface="Work Sans"/>
                <a:cs typeface="Work Sans"/>
                <a:sym typeface="Work Sans"/>
              </a:rPr>
              <a:t>Nicole Kajander · Jenna Karvonen · Henna Kyrö · Kerttu Parkkinen · Giovanna Usai</a:t>
            </a:r>
            <a:br>
              <a:rPr lang="en-US" sz="525">
                <a:solidFill>
                  <a:schemeClr val="bg1"/>
                </a:solidFill>
                <a:latin typeface="Neue Haas Grotesk Text Pro" panose="020B0504020202020204" pitchFamily="34" charset="0"/>
                <a:ea typeface="Work Sans"/>
                <a:cs typeface="Work Sans"/>
                <a:sym typeface="Work Sans"/>
              </a:rPr>
            </a:br>
            <a:r>
              <a:rPr lang="en-US" sz="525">
                <a:solidFill>
                  <a:schemeClr val="bg1"/>
                </a:solidFill>
                <a:latin typeface="Neue Haas Grotesk Text Pro" panose="020B0504020202020204" pitchFamily="34" charset="0"/>
                <a:ea typeface="Work Sans"/>
                <a:cs typeface="Work Sans"/>
                <a:sym typeface="Work Sans"/>
              </a:rPr>
              <a:t>Design for Government course · Aalto University</a:t>
            </a:r>
            <a:endParaRPr lang="en-US" sz="975">
              <a:solidFill>
                <a:schemeClr val="bg1"/>
              </a:solidFill>
              <a:latin typeface="Neue Haas Grotesk Text Pro" panose="020B0504020202020204" pitchFamily="34" charset="0"/>
              <a:ea typeface="Work Sans"/>
              <a:cs typeface="Work Sans"/>
              <a:sym typeface="Work Sans"/>
            </a:endParaRPr>
          </a:p>
        </p:txBody>
      </p:sp>
      <p:pic>
        <p:nvPicPr>
          <p:cNvPr id="19" name="Picture 120" descr="Diagram&#10;&#10;Description automatically generated">
            <a:extLst>
              <a:ext uri="{FF2B5EF4-FFF2-40B4-BE49-F238E27FC236}">
                <a16:creationId xmlns:a16="http://schemas.microsoft.com/office/drawing/2014/main" id="{41CD8B46-393C-34B2-4932-769A1B9D0591}"/>
              </a:ext>
            </a:extLst>
          </p:cNvPr>
          <p:cNvPicPr>
            <a:picLocks noChangeAspect="1"/>
          </p:cNvPicPr>
          <p:nvPr/>
        </p:nvPicPr>
        <p:blipFill>
          <a:blip r:embed="rId5"/>
          <a:stretch>
            <a:fillRect/>
          </a:stretch>
        </p:blipFill>
        <p:spPr>
          <a:xfrm>
            <a:off x="7579375" y="1031381"/>
            <a:ext cx="762444" cy="594315"/>
          </a:xfrm>
          <a:prstGeom prst="rect">
            <a:avLst/>
          </a:prstGeom>
        </p:spPr>
      </p:pic>
      <p:pic>
        <p:nvPicPr>
          <p:cNvPr id="21" name="Picture 23" descr="A picture containing text&#10;&#10;Description automatically generated">
            <a:extLst>
              <a:ext uri="{FF2B5EF4-FFF2-40B4-BE49-F238E27FC236}">
                <a16:creationId xmlns:a16="http://schemas.microsoft.com/office/drawing/2014/main" id="{1286369C-7364-C442-AED6-CF15A51BF148}"/>
              </a:ext>
            </a:extLst>
          </p:cNvPr>
          <p:cNvPicPr>
            <a:picLocks noChangeAspect="1"/>
          </p:cNvPicPr>
          <p:nvPr/>
        </p:nvPicPr>
        <p:blipFill>
          <a:blip r:embed="rId6"/>
          <a:stretch>
            <a:fillRect/>
          </a:stretch>
        </p:blipFill>
        <p:spPr>
          <a:xfrm>
            <a:off x="3637314" y="1724172"/>
            <a:ext cx="777245" cy="346381"/>
          </a:xfrm>
          <a:prstGeom prst="rect">
            <a:avLst/>
          </a:prstGeom>
        </p:spPr>
      </p:pic>
      <p:grpSp>
        <p:nvGrpSpPr>
          <p:cNvPr id="24" name="Gruppo 23">
            <a:extLst>
              <a:ext uri="{FF2B5EF4-FFF2-40B4-BE49-F238E27FC236}">
                <a16:creationId xmlns:a16="http://schemas.microsoft.com/office/drawing/2014/main" id="{376C0124-6A3E-5D8D-0C07-8CD0C5D9476D}"/>
              </a:ext>
            </a:extLst>
          </p:cNvPr>
          <p:cNvGrpSpPr/>
          <p:nvPr/>
        </p:nvGrpSpPr>
        <p:grpSpPr>
          <a:xfrm>
            <a:off x="7387773" y="887161"/>
            <a:ext cx="1141991" cy="2481436"/>
            <a:chOff x="4450029" y="-1122942"/>
            <a:chExt cx="2798205" cy="6080232"/>
          </a:xfrm>
        </p:grpSpPr>
        <p:pic>
          <p:nvPicPr>
            <p:cNvPr id="22" name="Picture 2" descr="Diagram, engineering drawing&#10;&#10;Description automatically generated">
              <a:extLst>
                <a:ext uri="{FF2B5EF4-FFF2-40B4-BE49-F238E27FC236}">
                  <a16:creationId xmlns:a16="http://schemas.microsoft.com/office/drawing/2014/main" id="{57222ACA-63F3-5A97-2128-264608F15AC1}"/>
                </a:ext>
              </a:extLst>
            </p:cNvPr>
            <p:cNvPicPr>
              <a:picLocks noChangeAspect="1"/>
            </p:cNvPicPr>
            <p:nvPr/>
          </p:nvPicPr>
          <p:blipFill>
            <a:blip r:embed="rId7"/>
            <a:stretch>
              <a:fillRect/>
            </a:stretch>
          </p:blipFill>
          <p:spPr>
            <a:xfrm>
              <a:off x="5120801" y="2421531"/>
              <a:ext cx="2127433" cy="1610896"/>
            </a:xfrm>
            <a:prstGeom prst="rect">
              <a:avLst/>
            </a:prstGeom>
          </p:spPr>
        </p:pic>
        <p:pic>
          <p:nvPicPr>
            <p:cNvPr id="23" name="Picture 4" descr="A picture containing text, vector graphics&#10;&#10;Description automatically generated">
              <a:extLst>
                <a:ext uri="{FF2B5EF4-FFF2-40B4-BE49-F238E27FC236}">
                  <a16:creationId xmlns:a16="http://schemas.microsoft.com/office/drawing/2014/main" id="{93140165-40BF-74C2-54D6-C95850C965AC}"/>
                </a:ext>
              </a:extLst>
            </p:cNvPr>
            <p:cNvPicPr>
              <a:picLocks noChangeAspect="1"/>
            </p:cNvPicPr>
            <p:nvPr/>
          </p:nvPicPr>
          <p:blipFill>
            <a:blip r:embed="rId8"/>
            <a:srcRect r="69526"/>
            <a:stretch>
              <a:fillRect/>
            </a:stretch>
          </p:blipFill>
          <p:spPr>
            <a:xfrm>
              <a:off x="4450029" y="-1122942"/>
              <a:ext cx="720824" cy="6080232"/>
            </a:xfrm>
            <a:prstGeom prst="rect">
              <a:avLst/>
            </a:prstGeom>
          </p:spPr>
        </p:pic>
      </p:grpSp>
      <p:sp>
        <p:nvSpPr>
          <p:cNvPr id="25" name="Google Shape;61;p17">
            <a:extLst>
              <a:ext uri="{FF2B5EF4-FFF2-40B4-BE49-F238E27FC236}">
                <a16:creationId xmlns:a16="http://schemas.microsoft.com/office/drawing/2014/main" id="{ABDF3BA6-4F98-1919-E853-E17B9E11545A}"/>
              </a:ext>
            </a:extLst>
          </p:cNvPr>
          <p:cNvSpPr txBox="1">
            <a:spLocks/>
          </p:cNvSpPr>
          <p:nvPr/>
        </p:nvSpPr>
        <p:spPr>
          <a:xfrm>
            <a:off x="0" y="-1"/>
            <a:ext cx="9144000" cy="400051"/>
          </a:xfrm>
          <a:prstGeom prst="rect">
            <a:avLst/>
          </a:prstGeom>
        </p:spPr>
        <p:txBody>
          <a:bodyPr spcFirstLastPara="1" vert="horz" wrap="square" lIns="91425" tIns="91425" rIns="91425" bIns="91425" rtlCol="0" anchor="b" anchorCtr="0">
            <a:noAutofit/>
          </a:bodyPr>
          <a:lstStyle>
            <a:lvl1pPr algn="ctr" defTabSz="914400" rtl="0" eaLnBrk="1" latinLnBrk="0" hangingPunct="1">
              <a:lnSpc>
                <a:spcPct val="90000"/>
              </a:lnSpc>
              <a:spcBef>
                <a:spcPct val="0"/>
              </a:spcBef>
              <a:buNone/>
              <a:defRPr sz="6000" kern="1200">
                <a:solidFill>
                  <a:schemeClr val="tx1"/>
                </a:solidFill>
                <a:latin typeface="Neue Haas Grotesk Text Pro" panose="020B0504020202020204" pitchFamily="34" charset="0"/>
                <a:ea typeface="+mj-ea"/>
                <a:cs typeface="+mj-cs"/>
              </a:defRPr>
            </a:lvl1pPr>
          </a:lstStyle>
          <a:p>
            <a:pPr>
              <a:spcBef>
                <a:spcPts val="0"/>
              </a:spcBef>
            </a:pPr>
            <a:r>
              <a:rPr lang="en-US" sz="675" b="1">
                <a:latin typeface="Neue Haas Grotesk Text Pro"/>
              </a:rPr>
              <a:t>REFRAMING / ANCHORING / RESEARCHING / TAKING ACTION / </a:t>
            </a:r>
            <a:r>
              <a:rPr lang="en-US" sz="675" b="1">
                <a:highlight>
                  <a:srgbClr val="9FC9EB"/>
                </a:highlight>
                <a:latin typeface="Neue Haas Grotesk Text Pro"/>
              </a:rPr>
              <a:t>LEVERAGING</a:t>
            </a:r>
            <a:r>
              <a:rPr lang="en-US" sz="675" b="1">
                <a:latin typeface="Neue Haas Grotesk Text Pro"/>
              </a:rPr>
              <a:t> / ENVISIONING</a:t>
            </a:r>
          </a:p>
        </p:txBody>
      </p:sp>
    </p:spTree>
    <p:extLst>
      <p:ext uri="{BB962C8B-B14F-4D97-AF65-F5344CB8AC3E}">
        <p14:creationId xmlns:p14="http://schemas.microsoft.com/office/powerpoint/2010/main" val="2799471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5E900D-F4AA-18DD-F9A0-FBA9EEB2AA19}"/>
            </a:ext>
          </a:extLst>
        </p:cNvPr>
        <p:cNvGrpSpPr/>
        <p:nvPr/>
      </p:nvGrpSpPr>
      <p:grpSpPr>
        <a:xfrm>
          <a:off x="0" y="0"/>
          <a:ext cx="0" cy="0"/>
          <a:chOff x="0" y="0"/>
          <a:chExt cx="0" cy="0"/>
        </a:xfrm>
      </p:grpSpPr>
      <p:pic>
        <p:nvPicPr>
          <p:cNvPr id="5" name="Picture 3" descr="A silhouette of a person&#10;&#10;Description automatically generated with medium confidence">
            <a:extLst>
              <a:ext uri="{FF2B5EF4-FFF2-40B4-BE49-F238E27FC236}">
                <a16:creationId xmlns:a16="http://schemas.microsoft.com/office/drawing/2014/main" id="{D503D067-638E-4235-D38B-849BFE5CF7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V="1">
            <a:off x="0" y="0"/>
            <a:ext cx="9144000" cy="5143500"/>
          </a:xfrm>
          <a:prstGeom prst="rect">
            <a:avLst/>
          </a:prstGeom>
          <a:solidFill>
            <a:srgbClr val="EA7131"/>
          </a:solidFill>
          <a:ln>
            <a:noFill/>
          </a:ln>
        </p:spPr>
      </p:pic>
      <p:sp>
        <p:nvSpPr>
          <p:cNvPr id="2" name="Otsikko 1">
            <a:extLst>
              <a:ext uri="{FF2B5EF4-FFF2-40B4-BE49-F238E27FC236}">
                <a16:creationId xmlns:a16="http://schemas.microsoft.com/office/drawing/2014/main" id="{583E0B3B-A2E5-C376-AD31-D79DD470F380}"/>
              </a:ext>
            </a:extLst>
          </p:cNvPr>
          <p:cNvSpPr>
            <a:spLocks noGrp="1"/>
          </p:cNvSpPr>
          <p:nvPr>
            <p:ph type="ctrTitle"/>
          </p:nvPr>
        </p:nvSpPr>
        <p:spPr>
          <a:xfrm>
            <a:off x="1143000" y="2226093"/>
            <a:ext cx="6858000" cy="691315"/>
          </a:xfrm>
        </p:spPr>
        <p:txBody>
          <a:bodyPr>
            <a:normAutofit fontScale="90000"/>
          </a:bodyPr>
          <a:lstStyle/>
          <a:p>
            <a:r>
              <a:rPr lang="fi-FI" b="1"/>
              <a:t>ENVISIONING</a:t>
            </a:r>
          </a:p>
        </p:txBody>
      </p:sp>
      <p:sp>
        <p:nvSpPr>
          <p:cNvPr id="6" name="Google Shape;198;p27">
            <a:extLst>
              <a:ext uri="{FF2B5EF4-FFF2-40B4-BE49-F238E27FC236}">
                <a16:creationId xmlns:a16="http://schemas.microsoft.com/office/drawing/2014/main" id="{D9ECD571-8626-F5B2-A32F-D3B2943B90FB}"/>
              </a:ext>
            </a:extLst>
          </p:cNvPr>
          <p:cNvSpPr txBox="1"/>
          <p:nvPr/>
        </p:nvSpPr>
        <p:spPr>
          <a:xfrm>
            <a:off x="381131" y="4743450"/>
            <a:ext cx="3941181" cy="268592"/>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defRPr/>
            </a:pPr>
            <a:r>
              <a:rPr lang="en-US" sz="525">
                <a:solidFill>
                  <a:schemeClr val="bg1"/>
                </a:solidFill>
                <a:latin typeface="Neue Haas Grotesk Text Pro" panose="020B0504020202020204" pitchFamily="34" charset="0"/>
                <a:ea typeface="Work Sans"/>
                <a:cs typeface="Work Sans"/>
                <a:sym typeface="Work Sans"/>
              </a:rPr>
              <a:t>Creative Commons CC BY 4.0 2026 </a:t>
            </a:r>
          </a:p>
          <a:p>
            <a:pPr lvl="0">
              <a:defRPr/>
            </a:pPr>
            <a:r>
              <a:rPr lang="en-US" sz="525">
                <a:solidFill>
                  <a:schemeClr val="bg1"/>
                </a:solidFill>
                <a:latin typeface="Neue Haas Grotesk Text Pro" panose="020B0504020202020204" pitchFamily="34" charset="0"/>
                <a:ea typeface="Work Sans"/>
                <a:cs typeface="Work Sans"/>
                <a:sym typeface="Work Sans"/>
              </a:rPr>
              <a:t>Nicole Kajander · Jenna Karvonen · Henna Kyrö · Kerttu Parkkinen · Giovanna Usai</a:t>
            </a:r>
            <a:br>
              <a:rPr lang="en-US" sz="525">
                <a:solidFill>
                  <a:schemeClr val="bg1"/>
                </a:solidFill>
                <a:latin typeface="Neue Haas Grotesk Text Pro" panose="020B0504020202020204" pitchFamily="34" charset="0"/>
                <a:ea typeface="Work Sans"/>
                <a:cs typeface="Work Sans"/>
                <a:sym typeface="Work Sans"/>
              </a:rPr>
            </a:br>
            <a:r>
              <a:rPr lang="en-US" sz="525">
                <a:solidFill>
                  <a:schemeClr val="bg1"/>
                </a:solidFill>
                <a:latin typeface="Neue Haas Grotesk Text Pro" panose="020B0504020202020204" pitchFamily="34" charset="0"/>
                <a:ea typeface="Work Sans"/>
                <a:cs typeface="Work Sans"/>
                <a:sym typeface="Work Sans"/>
              </a:rPr>
              <a:t>Design for Government course · Aalto University</a:t>
            </a:r>
            <a:endParaRPr lang="en-US" sz="975">
              <a:solidFill>
                <a:schemeClr val="bg1"/>
              </a:solidFill>
              <a:latin typeface="Neue Haas Grotesk Text Pro" panose="020B0504020202020204" pitchFamily="34" charset="0"/>
              <a:ea typeface="Work Sans"/>
              <a:cs typeface="Work Sans"/>
              <a:sym typeface="Work Sans"/>
            </a:endParaRPr>
          </a:p>
        </p:txBody>
      </p:sp>
    </p:spTree>
    <p:extLst>
      <p:ext uri="{BB962C8B-B14F-4D97-AF65-F5344CB8AC3E}">
        <p14:creationId xmlns:p14="http://schemas.microsoft.com/office/powerpoint/2010/main" val="34635538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5A4C8"/>
        </a:solidFill>
        <a:effectLst/>
      </p:bgPr>
    </p:bg>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78C6B9EA-BFB4-C1B3-B96B-EDEC7C2945A1}"/>
              </a:ext>
            </a:extLst>
          </p:cNvPr>
          <p:cNvSpPr txBox="1">
            <a:spLocks/>
          </p:cNvSpPr>
          <p:nvPr/>
        </p:nvSpPr>
        <p:spPr>
          <a:xfrm>
            <a:off x="628650" y="961792"/>
            <a:ext cx="7886700" cy="3495908"/>
          </a:xfrm>
          <a:prstGeom prst="rect">
            <a:avLst/>
          </a:prstGeom>
        </p:spPr>
        <p:txBody>
          <a:bodyPr vert="horz" lIns="68580" tIns="34290" rIns="68580" bIns="34290" rtlCol="0" anchor="t">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Neue Haas Grotesk Text Pro" panose="020B05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Neue Haas Grotesk Text Pro" panose="020B05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Neue Haas Grotesk Text Pro" panose="020B05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Neue Haas Grotesk Text Pro" panose="020B05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Neue Haas Grotesk Text Pro"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100">
                <a:latin typeface="Neue Haas Grotesk Text Pro"/>
                <a:ea typeface="+mn-lt"/>
                <a:cs typeface="+mn-lt"/>
              </a:rPr>
              <a:t>In the age of increasing vulnerability, we envision </a:t>
            </a:r>
            <a:r>
              <a:rPr lang="en-US" sz="2100" b="1">
                <a:highlight>
                  <a:srgbClr val="E97132"/>
                </a:highlight>
                <a:latin typeface="Neue Haas Grotesk Text Pro"/>
                <a:ea typeface="+mn-lt"/>
                <a:cs typeface="+mn-lt"/>
              </a:rPr>
              <a:t>awakening passive housing stock</a:t>
            </a:r>
            <a:r>
              <a:rPr lang="en-US" sz="2100" b="1">
                <a:latin typeface="Neue Haas Grotesk Text Pro"/>
                <a:ea typeface="+mn-lt"/>
                <a:cs typeface="+mn-lt"/>
              </a:rPr>
              <a:t> </a:t>
            </a:r>
            <a:r>
              <a:rPr lang="en-US" sz="2100">
                <a:latin typeface="Neue Haas Grotesk Text Pro"/>
                <a:ea typeface="+mn-lt"/>
                <a:cs typeface="+mn-lt"/>
              </a:rPr>
              <a:t>into a powerful urban force, transforming ordinary buildings into a distributed system of climate resilience.</a:t>
            </a:r>
          </a:p>
          <a:p>
            <a:pPr marL="0" indent="0">
              <a:buNone/>
            </a:pPr>
            <a:r>
              <a:rPr lang="en-US" sz="2100">
                <a:latin typeface="Neue Haas Grotesk Text Pro"/>
                <a:ea typeface="+mn-lt"/>
                <a:cs typeface="+mn-lt"/>
              </a:rPr>
              <a:t>By starting with Helsinki, we see the opportunity for the </a:t>
            </a:r>
            <a:br>
              <a:rPr lang="en-US" sz="2100">
                <a:latin typeface="Neue Haas Grotesk Text Pro"/>
                <a:ea typeface="+mn-lt"/>
                <a:cs typeface="+mn-lt"/>
              </a:rPr>
            </a:br>
            <a:r>
              <a:rPr lang="en-US" sz="2100">
                <a:latin typeface="Neue Haas Grotesk Text Pro"/>
                <a:ea typeface="+mn-lt"/>
                <a:cs typeface="+mn-lt"/>
              </a:rPr>
              <a:t>city to become </a:t>
            </a:r>
            <a:r>
              <a:rPr lang="en-US" sz="2100" b="1">
                <a:highlight>
                  <a:srgbClr val="E97132"/>
                </a:highlight>
                <a:latin typeface="Neue Haas Grotesk Text Pro"/>
                <a:ea typeface="+mn-lt"/>
                <a:cs typeface="+mn-lt"/>
              </a:rPr>
              <a:t>a bold forerunner in reimagining</a:t>
            </a:r>
            <a:r>
              <a:rPr lang="en-US" sz="2100" b="1">
                <a:latin typeface="Neue Haas Grotesk Text Pro"/>
                <a:ea typeface="+mn-lt"/>
                <a:cs typeface="+mn-lt"/>
              </a:rPr>
              <a:t> </a:t>
            </a:r>
            <a:r>
              <a:rPr lang="en-US" sz="2100">
                <a:latin typeface="Neue Haas Grotesk Text Pro"/>
                <a:ea typeface="+mn-lt"/>
                <a:cs typeface="+mn-lt"/>
              </a:rPr>
              <a:t>how entire </a:t>
            </a:r>
            <a:br>
              <a:rPr lang="en-US" sz="2100">
                <a:latin typeface="Neue Haas Grotesk Text Pro"/>
                <a:ea typeface="+mn-lt"/>
                <a:cs typeface="+mn-lt"/>
              </a:rPr>
            </a:br>
            <a:r>
              <a:rPr lang="en-US" sz="2100">
                <a:latin typeface="Neue Haas Grotesk Text Pro"/>
                <a:ea typeface="+mn-lt"/>
                <a:cs typeface="+mn-lt"/>
              </a:rPr>
              <a:t>urban environments prepare, adapt, and thrive in the face </a:t>
            </a:r>
            <a:br>
              <a:rPr lang="en-US" sz="2100">
                <a:latin typeface="Neue Haas Grotesk Text Pro"/>
                <a:ea typeface="+mn-lt"/>
                <a:cs typeface="+mn-lt"/>
              </a:rPr>
            </a:br>
            <a:r>
              <a:rPr lang="en-US" sz="2100">
                <a:latin typeface="Neue Haas Grotesk Text Pro"/>
                <a:ea typeface="+mn-lt"/>
                <a:cs typeface="+mn-lt"/>
              </a:rPr>
              <a:t>of a changing future.</a:t>
            </a:r>
          </a:p>
          <a:p>
            <a:pPr marL="0" indent="0">
              <a:buNone/>
            </a:pPr>
            <a:r>
              <a:rPr lang="en-US" sz="2100">
                <a:latin typeface="Neue Haas Grotesk Text Pro"/>
                <a:ea typeface="+mn-lt"/>
                <a:cs typeface="+mn-lt"/>
              </a:rPr>
              <a:t>The stronger and more future-ready our buildings become,         	 </a:t>
            </a:r>
            <a:r>
              <a:rPr lang="en-US" sz="2100" b="1">
                <a:highlight>
                  <a:srgbClr val="E97132"/>
                </a:highlight>
                <a:latin typeface="Neue Haas Grotesk Text Pro"/>
                <a:ea typeface="+mn-lt"/>
                <a:cs typeface="+mn-lt"/>
              </a:rPr>
              <a:t>the stronger our city becomes</a:t>
            </a:r>
            <a:r>
              <a:rPr lang="en-US" sz="2100">
                <a:latin typeface="Neue Haas Grotesk Text Pro"/>
                <a:ea typeface="+mn-lt"/>
                <a:cs typeface="+mn-lt"/>
              </a:rPr>
              <a:t>. Every building prepared for heatwaves, flooding, and environmental stress becomes part of         </a:t>
            </a:r>
            <a:r>
              <a:rPr lang="en-US" sz="2100" b="1">
                <a:highlight>
                  <a:srgbClr val="E97132"/>
                </a:highlight>
                <a:latin typeface="Neue Haas Grotesk Text Pro"/>
                <a:ea typeface="+mn-lt"/>
                <a:cs typeface="+mn-lt"/>
              </a:rPr>
              <a:t>a larger protective network</a:t>
            </a:r>
            <a:r>
              <a:rPr lang="en-US" sz="2100">
                <a:latin typeface="Neue Haas Grotesk Text Pro"/>
                <a:ea typeface="+mn-lt"/>
                <a:cs typeface="+mn-lt"/>
              </a:rPr>
              <a:t>, strengthening the city’s collective ability to withstand disruption and flourish through uncertainty.</a:t>
            </a:r>
          </a:p>
          <a:p>
            <a:pPr marL="0" indent="0">
              <a:buNone/>
            </a:pPr>
            <a:endParaRPr lang="en-US" sz="2100">
              <a:latin typeface="Neue Haas Grotesk Text Pro"/>
              <a:ea typeface="+mn-lt"/>
              <a:cs typeface="+mn-lt"/>
            </a:endParaRPr>
          </a:p>
        </p:txBody>
      </p:sp>
      <p:sp>
        <p:nvSpPr>
          <p:cNvPr id="8" name="Google Shape;198;p27">
            <a:extLst>
              <a:ext uri="{FF2B5EF4-FFF2-40B4-BE49-F238E27FC236}">
                <a16:creationId xmlns:a16="http://schemas.microsoft.com/office/drawing/2014/main" id="{076D4A7A-9160-6BA1-F736-DF7FDE6A619C}"/>
              </a:ext>
            </a:extLst>
          </p:cNvPr>
          <p:cNvSpPr txBox="1"/>
          <p:nvPr/>
        </p:nvSpPr>
        <p:spPr>
          <a:xfrm>
            <a:off x="381131" y="4743450"/>
            <a:ext cx="3941181" cy="268592"/>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defRPr/>
            </a:pPr>
            <a:r>
              <a:rPr lang="en-US" sz="525">
                <a:solidFill>
                  <a:schemeClr val="bg1"/>
                </a:solidFill>
                <a:latin typeface="Neue Haas Grotesk Text Pro" panose="020B0504020202020204" pitchFamily="34" charset="0"/>
                <a:ea typeface="Work Sans"/>
                <a:cs typeface="Work Sans"/>
                <a:sym typeface="Work Sans"/>
              </a:rPr>
              <a:t>Creative Commons CC BY 4.0 2026 </a:t>
            </a:r>
          </a:p>
          <a:p>
            <a:pPr lvl="0">
              <a:defRPr/>
            </a:pPr>
            <a:r>
              <a:rPr lang="en-US" sz="525">
                <a:solidFill>
                  <a:schemeClr val="bg1"/>
                </a:solidFill>
                <a:latin typeface="Neue Haas Grotesk Text Pro" panose="020B0504020202020204" pitchFamily="34" charset="0"/>
                <a:ea typeface="Work Sans"/>
                <a:cs typeface="Work Sans"/>
                <a:sym typeface="Work Sans"/>
              </a:rPr>
              <a:t>Nicole Kajander · Jenna Karvonen · Henna Kyrö · Kerttu Parkkinen · Giovanna Usai</a:t>
            </a:r>
            <a:br>
              <a:rPr lang="en-US" sz="525">
                <a:solidFill>
                  <a:schemeClr val="bg1"/>
                </a:solidFill>
                <a:latin typeface="Neue Haas Grotesk Text Pro" panose="020B0504020202020204" pitchFamily="34" charset="0"/>
                <a:ea typeface="Work Sans"/>
                <a:cs typeface="Work Sans"/>
                <a:sym typeface="Work Sans"/>
              </a:rPr>
            </a:br>
            <a:r>
              <a:rPr lang="en-US" sz="525">
                <a:solidFill>
                  <a:schemeClr val="bg1"/>
                </a:solidFill>
                <a:latin typeface="Neue Haas Grotesk Text Pro" panose="020B0504020202020204" pitchFamily="34" charset="0"/>
                <a:ea typeface="Work Sans"/>
                <a:cs typeface="Work Sans"/>
                <a:sym typeface="Work Sans"/>
              </a:rPr>
              <a:t>Design for Government course · Aalto University</a:t>
            </a:r>
            <a:endParaRPr lang="en-US" sz="975">
              <a:solidFill>
                <a:schemeClr val="bg1"/>
              </a:solidFill>
              <a:latin typeface="Neue Haas Grotesk Text Pro" panose="020B0504020202020204" pitchFamily="34" charset="0"/>
              <a:ea typeface="Work Sans"/>
              <a:cs typeface="Work Sans"/>
              <a:sym typeface="Work Sans"/>
            </a:endParaRPr>
          </a:p>
        </p:txBody>
      </p:sp>
      <p:sp>
        <p:nvSpPr>
          <p:cNvPr id="2" name="Google Shape;61;p17">
            <a:extLst>
              <a:ext uri="{FF2B5EF4-FFF2-40B4-BE49-F238E27FC236}">
                <a16:creationId xmlns:a16="http://schemas.microsoft.com/office/drawing/2014/main" id="{707EDC4E-95AC-37AD-454F-37856700B826}"/>
              </a:ext>
            </a:extLst>
          </p:cNvPr>
          <p:cNvSpPr txBox="1">
            <a:spLocks/>
          </p:cNvSpPr>
          <p:nvPr/>
        </p:nvSpPr>
        <p:spPr>
          <a:xfrm>
            <a:off x="0" y="-1"/>
            <a:ext cx="9144000" cy="400051"/>
          </a:xfrm>
          <a:prstGeom prst="rect">
            <a:avLst/>
          </a:prstGeom>
        </p:spPr>
        <p:txBody>
          <a:bodyPr spcFirstLastPara="1" vert="horz" wrap="square" lIns="91425" tIns="91425" rIns="91425" bIns="91425" rtlCol="0" anchor="b" anchorCtr="0">
            <a:noAutofit/>
          </a:bodyPr>
          <a:lstStyle>
            <a:lvl1pPr algn="ctr" defTabSz="914400" rtl="0" eaLnBrk="1" latinLnBrk="0" hangingPunct="1">
              <a:lnSpc>
                <a:spcPct val="90000"/>
              </a:lnSpc>
              <a:spcBef>
                <a:spcPct val="0"/>
              </a:spcBef>
              <a:buNone/>
              <a:defRPr sz="6000" kern="1200">
                <a:solidFill>
                  <a:schemeClr val="tx1"/>
                </a:solidFill>
                <a:latin typeface="Neue Haas Grotesk Text Pro" panose="020B0504020202020204" pitchFamily="34" charset="0"/>
                <a:ea typeface="+mj-ea"/>
                <a:cs typeface="+mj-cs"/>
              </a:defRPr>
            </a:lvl1pPr>
          </a:lstStyle>
          <a:p>
            <a:pPr>
              <a:spcBef>
                <a:spcPts val="0"/>
              </a:spcBef>
            </a:pPr>
            <a:r>
              <a:rPr lang="en-US" sz="675" b="1">
                <a:latin typeface="Neue Haas Grotesk Text Pro"/>
              </a:rPr>
              <a:t>REFRAMING / ANCHORING / RESEARCHING / TAKING ACTION / LEVERAGING / </a:t>
            </a:r>
            <a:r>
              <a:rPr lang="en-US" sz="675" b="1">
                <a:highlight>
                  <a:srgbClr val="9FC9EB"/>
                </a:highlight>
                <a:latin typeface="Neue Haas Grotesk Text Pro"/>
              </a:rPr>
              <a:t>ENVISIONING</a:t>
            </a:r>
          </a:p>
        </p:txBody>
      </p:sp>
    </p:spTree>
    <p:extLst>
      <p:ext uri="{BB962C8B-B14F-4D97-AF65-F5344CB8AC3E}">
        <p14:creationId xmlns:p14="http://schemas.microsoft.com/office/powerpoint/2010/main" val="29137357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DEDFE2"/>
        </a:solidFill>
        <a:effectLst/>
      </p:bgPr>
    </p:bg>
    <p:spTree>
      <p:nvGrpSpPr>
        <p:cNvPr id="1" name=""/>
        <p:cNvGrpSpPr/>
        <p:nvPr/>
      </p:nvGrpSpPr>
      <p:grpSpPr>
        <a:xfrm>
          <a:off x="0" y="0"/>
          <a:ext cx="0" cy="0"/>
          <a:chOff x="0" y="0"/>
          <a:chExt cx="0" cy="0"/>
        </a:xfrm>
      </p:grpSpPr>
      <p:sp>
        <p:nvSpPr>
          <p:cNvPr id="9" name="Otsikko 1">
            <a:extLst>
              <a:ext uri="{FF2B5EF4-FFF2-40B4-BE49-F238E27FC236}">
                <a16:creationId xmlns:a16="http://schemas.microsoft.com/office/drawing/2014/main" id="{934854C2-FC55-C1FD-5764-F3CA3091F150}"/>
              </a:ext>
            </a:extLst>
          </p:cNvPr>
          <p:cNvSpPr txBox="1">
            <a:spLocks/>
          </p:cNvSpPr>
          <p:nvPr/>
        </p:nvSpPr>
        <p:spPr>
          <a:xfrm>
            <a:off x="3427047" y="2184444"/>
            <a:ext cx="2107649" cy="774613"/>
          </a:xfrm>
          <a:prstGeom prst="rect">
            <a:avLst/>
          </a:prstGeom>
        </p:spPr>
        <p:txBody>
          <a:bodyPr vert="horz" lIns="68580" tIns="34290" rIns="68580" bIns="34290" rtlCol="0" anchor="ctr">
            <a:normAutofit fontScale="92500"/>
          </a:bodyPr>
          <a:lstStyle>
            <a:defPPr>
              <a:defRPr lang="fi-FI"/>
            </a:defPPr>
            <a:lvl1pPr marL="0" algn="l" defTabSz="914400" rtl="0" eaLnBrk="1" latinLnBrk="0" hangingPunct="1">
              <a:lnSpc>
                <a:spcPct val="90000"/>
              </a:lnSpc>
              <a:spcBef>
                <a:spcPct val="0"/>
              </a:spcBef>
              <a:buNone/>
              <a:defRPr sz="4400" kern="1200">
                <a:solidFill>
                  <a:schemeClr val="tx1"/>
                </a:solidFill>
                <a:latin typeface="+mj-lt"/>
                <a:ea typeface="+mj-ea"/>
                <a:cs typeface="+mj-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3300" b="1">
                <a:latin typeface="Neue Haas Grotesk Text Pro"/>
              </a:rPr>
              <a:t>One </a:t>
            </a:r>
            <a:r>
              <a:rPr lang="fi-FI" sz="3300" b="1" err="1">
                <a:latin typeface="Neue Haas Grotesk Text Pro"/>
              </a:rPr>
              <a:t>day</a:t>
            </a:r>
            <a:r>
              <a:rPr lang="fi-FI" sz="3300" b="1">
                <a:latin typeface="Neue Haas Grotesk Text Pro"/>
              </a:rPr>
              <a:t>…</a:t>
            </a:r>
            <a:endParaRPr lang="fi-FI" sz="3300" b="1">
              <a:latin typeface="Neue Haas Grotesk Text Pro" panose="020B0504020202020204" pitchFamily="34" charset="0"/>
            </a:endParaRPr>
          </a:p>
        </p:txBody>
      </p:sp>
      <p:sp>
        <p:nvSpPr>
          <p:cNvPr id="2" name="Google Shape;198;p27">
            <a:extLst>
              <a:ext uri="{FF2B5EF4-FFF2-40B4-BE49-F238E27FC236}">
                <a16:creationId xmlns:a16="http://schemas.microsoft.com/office/drawing/2014/main" id="{E3167924-F2E7-52B4-AFD3-AB46C7931C40}"/>
              </a:ext>
            </a:extLst>
          </p:cNvPr>
          <p:cNvSpPr txBox="1"/>
          <p:nvPr/>
        </p:nvSpPr>
        <p:spPr>
          <a:xfrm>
            <a:off x="381131" y="4743450"/>
            <a:ext cx="3941181" cy="268592"/>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defRPr/>
            </a:pPr>
            <a:r>
              <a:rPr lang="en-US" sz="525">
                <a:solidFill>
                  <a:schemeClr val="bg1"/>
                </a:solidFill>
                <a:latin typeface="Neue Haas Grotesk Text Pro" panose="020B0504020202020204" pitchFamily="34" charset="0"/>
                <a:ea typeface="Work Sans"/>
                <a:cs typeface="Work Sans"/>
                <a:sym typeface="Work Sans"/>
              </a:rPr>
              <a:t>Creative Commons CC BY 4.0 2026 </a:t>
            </a:r>
          </a:p>
          <a:p>
            <a:pPr lvl="0">
              <a:defRPr/>
            </a:pPr>
            <a:r>
              <a:rPr lang="en-US" sz="525">
                <a:solidFill>
                  <a:schemeClr val="bg1"/>
                </a:solidFill>
                <a:latin typeface="Neue Haas Grotesk Text Pro" panose="020B0504020202020204" pitchFamily="34" charset="0"/>
                <a:ea typeface="Work Sans"/>
                <a:cs typeface="Work Sans"/>
                <a:sym typeface="Work Sans"/>
              </a:rPr>
              <a:t>Nicole Kajander · Jenna Karvonen · Henna Kyrö · Kerttu Parkkinen · Giovanna Usai</a:t>
            </a:r>
            <a:br>
              <a:rPr lang="en-US" sz="525">
                <a:solidFill>
                  <a:schemeClr val="bg1"/>
                </a:solidFill>
                <a:latin typeface="Neue Haas Grotesk Text Pro" panose="020B0504020202020204" pitchFamily="34" charset="0"/>
                <a:ea typeface="Work Sans"/>
                <a:cs typeface="Work Sans"/>
                <a:sym typeface="Work Sans"/>
              </a:rPr>
            </a:br>
            <a:r>
              <a:rPr lang="en-US" sz="525">
                <a:solidFill>
                  <a:schemeClr val="bg1"/>
                </a:solidFill>
                <a:latin typeface="Neue Haas Grotesk Text Pro" panose="020B0504020202020204" pitchFamily="34" charset="0"/>
                <a:ea typeface="Work Sans"/>
                <a:cs typeface="Work Sans"/>
                <a:sym typeface="Work Sans"/>
              </a:rPr>
              <a:t>Design for Government course · Aalto University</a:t>
            </a:r>
            <a:endParaRPr lang="en-US" sz="975">
              <a:solidFill>
                <a:schemeClr val="bg1"/>
              </a:solidFill>
              <a:latin typeface="Neue Haas Grotesk Text Pro" panose="020B0504020202020204" pitchFamily="34" charset="0"/>
              <a:ea typeface="Work Sans"/>
              <a:cs typeface="Work Sans"/>
              <a:sym typeface="Work Sans"/>
            </a:endParaRPr>
          </a:p>
        </p:txBody>
      </p:sp>
    </p:spTree>
    <p:extLst>
      <p:ext uri="{BB962C8B-B14F-4D97-AF65-F5344CB8AC3E}">
        <p14:creationId xmlns:p14="http://schemas.microsoft.com/office/powerpoint/2010/main" val="26758610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DEDFE2"/>
        </a:solidFill>
        <a:effectLst/>
      </p:bgPr>
    </p:bg>
    <p:spTree>
      <p:nvGrpSpPr>
        <p:cNvPr id="1" name="">
          <a:extLst>
            <a:ext uri="{FF2B5EF4-FFF2-40B4-BE49-F238E27FC236}">
              <a16:creationId xmlns:a16="http://schemas.microsoft.com/office/drawing/2014/main" id="{405CC2BE-C002-7B89-D48D-08AD715D6317}"/>
            </a:ext>
          </a:extLst>
        </p:cNvPr>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6" name="Input penna 20">
                <a:extLst>
                  <a:ext uri="{FF2B5EF4-FFF2-40B4-BE49-F238E27FC236}">
                    <a16:creationId xmlns:a16="http://schemas.microsoft.com/office/drawing/2014/main" id="{24795CBD-F628-27C5-B3D5-0FC55BBB0F59}"/>
                  </a:ext>
                </a:extLst>
              </p14:cNvPr>
              <p14:cNvContentPartPr/>
              <p14:nvPr/>
            </p14:nvContentPartPr>
            <p14:xfrm>
              <a:off x="5003080" y="2284199"/>
              <a:ext cx="310500" cy="575100"/>
            </p14:xfrm>
          </p:contentPart>
        </mc:Choice>
        <mc:Fallback xmlns="">
          <p:pic>
            <p:nvPicPr>
              <p:cNvPr id="6" name="Input penna 20">
                <a:extLst>
                  <a:ext uri="{FF2B5EF4-FFF2-40B4-BE49-F238E27FC236}">
                    <a16:creationId xmlns:a16="http://schemas.microsoft.com/office/drawing/2014/main" id="{24795CBD-F628-27C5-B3D5-0FC55BBB0F59}"/>
                  </a:ext>
                </a:extLst>
              </p:cNvPr>
              <p:cNvPicPr/>
              <p:nvPr/>
            </p:nvPicPr>
            <p:blipFill>
              <a:blip r:embed="rId3"/>
              <a:stretch>
                <a:fillRect/>
              </a:stretch>
            </p:blipFill>
            <p:spPr>
              <a:xfrm>
                <a:off x="4964942" y="2246075"/>
                <a:ext cx="386416" cy="650989"/>
              </a:xfrm>
              <a:prstGeom prst="rect">
                <a:avLst/>
              </a:prstGeom>
            </p:spPr>
          </p:pic>
        </mc:Fallback>
      </mc:AlternateContent>
      <p:sp>
        <p:nvSpPr>
          <p:cNvPr id="7" name="Otsikko 1">
            <a:extLst>
              <a:ext uri="{FF2B5EF4-FFF2-40B4-BE49-F238E27FC236}">
                <a16:creationId xmlns:a16="http://schemas.microsoft.com/office/drawing/2014/main" id="{EB1AE159-66FF-9552-F46D-EF170C16E7B8}"/>
              </a:ext>
            </a:extLst>
          </p:cNvPr>
          <p:cNvSpPr txBox="1">
            <a:spLocks/>
          </p:cNvSpPr>
          <p:nvPr/>
        </p:nvSpPr>
        <p:spPr>
          <a:xfrm>
            <a:off x="3309173" y="2184444"/>
            <a:ext cx="2069280" cy="774613"/>
          </a:xfrm>
          <a:prstGeom prst="rect">
            <a:avLst/>
          </a:prstGeom>
        </p:spPr>
        <p:txBody>
          <a:bodyPr vert="horz" lIns="68580" tIns="34290" rIns="68580" bIns="3429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i-FI" sz="3300" b="1">
                <a:latin typeface="Neue Haas Grotesk Text Pro" panose="020B0504020202020204" pitchFamily="34" charset="0"/>
              </a:rPr>
              <a:t>One </a:t>
            </a:r>
            <a:r>
              <a:rPr lang="fi-FI" sz="3300" b="1" err="1">
                <a:latin typeface="Neue Haas Grotesk Text Pro" panose="020B0504020202020204" pitchFamily="34" charset="0"/>
              </a:rPr>
              <a:t>day</a:t>
            </a:r>
            <a:r>
              <a:rPr lang="fi-FI" sz="3300" b="1">
                <a:latin typeface="Neue Haas Grotesk Text Pro" panose="020B0504020202020204" pitchFamily="34" charset="0"/>
              </a:rPr>
              <a:t>...</a:t>
            </a:r>
          </a:p>
        </p:txBody>
      </p:sp>
      <mc:AlternateContent xmlns:mc="http://schemas.openxmlformats.org/markup-compatibility/2006" xmlns:p14="http://schemas.microsoft.com/office/powerpoint/2010/main">
        <mc:Choice Requires="p14">
          <p:contentPart p14:bwMode="auto" r:id="rId4">
            <p14:nvContentPartPr>
              <p14:cNvPr id="5" name="Input penna 19">
                <a:extLst>
                  <a:ext uri="{FF2B5EF4-FFF2-40B4-BE49-F238E27FC236}">
                    <a16:creationId xmlns:a16="http://schemas.microsoft.com/office/drawing/2014/main" id="{AB57F4AF-5F64-A205-5C80-6714D9C1F4FA}"/>
                  </a:ext>
                </a:extLst>
              </p14:cNvPr>
              <p14:cNvContentPartPr/>
              <p14:nvPr/>
            </p14:nvContentPartPr>
            <p14:xfrm>
              <a:off x="3535543" y="2450789"/>
              <a:ext cx="520290" cy="241920"/>
            </p14:xfrm>
          </p:contentPart>
        </mc:Choice>
        <mc:Fallback xmlns="">
          <p:pic>
            <p:nvPicPr>
              <p:cNvPr id="5" name="Input penna 19">
                <a:extLst>
                  <a:ext uri="{FF2B5EF4-FFF2-40B4-BE49-F238E27FC236}">
                    <a16:creationId xmlns:a16="http://schemas.microsoft.com/office/drawing/2014/main" id="{AB57F4AF-5F64-A205-5C80-6714D9C1F4FA}"/>
                  </a:ext>
                </a:extLst>
              </p:cNvPr>
              <p:cNvPicPr/>
              <p:nvPr/>
            </p:nvPicPr>
            <p:blipFill>
              <a:blip r:embed="rId5"/>
              <a:stretch>
                <a:fillRect/>
              </a:stretch>
            </p:blipFill>
            <p:spPr>
              <a:xfrm>
                <a:off x="3497403" y="2412629"/>
                <a:ext cx="596211" cy="317880"/>
              </a:xfrm>
              <a:prstGeom prst="rect">
                <a:avLst/>
              </a:prstGeom>
            </p:spPr>
          </p:pic>
        </mc:Fallback>
      </mc:AlternateContent>
      <p:sp>
        <p:nvSpPr>
          <p:cNvPr id="2" name="Google Shape;198;p27">
            <a:extLst>
              <a:ext uri="{FF2B5EF4-FFF2-40B4-BE49-F238E27FC236}">
                <a16:creationId xmlns:a16="http://schemas.microsoft.com/office/drawing/2014/main" id="{DBC842FD-B76A-F0A1-E822-ABA95DF1C746}"/>
              </a:ext>
            </a:extLst>
          </p:cNvPr>
          <p:cNvSpPr txBox="1"/>
          <p:nvPr/>
        </p:nvSpPr>
        <p:spPr>
          <a:xfrm>
            <a:off x="381131" y="4743450"/>
            <a:ext cx="3941181" cy="268592"/>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defRPr/>
            </a:pPr>
            <a:r>
              <a:rPr lang="en-US" sz="525">
                <a:solidFill>
                  <a:schemeClr val="bg1"/>
                </a:solidFill>
                <a:latin typeface="Neue Haas Grotesk Text Pro" panose="020B0504020202020204" pitchFamily="34" charset="0"/>
                <a:ea typeface="Work Sans"/>
                <a:cs typeface="Work Sans"/>
                <a:sym typeface="Work Sans"/>
              </a:rPr>
              <a:t>Creative Commons CC BY 4.0 2026 </a:t>
            </a:r>
          </a:p>
          <a:p>
            <a:pPr lvl="0">
              <a:defRPr/>
            </a:pPr>
            <a:r>
              <a:rPr lang="en-US" sz="525">
                <a:solidFill>
                  <a:schemeClr val="bg1"/>
                </a:solidFill>
                <a:latin typeface="Neue Haas Grotesk Text Pro" panose="020B0504020202020204" pitchFamily="34" charset="0"/>
                <a:ea typeface="Work Sans"/>
                <a:cs typeface="Work Sans"/>
                <a:sym typeface="Work Sans"/>
              </a:rPr>
              <a:t>Nicole Kajander · Jenna Karvonen · Henna Kyrö · Kerttu Parkkinen · Giovanna Usai</a:t>
            </a:r>
            <a:br>
              <a:rPr lang="en-US" sz="525">
                <a:solidFill>
                  <a:schemeClr val="bg1"/>
                </a:solidFill>
                <a:latin typeface="Neue Haas Grotesk Text Pro" panose="020B0504020202020204" pitchFamily="34" charset="0"/>
                <a:ea typeface="Work Sans"/>
                <a:cs typeface="Work Sans"/>
                <a:sym typeface="Work Sans"/>
              </a:rPr>
            </a:br>
            <a:r>
              <a:rPr lang="en-US" sz="525">
                <a:solidFill>
                  <a:schemeClr val="bg1"/>
                </a:solidFill>
                <a:latin typeface="Neue Haas Grotesk Text Pro" panose="020B0504020202020204" pitchFamily="34" charset="0"/>
                <a:ea typeface="Work Sans"/>
                <a:cs typeface="Work Sans"/>
                <a:sym typeface="Work Sans"/>
              </a:rPr>
              <a:t>Design for Government course · Aalto University</a:t>
            </a:r>
            <a:endParaRPr lang="en-US" sz="975">
              <a:solidFill>
                <a:schemeClr val="bg1"/>
              </a:solidFill>
              <a:latin typeface="Neue Haas Grotesk Text Pro" panose="020B0504020202020204" pitchFamily="34" charset="0"/>
              <a:ea typeface="Work Sans"/>
              <a:cs typeface="Work Sans"/>
              <a:sym typeface="Work Sans"/>
            </a:endParaRPr>
          </a:p>
        </p:txBody>
      </p:sp>
    </p:spTree>
    <p:extLst>
      <p:ext uri="{BB962C8B-B14F-4D97-AF65-F5344CB8AC3E}">
        <p14:creationId xmlns:p14="http://schemas.microsoft.com/office/powerpoint/2010/main" val="7114429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5A4C8"/>
        </a:solidFill>
        <a:effectLst/>
      </p:bgPr>
    </p:bg>
    <p:spTree>
      <p:nvGrpSpPr>
        <p:cNvPr id="1" name="">
          <a:extLst>
            <a:ext uri="{FF2B5EF4-FFF2-40B4-BE49-F238E27FC236}">
              <a16:creationId xmlns:a16="http://schemas.microsoft.com/office/drawing/2014/main" id="{7D7897F5-E353-3CFF-4461-88D875E261CC}"/>
            </a:ext>
          </a:extLst>
        </p:cNvPr>
        <p:cNvGrpSpPr/>
        <p:nvPr/>
      </p:nvGrpSpPr>
      <p:grpSpPr>
        <a:xfrm>
          <a:off x="0" y="0"/>
          <a:ext cx="0" cy="0"/>
          <a:chOff x="0" y="0"/>
          <a:chExt cx="0" cy="0"/>
        </a:xfrm>
      </p:grpSpPr>
      <p:pic>
        <p:nvPicPr>
          <p:cNvPr id="10" name="Picture 4" descr="A picture containing text&#10;&#10;Description automatically generated">
            <a:extLst>
              <a:ext uri="{FF2B5EF4-FFF2-40B4-BE49-F238E27FC236}">
                <a16:creationId xmlns:a16="http://schemas.microsoft.com/office/drawing/2014/main" id="{7A34C477-CE42-9948-2522-2CC320DB351D}"/>
              </a:ext>
            </a:extLst>
          </p:cNvPr>
          <p:cNvPicPr>
            <a:picLocks noChangeAspect="1"/>
          </p:cNvPicPr>
          <p:nvPr/>
        </p:nvPicPr>
        <p:blipFill>
          <a:blip r:embed="rId3"/>
          <a:stretch>
            <a:fillRect/>
          </a:stretch>
        </p:blipFill>
        <p:spPr>
          <a:xfrm>
            <a:off x="7014551" y="1660780"/>
            <a:ext cx="2498887" cy="3547689"/>
          </a:xfrm>
          <a:prstGeom prst="rect">
            <a:avLst/>
          </a:prstGeom>
        </p:spPr>
      </p:pic>
      <p:sp>
        <p:nvSpPr>
          <p:cNvPr id="6" name="Otsikko 1">
            <a:extLst>
              <a:ext uri="{FF2B5EF4-FFF2-40B4-BE49-F238E27FC236}">
                <a16:creationId xmlns:a16="http://schemas.microsoft.com/office/drawing/2014/main" id="{C972CAEB-C3F6-81F8-E8E6-6DA898C549B3}"/>
              </a:ext>
            </a:extLst>
          </p:cNvPr>
          <p:cNvSpPr txBox="1">
            <a:spLocks/>
          </p:cNvSpPr>
          <p:nvPr/>
        </p:nvSpPr>
        <p:spPr>
          <a:xfrm>
            <a:off x="788671" y="451227"/>
            <a:ext cx="5197049" cy="1790700"/>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i-FI" sz="2100" b="1">
                <a:latin typeface="Neue Haas Grotesk Text Pro" panose="020B0504020202020204" pitchFamily="34" charset="0"/>
              </a:rPr>
              <a:t>The same summer.</a:t>
            </a:r>
          </a:p>
          <a:p>
            <a:r>
              <a:rPr lang="fi-FI" sz="2100" b="1">
                <a:latin typeface="Neue Haas Grotesk Text Pro" panose="020B0504020202020204" pitchFamily="34" charset="0"/>
              </a:rPr>
              <a:t>Two completely different experiences.</a:t>
            </a:r>
          </a:p>
        </p:txBody>
      </p:sp>
      <p:sp>
        <p:nvSpPr>
          <p:cNvPr id="7" name="Otsikko 1">
            <a:extLst>
              <a:ext uri="{FF2B5EF4-FFF2-40B4-BE49-F238E27FC236}">
                <a16:creationId xmlns:a16="http://schemas.microsoft.com/office/drawing/2014/main" id="{2EB64B3E-EBBC-919F-3C3F-8335BD4335C1}"/>
              </a:ext>
            </a:extLst>
          </p:cNvPr>
          <p:cNvSpPr txBox="1">
            <a:spLocks/>
          </p:cNvSpPr>
          <p:nvPr/>
        </p:nvSpPr>
        <p:spPr>
          <a:xfrm>
            <a:off x="788671" y="1698394"/>
            <a:ext cx="4729163" cy="1546560"/>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i-FI" sz="2100" b="1">
                <a:latin typeface="Neue Haas Grotesk Text Pro" panose="020B0504020202020204" pitchFamily="34" charset="0"/>
              </a:rPr>
              <a:t>The gap is widening.</a:t>
            </a:r>
          </a:p>
          <a:p>
            <a:r>
              <a:rPr lang="fi-FI" sz="2100" b="1">
                <a:latin typeface="Neue Haas Grotesk Text Pro" panose="020B0504020202020204" pitchFamily="34" charset="0"/>
              </a:rPr>
              <a:t>The people who can’t escape their homes are about to face something </a:t>
            </a:r>
          </a:p>
          <a:p>
            <a:r>
              <a:rPr lang="fi-FI" sz="2100" b="1">
                <a:highlight>
                  <a:srgbClr val="E97132"/>
                </a:highlight>
                <a:latin typeface="Neue Haas Grotesk Text Pro" panose="020B0504020202020204" pitchFamily="34" charset="0"/>
              </a:rPr>
              <a:t>far more serious than discomfort</a:t>
            </a:r>
            <a:r>
              <a:rPr lang="fi-FI" sz="2100" b="1">
                <a:latin typeface="Neue Haas Grotesk Text Pro" panose="020B0504020202020204" pitchFamily="34" charset="0"/>
              </a:rPr>
              <a:t>.</a:t>
            </a:r>
          </a:p>
        </p:txBody>
      </p:sp>
      <p:pic>
        <p:nvPicPr>
          <p:cNvPr id="8" name="Elemento grafico 7" descr="Occhiali da sole con riempimento a tinta unita">
            <a:extLst>
              <a:ext uri="{FF2B5EF4-FFF2-40B4-BE49-F238E27FC236}">
                <a16:creationId xmlns:a16="http://schemas.microsoft.com/office/drawing/2014/main" id="{C9BFC957-B294-D6E2-A2D3-48456FC280B6}"/>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7214007" y="4427311"/>
            <a:ext cx="95447" cy="95447"/>
          </a:xfrm>
          <a:prstGeom prst="rect">
            <a:avLst/>
          </a:prstGeom>
        </p:spPr>
      </p:pic>
      <p:pic>
        <p:nvPicPr>
          <p:cNvPr id="4" name="Picture 3" descr="A picture containing text&#10;&#10;Description automatically generated">
            <a:extLst>
              <a:ext uri="{FF2B5EF4-FFF2-40B4-BE49-F238E27FC236}">
                <a16:creationId xmlns:a16="http://schemas.microsoft.com/office/drawing/2014/main" id="{65DFC877-E6ED-8FD8-DD45-8C9FC8B2B234}"/>
              </a:ext>
            </a:extLst>
          </p:cNvPr>
          <p:cNvPicPr>
            <a:picLocks noChangeAspect="1"/>
          </p:cNvPicPr>
          <p:nvPr/>
        </p:nvPicPr>
        <p:blipFill>
          <a:blip r:embed="rId5"/>
          <a:stretch>
            <a:fillRect/>
          </a:stretch>
        </p:blipFill>
        <p:spPr>
          <a:xfrm>
            <a:off x="6086018" y="3803467"/>
            <a:ext cx="2661036" cy="1418749"/>
          </a:xfrm>
          <a:prstGeom prst="rect">
            <a:avLst/>
          </a:prstGeom>
        </p:spPr>
      </p:pic>
      <p:pic>
        <p:nvPicPr>
          <p:cNvPr id="2" name="Picture 183" descr="Icon&#10;&#10;Description automatically generated">
            <a:extLst>
              <a:ext uri="{FF2B5EF4-FFF2-40B4-BE49-F238E27FC236}">
                <a16:creationId xmlns:a16="http://schemas.microsoft.com/office/drawing/2014/main" id="{B6482A64-ED88-D566-EE91-6AC05518316F}"/>
              </a:ext>
            </a:extLst>
          </p:cNvPr>
          <p:cNvPicPr>
            <a:picLocks noChangeAspect="1"/>
          </p:cNvPicPr>
          <p:nvPr/>
        </p:nvPicPr>
        <p:blipFill>
          <a:blip r:embed="rId6"/>
          <a:stretch>
            <a:fillRect/>
          </a:stretch>
        </p:blipFill>
        <p:spPr>
          <a:xfrm>
            <a:off x="4322312" y="3434625"/>
            <a:ext cx="1190663" cy="929485"/>
          </a:xfrm>
          <a:prstGeom prst="rect">
            <a:avLst/>
          </a:prstGeom>
        </p:spPr>
      </p:pic>
      <p:pic>
        <p:nvPicPr>
          <p:cNvPr id="13" name="Picture 43" descr="Sunburst chart&#10;&#10;Description automatically generated">
            <a:extLst>
              <a:ext uri="{FF2B5EF4-FFF2-40B4-BE49-F238E27FC236}">
                <a16:creationId xmlns:a16="http://schemas.microsoft.com/office/drawing/2014/main" id="{443CE40B-BA0D-33E9-266A-920C3304651B}"/>
              </a:ext>
            </a:extLst>
          </p:cNvPr>
          <p:cNvPicPr>
            <a:picLocks noChangeAspect="1"/>
          </p:cNvPicPr>
          <p:nvPr/>
        </p:nvPicPr>
        <p:blipFill>
          <a:blip r:embed="rId7"/>
          <a:stretch>
            <a:fillRect/>
          </a:stretch>
        </p:blipFill>
        <p:spPr>
          <a:xfrm>
            <a:off x="5985720" y="794846"/>
            <a:ext cx="1295400" cy="962025"/>
          </a:xfrm>
          <a:prstGeom prst="rect">
            <a:avLst/>
          </a:prstGeom>
        </p:spPr>
      </p:pic>
      <p:sp>
        <p:nvSpPr>
          <p:cNvPr id="15" name="Google Shape;198;p27">
            <a:extLst>
              <a:ext uri="{FF2B5EF4-FFF2-40B4-BE49-F238E27FC236}">
                <a16:creationId xmlns:a16="http://schemas.microsoft.com/office/drawing/2014/main" id="{CA56A775-0EAB-0756-8E30-1D5CF8D63D21}"/>
              </a:ext>
            </a:extLst>
          </p:cNvPr>
          <p:cNvSpPr txBox="1"/>
          <p:nvPr/>
        </p:nvSpPr>
        <p:spPr>
          <a:xfrm>
            <a:off x="381131" y="4743450"/>
            <a:ext cx="3941181" cy="268592"/>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defRPr/>
            </a:pPr>
            <a:r>
              <a:rPr lang="en-US" sz="525">
                <a:solidFill>
                  <a:schemeClr val="bg1"/>
                </a:solidFill>
                <a:latin typeface="Neue Haas Grotesk Text Pro" panose="020B0504020202020204" pitchFamily="34" charset="0"/>
                <a:ea typeface="Work Sans"/>
                <a:cs typeface="Work Sans"/>
                <a:sym typeface="Work Sans"/>
              </a:rPr>
              <a:t>Creative Commons CC BY 4.0 2026 </a:t>
            </a:r>
          </a:p>
          <a:p>
            <a:pPr lvl="0">
              <a:defRPr/>
            </a:pPr>
            <a:r>
              <a:rPr lang="en-US" sz="525">
                <a:solidFill>
                  <a:schemeClr val="bg1"/>
                </a:solidFill>
                <a:latin typeface="Neue Haas Grotesk Text Pro" panose="020B0504020202020204" pitchFamily="34" charset="0"/>
                <a:ea typeface="Work Sans"/>
                <a:cs typeface="Work Sans"/>
                <a:sym typeface="Work Sans"/>
              </a:rPr>
              <a:t>Nicole Kajander · Jenna Karvonen · Henna Kyrö · Kerttu Parkkinen · Giovanna Usai</a:t>
            </a:r>
            <a:br>
              <a:rPr lang="en-US" sz="525">
                <a:solidFill>
                  <a:schemeClr val="bg1"/>
                </a:solidFill>
                <a:latin typeface="Neue Haas Grotesk Text Pro" panose="020B0504020202020204" pitchFamily="34" charset="0"/>
                <a:ea typeface="Work Sans"/>
                <a:cs typeface="Work Sans"/>
                <a:sym typeface="Work Sans"/>
              </a:rPr>
            </a:br>
            <a:r>
              <a:rPr lang="en-US" sz="525">
                <a:solidFill>
                  <a:schemeClr val="bg1"/>
                </a:solidFill>
                <a:latin typeface="Neue Haas Grotesk Text Pro" panose="020B0504020202020204" pitchFamily="34" charset="0"/>
                <a:ea typeface="Work Sans"/>
                <a:cs typeface="Work Sans"/>
                <a:sym typeface="Work Sans"/>
              </a:rPr>
              <a:t>Design for Government course · Aalto University</a:t>
            </a:r>
            <a:endParaRPr lang="en-US" sz="975">
              <a:solidFill>
                <a:schemeClr val="bg1"/>
              </a:solidFill>
              <a:latin typeface="Neue Haas Grotesk Text Pro" panose="020B0504020202020204" pitchFamily="34" charset="0"/>
              <a:ea typeface="Work Sans"/>
              <a:cs typeface="Work Sans"/>
              <a:sym typeface="Work Sans"/>
            </a:endParaRPr>
          </a:p>
        </p:txBody>
      </p:sp>
      <p:sp>
        <p:nvSpPr>
          <p:cNvPr id="9" name="Google Shape;61;p17">
            <a:extLst>
              <a:ext uri="{FF2B5EF4-FFF2-40B4-BE49-F238E27FC236}">
                <a16:creationId xmlns:a16="http://schemas.microsoft.com/office/drawing/2014/main" id="{B724D555-6420-A39A-F9CC-51DED39D4960}"/>
              </a:ext>
            </a:extLst>
          </p:cNvPr>
          <p:cNvSpPr txBox="1">
            <a:spLocks/>
          </p:cNvSpPr>
          <p:nvPr/>
        </p:nvSpPr>
        <p:spPr>
          <a:xfrm>
            <a:off x="0" y="-1"/>
            <a:ext cx="9144000" cy="400051"/>
          </a:xfrm>
          <a:prstGeom prst="rect">
            <a:avLst/>
          </a:prstGeom>
        </p:spPr>
        <p:txBody>
          <a:bodyPr spcFirstLastPara="1" vert="horz" wrap="square" lIns="91425" tIns="91425" rIns="91425" bIns="91425" rtlCol="0" anchor="b" anchorCtr="0">
            <a:noAutofit/>
          </a:bodyPr>
          <a:lstStyle>
            <a:lvl1pPr algn="ctr" defTabSz="914400" rtl="0" eaLnBrk="1" latinLnBrk="0" hangingPunct="1">
              <a:lnSpc>
                <a:spcPct val="90000"/>
              </a:lnSpc>
              <a:spcBef>
                <a:spcPct val="0"/>
              </a:spcBef>
              <a:buNone/>
              <a:defRPr sz="6000" kern="1200">
                <a:solidFill>
                  <a:schemeClr val="tx1"/>
                </a:solidFill>
                <a:latin typeface="Neue Haas Grotesk Text Pro" panose="020B0504020202020204" pitchFamily="34" charset="0"/>
                <a:ea typeface="+mj-ea"/>
                <a:cs typeface="+mj-cs"/>
              </a:defRPr>
            </a:lvl1pPr>
          </a:lstStyle>
          <a:p>
            <a:pPr>
              <a:spcBef>
                <a:spcPts val="0"/>
              </a:spcBef>
            </a:pPr>
            <a:r>
              <a:rPr lang="en-US" sz="675" b="1">
                <a:highlight>
                  <a:srgbClr val="9FC9EB"/>
                </a:highlight>
                <a:latin typeface="Neue Haas Grotesk Text Pro"/>
              </a:rPr>
              <a:t>REFRAMING</a:t>
            </a:r>
            <a:r>
              <a:rPr lang="en-US" sz="675" b="1">
                <a:latin typeface="Neue Haas Grotesk Text Pro"/>
              </a:rPr>
              <a:t> / ANCHORING / RESEARCHING / TAKING ACTION / LEVERAGING / ENVISIONING</a:t>
            </a:r>
          </a:p>
        </p:txBody>
      </p:sp>
    </p:spTree>
    <p:extLst>
      <p:ext uri="{BB962C8B-B14F-4D97-AF65-F5344CB8AC3E}">
        <p14:creationId xmlns:p14="http://schemas.microsoft.com/office/powerpoint/2010/main" val="6814217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5A4C8"/>
        </a:solidFill>
        <a:effectLst/>
      </p:bgPr>
    </p:bg>
    <p:spTree>
      <p:nvGrpSpPr>
        <p:cNvPr id="1" name="">
          <a:extLst>
            <a:ext uri="{FF2B5EF4-FFF2-40B4-BE49-F238E27FC236}">
              <a16:creationId xmlns:a16="http://schemas.microsoft.com/office/drawing/2014/main" id="{14C9086B-7AA8-D5E4-5539-50886028D89D}"/>
            </a:ext>
          </a:extLst>
        </p:cNvPr>
        <p:cNvGrpSpPr/>
        <p:nvPr/>
      </p:nvGrpSpPr>
      <p:grpSpPr>
        <a:xfrm>
          <a:off x="0" y="0"/>
          <a:ext cx="0" cy="0"/>
          <a:chOff x="0" y="0"/>
          <a:chExt cx="0" cy="0"/>
        </a:xfrm>
      </p:grpSpPr>
      <p:sp>
        <p:nvSpPr>
          <p:cNvPr id="6" name="Otsikko 1">
            <a:extLst>
              <a:ext uri="{FF2B5EF4-FFF2-40B4-BE49-F238E27FC236}">
                <a16:creationId xmlns:a16="http://schemas.microsoft.com/office/drawing/2014/main" id="{35D4971F-346F-5D1E-213C-19EEFB9FF914}"/>
              </a:ext>
            </a:extLst>
          </p:cNvPr>
          <p:cNvSpPr txBox="1">
            <a:spLocks/>
          </p:cNvSpPr>
          <p:nvPr/>
        </p:nvSpPr>
        <p:spPr>
          <a:xfrm>
            <a:off x="381131" y="523505"/>
            <a:ext cx="4729163" cy="95593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i-FI" sz="2100" b="1" err="1">
                <a:latin typeface="Neue Haas Grotesk Text Pro" panose="020B0504020202020204" pitchFamily="34" charset="0"/>
              </a:rPr>
              <a:t>This</a:t>
            </a:r>
            <a:r>
              <a:rPr lang="fi-FI" sz="2100" b="1">
                <a:latin typeface="Neue Haas Grotesk Text Pro" panose="020B0504020202020204" pitchFamily="34" charset="0"/>
              </a:rPr>
              <a:t> </a:t>
            </a:r>
            <a:r>
              <a:rPr lang="fi-FI" sz="2100" b="1" err="1">
                <a:latin typeface="Neue Haas Grotesk Text Pro" panose="020B0504020202020204" pitchFamily="34" charset="0"/>
              </a:rPr>
              <a:t>isn’t</a:t>
            </a:r>
            <a:r>
              <a:rPr lang="fi-FI" sz="2100" b="1">
                <a:latin typeface="Neue Haas Grotesk Text Pro" panose="020B0504020202020204" pitchFamily="34" charset="0"/>
              </a:rPr>
              <a:t> just a </a:t>
            </a:r>
            <a:r>
              <a:rPr lang="fi-FI" sz="2100" b="1" err="1">
                <a:latin typeface="Neue Haas Grotesk Text Pro" panose="020B0504020202020204" pitchFamily="34" charset="0"/>
              </a:rPr>
              <a:t>comfort</a:t>
            </a:r>
            <a:r>
              <a:rPr lang="fi-FI" sz="2100" b="1">
                <a:latin typeface="Neue Haas Grotesk Text Pro" panose="020B0504020202020204" pitchFamily="34" charset="0"/>
              </a:rPr>
              <a:t> </a:t>
            </a:r>
            <a:r>
              <a:rPr lang="fi-FI" sz="2100" b="1" err="1">
                <a:latin typeface="Neue Haas Grotesk Text Pro" panose="020B0504020202020204" pitchFamily="34" charset="0"/>
              </a:rPr>
              <a:t>problem</a:t>
            </a:r>
            <a:r>
              <a:rPr lang="fi-FI" sz="2100" b="1">
                <a:latin typeface="Neue Haas Grotesk Text Pro" panose="020B0504020202020204" pitchFamily="34" charset="0"/>
              </a:rPr>
              <a:t>: </a:t>
            </a:r>
          </a:p>
          <a:p>
            <a:r>
              <a:rPr lang="fi-FI" sz="2100" b="1">
                <a:latin typeface="Neue Haas Grotesk Text Pro" panose="020B0504020202020204" pitchFamily="34" charset="0"/>
              </a:rPr>
              <a:t>it is a </a:t>
            </a:r>
            <a:r>
              <a:rPr lang="fi-FI" sz="2100" b="1" err="1">
                <a:highlight>
                  <a:srgbClr val="E97132"/>
                </a:highlight>
                <a:latin typeface="Neue Haas Grotesk Text Pro" panose="020B0504020202020204" pitchFamily="34" charset="0"/>
              </a:rPr>
              <a:t>systemic</a:t>
            </a:r>
            <a:r>
              <a:rPr lang="fi-FI" sz="2100" b="1">
                <a:highlight>
                  <a:srgbClr val="E97132"/>
                </a:highlight>
                <a:latin typeface="Neue Haas Grotesk Text Pro" panose="020B0504020202020204" pitchFamily="34" charset="0"/>
              </a:rPr>
              <a:t> </a:t>
            </a:r>
            <a:r>
              <a:rPr lang="fi-FI" sz="2100" b="1" err="1">
                <a:highlight>
                  <a:srgbClr val="E97132"/>
                </a:highlight>
                <a:latin typeface="Neue Haas Grotesk Text Pro" panose="020B0504020202020204" pitchFamily="34" charset="0"/>
              </a:rPr>
              <a:t>problem</a:t>
            </a:r>
            <a:r>
              <a:rPr lang="fi-FI" sz="2100" b="1">
                <a:latin typeface="Neue Haas Grotesk Text Pro" panose="020B0504020202020204" pitchFamily="34" charset="0"/>
              </a:rPr>
              <a:t>.</a:t>
            </a:r>
          </a:p>
        </p:txBody>
      </p:sp>
      <p:sp>
        <p:nvSpPr>
          <p:cNvPr id="16" name="Otsikko 1">
            <a:extLst>
              <a:ext uri="{FF2B5EF4-FFF2-40B4-BE49-F238E27FC236}">
                <a16:creationId xmlns:a16="http://schemas.microsoft.com/office/drawing/2014/main" id="{A7DA1780-C5CC-8266-42EF-E2A084297173}"/>
              </a:ext>
            </a:extLst>
          </p:cNvPr>
          <p:cNvSpPr txBox="1">
            <a:spLocks/>
          </p:cNvSpPr>
          <p:nvPr/>
        </p:nvSpPr>
        <p:spPr>
          <a:xfrm>
            <a:off x="372694" y="1266728"/>
            <a:ext cx="4729163" cy="95593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fi-FI" sz="2100" b="1" u="sng">
              <a:latin typeface="Neue Haas Grotesk Text Pro" panose="020B0504020202020204" pitchFamily="34" charset="0"/>
            </a:endParaRPr>
          </a:p>
        </p:txBody>
      </p:sp>
      <p:grpSp>
        <p:nvGrpSpPr>
          <p:cNvPr id="46" name="Gruppo 45">
            <a:extLst>
              <a:ext uri="{FF2B5EF4-FFF2-40B4-BE49-F238E27FC236}">
                <a16:creationId xmlns:a16="http://schemas.microsoft.com/office/drawing/2014/main" id="{1BE0B8EE-BC8E-D716-8A92-4C39AFE7F15C}"/>
              </a:ext>
            </a:extLst>
          </p:cNvPr>
          <p:cNvGrpSpPr/>
          <p:nvPr/>
        </p:nvGrpSpPr>
        <p:grpSpPr>
          <a:xfrm>
            <a:off x="495685" y="1944546"/>
            <a:ext cx="8275620" cy="1673941"/>
            <a:chOff x="-463148" y="2555095"/>
            <a:chExt cx="12842344" cy="2597669"/>
          </a:xfrm>
        </p:grpSpPr>
        <p:pic>
          <p:nvPicPr>
            <p:cNvPr id="3" name="Picture 114" descr="Diagram, engineering drawing&#10;&#10;Description automatically generated">
              <a:extLst>
                <a:ext uri="{FF2B5EF4-FFF2-40B4-BE49-F238E27FC236}">
                  <a16:creationId xmlns:a16="http://schemas.microsoft.com/office/drawing/2014/main" id="{CCF99BE5-00DE-E0C8-1D57-C7D221D08180}"/>
                </a:ext>
              </a:extLst>
            </p:cNvPr>
            <p:cNvPicPr>
              <a:picLocks noChangeAspect="1"/>
            </p:cNvPicPr>
            <p:nvPr/>
          </p:nvPicPr>
          <p:blipFill>
            <a:blip r:embed="rId3"/>
            <a:stretch>
              <a:fillRect/>
            </a:stretch>
          </p:blipFill>
          <p:spPr>
            <a:xfrm>
              <a:off x="819528" y="2754945"/>
              <a:ext cx="2339690" cy="2397819"/>
            </a:xfrm>
            <a:prstGeom prst="rect">
              <a:avLst/>
            </a:prstGeom>
          </p:spPr>
        </p:pic>
        <p:pic>
          <p:nvPicPr>
            <p:cNvPr id="8" name="Picture 105" descr="Diagram, engineering drawing&#10;&#10;Description automatically generated">
              <a:extLst>
                <a:ext uri="{FF2B5EF4-FFF2-40B4-BE49-F238E27FC236}">
                  <a16:creationId xmlns:a16="http://schemas.microsoft.com/office/drawing/2014/main" id="{7D3218F2-DD6F-D023-D3C5-E6934B2BCD05}"/>
                </a:ext>
              </a:extLst>
            </p:cNvPr>
            <p:cNvPicPr>
              <a:picLocks noChangeAspect="1"/>
            </p:cNvPicPr>
            <p:nvPr/>
          </p:nvPicPr>
          <p:blipFill>
            <a:blip r:embed="rId4"/>
            <a:stretch>
              <a:fillRect/>
            </a:stretch>
          </p:blipFill>
          <p:spPr>
            <a:xfrm>
              <a:off x="9172471" y="2865329"/>
              <a:ext cx="3206725" cy="2242465"/>
            </a:xfrm>
            <a:prstGeom prst="rect">
              <a:avLst/>
            </a:prstGeom>
          </p:spPr>
        </p:pic>
        <p:pic>
          <p:nvPicPr>
            <p:cNvPr id="11" name="Picture 3" descr="A picture containing text&#10;&#10;Description automatically generated">
              <a:extLst>
                <a:ext uri="{FF2B5EF4-FFF2-40B4-BE49-F238E27FC236}">
                  <a16:creationId xmlns:a16="http://schemas.microsoft.com/office/drawing/2014/main" id="{E6D0B0E8-88A6-0DC9-CC50-95CE99A09637}"/>
                </a:ext>
              </a:extLst>
            </p:cNvPr>
            <p:cNvPicPr>
              <a:picLocks noChangeAspect="1"/>
            </p:cNvPicPr>
            <p:nvPr/>
          </p:nvPicPr>
          <p:blipFill>
            <a:blip r:embed="rId5"/>
            <a:stretch>
              <a:fillRect/>
            </a:stretch>
          </p:blipFill>
          <p:spPr>
            <a:xfrm>
              <a:off x="2809667" y="2555095"/>
              <a:ext cx="4787900" cy="2552700"/>
            </a:xfrm>
            <a:prstGeom prst="rect">
              <a:avLst/>
            </a:prstGeom>
          </p:spPr>
        </p:pic>
        <p:pic>
          <p:nvPicPr>
            <p:cNvPr id="5" name="Picture 8" descr="A picture containing text&#10;&#10;Description automatically generated">
              <a:extLst>
                <a:ext uri="{FF2B5EF4-FFF2-40B4-BE49-F238E27FC236}">
                  <a16:creationId xmlns:a16="http://schemas.microsoft.com/office/drawing/2014/main" id="{7925EAB6-F031-DB09-6030-4605F906712F}"/>
                </a:ext>
              </a:extLst>
            </p:cNvPr>
            <p:cNvPicPr>
              <a:picLocks noChangeAspect="1"/>
            </p:cNvPicPr>
            <p:nvPr/>
          </p:nvPicPr>
          <p:blipFill>
            <a:blip r:embed="rId6"/>
            <a:stretch>
              <a:fillRect/>
            </a:stretch>
          </p:blipFill>
          <p:spPr>
            <a:xfrm>
              <a:off x="-463148" y="3304977"/>
              <a:ext cx="1410963" cy="1797298"/>
            </a:xfrm>
            <a:prstGeom prst="rect">
              <a:avLst/>
            </a:prstGeom>
          </p:spPr>
        </p:pic>
        <p:pic>
          <p:nvPicPr>
            <p:cNvPr id="15" name="Picture 14" descr="Text&#10;&#10;Description automatically generated">
              <a:extLst>
                <a:ext uri="{FF2B5EF4-FFF2-40B4-BE49-F238E27FC236}">
                  <a16:creationId xmlns:a16="http://schemas.microsoft.com/office/drawing/2014/main" id="{6D3AC859-31FD-A66B-E575-34A80FBC146D}"/>
                </a:ext>
              </a:extLst>
            </p:cNvPr>
            <p:cNvPicPr>
              <a:picLocks noChangeAspect="1"/>
            </p:cNvPicPr>
            <p:nvPr/>
          </p:nvPicPr>
          <p:blipFill>
            <a:blip r:embed="rId7"/>
            <a:stretch>
              <a:fillRect/>
            </a:stretch>
          </p:blipFill>
          <p:spPr>
            <a:xfrm>
              <a:off x="7528274" y="2763409"/>
              <a:ext cx="2059432" cy="2344385"/>
            </a:xfrm>
            <a:prstGeom prst="rect">
              <a:avLst/>
            </a:prstGeom>
          </p:spPr>
        </p:pic>
      </p:grpSp>
      <p:sp>
        <p:nvSpPr>
          <p:cNvPr id="13" name="Tekstiruutu 8">
            <a:extLst>
              <a:ext uri="{FF2B5EF4-FFF2-40B4-BE49-F238E27FC236}">
                <a16:creationId xmlns:a16="http://schemas.microsoft.com/office/drawing/2014/main" id="{4F1F029F-F371-8A6F-F522-6674D4E275BD}"/>
              </a:ext>
            </a:extLst>
          </p:cNvPr>
          <p:cNvSpPr txBox="1"/>
          <p:nvPr/>
        </p:nvSpPr>
        <p:spPr>
          <a:xfrm>
            <a:off x="2779331" y="3998716"/>
            <a:ext cx="1877243" cy="600164"/>
          </a:xfrm>
          <a:prstGeom prst="rect">
            <a:avLst/>
          </a:prstGeom>
          <a:noFill/>
        </p:spPr>
        <p:txBody>
          <a:bodyPr wrap="square">
            <a:spAutoFit/>
          </a:bodyPr>
          <a:lstStyle/>
          <a:p>
            <a:pPr rtl="0">
              <a:buNone/>
            </a:pPr>
            <a:r>
              <a:rPr lang="en-US" sz="900" i="1">
                <a:latin typeface="Neue Haas Grotesk Text Pro" panose="020B0504020202020204" pitchFamily="34" charset="0"/>
                <a:ea typeface="Roboto" panose="02000000000000000000" pitchFamily="2" charset="0"/>
                <a:cs typeface="Roboto" panose="02000000000000000000" pitchFamily="2" charset="0"/>
              </a:rPr>
              <a:t>“We need new windows, new elevators, new heating system...”</a:t>
            </a:r>
            <a:endParaRPr lang="fi-FI" sz="600" i="1">
              <a:latin typeface="Neue Haas Grotesk Text Pro" panose="020B0504020202020204" pitchFamily="34" charset="0"/>
              <a:ea typeface="Roboto" panose="02000000000000000000" pitchFamily="2" charset="0"/>
              <a:cs typeface="Roboto" panose="02000000000000000000" pitchFamily="2" charset="0"/>
            </a:endParaRPr>
          </a:p>
          <a:p>
            <a:r>
              <a:rPr lang="fi-FI" sz="600" i="1" err="1">
                <a:latin typeface="Neue Haas Grotesk Text Pro" panose="020B0504020202020204" pitchFamily="34" charset="0"/>
                <a:ea typeface="Roboto" panose="02000000000000000000" pitchFamily="2" charset="0"/>
                <a:cs typeface="Roboto" panose="02000000000000000000" pitchFamily="2" charset="0"/>
              </a:rPr>
              <a:t>Housing</a:t>
            </a:r>
            <a:r>
              <a:rPr lang="fi-FI" sz="600" i="1">
                <a:latin typeface="Neue Haas Grotesk Text Pro" panose="020B0504020202020204" pitchFamily="34" charset="0"/>
                <a:ea typeface="Roboto" panose="02000000000000000000" pitchFamily="2" charset="0"/>
                <a:cs typeface="Roboto" panose="02000000000000000000" pitchFamily="2" charset="0"/>
              </a:rPr>
              <a:t> Company, Kontula</a:t>
            </a:r>
            <a:endParaRPr lang="fi-FI" sz="600">
              <a:latin typeface="Neue Haas Grotesk Text Pro" panose="020B0504020202020204" pitchFamily="34" charset="0"/>
              <a:ea typeface="Roboto" panose="02000000000000000000" pitchFamily="2" charset="0"/>
              <a:cs typeface="Roboto" panose="02000000000000000000" pitchFamily="2" charset="0"/>
            </a:endParaRPr>
          </a:p>
        </p:txBody>
      </p:sp>
      <p:sp>
        <p:nvSpPr>
          <p:cNvPr id="14" name="Tekstiruutu 8">
            <a:extLst>
              <a:ext uri="{FF2B5EF4-FFF2-40B4-BE49-F238E27FC236}">
                <a16:creationId xmlns:a16="http://schemas.microsoft.com/office/drawing/2014/main" id="{7A6A02D8-358C-78C5-E14C-FE2F1F7B0DF8}"/>
              </a:ext>
            </a:extLst>
          </p:cNvPr>
          <p:cNvSpPr txBox="1"/>
          <p:nvPr/>
        </p:nvSpPr>
        <p:spPr>
          <a:xfrm>
            <a:off x="5426049" y="3967076"/>
            <a:ext cx="1877243" cy="877163"/>
          </a:xfrm>
          <a:prstGeom prst="rect">
            <a:avLst/>
          </a:prstGeom>
          <a:noFill/>
        </p:spPr>
        <p:txBody>
          <a:bodyPr wrap="square">
            <a:spAutoFit/>
          </a:bodyPr>
          <a:lstStyle/>
          <a:p>
            <a:pPr rtl="0">
              <a:buNone/>
            </a:pPr>
            <a:r>
              <a:rPr lang="fi-FI" sz="900" i="1">
                <a:latin typeface="Neue Haas Grotesk Text Pro" panose="020B0504020202020204" pitchFamily="34" charset="0"/>
                <a:ea typeface="Roboto" panose="02000000000000000000" pitchFamily="2" charset="0"/>
                <a:cs typeface="Roboto" panose="02000000000000000000" pitchFamily="2" charset="0"/>
              </a:rPr>
              <a:t>“</a:t>
            </a:r>
            <a:r>
              <a:rPr lang="fi-FI" sz="900" i="1" err="1">
                <a:latin typeface="Neue Haas Grotesk Text Pro" panose="020B0504020202020204" pitchFamily="34" charset="0"/>
                <a:ea typeface="Roboto" panose="02000000000000000000" pitchFamily="2" charset="0"/>
                <a:cs typeface="Roboto" panose="02000000000000000000" pitchFamily="2" charset="0"/>
              </a:rPr>
              <a:t>Last</a:t>
            </a:r>
            <a:r>
              <a:rPr lang="fi-FI" sz="900" i="1">
                <a:latin typeface="Neue Haas Grotesk Text Pro" panose="020B0504020202020204" pitchFamily="34" charset="0"/>
                <a:ea typeface="Roboto" panose="02000000000000000000" pitchFamily="2" charset="0"/>
                <a:cs typeface="Roboto" panose="02000000000000000000" pitchFamily="2" charset="0"/>
              </a:rPr>
              <a:t> </a:t>
            </a:r>
            <a:r>
              <a:rPr lang="fi-FI" sz="900" i="1" err="1">
                <a:latin typeface="Neue Haas Grotesk Text Pro" panose="020B0504020202020204" pitchFamily="34" charset="0"/>
                <a:ea typeface="Roboto" panose="02000000000000000000" pitchFamily="2" charset="0"/>
                <a:cs typeface="Roboto" panose="02000000000000000000" pitchFamily="2" charset="0"/>
              </a:rPr>
              <a:t>year</a:t>
            </a:r>
            <a:r>
              <a:rPr lang="fi-FI" sz="900" i="1">
                <a:latin typeface="Neue Haas Grotesk Text Pro" panose="020B0504020202020204" pitchFamily="34" charset="0"/>
                <a:ea typeface="Roboto" panose="02000000000000000000" pitchFamily="2" charset="0"/>
                <a:cs typeface="Roboto" panose="02000000000000000000" pitchFamily="2" charset="0"/>
              </a:rPr>
              <a:t> </a:t>
            </a:r>
            <a:r>
              <a:rPr lang="fi-FI" sz="900" i="1" err="1">
                <a:latin typeface="Neue Haas Grotesk Text Pro" panose="020B0504020202020204" pitchFamily="34" charset="0"/>
                <a:ea typeface="Roboto" panose="02000000000000000000" pitchFamily="2" charset="0"/>
                <a:cs typeface="Roboto" panose="02000000000000000000" pitchFamily="2" charset="0"/>
              </a:rPr>
              <a:t>our</a:t>
            </a:r>
            <a:r>
              <a:rPr lang="fi-FI" sz="900" i="1">
                <a:latin typeface="Neue Haas Grotesk Text Pro" panose="020B0504020202020204" pitchFamily="34" charset="0"/>
                <a:ea typeface="Roboto" panose="02000000000000000000" pitchFamily="2" charset="0"/>
                <a:cs typeface="Roboto" panose="02000000000000000000" pitchFamily="2" charset="0"/>
              </a:rPr>
              <a:t> </a:t>
            </a:r>
            <a:r>
              <a:rPr lang="fi-FI" sz="900" i="1" err="1">
                <a:latin typeface="Neue Haas Grotesk Text Pro" panose="020B0504020202020204" pitchFamily="34" charset="0"/>
                <a:ea typeface="Roboto" panose="02000000000000000000" pitchFamily="2" charset="0"/>
                <a:cs typeface="Roboto" panose="02000000000000000000" pitchFamily="2" charset="0"/>
              </a:rPr>
              <a:t>elevator</a:t>
            </a:r>
            <a:r>
              <a:rPr lang="fi-FI" sz="900" i="1">
                <a:latin typeface="Neue Haas Grotesk Text Pro" panose="020B0504020202020204" pitchFamily="34" charset="0"/>
                <a:ea typeface="Roboto" panose="02000000000000000000" pitchFamily="2" charset="0"/>
                <a:cs typeface="Roboto" panose="02000000000000000000" pitchFamily="2" charset="0"/>
              </a:rPr>
              <a:t> </a:t>
            </a:r>
            <a:r>
              <a:rPr lang="fi-FI" sz="900" i="1" err="1">
                <a:latin typeface="Neue Haas Grotesk Text Pro" panose="020B0504020202020204" pitchFamily="34" charset="0"/>
                <a:ea typeface="Roboto" panose="02000000000000000000" pitchFamily="2" charset="0"/>
                <a:cs typeface="Roboto" panose="02000000000000000000" pitchFamily="2" charset="0"/>
              </a:rPr>
              <a:t>broke</a:t>
            </a:r>
            <a:r>
              <a:rPr lang="fi-FI" sz="900" i="1">
                <a:latin typeface="Neue Haas Grotesk Text Pro" panose="020B0504020202020204" pitchFamily="34" charset="0"/>
                <a:ea typeface="Roboto" panose="02000000000000000000" pitchFamily="2" charset="0"/>
                <a:cs typeface="Roboto" panose="02000000000000000000" pitchFamily="2" charset="0"/>
              </a:rPr>
              <a:t> </a:t>
            </a:r>
            <a:r>
              <a:rPr lang="fi-FI" sz="900" i="1" err="1">
                <a:latin typeface="Neue Haas Grotesk Text Pro" panose="020B0504020202020204" pitchFamily="34" charset="0"/>
                <a:ea typeface="Roboto" panose="02000000000000000000" pitchFamily="2" charset="0"/>
                <a:cs typeface="Roboto" panose="02000000000000000000" pitchFamily="2" charset="0"/>
              </a:rPr>
              <a:t>down</a:t>
            </a:r>
            <a:r>
              <a:rPr lang="fi-FI" sz="900" i="1">
                <a:latin typeface="Neue Haas Grotesk Text Pro" panose="020B0504020202020204" pitchFamily="34" charset="0"/>
                <a:ea typeface="Roboto" panose="02000000000000000000" pitchFamily="2" charset="0"/>
                <a:cs typeface="Roboto" panose="02000000000000000000" pitchFamily="2" charset="0"/>
              </a:rPr>
              <a:t>, it </a:t>
            </a:r>
            <a:r>
              <a:rPr lang="fi-FI" sz="900" i="1" err="1">
                <a:latin typeface="Neue Haas Grotesk Text Pro" panose="020B0504020202020204" pitchFamily="34" charset="0"/>
                <a:ea typeface="Roboto" panose="02000000000000000000" pitchFamily="2" charset="0"/>
                <a:cs typeface="Roboto" panose="02000000000000000000" pitchFamily="2" charset="0"/>
              </a:rPr>
              <a:t>was</a:t>
            </a:r>
            <a:r>
              <a:rPr lang="fi-FI" sz="900" i="1">
                <a:latin typeface="Neue Haas Grotesk Text Pro" panose="020B0504020202020204" pitchFamily="34" charset="0"/>
                <a:ea typeface="Roboto" panose="02000000000000000000" pitchFamily="2" charset="0"/>
                <a:cs typeface="Roboto" panose="02000000000000000000" pitchFamily="2" charset="0"/>
              </a:rPr>
              <a:t> out for </a:t>
            </a:r>
            <a:r>
              <a:rPr lang="fi-FI" sz="900" i="1" err="1">
                <a:latin typeface="Neue Haas Grotesk Text Pro" panose="020B0504020202020204" pitchFamily="34" charset="0"/>
                <a:ea typeface="Roboto" panose="02000000000000000000" pitchFamily="2" charset="0"/>
                <a:cs typeface="Roboto" panose="02000000000000000000" pitchFamily="2" charset="0"/>
              </a:rPr>
              <a:t>over</a:t>
            </a:r>
            <a:r>
              <a:rPr lang="fi-FI" sz="900" i="1">
                <a:latin typeface="Neue Haas Grotesk Text Pro" panose="020B0504020202020204" pitchFamily="34" charset="0"/>
                <a:ea typeface="Roboto" panose="02000000000000000000" pitchFamily="2" charset="0"/>
                <a:cs typeface="Roboto" panose="02000000000000000000" pitchFamily="2" charset="0"/>
              </a:rPr>
              <a:t> 2 </a:t>
            </a:r>
            <a:r>
              <a:rPr lang="fi-FI" sz="900" i="1" err="1">
                <a:latin typeface="Neue Haas Grotesk Text Pro" panose="020B0504020202020204" pitchFamily="34" charset="0"/>
                <a:ea typeface="Roboto" panose="02000000000000000000" pitchFamily="2" charset="0"/>
                <a:cs typeface="Roboto" panose="02000000000000000000" pitchFamily="2" charset="0"/>
              </a:rPr>
              <a:t>weeks</a:t>
            </a:r>
            <a:r>
              <a:rPr lang="fi-FI" sz="900" i="1">
                <a:latin typeface="Neue Haas Grotesk Text Pro" panose="020B0504020202020204" pitchFamily="34" charset="0"/>
                <a:ea typeface="Roboto" panose="02000000000000000000" pitchFamily="2" charset="0"/>
                <a:cs typeface="Roboto" panose="02000000000000000000" pitchFamily="2" charset="0"/>
              </a:rPr>
              <a:t> </a:t>
            </a:r>
            <a:r>
              <a:rPr lang="fi-FI" sz="900" i="1" err="1">
                <a:latin typeface="Neue Haas Grotesk Text Pro" panose="020B0504020202020204" pitchFamily="34" charset="0"/>
                <a:ea typeface="Roboto" panose="02000000000000000000" pitchFamily="2" charset="0"/>
                <a:cs typeface="Roboto" panose="02000000000000000000" pitchFamily="2" charset="0"/>
              </a:rPr>
              <a:t>because</a:t>
            </a:r>
            <a:r>
              <a:rPr lang="fi-FI" sz="900" i="1">
                <a:latin typeface="Neue Haas Grotesk Text Pro" panose="020B0504020202020204" pitchFamily="34" charset="0"/>
                <a:ea typeface="Roboto" panose="02000000000000000000" pitchFamily="2" charset="0"/>
                <a:cs typeface="Roboto" panose="02000000000000000000" pitchFamily="2" charset="0"/>
              </a:rPr>
              <a:t> </a:t>
            </a:r>
            <a:r>
              <a:rPr lang="fi-FI" sz="900" i="1" err="1">
                <a:latin typeface="Neue Haas Grotesk Text Pro" panose="020B0504020202020204" pitchFamily="34" charset="0"/>
                <a:ea typeface="Roboto" panose="02000000000000000000" pitchFamily="2" charset="0"/>
                <a:cs typeface="Roboto" panose="02000000000000000000" pitchFamily="2" charset="0"/>
              </a:rPr>
              <a:t>it’s</a:t>
            </a:r>
            <a:r>
              <a:rPr lang="fi-FI" sz="900" i="1">
                <a:latin typeface="Neue Haas Grotesk Text Pro" panose="020B0504020202020204" pitchFamily="34" charset="0"/>
                <a:ea typeface="Roboto" panose="02000000000000000000" pitchFamily="2" charset="0"/>
                <a:cs typeface="Roboto" panose="02000000000000000000" pitchFamily="2" charset="0"/>
              </a:rPr>
              <a:t> an </a:t>
            </a:r>
            <a:r>
              <a:rPr lang="fi-FI" sz="900" i="1" err="1">
                <a:latin typeface="Neue Haas Grotesk Text Pro" panose="020B0504020202020204" pitchFamily="34" charset="0"/>
                <a:ea typeface="Roboto" panose="02000000000000000000" pitchFamily="2" charset="0"/>
                <a:cs typeface="Roboto" panose="02000000000000000000" pitchFamily="2" charset="0"/>
              </a:rPr>
              <a:t>elevator</a:t>
            </a:r>
            <a:r>
              <a:rPr lang="fi-FI" sz="900" i="1">
                <a:latin typeface="Neue Haas Grotesk Text Pro" panose="020B0504020202020204" pitchFamily="34" charset="0"/>
                <a:ea typeface="Roboto" panose="02000000000000000000" pitchFamily="2" charset="0"/>
                <a:cs typeface="Roboto" panose="02000000000000000000" pitchFamily="2" charset="0"/>
              </a:rPr>
              <a:t> </a:t>
            </a:r>
            <a:r>
              <a:rPr lang="fi-FI" sz="900" i="1" err="1">
                <a:latin typeface="Neue Haas Grotesk Text Pro" panose="020B0504020202020204" pitchFamily="34" charset="0"/>
                <a:ea typeface="Roboto" panose="02000000000000000000" pitchFamily="2" charset="0"/>
                <a:cs typeface="Roboto" panose="02000000000000000000" pitchFamily="2" charset="0"/>
              </a:rPr>
              <a:t>from</a:t>
            </a:r>
            <a:r>
              <a:rPr lang="fi-FI" sz="900" i="1">
                <a:latin typeface="Neue Haas Grotesk Text Pro" panose="020B0504020202020204" pitchFamily="34" charset="0"/>
                <a:ea typeface="Roboto" panose="02000000000000000000" pitchFamily="2" charset="0"/>
                <a:cs typeface="Roboto" panose="02000000000000000000" pitchFamily="2" charset="0"/>
              </a:rPr>
              <a:t> </a:t>
            </a:r>
            <a:r>
              <a:rPr lang="fi-FI" sz="900" i="1" err="1">
                <a:latin typeface="Neue Haas Grotesk Text Pro" panose="020B0504020202020204" pitchFamily="34" charset="0"/>
                <a:ea typeface="Roboto" panose="02000000000000000000" pitchFamily="2" charset="0"/>
                <a:cs typeface="Roboto" panose="02000000000000000000" pitchFamily="2" charset="0"/>
              </a:rPr>
              <a:t>the</a:t>
            </a:r>
            <a:r>
              <a:rPr lang="fi-FI" sz="900" i="1">
                <a:latin typeface="Neue Haas Grotesk Text Pro" panose="020B0504020202020204" pitchFamily="34" charset="0"/>
                <a:ea typeface="Roboto" panose="02000000000000000000" pitchFamily="2" charset="0"/>
                <a:cs typeface="Roboto" panose="02000000000000000000" pitchFamily="2" charset="0"/>
              </a:rPr>
              <a:t> 60s and </a:t>
            </a:r>
            <a:r>
              <a:rPr lang="fi-FI" sz="900" i="1" err="1">
                <a:latin typeface="Neue Haas Grotesk Text Pro" panose="020B0504020202020204" pitchFamily="34" charset="0"/>
                <a:ea typeface="Roboto" panose="02000000000000000000" pitchFamily="2" charset="0"/>
                <a:cs typeface="Roboto" panose="02000000000000000000" pitchFamily="2" charset="0"/>
              </a:rPr>
              <a:t>they</a:t>
            </a:r>
            <a:r>
              <a:rPr lang="fi-FI" sz="900" i="1">
                <a:latin typeface="Neue Haas Grotesk Text Pro" panose="020B0504020202020204" pitchFamily="34" charset="0"/>
                <a:ea typeface="Roboto" panose="02000000000000000000" pitchFamily="2" charset="0"/>
                <a:cs typeface="Roboto" panose="02000000000000000000" pitchFamily="2" charset="0"/>
              </a:rPr>
              <a:t> </a:t>
            </a:r>
            <a:r>
              <a:rPr lang="fi-FI" sz="900" i="1" err="1">
                <a:latin typeface="Neue Haas Grotesk Text Pro" panose="020B0504020202020204" pitchFamily="34" charset="0"/>
                <a:ea typeface="Roboto" panose="02000000000000000000" pitchFamily="2" charset="0"/>
                <a:cs typeface="Roboto" panose="02000000000000000000" pitchFamily="2" charset="0"/>
              </a:rPr>
              <a:t>don’t</a:t>
            </a:r>
            <a:r>
              <a:rPr lang="fi-FI" sz="900" i="1">
                <a:latin typeface="Neue Haas Grotesk Text Pro" panose="020B0504020202020204" pitchFamily="34" charset="0"/>
                <a:ea typeface="Roboto" panose="02000000000000000000" pitchFamily="2" charset="0"/>
                <a:cs typeface="Roboto" panose="02000000000000000000" pitchFamily="2" charset="0"/>
              </a:rPr>
              <a:t> </a:t>
            </a:r>
            <a:r>
              <a:rPr lang="fi-FI" sz="900" i="1" err="1">
                <a:latin typeface="Neue Haas Grotesk Text Pro" panose="020B0504020202020204" pitchFamily="34" charset="0"/>
                <a:ea typeface="Roboto" panose="02000000000000000000" pitchFamily="2" charset="0"/>
                <a:cs typeface="Roboto" panose="02000000000000000000" pitchFamily="2" charset="0"/>
              </a:rPr>
              <a:t>make</a:t>
            </a:r>
            <a:r>
              <a:rPr lang="fi-FI" sz="900" i="1">
                <a:latin typeface="Neue Haas Grotesk Text Pro" panose="020B0504020202020204" pitchFamily="34" charset="0"/>
                <a:ea typeface="Roboto" panose="02000000000000000000" pitchFamily="2" charset="0"/>
                <a:cs typeface="Roboto" panose="02000000000000000000" pitchFamily="2" charset="0"/>
              </a:rPr>
              <a:t> </a:t>
            </a:r>
            <a:r>
              <a:rPr lang="fi-FI" sz="900" i="1" err="1">
                <a:latin typeface="Neue Haas Grotesk Text Pro" panose="020B0504020202020204" pitchFamily="34" charset="0"/>
                <a:ea typeface="Roboto" panose="02000000000000000000" pitchFamily="2" charset="0"/>
                <a:cs typeface="Roboto" panose="02000000000000000000" pitchFamily="2" charset="0"/>
              </a:rPr>
              <a:t>repairs</a:t>
            </a:r>
            <a:r>
              <a:rPr lang="fi-FI" sz="900" i="1">
                <a:latin typeface="Neue Haas Grotesk Text Pro" panose="020B0504020202020204" pitchFamily="34" charset="0"/>
                <a:ea typeface="Roboto" panose="02000000000000000000" pitchFamily="2" charset="0"/>
                <a:cs typeface="Roboto" panose="02000000000000000000" pitchFamily="2" charset="0"/>
              </a:rPr>
              <a:t> for it </a:t>
            </a:r>
            <a:r>
              <a:rPr lang="fi-FI" sz="900" i="1" err="1">
                <a:latin typeface="Neue Haas Grotesk Text Pro" panose="020B0504020202020204" pitchFamily="34" charset="0"/>
                <a:ea typeface="Roboto" panose="02000000000000000000" pitchFamily="2" charset="0"/>
                <a:cs typeface="Roboto" panose="02000000000000000000" pitchFamily="2" charset="0"/>
              </a:rPr>
              <a:t>anymore</a:t>
            </a:r>
            <a:r>
              <a:rPr lang="fi-FI" sz="900" i="1">
                <a:latin typeface="Neue Haas Grotesk Text Pro" panose="020B0504020202020204" pitchFamily="34" charset="0"/>
                <a:ea typeface="Roboto" panose="02000000000000000000" pitchFamily="2" charset="0"/>
                <a:cs typeface="Roboto" panose="02000000000000000000" pitchFamily="2" charset="0"/>
              </a:rPr>
              <a:t>.”</a:t>
            </a:r>
          </a:p>
          <a:p>
            <a:pPr rtl="0">
              <a:buNone/>
            </a:pPr>
            <a:r>
              <a:rPr lang="fi-FI" sz="600" i="1" err="1">
                <a:latin typeface="Neue Haas Grotesk Text Pro" panose="020B0504020202020204" pitchFamily="34" charset="0"/>
                <a:ea typeface="Roboto" panose="02000000000000000000" pitchFamily="2" charset="0"/>
                <a:cs typeface="Roboto" panose="02000000000000000000" pitchFamily="2" charset="0"/>
              </a:rPr>
              <a:t>Housing</a:t>
            </a:r>
            <a:r>
              <a:rPr lang="fi-FI" sz="600" i="1">
                <a:latin typeface="Neue Haas Grotesk Text Pro" panose="020B0504020202020204" pitchFamily="34" charset="0"/>
                <a:ea typeface="Roboto" panose="02000000000000000000" pitchFamily="2" charset="0"/>
                <a:cs typeface="Roboto" panose="02000000000000000000" pitchFamily="2" charset="0"/>
              </a:rPr>
              <a:t> Company, Kontula</a:t>
            </a:r>
            <a:endParaRPr lang="fi-FI" sz="1050">
              <a:latin typeface="Neue Haas Grotesk Text Pro" panose="020B0504020202020204" pitchFamily="34" charset="0"/>
              <a:ea typeface="Roboto" panose="02000000000000000000" pitchFamily="2" charset="0"/>
              <a:cs typeface="Roboto" panose="02000000000000000000" pitchFamily="2" charset="0"/>
            </a:endParaRPr>
          </a:p>
        </p:txBody>
      </p:sp>
      <p:sp>
        <p:nvSpPr>
          <p:cNvPr id="21" name="Tekstiruutu 8">
            <a:extLst>
              <a:ext uri="{FF2B5EF4-FFF2-40B4-BE49-F238E27FC236}">
                <a16:creationId xmlns:a16="http://schemas.microsoft.com/office/drawing/2014/main" id="{BE828AF1-17F3-CE95-58FB-CE146CEC1DFC}"/>
              </a:ext>
            </a:extLst>
          </p:cNvPr>
          <p:cNvSpPr txBox="1"/>
          <p:nvPr/>
        </p:nvSpPr>
        <p:spPr>
          <a:xfrm>
            <a:off x="4733344" y="1175694"/>
            <a:ext cx="1971545" cy="461665"/>
          </a:xfrm>
          <a:prstGeom prst="rect">
            <a:avLst/>
          </a:prstGeom>
          <a:noFill/>
        </p:spPr>
        <p:txBody>
          <a:bodyPr wrap="square">
            <a:spAutoFit/>
          </a:bodyPr>
          <a:lstStyle/>
          <a:p>
            <a:r>
              <a:rPr lang="en-US" sz="900" i="1">
                <a:latin typeface="Neue Haas Grotesk Text Pro" panose="020B0504020202020204" pitchFamily="34" charset="0"/>
                <a:ea typeface="Roboto" panose="02000000000000000000" pitchFamily="2" charset="0"/>
                <a:cs typeface="Roboto" panose="02000000000000000000" pitchFamily="2" charset="0"/>
              </a:rPr>
              <a:t>“[With climate change] you should be prepared for the unexpected”</a:t>
            </a:r>
            <a:br>
              <a:rPr lang="fi-FI" sz="1350" i="1">
                <a:latin typeface="Neue Haas Grotesk Text Pro" panose="020B0504020202020204" pitchFamily="34" charset="0"/>
                <a:ea typeface="Roboto" panose="02000000000000000000" pitchFamily="2" charset="0"/>
                <a:cs typeface="Roboto" panose="02000000000000000000" pitchFamily="2" charset="0"/>
              </a:rPr>
            </a:br>
            <a:r>
              <a:rPr lang="fi-FI" sz="600" i="1" err="1">
                <a:latin typeface="Neue Haas Grotesk Text Pro" panose="020B0504020202020204" pitchFamily="34" charset="0"/>
                <a:ea typeface="Roboto" panose="02000000000000000000" pitchFamily="2" charset="0"/>
                <a:cs typeface="Roboto" panose="02000000000000000000" pitchFamily="2" charset="0"/>
              </a:rPr>
              <a:t>Housing</a:t>
            </a:r>
            <a:r>
              <a:rPr lang="fi-FI" sz="600" i="1">
                <a:latin typeface="Neue Haas Grotesk Text Pro" panose="020B0504020202020204" pitchFamily="34" charset="0"/>
                <a:ea typeface="Roboto" panose="02000000000000000000" pitchFamily="2" charset="0"/>
                <a:cs typeface="Roboto" panose="02000000000000000000" pitchFamily="2" charset="0"/>
              </a:rPr>
              <a:t> Company </a:t>
            </a:r>
            <a:r>
              <a:rPr lang="fi-FI" sz="600" i="1" err="1">
                <a:latin typeface="Neue Haas Grotesk Text Pro" panose="020B0504020202020204" pitchFamily="34" charset="0"/>
                <a:ea typeface="Roboto" panose="02000000000000000000" pitchFamily="2" charset="0"/>
                <a:cs typeface="Roboto" panose="02000000000000000000" pitchFamily="2" charset="0"/>
              </a:rPr>
              <a:t>shareholder</a:t>
            </a:r>
            <a:r>
              <a:rPr lang="fi-FI" sz="600" i="1">
                <a:latin typeface="Neue Haas Grotesk Text Pro" panose="020B0504020202020204" pitchFamily="34" charset="0"/>
                <a:ea typeface="Roboto" panose="02000000000000000000" pitchFamily="2" charset="0"/>
                <a:cs typeface="Roboto" panose="02000000000000000000" pitchFamily="2" charset="0"/>
              </a:rPr>
              <a:t>, Herttoniemi</a:t>
            </a:r>
            <a:endParaRPr lang="fi-FI" sz="600">
              <a:latin typeface="Neue Haas Grotesk Text Pro" panose="020B0504020202020204" pitchFamily="34" charset="0"/>
              <a:ea typeface="Roboto" panose="02000000000000000000" pitchFamily="2" charset="0"/>
              <a:cs typeface="Roboto" panose="02000000000000000000" pitchFamily="2" charset="0"/>
            </a:endParaRPr>
          </a:p>
        </p:txBody>
      </p:sp>
      <p:sp>
        <p:nvSpPr>
          <p:cNvPr id="22" name="Tekstiruutu 8">
            <a:extLst>
              <a:ext uri="{FF2B5EF4-FFF2-40B4-BE49-F238E27FC236}">
                <a16:creationId xmlns:a16="http://schemas.microsoft.com/office/drawing/2014/main" id="{2FBEAB2C-2818-7318-B9E5-67B982711AF7}"/>
              </a:ext>
            </a:extLst>
          </p:cNvPr>
          <p:cNvSpPr txBox="1"/>
          <p:nvPr/>
        </p:nvSpPr>
        <p:spPr>
          <a:xfrm>
            <a:off x="7232683" y="567852"/>
            <a:ext cx="1877243" cy="738664"/>
          </a:xfrm>
          <a:prstGeom prst="rect">
            <a:avLst/>
          </a:prstGeom>
          <a:noFill/>
        </p:spPr>
        <p:txBody>
          <a:bodyPr wrap="square">
            <a:spAutoFit/>
          </a:bodyPr>
          <a:lstStyle/>
          <a:p>
            <a:r>
              <a:rPr lang="fi-FI" sz="900" i="1">
                <a:latin typeface="Neue Haas Grotesk Text Pro" panose="020B0504020202020204" pitchFamily="34" charset="0"/>
                <a:ea typeface="Roboto" panose="02000000000000000000" pitchFamily="2" charset="0"/>
                <a:cs typeface="Roboto" panose="02000000000000000000" pitchFamily="2" charset="0"/>
              </a:rPr>
              <a:t>“</a:t>
            </a:r>
            <a:r>
              <a:rPr lang="en-US" sz="900" i="1">
                <a:latin typeface="Neue Haas Grotesk Text Pro" panose="020B0504020202020204" pitchFamily="34" charset="0"/>
                <a:ea typeface="Roboto" panose="02000000000000000000" pitchFamily="2" charset="0"/>
                <a:cs typeface="Roboto" panose="02000000000000000000" pitchFamily="2" charset="0"/>
              </a:rPr>
              <a:t>Preventative </a:t>
            </a:r>
            <a:r>
              <a:rPr lang="en-US" sz="900" i="1" err="1">
                <a:latin typeface="Neue Haas Grotesk Text Pro" panose="020B0504020202020204" pitchFamily="34" charset="0"/>
                <a:ea typeface="Roboto" panose="02000000000000000000" pitchFamily="2" charset="0"/>
                <a:cs typeface="Roboto" panose="02000000000000000000" pitchFamily="2" charset="0"/>
              </a:rPr>
              <a:t>maintanance</a:t>
            </a:r>
            <a:r>
              <a:rPr lang="en-US" sz="900" i="1">
                <a:latin typeface="Neue Haas Grotesk Text Pro" panose="020B0504020202020204" pitchFamily="34" charset="0"/>
                <a:ea typeface="Roboto" panose="02000000000000000000" pitchFamily="2" charset="0"/>
                <a:cs typeface="Roboto" panose="02000000000000000000" pitchFamily="2" charset="0"/>
              </a:rPr>
              <a:t> is often post-</a:t>
            </a:r>
            <a:r>
              <a:rPr lang="en-US" sz="900" i="1" err="1">
                <a:latin typeface="Neue Haas Grotesk Text Pro" panose="020B0504020202020204" pitchFamily="34" charset="0"/>
                <a:ea typeface="Roboto" panose="02000000000000000000" pitchFamily="2" charset="0"/>
                <a:cs typeface="Roboto" panose="02000000000000000000" pitchFamily="2" charset="0"/>
              </a:rPr>
              <a:t>poned</a:t>
            </a:r>
            <a:r>
              <a:rPr lang="en-US" sz="900" i="1">
                <a:latin typeface="Neue Haas Grotesk Text Pro" panose="020B0504020202020204" pitchFamily="34" charset="0"/>
                <a:ea typeface="Roboto" panose="02000000000000000000" pitchFamily="2" charset="0"/>
                <a:cs typeface="Roboto" panose="02000000000000000000" pitchFamily="2" charset="0"/>
              </a:rPr>
              <a:t>. Costs are a major barrier to climate adaptation measures”</a:t>
            </a:r>
            <a:br>
              <a:rPr lang="fi-FI" sz="1350" i="1">
                <a:latin typeface="Neue Haas Grotesk Text Pro" panose="020B0504020202020204" pitchFamily="34" charset="0"/>
                <a:ea typeface="Roboto" panose="02000000000000000000" pitchFamily="2" charset="0"/>
                <a:cs typeface="Roboto" panose="02000000000000000000" pitchFamily="2" charset="0"/>
              </a:rPr>
            </a:br>
            <a:r>
              <a:rPr lang="fi-FI" sz="600" i="1" err="1">
                <a:latin typeface="Neue Haas Grotesk Text Pro" panose="020B0504020202020204" pitchFamily="34" charset="0"/>
                <a:ea typeface="Roboto" panose="02000000000000000000" pitchFamily="2" charset="0"/>
                <a:cs typeface="Roboto" panose="02000000000000000000" pitchFamily="2" charset="0"/>
              </a:rPr>
              <a:t>Housing</a:t>
            </a:r>
            <a:r>
              <a:rPr lang="fi-FI" sz="600" i="1">
                <a:latin typeface="Neue Haas Grotesk Text Pro" panose="020B0504020202020204" pitchFamily="34" charset="0"/>
                <a:ea typeface="Roboto" panose="02000000000000000000" pitchFamily="2" charset="0"/>
                <a:cs typeface="Roboto" panose="02000000000000000000" pitchFamily="2" charset="0"/>
              </a:rPr>
              <a:t> Company </a:t>
            </a:r>
            <a:r>
              <a:rPr lang="fi-FI" sz="600" i="1" err="1">
                <a:latin typeface="Neue Haas Grotesk Text Pro" panose="020B0504020202020204" pitchFamily="34" charset="0"/>
                <a:ea typeface="Roboto" panose="02000000000000000000" pitchFamily="2" charset="0"/>
                <a:cs typeface="Roboto" panose="02000000000000000000" pitchFamily="2" charset="0"/>
              </a:rPr>
              <a:t>shareholder</a:t>
            </a:r>
            <a:r>
              <a:rPr lang="fi-FI" sz="600" i="1">
                <a:latin typeface="Neue Haas Grotesk Text Pro" panose="020B0504020202020204" pitchFamily="34" charset="0"/>
                <a:ea typeface="Roboto" panose="02000000000000000000" pitchFamily="2" charset="0"/>
                <a:cs typeface="Roboto" panose="02000000000000000000" pitchFamily="2" charset="0"/>
              </a:rPr>
              <a:t>, Kontula</a:t>
            </a:r>
            <a:endParaRPr lang="fi-FI" sz="600">
              <a:latin typeface="Neue Haas Grotesk Text Pro" panose="020B0504020202020204" pitchFamily="34" charset="0"/>
              <a:ea typeface="Roboto" panose="02000000000000000000" pitchFamily="2" charset="0"/>
              <a:cs typeface="Roboto" panose="02000000000000000000" pitchFamily="2" charset="0"/>
            </a:endParaRPr>
          </a:p>
        </p:txBody>
      </p:sp>
      <p:cxnSp>
        <p:nvCxnSpPr>
          <p:cNvPr id="32" name="Connettore a gomito 31">
            <a:extLst>
              <a:ext uri="{FF2B5EF4-FFF2-40B4-BE49-F238E27FC236}">
                <a16:creationId xmlns:a16="http://schemas.microsoft.com/office/drawing/2014/main" id="{C0ED0D0C-AD65-F783-6E9C-64842ACCE8BD}"/>
              </a:ext>
            </a:extLst>
          </p:cNvPr>
          <p:cNvCxnSpPr>
            <a:cxnSpLocks/>
            <a:stCxn id="21" idx="2"/>
            <a:endCxn id="3" idx="0"/>
          </p:cNvCxnSpPr>
          <p:nvPr/>
        </p:nvCxnSpPr>
        <p:spPr>
          <a:xfrm rot="5400000">
            <a:off x="3679620" y="33832"/>
            <a:ext cx="435971" cy="3643024"/>
          </a:xfrm>
          <a:prstGeom prst="bentConnector3">
            <a:avLst>
              <a:gd name="adj1"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5" name="Connettore a gomito 34">
            <a:extLst>
              <a:ext uri="{FF2B5EF4-FFF2-40B4-BE49-F238E27FC236}">
                <a16:creationId xmlns:a16="http://schemas.microsoft.com/office/drawing/2014/main" id="{BB7A6335-399A-20FC-593D-172F68734983}"/>
              </a:ext>
            </a:extLst>
          </p:cNvPr>
          <p:cNvCxnSpPr>
            <a:cxnSpLocks/>
            <a:stCxn id="5" idx="2"/>
            <a:endCxn id="13" idx="1"/>
          </p:cNvCxnSpPr>
          <p:nvPr/>
        </p:nvCxnSpPr>
        <p:spPr>
          <a:xfrm rot="16200000" flipH="1">
            <a:off x="1508391" y="3027858"/>
            <a:ext cx="712846" cy="1829033"/>
          </a:xfrm>
          <a:prstGeom prst="bentConnector2">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7" name="Connettore a gomito 36">
            <a:extLst>
              <a:ext uri="{FF2B5EF4-FFF2-40B4-BE49-F238E27FC236}">
                <a16:creationId xmlns:a16="http://schemas.microsoft.com/office/drawing/2014/main" id="{4DBC127F-8EBD-896F-DC17-86C87021A5B8}"/>
              </a:ext>
            </a:extLst>
          </p:cNvPr>
          <p:cNvCxnSpPr>
            <a:cxnSpLocks/>
            <a:stCxn id="14" idx="0"/>
            <a:endCxn id="11" idx="2"/>
          </p:cNvCxnSpPr>
          <p:nvPr/>
        </p:nvCxnSpPr>
        <p:spPr>
          <a:xfrm rot="16200000" flipV="1">
            <a:off x="5067230" y="2669634"/>
            <a:ext cx="377567" cy="2217317"/>
          </a:xfrm>
          <a:prstGeom prst="bentConnector3">
            <a:avLst>
              <a:gd name="adj1"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 name="Connettore a gomito 38">
            <a:extLst>
              <a:ext uri="{FF2B5EF4-FFF2-40B4-BE49-F238E27FC236}">
                <a16:creationId xmlns:a16="http://schemas.microsoft.com/office/drawing/2014/main" id="{16DCC92A-56C2-4E2E-83EF-1FB331EAB94A}"/>
              </a:ext>
            </a:extLst>
          </p:cNvPr>
          <p:cNvCxnSpPr>
            <a:cxnSpLocks/>
            <a:stCxn id="22" idx="1"/>
          </p:cNvCxnSpPr>
          <p:nvPr/>
        </p:nvCxnSpPr>
        <p:spPr>
          <a:xfrm rot="10800000" flipH="1" flipV="1">
            <a:off x="7232683" y="937183"/>
            <a:ext cx="505414" cy="1285479"/>
          </a:xfrm>
          <a:prstGeom prst="bentConnector4">
            <a:avLst>
              <a:gd name="adj1" fmla="val -45230"/>
              <a:gd name="adj2" fmla="val 64366"/>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75" name="Picture 160" descr="Diagram, engineering drawing&#10;&#10;Description automatically generated">
            <a:extLst>
              <a:ext uri="{FF2B5EF4-FFF2-40B4-BE49-F238E27FC236}">
                <a16:creationId xmlns:a16="http://schemas.microsoft.com/office/drawing/2014/main" id="{EBF35AAE-12D9-2166-0CAA-E678B14A06BE}"/>
              </a:ext>
            </a:extLst>
          </p:cNvPr>
          <p:cNvPicPr>
            <a:picLocks noChangeAspect="1"/>
          </p:cNvPicPr>
          <p:nvPr/>
        </p:nvPicPr>
        <p:blipFill>
          <a:blip r:embed="rId8"/>
          <a:stretch>
            <a:fillRect/>
          </a:stretch>
        </p:blipFill>
        <p:spPr>
          <a:xfrm>
            <a:off x="-1533321" y="2013644"/>
            <a:ext cx="2179623" cy="1650414"/>
          </a:xfrm>
          <a:prstGeom prst="rect">
            <a:avLst/>
          </a:prstGeom>
        </p:spPr>
      </p:pic>
      <p:pic>
        <p:nvPicPr>
          <p:cNvPr id="76" name="Picture 3" descr="A picture containing logo&#10;&#10;Description automatically generated">
            <a:extLst>
              <a:ext uri="{FF2B5EF4-FFF2-40B4-BE49-F238E27FC236}">
                <a16:creationId xmlns:a16="http://schemas.microsoft.com/office/drawing/2014/main" id="{7747F72E-B7F5-5A3C-D3AF-F2629B4D3F6E}"/>
              </a:ext>
            </a:extLst>
          </p:cNvPr>
          <p:cNvPicPr>
            <a:picLocks noChangeAspect="1"/>
          </p:cNvPicPr>
          <p:nvPr/>
        </p:nvPicPr>
        <p:blipFill>
          <a:blip r:embed="rId9"/>
          <a:stretch>
            <a:fillRect/>
          </a:stretch>
        </p:blipFill>
        <p:spPr>
          <a:xfrm>
            <a:off x="8505444" y="2144461"/>
            <a:ext cx="1292191" cy="1415003"/>
          </a:xfrm>
          <a:prstGeom prst="rect">
            <a:avLst/>
          </a:prstGeom>
        </p:spPr>
      </p:pic>
      <p:sp>
        <p:nvSpPr>
          <p:cNvPr id="2" name="Google Shape;198;p27">
            <a:extLst>
              <a:ext uri="{FF2B5EF4-FFF2-40B4-BE49-F238E27FC236}">
                <a16:creationId xmlns:a16="http://schemas.microsoft.com/office/drawing/2014/main" id="{A605C7AA-14FE-30A9-F73A-999006ECB5C5}"/>
              </a:ext>
            </a:extLst>
          </p:cNvPr>
          <p:cNvSpPr txBox="1"/>
          <p:nvPr/>
        </p:nvSpPr>
        <p:spPr>
          <a:xfrm>
            <a:off x="381131" y="4743450"/>
            <a:ext cx="3941181" cy="268592"/>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defRPr/>
            </a:pPr>
            <a:r>
              <a:rPr lang="en-US" sz="525">
                <a:solidFill>
                  <a:schemeClr val="bg1"/>
                </a:solidFill>
                <a:latin typeface="Neue Haas Grotesk Text Pro" panose="020B0504020202020204" pitchFamily="34" charset="0"/>
                <a:ea typeface="Work Sans"/>
                <a:cs typeface="Work Sans"/>
                <a:sym typeface="Work Sans"/>
              </a:rPr>
              <a:t>Creative Commons CC BY 4.0 2026 </a:t>
            </a:r>
          </a:p>
          <a:p>
            <a:pPr lvl="0">
              <a:defRPr/>
            </a:pPr>
            <a:r>
              <a:rPr lang="en-US" sz="525">
                <a:solidFill>
                  <a:schemeClr val="bg1"/>
                </a:solidFill>
                <a:latin typeface="Neue Haas Grotesk Text Pro" panose="020B0504020202020204" pitchFamily="34" charset="0"/>
                <a:ea typeface="Work Sans"/>
                <a:cs typeface="Work Sans"/>
                <a:sym typeface="Work Sans"/>
              </a:rPr>
              <a:t>Nicole Kajander · Jenna Karvonen · Henna Kyrö · Kerttu Parkkinen · Giovanna Usai</a:t>
            </a:r>
            <a:br>
              <a:rPr lang="en-US" sz="525">
                <a:solidFill>
                  <a:schemeClr val="bg1"/>
                </a:solidFill>
                <a:latin typeface="Neue Haas Grotesk Text Pro" panose="020B0504020202020204" pitchFamily="34" charset="0"/>
                <a:ea typeface="Work Sans"/>
                <a:cs typeface="Work Sans"/>
                <a:sym typeface="Work Sans"/>
              </a:rPr>
            </a:br>
            <a:r>
              <a:rPr lang="en-US" sz="525">
                <a:solidFill>
                  <a:schemeClr val="bg1"/>
                </a:solidFill>
                <a:latin typeface="Neue Haas Grotesk Text Pro" panose="020B0504020202020204" pitchFamily="34" charset="0"/>
                <a:ea typeface="Work Sans"/>
                <a:cs typeface="Work Sans"/>
                <a:sym typeface="Work Sans"/>
              </a:rPr>
              <a:t>Design for Government course · Aalto University</a:t>
            </a:r>
            <a:endParaRPr lang="en-US" sz="975">
              <a:solidFill>
                <a:schemeClr val="bg1"/>
              </a:solidFill>
              <a:latin typeface="Neue Haas Grotesk Text Pro" panose="020B0504020202020204" pitchFamily="34" charset="0"/>
              <a:ea typeface="Work Sans"/>
              <a:cs typeface="Work Sans"/>
              <a:sym typeface="Work Sans"/>
            </a:endParaRPr>
          </a:p>
        </p:txBody>
      </p:sp>
      <p:sp>
        <p:nvSpPr>
          <p:cNvPr id="9" name="Google Shape;61;p17">
            <a:extLst>
              <a:ext uri="{FF2B5EF4-FFF2-40B4-BE49-F238E27FC236}">
                <a16:creationId xmlns:a16="http://schemas.microsoft.com/office/drawing/2014/main" id="{C8A4B8CA-9126-DBB0-9E10-9E5210ED7BA4}"/>
              </a:ext>
            </a:extLst>
          </p:cNvPr>
          <p:cNvSpPr txBox="1">
            <a:spLocks/>
          </p:cNvSpPr>
          <p:nvPr/>
        </p:nvSpPr>
        <p:spPr>
          <a:xfrm>
            <a:off x="0" y="-1"/>
            <a:ext cx="9144000" cy="400051"/>
          </a:xfrm>
          <a:prstGeom prst="rect">
            <a:avLst/>
          </a:prstGeom>
        </p:spPr>
        <p:txBody>
          <a:bodyPr spcFirstLastPara="1" vert="horz" wrap="square" lIns="91425" tIns="91425" rIns="91425" bIns="91425" rtlCol="0" anchor="b" anchorCtr="0">
            <a:noAutofit/>
          </a:bodyPr>
          <a:lstStyle>
            <a:lvl1pPr algn="ctr" defTabSz="914400" rtl="0" eaLnBrk="1" latinLnBrk="0" hangingPunct="1">
              <a:lnSpc>
                <a:spcPct val="90000"/>
              </a:lnSpc>
              <a:spcBef>
                <a:spcPct val="0"/>
              </a:spcBef>
              <a:buNone/>
              <a:defRPr sz="6000" kern="1200">
                <a:solidFill>
                  <a:schemeClr val="tx1"/>
                </a:solidFill>
                <a:latin typeface="Neue Haas Grotesk Text Pro" panose="020B0504020202020204" pitchFamily="34" charset="0"/>
                <a:ea typeface="+mj-ea"/>
                <a:cs typeface="+mj-cs"/>
              </a:defRPr>
            </a:lvl1pPr>
          </a:lstStyle>
          <a:p>
            <a:pPr>
              <a:spcBef>
                <a:spcPts val="0"/>
              </a:spcBef>
            </a:pPr>
            <a:r>
              <a:rPr lang="en-US" sz="675" b="1">
                <a:highlight>
                  <a:srgbClr val="9FC9EB"/>
                </a:highlight>
                <a:latin typeface="Neue Haas Grotesk Text Pro"/>
              </a:rPr>
              <a:t>REFRAMING</a:t>
            </a:r>
            <a:r>
              <a:rPr lang="en-US" sz="675" b="1">
                <a:latin typeface="Neue Haas Grotesk Text Pro"/>
              </a:rPr>
              <a:t> / ANCHORING / RESEARCHING / TAKING ACTION / LEVERAGING / ENVISIONING</a:t>
            </a:r>
          </a:p>
        </p:txBody>
      </p:sp>
    </p:spTree>
    <p:extLst>
      <p:ext uri="{BB962C8B-B14F-4D97-AF65-F5344CB8AC3E}">
        <p14:creationId xmlns:p14="http://schemas.microsoft.com/office/powerpoint/2010/main" val="40091819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5A4C8"/>
        </a:solidFill>
        <a:effectLst/>
      </p:bgPr>
    </p:bg>
    <p:spTree>
      <p:nvGrpSpPr>
        <p:cNvPr id="1" name="">
          <a:extLst>
            <a:ext uri="{FF2B5EF4-FFF2-40B4-BE49-F238E27FC236}">
              <a16:creationId xmlns:a16="http://schemas.microsoft.com/office/drawing/2014/main" id="{AC6F3B1B-C24A-1F62-0A84-D832A7997C03}"/>
            </a:ext>
          </a:extLst>
        </p:cNvPr>
        <p:cNvGrpSpPr/>
        <p:nvPr/>
      </p:nvGrpSpPr>
      <p:grpSpPr>
        <a:xfrm>
          <a:off x="0" y="0"/>
          <a:ext cx="0" cy="0"/>
          <a:chOff x="0" y="0"/>
          <a:chExt cx="0" cy="0"/>
        </a:xfrm>
      </p:grpSpPr>
      <p:pic>
        <p:nvPicPr>
          <p:cNvPr id="3" name="Graphic 2" descr="Man with cane with solid fill">
            <a:extLst>
              <a:ext uri="{FF2B5EF4-FFF2-40B4-BE49-F238E27FC236}">
                <a16:creationId xmlns:a16="http://schemas.microsoft.com/office/drawing/2014/main" id="{AAEE6760-4642-4F35-7834-9FA0CD3C88EC}"/>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0811866" y="2106624"/>
            <a:ext cx="495546" cy="495546"/>
          </a:xfrm>
          <a:prstGeom prst="rect">
            <a:avLst/>
          </a:prstGeom>
        </p:spPr>
      </p:pic>
      <p:pic>
        <p:nvPicPr>
          <p:cNvPr id="13" name="Content Placeholder 4" descr="Man with solid fill">
            <a:extLst>
              <a:ext uri="{FF2B5EF4-FFF2-40B4-BE49-F238E27FC236}">
                <a16:creationId xmlns:a16="http://schemas.microsoft.com/office/drawing/2014/main" id="{7708B1AD-D7CA-B297-2CCC-DC0C1942D6FB}"/>
              </a:ext>
            </a:extLst>
          </p:cNvPr>
          <p:cNvPicPr>
            <a:picLocks noGrp="1" noChangeAspect="1"/>
          </p:cNvPicPr>
          <p:nvPr>
            <p:ph idx="1"/>
          </p:nvPr>
        </p:nvPicPr>
        <p:blipFill>
          <a:blip>
            <a:extLst>
              <a:ext uri="{96DAC541-7B7A-43D3-8B79-37D633B846F1}">
                <asvg:svgBlip xmlns:asvg="http://schemas.microsoft.com/office/drawing/2016/SVG/main" r:embed="rId4"/>
              </a:ext>
            </a:extLst>
          </a:blip>
          <a:stretch>
            <a:fillRect/>
          </a:stretch>
        </p:blipFill>
        <p:spPr>
          <a:xfrm>
            <a:off x="11276969" y="4419227"/>
            <a:ext cx="554724" cy="513078"/>
          </a:xfrm>
        </p:spPr>
      </p:pic>
      <p:sp>
        <p:nvSpPr>
          <p:cNvPr id="14" name="Google Shape;1885;p37">
            <a:extLst>
              <a:ext uri="{FF2B5EF4-FFF2-40B4-BE49-F238E27FC236}">
                <a16:creationId xmlns:a16="http://schemas.microsoft.com/office/drawing/2014/main" id="{67312E7A-FE28-4C24-B943-C9164D3181A6}"/>
              </a:ext>
            </a:extLst>
          </p:cNvPr>
          <p:cNvSpPr/>
          <p:nvPr/>
        </p:nvSpPr>
        <p:spPr>
          <a:xfrm>
            <a:off x="10283349" y="451227"/>
            <a:ext cx="2541964" cy="4908917"/>
          </a:xfrm>
          <a:custGeom>
            <a:avLst/>
            <a:gdLst/>
            <a:ahLst/>
            <a:cxnLst/>
            <a:rect l="l" t="t" r="r" b="b"/>
            <a:pathLst>
              <a:path w="94735" h="214021" extrusionOk="0">
                <a:moveTo>
                  <a:pt x="0" y="51938"/>
                </a:moveTo>
                <a:lnTo>
                  <a:pt x="12910" y="51938"/>
                </a:lnTo>
                <a:lnTo>
                  <a:pt x="12910" y="214021"/>
                </a:lnTo>
                <a:lnTo>
                  <a:pt x="81959" y="214021"/>
                </a:lnTo>
                <a:lnTo>
                  <a:pt x="81959" y="51938"/>
                </a:lnTo>
                <a:lnTo>
                  <a:pt x="94735" y="51938"/>
                </a:lnTo>
                <a:lnTo>
                  <a:pt x="47434" y="1"/>
                </a:lnTo>
                <a:lnTo>
                  <a:pt x="22483" y="27421"/>
                </a:lnTo>
                <a:lnTo>
                  <a:pt x="22483" y="10041"/>
                </a:lnTo>
                <a:lnTo>
                  <a:pt x="12910" y="10041"/>
                </a:lnTo>
                <a:lnTo>
                  <a:pt x="12910" y="37928"/>
                </a:lnTo>
                <a:close/>
                <a:moveTo>
                  <a:pt x="61211" y="165486"/>
                </a:moveTo>
                <a:cubicBezTo>
                  <a:pt x="63579" y="160916"/>
                  <a:pt x="68783" y="160916"/>
                  <a:pt x="71185" y="165486"/>
                </a:cubicBezTo>
                <a:lnTo>
                  <a:pt x="71185" y="183666"/>
                </a:lnTo>
                <a:lnTo>
                  <a:pt x="61211" y="183666"/>
                </a:lnTo>
                <a:close/>
                <a:moveTo>
                  <a:pt x="61211" y="133563"/>
                </a:moveTo>
                <a:cubicBezTo>
                  <a:pt x="63579" y="128993"/>
                  <a:pt x="68783" y="128993"/>
                  <a:pt x="71185" y="133563"/>
                </a:cubicBezTo>
                <a:lnTo>
                  <a:pt x="71185" y="151743"/>
                </a:lnTo>
                <a:lnTo>
                  <a:pt x="61211" y="151743"/>
                </a:lnTo>
                <a:close/>
                <a:moveTo>
                  <a:pt x="61211" y="101607"/>
                </a:moveTo>
                <a:cubicBezTo>
                  <a:pt x="63579" y="97070"/>
                  <a:pt x="68783" y="97070"/>
                  <a:pt x="71185" y="101607"/>
                </a:cubicBezTo>
                <a:lnTo>
                  <a:pt x="71185" y="119820"/>
                </a:lnTo>
                <a:lnTo>
                  <a:pt x="61211" y="119820"/>
                </a:lnTo>
                <a:close/>
                <a:moveTo>
                  <a:pt x="61211" y="69684"/>
                </a:moveTo>
                <a:cubicBezTo>
                  <a:pt x="63579" y="65114"/>
                  <a:pt x="68783" y="65114"/>
                  <a:pt x="71185" y="69684"/>
                </a:cubicBezTo>
                <a:lnTo>
                  <a:pt x="71185" y="87864"/>
                </a:lnTo>
                <a:lnTo>
                  <a:pt x="61211" y="87864"/>
                </a:lnTo>
                <a:close/>
                <a:moveTo>
                  <a:pt x="42431" y="165486"/>
                </a:moveTo>
                <a:cubicBezTo>
                  <a:pt x="44832" y="160916"/>
                  <a:pt x="50036" y="160916"/>
                  <a:pt x="52404" y="165486"/>
                </a:cubicBezTo>
                <a:lnTo>
                  <a:pt x="52404" y="183666"/>
                </a:lnTo>
                <a:lnTo>
                  <a:pt x="42431" y="183666"/>
                </a:lnTo>
                <a:close/>
                <a:moveTo>
                  <a:pt x="42431" y="133563"/>
                </a:moveTo>
                <a:cubicBezTo>
                  <a:pt x="44832" y="128993"/>
                  <a:pt x="50036" y="128993"/>
                  <a:pt x="52404" y="133563"/>
                </a:cubicBezTo>
                <a:lnTo>
                  <a:pt x="52404" y="151743"/>
                </a:lnTo>
                <a:lnTo>
                  <a:pt x="42431" y="151743"/>
                </a:lnTo>
                <a:close/>
                <a:moveTo>
                  <a:pt x="42431" y="101607"/>
                </a:moveTo>
                <a:cubicBezTo>
                  <a:pt x="44832" y="97070"/>
                  <a:pt x="50036" y="97070"/>
                  <a:pt x="52404" y="101607"/>
                </a:cubicBezTo>
                <a:lnTo>
                  <a:pt x="52404" y="119820"/>
                </a:lnTo>
                <a:lnTo>
                  <a:pt x="42431" y="119820"/>
                </a:lnTo>
                <a:close/>
                <a:moveTo>
                  <a:pt x="42431" y="69684"/>
                </a:moveTo>
                <a:cubicBezTo>
                  <a:pt x="44832" y="65114"/>
                  <a:pt x="50036" y="65114"/>
                  <a:pt x="52404" y="69684"/>
                </a:cubicBezTo>
                <a:lnTo>
                  <a:pt x="52404" y="87864"/>
                </a:lnTo>
                <a:lnTo>
                  <a:pt x="42431" y="87864"/>
                </a:lnTo>
                <a:close/>
                <a:moveTo>
                  <a:pt x="23684" y="165486"/>
                </a:moveTo>
                <a:cubicBezTo>
                  <a:pt x="26086" y="160916"/>
                  <a:pt x="31656" y="160916"/>
                  <a:pt x="34058" y="165486"/>
                </a:cubicBezTo>
                <a:lnTo>
                  <a:pt x="34058" y="183666"/>
                </a:lnTo>
                <a:lnTo>
                  <a:pt x="23684" y="183666"/>
                </a:lnTo>
                <a:close/>
                <a:moveTo>
                  <a:pt x="23684" y="133563"/>
                </a:moveTo>
                <a:cubicBezTo>
                  <a:pt x="26086" y="128993"/>
                  <a:pt x="31656" y="128993"/>
                  <a:pt x="34058" y="133563"/>
                </a:cubicBezTo>
                <a:lnTo>
                  <a:pt x="34058" y="151743"/>
                </a:lnTo>
                <a:lnTo>
                  <a:pt x="23684" y="151743"/>
                </a:lnTo>
                <a:close/>
                <a:moveTo>
                  <a:pt x="23684" y="101607"/>
                </a:moveTo>
                <a:cubicBezTo>
                  <a:pt x="26086" y="97070"/>
                  <a:pt x="31656" y="97070"/>
                  <a:pt x="34058" y="101607"/>
                </a:cubicBezTo>
                <a:lnTo>
                  <a:pt x="34058" y="119820"/>
                </a:lnTo>
                <a:lnTo>
                  <a:pt x="23684" y="119820"/>
                </a:lnTo>
                <a:close/>
                <a:moveTo>
                  <a:pt x="23684" y="69684"/>
                </a:moveTo>
                <a:cubicBezTo>
                  <a:pt x="26086" y="65114"/>
                  <a:pt x="31656" y="65114"/>
                  <a:pt x="34058" y="69684"/>
                </a:cubicBezTo>
                <a:lnTo>
                  <a:pt x="34058" y="87864"/>
                </a:lnTo>
                <a:lnTo>
                  <a:pt x="23684" y="87864"/>
                </a:lnTo>
                <a:close/>
              </a:path>
            </a:pathLst>
          </a:custGeom>
          <a:solidFill>
            <a:schemeClr val="accent1"/>
          </a:solidFill>
          <a:ln>
            <a:noFill/>
          </a:ln>
        </p:spPr>
        <p:txBody>
          <a:bodyPr spcFirstLastPara="1" wrap="square" lIns="91425" tIns="91425" rIns="91425" bIns="91425" anchor="ctr" anchorCtr="0">
            <a:noAutofit/>
          </a:bodyPr>
          <a:lstStyle/>
          <a:p>
            <a:endParaRPr lang="en-US" sz="1800">
              <a:latin typeface="Neue Haas Grotesk Text Pro" panose="020B0504020202020204" pitchFamily="34" charset="0"/>
            </a:endParaRPr>
          </a:p>
        </p:txBody>
      </p:sp>
      <p:sp>
        <p:nvSpPr>
          <p:cNvPr id="16" name="Otsikko 1">
            <a:extLst>
              <a:ext uri="{FF2B5EF4-FFF2-40B4-BE49-F238E27FC236}">
                <a16:creationId xmlns:a16="http://schemas.microsoft.com/office/drawing/2014/main" id="{1267BB7C-139D-3758-8500-3923CAB09131}"/>
              </a:ext>
            </a:extLst>
          </p:cNvPr>
          <p:cNvSpPr txBox="1">
            <a:spLocks/>
          </p:cNvSpPr>
          <p:nvPr/>
        </p:nvSpPr>
        <p:spPr>
          <a:xfrm>
            <a:off x="788671" y="1664397"/>
            <a:ext cx="2231288" cy="811934"/>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fi-FI" sz="2100" b="1" u="sng">
              <a:latin typeface="Neue Haas Grotesk Text Pro" panose="020B0504020202020204" pitchFamily="34" charset="0"/>
            </a:endParaRPr>
          </a:p>
        </p:txBody>
      </p:sp>
      <p:sp>
        <p:nvSpPr>
          <p:cNvPr id="15" name="Otsikko 1">
            <a:extLst>
              <a:ext uri="{FF2B5EF4-FFF2-40B4-BE49-F238E27FC236}">
                <a16:creationId xmlns:a16="http://schemas.microsoft.com/office/drawing/2014/main" id="{214E6D1E-75F2-C521-965F-00A4F098A36F}"/>
              </a:ext>
            </a:extLst>
          </p:cNvPr>
          <p:cNvSpPr txBox="1">
            <a:spLocks/>
          </p:cNvSpPr>
          <p:nvPr/>
        </p:nvSpPr>
        <p:spPr>
          <a:xfrm>
            <a:off x="787135" y="3220634"/>
            <a:ext cx="3783329" cy="95593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base"/>
            <a:endParaRPr lang="en-US" sz="2100" b="1">
              <a:latin typeface="Neue Haas Grotesk Text Pro" panose="020B0504020202020204" pitchFamily="34" charset="0"/>
            </a:endParaRPr>
          </a:p>
        </p:txBody>
      </p:sp>
      <p:pic>
        <p:nvPicPr>
          <p:cNvPr id="5" name="Picture 51" descr="A picture containing clipart&#10;&#10;Description automatically generated">
            <a:extLst>
              <a:ext uri="{FF2B5EF4-FFF2-40B4-BE49-F238E27FC236}">
                <a16:creationId xmlns:a16="http://schemas.microsoft.com/office/drawing/2014/main" id="{5A38C265-0F9B-C79C-75BB-895D4B53AC92}"/>
              </a:ext>
            </a:extLst>
          </p:cNvPr>
          <p:cNvPicPr>
            <a:picLocks noChangeAspect="1"/>
          </p:cNvPicPr>
          <p:nvPr/>
        </p:nvPicPr>
        <p:blipFill>
          <a:blip r:embed="rId5"/>
          <a:stretch>
            <a:fillRect/>
          </a:stretch>
        </p:blipFill>
        <p:spPr>
          <a:xfrm>
            <a:off x="6172157" y="3535748"/>
            <a:ext cx="819150" cy="466725"/>
          </a:xfrm>
          <a:prstGeom prst="rect">
            <a:avLst/>
          </a:prstGeom>
        </p:spPr>
      </p:pic>
      <p:pic>
        <p:nvPicPr>
          <p:cNvPr id="8" name="Picture 53" descr="A picture containing mollusk&#10;&#10;Description automatically generated">
            <a:extLst>
              <a:ext uri="{FF2B5EF4-FFF2-40B4-BE49-F238E27FC236}">
                <a16:creationId xmlns:a16="http://schemas.microsoft.com/office/drawing/2014/main" id="{4E7A2E77-AA65-1C47-2434-8BFA699DFC6C}"/>
              </a:ext>
            </a:extLst>
          </p:cNvPr>
          <p:cNvPicPr>
            <a:picLocks noChangeAspect="1"/>
          </p:cNvPicPr>
          <p:nvPr/>
        </p:nvPicPr>
        <p:blipFill>
          <a:blip r:embed="rId6"/>
          <a:stretch>
            <a:fillRect/>
          </a:stretch>
        </p:blipFill>
        <p:spPr>
          <a:xfrm>
            <a:off x="7936384" y="3024031"/>
            <a:ext cx="1792382" cy="811934"/>
          </a:xfrm>
          <a:prstGeom prst="rect">
            <a:avLst/>
          </a:prstGeom>
        </p:spPr>
      </p:pic>
      <p:grpSp>
        <p:nvGrpSpPr>
          <p:cNvPr id="21" name="Ryhmä 20">
            <a:extLst>
              <a:ext uri="{FF2B5EF4-FFF2-40B4-BE49-F238E27FC236}">
                <a16:creationId xmlns:a16="http://schemas.microsoft.com/office/drawing/2014/main" id="{6D1B70D0-2245-2B27-4056-49096D805786}"/>
              </a:ext>
            </a:extLst>
          </p:cNvPr>
          <p:cNvGrpSpPr/>
          <p:nvPr/>
        </p:nvGrpSpPr>
        <p:grpSpPr>
          <a:xfrm>
            <a:off x="101668" y="224854"/>
            <a:ext cx="3427139" cy="1900991"/>
            <a:chOff x="363474" y="1127745"/>
            <a:chExt cx="4733527" cy="2625628"/>
          </a:xfrm>
        </p:grpSpPr>
        <p:pic>
          <p:nvPicPr>
            <p:cNvPr id="7" name="Picture 52">
              <a:extLst>
                <a:ext uri="{FF2B5EF4-FFF2-40B4-BE49-F238E27FC236}">
                  <a16:creationId xmlns:a16="http://schemas.microsoft.com/office/drawing/2014/main" id="{A083155D-93CB-3407-2623-A7A79B5EC4A1}"/>
                </a:ext>
              </a:extLst>
            </p:cNvPr>
            <p:cNvPicPr>
              <a:picLocks noChangeAspect="1"/>
            </p:cNvPicPr>
            <p:nvPr/>
          </p:nvPicPr>
          <p:blipFill>
            <a:blip r:embed="rId7"/>
            <a:stretch>
              <a:fillRect/>
            </a:stretch>
          </p:blipFill>
          <p:spPr>
            <a:xfrm>
              <a:off x="363474" y="1127745"/>
              <a:ext cx="4733527" cy="2625628"/>
            </a:xfrm>
            <a:prstGeom prst="rect">
              <a:avLst/>
            </a:prstGeom>
          </p:spPr>
        </p:pic>
        <p:sp>
          <p:nvSpPr>
            <p:cNvPr id="9" name="Suorakulmio 8">
              <a:extLst>
                <a:ext uri="{FF2B5EF4-FFF2-40B4-BE49-F238E27FC236}">
                  <a16:creationId xmlns:a16="http://schemas.microsoft.com/office/drawing/2014/main" id="{180D12F2-4C19-20F8-9F1A-3F616048FDC1}"/>
                </a:ext>
              </a:extLst>
            </p:cNvPr>
            <p:cNvSpPr/>
            <p:nvPr/>
          </p:nvSpPr>
          <p:spPr>
            <a:xfrm>
              <a:off x="736676" y="2190132"/>
              <a:ext cx="3289936" cy="127458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fi-FI" sz="1050"/>
            </a:p>
          </p:txBody>
        </p:sp>
      </p:grpSp>
      <p:sp>
        <p:nvSpPr>
          <p:cNvPr id="6" name="Otsikko 1">
            <a:extLst>
              <a:ext uri="{FF2B5EF4-FFF2-40B4-BE49-F238E27FC236}">
                <a16:creationId xmlns:a16="http://schemas.microsoft.com/office/drawing/2014/main" id="{CB5AE42A-784A-4437-E6AD-D83E902AF0FF}"/>
              </a:ext>
            </a:extLst>
          </p:cNvPr>
          <p:cNvSpPr txBox="1">
            <a:spLocks/>
          </p:cNvSpPr>
          <p:nvPr/>
        </p:nvSpPr>
        <p:spPr>
          <a:xfrm>
            <a:off x="697607" y="966886"/>
            <a:ext cx="2235262" cy="955938"/>
          </a:xfrm>
          <a:prstGeom prst="rect">
            <a:avLst/>
          </a:prstGeom>
        </p:spPr>
        <p:txBody>
          <a:bodyPr vert="horz" lIns="68580" tIns="34290" rIns="68580" bIns="3429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base"/>
            <a:r>
              <a:rPr lang="fi-FI" sz="2100" b="1" err="1">
                <a:latin typeface="Neue Haas Grotesk Text Pro" panose="020B0504020202020204" pitchFamily="34" charset="0"/>
              </a:rPr>
              <a:t>Nothing</a:t>
            </a:r>
            <a:r>
              <a:rPr lang="fi-FI" sz="2100" b="1">
                <a:latin typeface="Neue Haas Grotesk Text Pro" panose="020B0504020202020204" pitchFamily="34" charset="0"/>
              </a:rPr>
              <a:t> </a:t>
            </a:r>
            <a:r>
              <a:rPr lang="fi-FI" sz="2100" b="1" err="1">
                <a:latin typeface="Neue Haas Grotesk Text Pro" panose="020B0504020202020204" pitchFamily="34" charset="0"/>
              </a:rPr>
              <a:t>changes</a:t>
            </a:r>
            <a:r>
              <a:rPr lang="fi-FI" sz="2100" b="1">
                <a:latin typeface="Neue Haas Grotesk Text Pro" panose="020B0504020202020204" pitchFamily="34" charset="0"/>
              </a:rPr>
              <a:t> </a:t>
            </a:r>
            <a:r>
              <a:rPr lang="fi-FI" sz="2100" b="1" err="1">
                <a:latin typeface="Neue Haas Grotesk Text Pro" panose="020B0504020202020204" pitchFamily="34" charset="0"/>
              </a:rPr>
              <a:t>until</a:t>
            </a:r>
            <a:r>
              <a:rPr lang="fi-FI" sz="2100" b="1">
                <a:latin typeface="Neue Haas Grotesk Text Pro" panose="020B0504020202020204" pitchFamily="34" charset="0"/>
              </a:rPr>
              <a:t> it </a:t>
            </a:r>
            <a:r>
              <a:rPr lang="fi-FI" sz="2100" b="1" err="1">
                <a:latin typeface="Neue Haas Grotesk Text Pro" panose="020B0504020202020204" pitchFamily="34" charset="0"/>
              </a:rPr>
              <a:t>becomes</a:t>
            </a:r>
            <a:r>
              <a:rPr lang="fi-FI" sz="2100" b="1">
                <a:latin typeface="Neue Haas Grotesk Text Pro" panose="020B0504020202020204" pitchFamily="34" charset="0"/>
              </a:rPr>
              <a:t> </a:t>
            </a:r>
            <a:r>
              <a:rPr lang="fi-FI" sz="2100" b="1" err="1">
                <a:latin typeface="Neue Haas Grotesk Text Pro" panose="020B0504020202020204" pitchFamily="34" charset="0"/>
              </a:rPr>
              <a:t>urgent</a:t>
            </a:r>
            <a:r>
              <a:rPr lang="fi-FI" sz="2100" b="1">
                <a:latin typeface="Neue Haas Grotesk Text Pro" panose="020B0504020202020204" pitchFamily="34" charset="0"/>
              </a:rPr>
              <a:t>.</a:t>
            </a:r>
            <a:r>
              <a:rPr lang="en-US" sz="2100" b="1">
                <a:latin typeface="Neue Haas Grotesk Text Pro" panose="020B0504020202020204" pitchFamily="34" charset="0"/>
              </a:rPr>
              <a:t>​</a:t>
            </a:r>
          </a:p>
        </p:txBody>
      </p:sp>
      <p:pic>
        <p:nvPicPr>
          <p:cNvPr id="10" name="Picture 14" descr="Logo&#10;&#10;Description automatically generated">
            <a:extLst>
              <a:ext uri="{FF2B5EF4-FFF2-40B4-BE49-F238E27FC236}">
                <a16:creationId xmlns:a16="http://schemas.microsoft.com/office/drawing/2014/main" id="{B8B83183-52B4-CC51-292E-4BA89B5C2BF5}"/>
              </a:ext>
            </a:extLst>
          </p:cNvPr>
          <p:cNvPicPr>
            <a:picLocks noChangeAspect="1"/>
          </p:cNvPicPr>
          <p:nvPr/>
        </p:nvPicPr>
        <p:blipFill>
          <a:blip r:embed="rId8"/>
          <a:stretch>
            <a:fillRect/>
          </a:stretch>
        </p:blipFill>
        <p:spPr>
          <a:xfrm>
            <a:off x="3913193" y="4162488"/>
            <a:ext cx="5010150" cy="1171575"/>
          </a:xfrm>
          <a:prstGeom prst="rect">
            <a:avLst/>
          </a:prstGeom>
        </p:spPr>
      </p:pic>
      <p:pic>
        <p:nvPicPr>
          <p:cNvPr id="11" name="Picture 36" descr="Background pattern&#10;&#10;Description automatically generated with medium confidence">
            <a:extLst>
              <a:ext uri="{FF2B5EF4-FFF2-40B4-BE49-F238E27FC236}">
                <a16:creationId xmlns:a16="http://schemas.microsoft.com/office/drawing/2014/main" id="{B61E59AF-91A3-B9BE-08BB-2DFD16EA308D}"/>
              </a:ext>
            </a:extLst>
          </p:cNvPr>
          <p:cNvPicPr>
            <a:picLocks noChangeAspect="1"/>
          </p:cNvPicPr>
          <p:nvPr/>
        </p:nvPicPr>
        <p:blipFill>
          <a:blip r:embed="rId9"/>
          <a:stretch>
            <a:fillRect/>
          </a:stretch>
        </p:blipFill>
        <p:spPr>
          <a:xfrm>
            <a:off x="3049223" y="4373381"/>
            <a:ext cx="1552575" cy="866775"/>
          </a:xfrm>
          <a:prstGeom prst="rect">
            <a:avLst/>
          </a:prstGeom>
        </p:spPr>
      </p:pic>
      <p:pic>
        <p:nvPicPr>
          <p:cNvPr id="12" name="Picture 40" descr="A close-up of a zebra&#10;&#10;Description automatically generated with medium confidence">
            <a:extLst>
              <a:ext uri="{FF2B5EF4-FFF2-40B4-BE49-F238E27FC236}">
                <a16:creationId xmlns:a16="http://schemas.microsoft.com/office/drawing/2014/main" id="{7A70C98A-14AB-783D-BF41-8303D801B0D1}"/>
              </a:ext>
            </a:extLst>
          </p:cNvPr>
          <p:cNvPicPr>
            <a:picLocks noChangeAspect="1"/>
          </p:cNvPicPr>
          <p:nvPr/>
        </p:nvPicPr>
        <p:blipFill>
          <a:blip r:embed="rId10"/>
          <a:stretch>
            <a:fillRect/>
          </a:stretch>
        </p:blipFill>
        <p:spPr>
          <a:xfrm>
            <a:off x="7533791" y="4224019"/>
            <a:ext cx="1771650" cy="1095375"/>
          </a:xfrm>
          <a:prstGeom prst="rect">
            <a:avLst/>
          </a:prstGeom>
        </p:spPr>
      </p:pic>
      <p:grpSp>
        <p:nvGrpSpPr>
          <p:cNvPr id="20" name="Ryhmä 19">
            <a:extLst>
              <a:ext uri="{FF2B5EF4-FFF2-40B4-BE49-F238E27FC236}">
                <a16:creationId xmlns:a16="http://schemas.microsoft.com/office/drawing/2014/main" id="{65F8EB9D-5D08-63D4-4AAB-1E08C3E4C3D5}"/>
              </a:ext>
            </a:extLst>
          </p:cNvPr>
          <p:cNvGrpSpPr/>
          <p:nvPr/>
        </p:nvGrpSpPr>
        <p:grpSpPr>
          <a:xfrm>
            <a:off x="1771139" y="1996306"/>
            <a:ext cx="3606807" cy="2055041"/>
            <a:chOff x="6173778" y="727939"/>
            <a:chExt cx="4340674" cy="2473175"/>
          </a:xfrm>
        </p:grpSpPr>
        <p:pic>
          <p:nvPicPr>
            <p:cNvPr id="17" name="Picture 51" descr="A picture containing clipart&#10;&#10;Description automatically generated">
              <a:extLst>
                <a:ext uri="{FF2B5EF4-FFF2-40B4-BE49-F238E27FC236}">
                  <a16:creationId xmlns:a16="http://schemas.microsoft.com/office/drawing/2014/main" id="{FEBA8B3A-FB73-061D-E76B-2E4525956EE0}"/>
                </a:ext>
              </a:extLst>
            </p:cNvPr>
            <p:cNvPicPr>
              <a:picLocks noChangeAspect="1"/>
            </p:cNvPicPr>
            <p:nvPr/>
          </p:nvPicPr>
          <p:blipFill>
            <a:blip r:embed="rId5"/>
            <a:stretch>
              <a:fillRect/>
            </a:stretch>
          </p:blipFill>
          <p:spPr>
            <a:xfrm>
              <a:off x="6173778" y="727939"/>
              <a:ext cx="4340674" cy="2473175"/>
            </a:xfrm>
            <a:prstGeom prst="rect">
              <a:avLst/>
            </a:prstGeom>
          </p:spPr>
        </p:pic>
        <p:sp>
          <p:nvSpPr>
            <p:cNvPr id="18" name="Suorakulmio 17">
              <a:extLst>
                <a:ext uri="{FF2B5EF4-FFF2-40B4-BE49-F238E27FC236}">
                  <a16:creationId xmlns:a16="http://schemas.microsoft.com/office/drawing/2014/main" id="{D3F11279-F1C0-5BC9-26A1-F662DE6566BA}"/>
                </a:ext>
              </a:extLst>
            </p:cNvPr>
            <p:cNvSpPr/>
            <p:nvPr/>
          </p:nvSpPr>
          <p:spPr>
            <a:xfrm>
              <a:off x="6956316" y="1530981"/>
              <a:ext cx="2775598" cy="94227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sz="1050"/>
            </a:p>
          </p:txBody>
        </p:sp>
      </p:grpSp>
      <p:sp>
        <p:nvSpPr>
          <p:cNvPr id="19" name="Otsikko 1">
            <a:extLst>
              <a:ext uri="{FF2B5EF4-FFF2-40B4-BE49-F238E27FC236}">
                <a16:creationId xmlns:a16="http://schemas.microsoft.com/office/drawing/2014/main" id="{4FE6164A-33B8-611D-AAEC-3919EF3A15A0}"/>
              </a:ext>
            </a:extLst>
          </p:cNvPr>
          <p:cNvSpPr txBox="1">
            <a:spLocks/>
          </p:cNvSpPr>
          <p:nvPr/>
        </p:nvSpPr>
        <p:spPr>
          <a:xfrm>
            <a:off x="2602441" y="2703677"/>
            <a:ext cx="2247971" cy="955938"/>
          </a:xfrm>
          <a:prstGeom prst="rect">
            <a:avLst/>
          </a:prstGeom>
        </p:spPr>
        <p:txBody>
          <a:bodyPr vert="horz" lIns="68580" tIns="34290" rIns="68580" bIns="3429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base"/>
            <a:r>
              <a:rPr lang="en-US" sz="2100" b="1">
                <a:latin typeface="Neue Haas Grotesk Text Pro" panose="020B0504020202020204" pitchFamily="34" charset="0"/>
              </a:rPr>
              <a:t>We know what is coming, and we are not prepared.</a:t>
            </a:r>
          </a:p>
        </p:txBody>
      </p:sp>
      <p:pic>
        <p:nvPicPr>
          <p:cNvPr id="30" name="Picture 43" descr="Sunburst chart&#10;&#10;Description automatically generated">
            <a:extLst>
              <a:ext uri="{FF2B5EF4-FFF2-40B4-BE49-F238E27FC236}">
                <a16:creationId xmlns:a16="http://schemas.microsoft.com/office/drawing/2014/main" id="{D4294CE8-386C-78FE-DDF8-251C6FE93441}"/>
              </a:ext>
            </a:extLst>
          </p:cNvPr>
          <p:cNvPicPr>
            <a:picLocks noChangeAspect="1"/>
          </p:cNvPicPr>
          <p:nvPr/>
        </p:nvPicPr>
        <p:blipFill>
          <a:blip r:embed="rId11"/>
          <a:stretch>
            <a:fillRect/>
          </a:stretch>
        </p:blipFill>
        <p:spPr>
          <a:xfrm>
            <a:off x="7052644" y="903245"/>
            <a:ext cx="1295400" cy="962025"/>
          </a:xfrm>
          <a:prstGeom prst="rect">
            <a:avLst/>
          </a:prstGeom>
        </p:spPr>
      </p:pic>
      <p:pic>
        <p:nvPicPr>
          <p:cNvPr id="31" name="Picture 51" descr="A picture containing clipart&#10;&#10;Description automatically generated">
            <a:extLst>
              <a:ext uri="{FF2B5EF4-FFF2-40B4-BE49-F238E27FC236}">
                <a16:creationId xmlns:a16="http://schemas.microsoft.com/office/drawing/2014/main" id="{CBBD243B-DB48-2307-6977-F5F82BB3F4B0}"/>
              </a:ext>
            </a:extLst>
          </p:cNvPr>
          <p:cNvPicPr>
            <a:picLocks noChangeAspect="1"/>
          </p:cNvPicPr>
          <p:nvPr/>
        </p:nvPicPr>
        <p:blipFill>
          <a:blip r:embed="rId5"/>
          <a:stretch>
            <a:fillRect/>
          </a:stretch>
        </p:blipFill>
        <p:spPr>
          <a:xfrm>
            <a:off x="7526809" y="1750195"/>
            <a:ext cx="819150" cy="466725"/>
          </a:xfrm>
          <a:prstGeom prst="rect">
            <a:avLst/>
          </a:prstGeom>
        </p:spPr>
      </p:pic>
      <p:pic>
        <p:nvPicPr>
          <p:cNvPr id="32" name="Picture 52">
            <a:extLst>
              <a:ext uri="{FF2B5EF4-FFF2-40B4-BE49-F238E27FC236}">
                <a16:creationId xmlns:a16="http://schemas.microsoft.com/office/drawing/2014/main" id="{366BB9B4-99D5-95F2-D172-28ED3A4C76D4}"/>
              </a:ext>
            </a:extLst>
          </p:cNvPr>
          <p:cNvPicPr>
            <a:picLocks noChangeAspect="1"/>
          </p:cNvPicPr>
          <p:nvPr/>
        </p:nvPicPr>
        <p:blipFill>
          <a:blip r:embed="rId7"/>
          <a:stretch>
            <a:fillRect/>
          </a:stretch>
        </p:blipFill>
        <p:spPr>
          <a:xfrm>
            <a:off x="5412676" y="1346060"/>
            <a:ext cx="1219200" cy="676275"/>
          </a:xfrm>
          <a:prstGeom prst="rect">
            <a:avLst/>
          </a:prstGeom>
        </p:spPr>
      </p:pic>
      <p:pic>
        <p:nvPicPr>
          <p:cNvPr id="33" name="Picture 53" descr="A picture containing mollusk&#10;&#10;Description automatically generated">
            <a:extLst>
              <a:ext uri="{FF2B5EF4-FFF2-40B4-BE49-F238E27FC236}">
                <a16:creationId xmlns:a16="http://schemas.microsoft.com/office/drawing/2014/main" id="{5605CC94-6175-5701-9A7C-57E60BDA01C6}"/>
              </a:ext>
            </a:extLst>
          </p:cNvPr>
          <p:cNvPicPr>
            <a:picLocks noChangeAspect="1"/>
          </p:cNvPicPr>
          <p:nvPr/>
        </p:nvPicPr>
        <p:blipFill>
          <a:blip r:embed="rId6"/>
          <a:stretch>
            <a:fillRect/>
          </a:stretch>
        </p:blipFill>
        <p:spPr>
          <a:xfrm>
            <a:off x="6122169" y="827524"/>
            <a:ext cx="1114425" cy="504825"/>
          </a:xfrm>
          <a:prstGeom prst="rect">
            <a:avLst/>
          </a:prstGeom>
        </p:spPr>
      </p:pic>
      <p:sp>
        <p:nvSpPr>
          <p:cNvPr id="34" name="Google Shape;198;p27">
            <a:extLst>
              <a:ext uri="{FF2B5EF4-FFF2-40B4-BE49-F238E27FC236}">
                <a16:creationId xmlns:a16="http://schemas.microsoft.com/office/drawing/2014/main" id="{850E386D-2702-AE4D-8479-A473622550F2}"/>
              </a:ext>
            </a:extLst>
          </p:cNvPr>
          <p:cNvSpPr txBox="1"/>
          <p:nvPr/>
        </p:nvSpPr>
        <p:spPr>
          <a:xfrm>
            <a:off x="381131" y="4743450"/>
            <a:ext cx="3941181" cy="268592"/>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defRPr/>
            </a:pPr>
            <a:r>
              <a:rPr lang="en-US" sz="525">
                <a:solidFill>
                  <a:schemeClr val="bg1"/>
                </a:solidFill>
                <a:latin typeface="Neue Haas Grotesk Text Pro" panose="020B0504020202020204" pitchFamily="34" charset="0"/>
                <a:ea typeface="Work Sans"/>
                <a:cs typeface="Work Sans"/>
                <a:sym typeface="Work Sans"/>
              </a:rPr>
              <a:t>Creative Commons CC BY 4.0 2026 </a:t>
            </a:r>
          </a:p>
          <a:p>
            <a:pPr lvl="0">
              <a:defRPr/>
            </a:pPr>
            <a:r>
              <a:rPr lang="en-US" sz="525">
                <a:solidFill>
                  <a:schemeClr val="bg1"/>
                </a:solidFill>
                <a:latin typeface="Neue Haas Grotesk Text Pro" panose="020B0504020202020204" pitchFamily="34" charset="0"/>
                <a:ea typeface="Work Sans"/>
                <a:cs typeface="Work Sans"/>
                <a:sym typeface="Work Sans"/>
              </a:rPr>
              <a:t>Nicole Kajander · Jenna Karvonen · Henna Kyrö · Kerttu Parkkinen · Giovanna Usai</a:t>
            </a:r>
            <a:br>
              <a:rPr lang="en-US" sz="525">
                <a:solidFill>
                  <a:schemeClr val="bg1"/>
                </a:solidFill>
                <a:latin typeface="Neue Haas Grotesk Text Pro" panose="020B0504020202020204" pitchFamily="34" charset="0"/>
                <a:ea typeface="Work Sans"/>
                <a:cs typeface="Work Sans"/>
                <a:sym typeface="Work Sans"/>
              </a:rPr>
            </a:br>
            <a:r>
              <a:rPr lang="en-US" sz="525">
                <a:solidFill>
                  <a:schemeClr val="bg1"/>
                </a:solidFill>
                <a:latin typeface="Neue Haas Grotesk Text Pro" panose="020B0504020202020204" pitchFamily="34" charset="0"/>
                <a:ea typeface="Work Sans"/>
                <a:cs typeface="Work Sans"/>
                <a:sym typeface="Work Sans"/>
              </a:rPr>
              <a:t>Design for Government course · Aalto University</a:t>
            </a:r>
            <a:endParaRPr lang="en-US" sz="975">
              <a:solidFill>
                <a:schemeClr val="bg1"/>
              </a:solidFill>
              <a:latin typeface="Neue Haas Grotesk Text Pro" panose="020B0504020202020204" pitchFamily="34" charset="0"/>
              <a:ea typeface="Work Sans"/>
              <a:cs typeface="Work Sans"/>
              <a:sym typeface="Work Sans"/>
            </a:endParaRPr>
          </a:p>
        </p:txBody>
      </p:sp>
      <p:sp>
        <p:nvSpPr>
          <p:cNvPr id="23" name="Google Shape;61;p17">
            <a:extLst>
              <a:ext uri="{FF2B5EF4-FFF2-40B4-BE49-F238E27FC236}">
                <a16:creationId xmlns:a16="http://schemas.microsoft.com/office/drawing/2014/main" id="{50B8578B-69F1-BF6E-9895-407890797447}"/>
              </a:ext>
            </a:extLst>
          </p:cNvPr>
          <p:cNvSpPr txBox="1">
            <a:spLocks/>
          </p:cNvSpPr>
          <p:nvPr/>
        </p:nvSpPr>
        <p:spPr>
          <a:xfrm>
            <a:off x="0" y="-1"/>
            <a:ext cx="9144000" cy="400051"/>
          </a:xfrm>
          <a:prstGeom prst="rect">
            <a:avLst/>
          </a:prstGeom>
        </p:spPr>
        <p:txBody>
          <a:bodyPr spcFirstLastPara="1" vert="horz" wrap="square" lIns="91425" tIns="91425" rIns="91425" bIns="91425" rtlCol="0" anchor="b" anchorCtr="0">
            <a:noAutofit/>
          </a:bodyPr>
          <a:lstStyle>
            <a:lvl1pPr algn="ctr" defTabSz="914400" rtl="0" eaLnBrk="1" latinLnBrk="0" hangingPunct="1">
              <a:lnSpc>
                <a:spcPct val="90000"/>
              </a:lnSpc>
              <a:spcBef>
                <a:spcPct val="0"/>
              </a:spcBef>
              <a:buNone/>
              <a:defRPr sz="6000" kern="1200">
                <a:solidFill>
                  <a:schemeClr val="tx1"/>
                </a:solidFill>
                <a:latin typeface="Neue Haas Grotesk Text Pro" panose="020B0504020202020204" pitchFamily="34" charset="0"/>
                <a:ea typeface="+mj-ea"/>
                <a:cs typeface="+mj-cs"/>
              </a:defRPr>
            </a:lvl1pPr>
          </a:lstStyle>
          <a:p>
            <a:pPr>
              <a:spcBef>
                <a:spcPts val="0"/>
              </a:spcBef>
            </a:pPr>
            <a:r>
              <a:rPr lang="en-US" sz="675" b="1">
                <a:highlight>
                  <a:srgbClr val="9FC9EB"/>
                </a:highlight>
                <a:latin typeface="Neue Haas Grotesk Text Pro"/>
              </a:rPr>
              <a:t>REFRAMING</a:t>
            </a:r>
            <a:r>
              <a:rPr lang="en-US" sz="675" b="1">
                <a:latin typeface="Neue Haas Grotesk Text Pro"/>
              </a:rPr>
              <a:t> / ANCHORING / RESEARCHING / TAKING ACTION / LEVERAGING / ENVISIONING</a:t>
            </a:r>
          </a:p>
        </p:txBody>
      </p:sp>
    </p:spTree>
    <p:extLst>
      <p:ext uri="{BB962C8B-B14F-4D97-AF65-F5344CB8AC3E}">
        <p14:creationId xmlns:p14="http://schemas.microsoft.com/office/powerpoint/2010/main" val="21200081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5A4C8"/>
        </a:solidFill>
        <a:effectLst/>
      </p:bgPr>
    </p:bg>
    <p:spTree>
      <p:nvGrpSpPr>
        <p:cNvPr id="1" name="">
          <a:extLst>
            <a:ext uri="{FF2B5EF4-FFF2-40B4-BE49-F238E27FC236}">
              <a16:creationId xmlns:a16="http://schemas.microsoft.com/office/drawing/2014/main" id="{B8476079-0B6C-675C-B59A-D6E6E7FD911C}"/>
            </a:ext>
          </a:extLst>
        </p:cNvPr>
        <p:cNvGrpSpPr/>
        <p:nvPr/>
      </p:nvGrpSpPr>
      <p:grpSpPr>
        <a:xfrm>
          <a:off x="0" y="0"/>
          <a:ext cx="0" cy="0"/>
          <a:chOff x="0" y="0"/>
          <a:chExt cx="0" cy="0"/>
        </a:xfrm>
      </p:grpSpPr>
      <p:grpSp>
        <p:nvGrpSpPr>
          <p:cNvPr id="8" name="Gruppo 7">
            <a:extLst>
              <a:ext uri="{FF2B5EF4-FFF2-40B4-BE49-F238E27FC236}">
                <a16:creationId xmlns:a16="http://schemas.microsoft.com/office/drawing/2014/main" id="{DF787B2C-1183-ACB3-02DB-4DF306BE1F67}"/>
              </a:ext>
            </a:extLst>
          </p:cNvPr>
          <p:cNvGrpSpPr/>
          <p:nvPr/>
        </p:nvGrpSpPr>
        <p:grpSpPr>
          <a:xfrm>
            <a:off x="4322312" y="-211770"/>
            <a:ext cx="5620151" cy="5733698"/>
            <a:chOff x="7514571" y="-282360"/>
            <a:chExt cx="5478766" cy="7644931"/>
          </a:xfrm>
        </p:grpSpPr>
        <p:pic>
          <p:nvPicPr>
            <p:cNvPr id="6" name="Elemento grafico 7">
              <a:extLst>
                <a:ext uri="{FF2B5EF4-FFF2-40B4-BE49-F238E27FC236}">
                  <a16:creationId xmlns:a16="http://schemas.microsoft.com/office/drawing/2014/main" id="{0842A18F-4F23-1028-3648-DB4D1CE0D1D2}"/>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rot="16200000">
              <a:off x="4009014" y="3293745"/>
              <a:ext cx="7503838" cy="492724"/>
            </a:xfrm>
            <a:prstGeom prst="rect">
              <a:avLst/>
            </a:prstGeom>
          </p:spPr>
        </p:pic>
        <p:sp>
          <p:nvSpPr>
            <p:cNvPr id="7" name="Rectangle 3">
              <a:extLst>
                <a:ext uri="{FF2B5EF4-FFF2-40B4-BE49-F238E27FC236}">
                  <a16:creationId xmlns:a16="http://schemas.microsoft.com/office/drawing/2014/main" id="{A73A4527-FFF2-1F51-8DDF-373406DA99BA}"/>
                </a:ext>
              </a:extLst>
            </p:cNvPr>
            <p:cNvSpPr/>
            <p:nvPr/>
          </p:nvSpPr>
          <p:spPr>
            <a:xfrm rot="10800000">
              <a:off x="7845440" y="-282360"/>
              <a:ext cx="5147897" cy="7644931"/>
            </a:xfrm>
            <a:prstGeom prst="rect">
              <a:avLst/>
            </a:prstGeom>
            <a:solidFill>
              <a:srgbClr val="E97132"/>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fi-FI" sz="1050"/>
            </a:p>
          </p:txBody>
        </p:sp>
      </p:grpSp>
      <p:pic>
        <p:nvPicPr>
          <p:cNvPr id="3" name="Graphic 2" descr="Man with cane with solid fill">
            <a:extLst>
              <a:ext uri="{FF2B5EF4-FFF2-40B4-BE49-F238E27FC236}">
                <a16:creationId xmlns:a16="http://schemas.microsoft.com/office/drawing/2014/main" id="{C92E0A97-1F42-800C-1677-F5D1EC9779DE}"/>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0811866" y="2106624"/>
            <a:ext cx="495546" cy="495546"/>
          </a:xfrm>
          <a:prstGeom prst="rect">
            <a:avLst/>
          </a:prstGeom>
        </p:spPr>
      </p:pic>
      <p:pic>
        <p:nvPicPr>
          <p:cNvPr id="13" name="Content Placeholder 4" descr="Man with solid fill">
            <a:extLst>
              <a:ext uri="{FF2B5EF4-FFF2-40B4-BE49-F238E27FC236}">
                <a16:creationId xmlns:a16="http://schemas.microsoft.com/office/drawing/2014/main" id="{F70F9B2A-8CA9-3985-81F1-0FBA46BBD311}"/>
              </a:ext>
            </a:extLst>
          </p:cNvPr>
          <p:cNvPicPr>
            <a:picLocks noGrp="1" noChangeAspect="1"/>
          </p:cNvPicPr>
          <p:nvPr>
            <p:ph idx="1"/>
          </p:nvPr>
        </p:nvPicPr>
        <p:blipFill>
          <a:blip>
            <a:extLst>
              <a:ext uri="{96DAC541-7B7A-43D3-8B79-37D633B846F1}">
                <asvg:svgBlip xmlns:asvg="http://schemas.microsoft.com/office/drawing/2016/SVG/main" r:embed="rId5"/>
              </a:ext>
            </a:extLst>
          </a:blip>
          <a:stretch>
            <a:fillRect/>
          </a:stretch>
        </p:blipFill>
        <p:spPr>
          <a:xfrm>
            <a:off x="11276969" y="4419227"/>
            <a:ext cx="554724" cy="513078"/>
          </a:xfrm>
        </p:spPr>
      </p:pic>
      <p:sp>
        <p:nvSpPr>
          <p:cNvPr id="14" name="Google Shape;1885;p37">
            <a:extLst>
              <a:ext uri="{FF2B5EF4-FFF2-40B4-BE49-F238E27FC236}">
                <a16:creationId xmlns:a16="http://schemas.microsoft.com/office/drawing/2014/main" id="{9808F409-46AC-EE6E-91C0-D8D8D55B7A22}"/>
              </a:ext>
            </a:extLst>
          </p:cNvPr>
          <p:cNvSpPr/>
          <p:nvPr/>
        </p:nvSpPr>
        <p:spPr>
          <a:xfrm>
            <a:off x="10283349" y="451227"/>
            <a:ext cx="2541964" cy="4908917"/>
          </a:xfrm>
          <a:custGeom>
            <a:avLst/>
            <a:gdLst/>
            <a:ahLst/>
            <a:cxnLst/>
            <a:rect l="l" t="t" r="r" b="b"/>
            <a:pathLst>
              <a:path w="94735" h="214021" extrusionOk="0">
                <a:moveTo>
                  <a:pt x="0" y="51938"/>
                </a:moveTo>
                <a:lnTo>
                  <a:pt x="12910" y="51938"/>
                </a:lnTo>
                <a:lnTo>
                  <a:pt x="12910" y="214021"/>
                </a:lnTo>
                <a:lnTo>
                  <a:pt x="81959" y="214021"/>
                </a:lnTo>
                <a:lnTo>
                  <a:pt x="81959" y="51938"/>
                </a:lnTo>
                <a:lnTo>
                  <a:pt x="94735" y="51938"/>
                </a:lnTo>
                <a:lnTo>
                  <a:pt x="47434" y="1"/>
                </a:lnTo>
                <a:lnTo>
                  <a:pt x="22483" y="27421"/>
                </a:lnTo>
                <a:lnTo>
                  <a:pt x="22483" y="10041"/>
                </a:lnTo>
                <a:lnTo>
                  <a:pt x="12910" y="10041"/>
                </a:lnTo>
                <a:lnTo>
                  <a:pt x="12910" y="37928"/>
                </a:lnTo>
                <a:close/>
                <a:moveTo>
                  <a:pt x="61211" y="165486"/>
                </a:moveTo>
                <a:cubicBezTo>
                  <a:pt x="63579" y="160916"/>
                  <a:pt x="68783" y="160916"/>
                  <a:pt x="71185" y="165486"/>
                </a:cubicBezTo>
                <a:lnTo>
                  <a:pt x="71185" y="183666"/>
                </a:lnTo>
                <a:lnTo>
                  <a:pt x="61211" y="183666"/>
                </a:lnTo>
                <a:close/>
                <a:moveTo>
                  <a:pt x="61211" y="133563"/>
                </a:moveTo>
                <a:cubicBezTo>
                  <a:pt x="63579" y="128993"/>
                  <a:pt x="68783" y="128993"/>
                  <a:pt x="71185" y="133563"/>
                </a:cubicBezTo>
                <a:lnTo>
                  <a:pt x="71185" y="151743"/>
                </a:lnTo>
                <a:lnTo>
                  <a:pt x="61211" y="151743"/>
                </a:lnTo>
                <a:close/>
                <a:moveTo>
                  <a:pt x="61211" y="101607"/>
                </a:moveTo>
                <a:cubicBezTo>
                  <a:pt x="63579" y="97070"/>
                  <a:pt x="68783" y="97070"/>
                  <a:pt x="71185" y="101607"/>
                </a:cubicBezTo>
                <a:lnTo>
                  <a:pt x="71185" y="119820"/>
                </a:lnTo>
                <a:lnTo>
                  <a:pt x="61211" y="119820"/>
                </a:lnTo>
                <a:close/>
                <a:moveTo>
                  <a:pt x="61211" y="69684"/>
                </a:moveTo>
                <a:cubicBezTo>
                  <a:pt x="63579" y="65114"/>
                  <a:pt x="68783" y="65114"/>
                  <a:pt x="71185" y="69684"/>
                </a:cubicBezTo>
                <a:lnTo>
                  <a:pt x="71185" y="87864"/>
                </a:lnTo>
                <a:lnTo>
                  <a:pt x="61211" y="87864"/>
                </a:lnTo>
                <a:close/>
                <a:moveTo>
                  <a:pt x="42431" y="165486"/>
                </a:moveTo>
                <a:cubicBezTo>
                  <a:pt x="44832" y="160916"/>
                  <a:pt x="50036" y="160916"/>
                  <a:pt x="52404" y="165486"/>
                </a:cubicBezTo>
                <a:lnTo>
                  <a:pt x="52404" y="183666"/>
                </a:lnTo>
                <a:lnTo>
                  <a:pt x="42431" y="183666"/>
                </a:lnTo>
                <a:close/>
                <a:moveTo>
                  <a:pt x="42431" y="133563"/>
                </a:moveTo>
                <a:cubicBezTo>
                  <a:pt x="44832" y="128993"/>
                  <a:pt x="50036" y="128993"/>
                  <a:pt x="52404" y="133563"/>
                </a:cubicBezTo>
                <a:lnTo>
                  <a:pt x="52404" y="151743"/>
                </a:lnTo>
                <a:lnTo>
                  <a:pt x="42431" y="151743"/>
                </a:lnTo>
                <a:close/>
                <a:moveTo>
                  <a:pt x="42431" y="101607"/>
                </a:moveTo>
                <a:cubicBezTo>
                  <a:pt x="44832" y="97070"/>
                  <a:pt x="50036" y="97070"/>
                  <a:pt x="52404" y="101607"/>
                </a:cubicBezTo>
                <a:lnTo>
                  <a:pt x="52404" y="119820"/>
                </a:lnTo>
                <a:lnTo>
                  <a:pt x="42431" y="119820"/>
                </a:lnTo>
                <a:close/>
                <a:moveTo>
                  <a:pt x="42431" y="69684"/>
                </a:moveTo>
                <a:cubicBezTo>
                  <a:pt x="44832" y="65114"/>
                  <a:pt x="50036" y="65114"/>
                  <a:pt x="52404" y="69684"/>
                </a:cubicBezTo>
                <a:lnTo>
                  <a:pt x="52404" y="87864"/>
                </a:lnTo>
                <a:lnTo>
                  <a:pt x="42431" y="87864"/>
                </a:lnTo>
                <a:close/>
                <a:moveTo>
                  <a:pt x="23684" y="165486"/>
                </a:moveTo>
                <a:cubicBezTo>
                  <a:pt x="26086" y="160916"/>
                  <a:pt x="31656" y="160916"/>
                  <a:pt x="34058" y="165486"/>
                </a:cubicBezTo>
                <a:lnTo>
                  <a:pt x="34058" y="183666"/>
                </a:lnTo>
                <a:lnTo>
                  <a:pt x="23684" y="183666"/>
                </a:lnTo>
                <a:close/>
                <a:moveTo>
                  <a:pt x="23684" y="133563"/>
                </a:moveTo>
                <a:cubicBezTo>
                  <a:pt x="26086" y="128993"/>
                  <a:pt x="31656" y="128993"/>
                  <a:pt x="34058" y="133563"/>
                </a:cubicBezTo>
                <a:lnTo>
                  <a:pt x="34058" y="151743"/>
                </a:lnTo>
                <a:lnTo>
                  <a:pt x="23684" y="151743"/>
                </a:lnTo>
                <a:close/>
                <a:moveTo>
                  <a:pt x="23684" y="101607"/>
                </a:moveTo>
                <a:cubicBezTo>
                  <a:pt x="26086" y="97070"/>
                  <a:pt x="31656" y="97070"/>
                  <a:pt x="34058" y="101607"/>
                </a:cubicBezTo>
                <a:lnTo>
                  <a:pt x="34058" y="119820"/>
                </a:lnTo>
                <a:lnTo>
                  <a:pt x="23684" y="119820"/>
                </a:lnTo>
                <a:close/>
                <a:moveTo>
                  <a:pt x="23684" y="69684"/>
                </a:moveTo>
                <a:cubicBezTo>
                  <a:pt x="26086" y="65114"/>
                  <a:pt x="31656" y="65114"/>
                  <a:pt x="34058" y="69684"/>
                </a:cubicBezTo>
                <a:lnTo>
                  <a:pt x="34058" y="87864"/>
                </a:lnTo>
                <a:lnTo>
                  <a:pt x="23684" y="87864"/>
                </a:lnTo>
                <a:close/>
              </a:path>
            </a:pathLst>
          </a:custGeom>
          <a:solidFill>
            <a:schemeClr val="accent1"/>
          </a:solidFill>
          <a:ln>
            <a:noFill/>
          </a:ln>
        </p:spPr>
        <p:txBody>
          <a:bodyPr spcFirstLastPara="1" wrap="square" lIns="91425" tIns="91425" rIns="91425" bIns="91425" anchor="ctr" anchorCtr="0">
            <a:noAutofit/>
          </a:bodyPr>
          <a:lstStyle/>
          <a:p>
            <a:endParaRPr lang="en-US" sz="1800">
              <a:latin typeface="Neue Haas Grotesk Text Pro" panose="020B0504020202020204" pitchFamily="34" charset="0"/>
            </a:endParaRPr>
          </a:p>
        </p:txBody>
      </p:sp>
      <p:sp>
        <p:nvSpPr>
          <p:cNvPr id="15" name="Otsikko 1">
            <a:extLst>
              <a:ext uri="{FF2B5EF4-FFF2-40B4-BE49-F238E27FC236}">
                <a16:creationId xmlns:a16="http://schemas.microsoft.com/office/drawing/2014/main" id="{8929EB51-9DEC-C95D-815B-6F549A41A3CB}"/>
              </a:ext>
            </a:extLst>
          </p:cNvPr>
          <p:cNvSpPr txBox="1">
            <a:spLocks/>
          </p:cNvSpPr>
          <p:nvPr/>
        </p:nvSpPr>
        <p:spPr>
          <a:xfrm>
            <a:off x="787135" y="3220634"/>
            <a:ext cx="3783329" cy="95593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base"/>
            <a:endParaRPr lang="en-US" sz="2100" b="1">
              <a:latin typeface="Neue Haas Grotesk Text Pro" panose="020B0504020202020204" pitchFamily="34" charset="0"/>
            </a:endParaRPr>
          </a:p>
        </p:txBody>
      </p:sp>
      <p:sp>
        <p:nvSpPr>
          <p:cNvPr id="5" name="TextBox 4">
            <a:extLst>
              <a:ext uri="{FF2B5EF4-FFF2-40B4-BE49-F238E27FC236}">
                <a16:creationId xmlns:a16="http://schemas.microsoft.com/office/drawing/2014/main" id="{59ED5B9D-5553-6461-443B-6DA7558DA5D2}"/>
              </a:ext>
            </a:extLst>
          </p:cNvPr>
          <p:cNvSpPr txBox="1"/>
          <p:nvPr/>
        </p:nvSpPr>
        <p:spPr>
          <a:xfrm>
            <a:off x="787135" y="2017753"/>
            <a:ext cx="2814920" cy="1107996"/>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fi-FI" sz="2250" b="1" err="1">
                <a:highlight>
                  <a:srgbClr val="E97132"/>
                </a:highlight>
                <a:latin typeface="Neue Haas Grotesk Text Pro"/>
              </a:rPr>
              <a:t>Reactive</a:t>
            </a:r>
            <a:r>
              <a:rPr lang="fi-FI" sz="2250" b="1">
                <a:highlight>
                  <a:srgbClr val="E97132"/>
                </a:highlight>
                <a:latin typeface="Neue Haas Grotesk Text Pro"/>
              </a:rPr>
              <a:t> </a:t>
            </a:r>
            <a:r>
              <a:rPr lang="fi-FI" sz="2250" b="1" err="1">
                <a:highlight>
                  <a:srgbClr val="E97132"/>
                </a:highlight>
                <a:latin typeface="Neue Haas Grotesk Text Pro"/>
              </a:rPr>
              <a:t>crisis</a:t>
            </a:r>
            <a:r>
              <a:rPr lang="fi-FI" sz="2250" b="1">
                <a:highlight>
                  <a:srgbClr val="E97132"/>
                </a:highlight>
                <a:latin typeface="Neue Haas Grotesk Text Pro"/>
              </a:rPr>
              <a:t> management</a:t>
            </a:r>
            <a:r>
              <a:rPr lang="fi-FI" sz="2250" b="1">
                <a:latin typeface="Neue Haas Grotesk Text Pro"/>
              </a:rPr>
              <a:t> is </a:t>
            </a:r>
            <a:r>
              <a:rPr lang="fi-FI" sz="2250" b="1" err="1">
                <a:latin typeface="Neue Haas Grotesk Text Pro"/>
              </a:rPr>
              <a:t>not</a:t>
            </a:r>
            <a:r>
              <a:rPr lang="fi-FI" sz="2250" b="1">
                <a:latin typeface="Neue Haas Grotesk Text Pro"/>
              </a:rPr>
              <a:t> </a:t>
            </a:r>
            <a:r>
              <a:rPr lang="fi-FI" sz="2250" b="1" err="1">
                <a:latin typeface="Neue Haas Grotesk Text Pro"/>
              </a:rPr>
              <a:t>the</a:t>
            </a:r>
            <a:r>
              <a:rPr lang="fi-FI" sz="2250" b="1">
                <a:latin typeface="Neue Haas Grotesk Text Pro"/>
              </a:rPr>
              <a:t> </a:t>
            </a:r>
            <a:r>
              <a:rPr lang="fi-FI" sz="2250" b="1" err="1">
                <a:latin typeface="Neue Haas Grotesk Text Pro"/>
              </a:rPr>
              <a:t>only</a:t>
            </a:r>
            <a:r>
              <a:rPr lang="fi-FI" sz="2250" b="1">
                <a:latin typeface="Neue Haas Grotesk Text Pro"/>
              </a:rPr>
              <a:t> option.​</a:t>
            </a:r>
            <a:r>
              <a:rPr lang="fi-FI" sz="2250" b="1">
                <a:latin typeface="Neue Haas Grotesk Text Pro"/>
                <a:ea typeface="Neue Haas Grotesk Text Pro"/>
                <a:cs typeface="Neue Haas Grotesk Text Pro"/>
              </a:rPr>
              <a:t>​</a:t>
            </a:r>
            <a:endParaRPr lang="fi-FI" sz="2250" b="1"/>
          </a:p>
        </p:txBody>
      </p:sp>
      <p:sp>
        <p:nvSpPr>
          <p:cNvPr id="17" name="Google Shape;198;p27">
            <a:extLst>
              <a:ext uri="{FF2B5EF4-FFF2-40B4-BE49-F238E27FC236}">
                <a16:creationId xmlns:a16="http://schemas.microsoft.com/office/drawing/2014/main" id="{9F95D62A-8311-C7ED-8FEB-D21254EE40CA}"/>
              </a:ext>
            </a:extLst>
          </p:cNvPr>
          <p:cNvSpPr txBox="1"/>
          <p:nvPr/>
        </p:nvSpPr>
        <p:spPr>
          <a:xfrm>
            <a:off x="381131" y="4743450"/>
            <a:ext cx="3941181" cy="268592"/>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defRPr/>
            </a:pPr>
            <a:r>
              <a:rPr lang="en-US" sz="525">
                <a:solidFill>
                  <a:schemeClr val="bg1"/>
                </a:solidFill>
                <a:latin typeface="Neue Haas Grotesk Text Pro" panose="020B0504020202020204" pitchFamily="34" charset="0"/>
                <a:ea typeface="Work Sans"/>
                <a:cs typeface="Work Sans"/>
                <a:sym typeface="Work Sans"/>
              </a:rPr>
              <a:t>Creative Commons CC BY 4.0 2026 </a:t>
            </a:r>
          </a:p>
          <a:p>
            <a:pPr lvl="0">
              <a:defRPr/>
            </a:pPr>
            <a:r>
              <a:rPr lang="en-US" sz="525">
                <a:solidFill>
                  <a:schemeClr val="bg1"/>
                </a:solidFill>
                <a:latin typeface="Neue Haas Grotesk Text Pro" panose="020B0504020202020204" pitchFamily="34" charset="0"/>
                <a:ea typeface="Work Sans"/>
                <a:cs typeface="Work Sans"/>
                <a:sym typeface="Work Sans"/>
              </a:rPr>
              <a:t>Nicole Kajander · Jenna Karvonen · Henna Kyrö · Kerttu Parkkinen · Giovanna Usai</a:t>
            </a:r>
            <a:br>
              <a:rPr lang="en-US" sz="525">
                <a:solidFill>
                  <a:schemeClr val="bg1"/>
                </a:solidFill>
                <a:latin typeface="Neue Haas Grotesk Text Pro" panose="020B0504020202020204" pitchFamily="34" charset="0"/>
                <a:ea typeface="Work Sans"/>
                <a:cs typeface="Work Sans"/>
                <a:sym typeface="Work Sans"/>
              </a:rPr>
            </a:br>
            <a:r>
              <a:rPr lang="en-US" sz="525">
                <a:solidFill>
                  <a:schemeClr val="bg1"/>
                </a:solidFill>
                <a:latin typeface="Neue Haas Grotesk Text Pro" panose="020B0504020202020204" pitchFamily="34" charset="0"/>
                <a:ea typeface="Work Sans"/>
                <a:cs typeface="Work Sans"/>
                <a:sym typeface="Work Sans"/>
              </a:rPr>
              <a:t>Design for Government course · Aalto University</a:t>
            </a:r>
            <a:endParaRPr lang="en-US" sz="975">
              <a:solidFill>
                <a:schemeClr val="bg1"/>
              </a:solidFill>
              <a:latin typeface="Neue Haas Grotesk Text Pro" panose="020B0504020202020204" pitchFamily="34" charset="0"/>
              <a:ea typeface="Work Sans"/>
              <a:cs typeface="Work Sans"/>
              <a:sym typeface="Work Sans"/>
            </a:endParaRPr>
          </a:p>
        </p:txBody>
      </p:sp>
      <p:sp>
        <p:nvSpPr>
          <p:cNvPr id="10" name="Google Shape;61;p17">
            <a:extLst>
              <a:ext uri="{FF2B5EF4-FFF2-40B4-BE49-F238E27FC236}">
                <a16:creationId xmlns:a16="http://schemas.microsoft.com/office/drawing/2014/main" id="{FD8A8719-42E1-69C9-925D-A6978FFA3889}"/>
              </a:ext>
            </a:extLst>
          </p:cNvPr>
          <p:cNvSpPr txBox="1">
            <a:spLocks/>
          </p:cNvSpPr>
          <p:nvPr/>
        </p:nvSpPr>
        <p:spPr>
          <a:xfrm>
            <a:off x="0" y="-1"/>
            <a:ext cx="9144000" cy="400051"/>
          </a:xfrm>
          <a:prstGeom prst="rect">
            <a:avLst/>
          </a:prstGeom>
        </p:spPr>
        <p:txBody>
          <a:bodyPr spcFirstLastPara="1" vert="horz" wrap="square" lIns="91425" tIns="91425" rIns="91425" bIns="91425" rtlCol="0" anchor="b" anchorCtr="0">
            <a:noAutofit/>
          </a:bodyPr>
          <a:lstStyle>
            <a:lvl1pPr algn="ctr" defTabSz="914400" rtl="0" eaLnBrk="1" latinLnBrk="0" hangingPunct="1">
              <a:lnSpc>
                <a:spcPct val="90000"/>
              </a:lnSpc>
              <a:spcBef>
                <a:spcPct val="0"/>
              </a:spcBef>
              <a:buNone/>
              <a:defRPr sz="6000" kern="1200">
                <a:solidFill>
                  <a:schemeClr val="tx1"/>
                </a:solidFill>
                <a:latin typeface="Neue Haas Grotesk Text Pro" panose="020B0504020202020204" pitchFamily="34" charset="0"/>
                <a:ea typeface="+mj-ea"/>
                <a:cs typeface="+mj-cs"/>
              </a:defRPr>
            </a:lvl1pPr>
          </a:lstStyle>
          <a:p>
            <a:pPr>
              <a:spcBef>
                <a:spcPts val="0"/>
              </a:spcBef>
            </a:pPr>
            <a:r>
              <a:rPr lang="en-US" sz="675" b="1">
                <a:highlight>
                  <a:srgbClr val="9FC9EB"/>
                </a:highlight>
                <a:latin typeface="Neue Haas Grotesk Text Pro"/>
              </a:rPr>
              <a:t>REFRAMING</a:t>
            </a:r>
            <a:r>
              <a:rPr lang="en-US" sz="675" b="1">
                <a:latin typeface="Neue Haas Grotesk Text Pro"/>
              </a:rPr>
              <a:t> / ANCHORING / RESEARCHING / TAKING ACTION / LEVERAGING / ENVISIONING</a:t>
            </a:r>
          </a:p>
        </p:txBody>
      </p:sp>
    </p:spTree>
    <p:extLst>
      <p:ext uri="{BB962C8B-B14F-4D97-AF65-F5344CB8AC3E}">
        <p14:creationId xmlns:p14="http://schemas.microsoft.com/office/powerpoint/2010/main" val="1374447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5A4C8"/>
        </a:solidFill>
        <a:effectLst/>
      </p:bgPr>
    </p:bg>
    <p:spTree>
      <p:nvGrpSpPr>
        <p:cNvPr id="1" name="">
          <a:extLst>
            <a:ext uri="{FF2B5EF4-FFF2-40B4-BE49-F238E27FC236}">
              <a16:creationId xmlns:a16="http://schemas.microsoft.com/office/drawing/2014/main" id="{AFDF9F66-B73E-DD63-0029-FF9273067E5A}"/>
            </a:ext>
          </a:extLst>
        </p:cNvPr>
        <p:cNvGrpSpPr/>
        <p:nvPr/>
      </p:nvGrpSpPr>
      <p:grpSpPr>
        <a:xfrm>
          <a:off x="0" y="0"/>
          <a:ext cx="0" cy="0"/>
          <a:chOff x="0" y="0"/>
          <a:chExt cx="0" cy="0"/>
        </a:xfrm>
      </p:grpSpPr>
      <p:grpSp>
        <p:nvGrpSpPr>
          <p:cNvPr id="10" name="Gruppo 7">
            <a:extLst>
              <a:ext uri="{FF2B5EF4-FFF2-40B4-BE49-F238E27FC236}">
                <a16:creationId xmlns:a16="http://schemas.microsoft.com/office/drawing/2014/main" id="{DA8D445D-4BF7-7F09-2663-419F4A1768EE}"/>
              </a:ext>
            </a:extLst>
          </p:cNvPr>
          <p:cNvGrpSpPr/>
          <p:nvPr/>
        </p:nvGrpSpPr>
        <p:grpSpPr>
          <a:xfrm>
            <a:off x="4322312" y="-211770"/>
            <a:ext cx="5620151" cy="5733698"/>
            <a:chOff x="7514571" y="-282360"/>
            <a:chExt cx="5478766" cy="7644931"/>
          </a:xfrm>
        </p:grpSpPr>
        <p:pic>
          <p:nvPicPr>
            <p:cNvPr id="11" name="Elemento grafico 7">
              <a:extLst>
                <a:ext uri="{FF2B5EF4-FFF2-40B4-BE49-F238E27FC236}">
                  <a16:creationId xmlns:a16="http://schemas.microsoft.com/office/drawing/2014/main" id="{8ADD8A42-F313-02DF-D8A7-2578E299D555}"/>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rot="16200000">
              <a:off x="4009014" y="3293745"/>
              <a:ext cx="7503838" cy="492724"/>
            </a:xfrm>
            <a:prstGeom prst="rect">
              <a:avLst/>
            </a:prstGeom>
          </p:spPr>
        </p:pic>
        <p:sp>
          <p:nvSpPr>
            <p:cNvPr id="12" name="Rectangle 3">
              <a:extLst>
                <a:ext uri="{FF2B5EF4-FFF2-40B4-BE49-F238E27FC236}">
                  <a16:creationId xmlns:a16="http://schemas.microsoft.com/office/drawing/2014/main" id="{1184345B-615D-D644-39DA-02FFF0B86B1B}"/>
                </a:ext>
              </a:extLst>
            </p:cNvPr>
            <p:cNvSpPr/>
            <p:nvPr/>
          </p:nvSpPr>
          <p:spPr>
            <a:xfrm rot="10800000">
              <a:off x="7845440" y="-282360"/>
              <a:ext cx="5147897" cy="7644931"/>
            </a:xfrm>
            <a:prstGeom prst="rect">
              <a:avLst/>
            </a:prstGeom>
            <a:solidFill>
              <a:srgbClr val="E97132"/>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fi-FI" sz="1050"/>
            </a:p>
          </p:txBody>
        </p:sp>
      </p:grpSp>
      <p:pic>
        <p:nvPicPr>
          <p:cNvPr id="3" name="Graphic 2" descr="Man with cane with solid fill">
            <a:extLst>
              <a:ext uri="{FF2B5EF4-FFF2-40B4-BE49-F238E27FC236}">
                <a16:creationId xmlns:a16="http://schemas.microsoft.com/office/drawing/2014/main" id="{D0B48BB3-A508-08D8-FB04-BBF8ED859A5C}"/>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0811866" y="2106624"/>
            <a:ext cx="495546" cy="495546"/>
          </a:xfrm>
          <a:prstGeom prst="rect">
            <a:avLst/>
          </a:prstGeom>
        </p:spPr>
      </p:pic>
      <p:pic>
        <p:nvPicPr>
          <p:cNvPr id="13" name="Content Placeholder 4" descr="Man with solid fill">
            <a:extLst>
              <a:ext uri="{FF2B5EF4-FFF2-40B4-BE49-F238E27FC236}">
                <a16:creationId xmlns:a16="http://schemas.microsoft.com/office/drawing/2014/main" id="{4DE4AE82-237F-5ECB-B26F-507077418D60}"/>
              </a:ext>
            </a:extLst>
          </p:cNvPr>
          <p:cNvPicPr>
            <a:picLocks noGrp="1" noChangeAspect="1"/>
          </p:cNvPicPr>
          <p:nvPr>
            <p:ph idx="1"/>
          </p:nvPr>
        </p:nvPicPr>
        <p:blipFill>
          <a:blip>
            <a:extLst>
              <a:ext uri="{96DAC541-7B7A-43D3-8B79-37D633B846F1}">
                <asvg:svgBlip xmlns:asvg="http://schemas.microsoft.com/office/drawing/2016/SVG/main" r:embed="rId5"/>
              </a:ext>
            </a:extLst>
          </a:blip>
          <a:stretch>
            <a:fillRect/>
          </a:stretch>
        </p:blipFill>
        <p:spPr>
          <a:xfrm>
            <a:off x="11276969" y="4419227"/>
            <a:ext cx="554724" cy="513078"/>
          </a:xfrm>
        </p:spPr>
      </p:pic>
      <p:sp>
        <p:nvSpPr>
          <p:cNvPr id="14" name="Google Shape;1885;p37">
            <a:extLst>
              <a:ext uri="{FF2B5EF4-FFF2-40B4-BE49-F238E27FC236}">
                <a16:creationId xmlns:a16="http://schemas.microsoft.com/office/drawing/2014/main" id="{901BF7DF-38D4-4527-714A-5A36BB1AF2C0}"/>
              </a:ext>
            </a:extLst>
          </p:cNvPr>
          <p:cNvSpPr/>
          <p:nvPr/>
        </p:nvSpPr>
        <p:spPr>
          <a:xfrm>
            <a:off x="10283349" y="451227"/>
            <a:ext cx="2541964" cy="4908917"/>
          </a:xfrm>
          <a:custGeom>
            <a:avLst/>
            <a:gdLst/>
            <a:ahLst/>
            <a:cxnLst/>
            <a:rect l="l" t="t" r="r" b="b"/>
            <a:pathLst>
              <a:path w="94735" h="214021" extrusionOk="0">
                <a:moveTo>
                  <a:pt x="0" y="51938"/>
                </a:moveTo>
                <a:lnTo>
                  <a:pt x="12910" y="51938"/>
                </a:lnTo>
                <a:lnTo>
                  <a:pt x="12910" y="214021"/>
                </a:lnTo>
                <a:lnTo>
                  <a:pt x="81959" y="214021"/>
                </a:lnTo>
                <a:lnTo>
                  <a:pt x="81959" y="51938"/>
                </a:lnTo>
                <a:lnTo>
                  <a:pt x="94735" y="51938"/>
                </a:lnTo>
                <a:lnTo>
                  <a:pt x="47434" y="1"/>
                </a:lnTo>
                <a:lnTo>
                  <a:pt x="22483" y="27421"/>
                </a:lnTo>
                <a:lnTo>
                  <a:pt x="22483" y="10041"/>
                </a:lnTo>
                <a:lnTo>
                  <a:pt x="12910" y="10041"/>
                </a:lnTo>
                <a:lnTo>
                  <a:pt x="12910" y="37928"/>
                </a:lnTo>
                <a:close/>
                <a:moveTo>
                  <a:pt x="61211" y="165486"/>
                </a:moveTo>
                <a:cubicBezTo>
                  <a:pt x="63579" y="160916"/>
                  <a:pt x="68783" y="160916"/>
                  <a:pt x="71185" y="165486"/>
                </a:cubicBezTo>
                <a:lnTo>
                  <a:pt x="71185" y="183666"/>
                </a:lnTo>
                <a:lnTo>
                  <a:pt x="61211" y="183666"/>
                </a:lnTo>
                <a:close/>
                <a:moveTo>
                  <a:pt x="61211" y="133563"/>
                </a:moveTo>
                <a:cubicBezTo>
                  <a:pt x="63579" y="128993"/>
                  <a:pt x="68783" y="128993"/>
                  <a:pt x="71185" y="133563"/>
                </a:cubicBezTo>
                <a:lnTo>
                  <a:pt x="71185" y="151743"/>
                </a:lnTo>
                <a:lnTo>
                  <a:pt x="61211" y="151743"/>
                </a:lnTo>
                <a:close/>
                <a:moveTo>
                  <a:pt x="61211" y="101607"/>
                </a:moveTo>
                <a:cubicBezTo>
                  <a:pt x="63579" y="97070"/>
                  <a:pt x="68783" y="97070"/>
                  <a:pt x="71185" y="101607"/>
                </a:cubicBezTo>
                <a:lnTo>
                  <a:pt x="71185" y="119820"/>
                </a:lnTo>
                <a:lnTo>
                  <a:pt x="61211" y="119820"/>
                </a:lnTo>
                <a:close/>
                <a:moveTo>
                  <a:pt x="61211" y="69684"/>
                </a:moveTo>
                <a:cubicBezTo>
                  <a:pt x="63579" y="65114"/>
                  <a:pt x="68783" y="65114"/>
                  <a:pt x="71185" y="69684"/>
                </a:cubicBezTo>
                <a:lnTo>
                  <a:pt x="71185" y="87864"/>
                </a:lnTo>
                <a:lnTo>
                  <a:pt x="61211" y="87864"/>
                </a:lnTo>
                <a:close/>
                <a:moveTo>
                  <a:pt x="42431" y="165486"/>
                </a:moveTo>
                <a:cubicBezTo>
                  <a:pt x="44832" y="160916"/>
                  <a:pt x="50036" y="160916"/>
                  <a:pt x="52404" y="165486"/>
                </a:cubicBezTo>
                <a:lnTo>
                  <a:pt x="52404" y="183666"/>
                </a:lnTo>
                <a:lnTo>
                  <a:pt x="42431" y="183666"/>
                </a:lnTo>
                <a:close/>
                <a:moveTo>
                  <a:pt x="42431" y="133563"/>
                </a:moveTo>
                <a:cubicBezTo>
                  <a:pt x="44832" y="128993"/>
                  <a:pt x="50036" y="128993"/>
                  <a:pt x="52404" y="133563"/>
                </a:cubicBezTo>
                <a:lnTo>
                  <a:pt x="52404" y="151743"/>
                </a:lnTo>
                <a:lnTo>
                  <a:pt x="42431" y="151743"/>
                </a:lnTo>
                <a:close/>
                <a:moveTo>
                  <a:pt x="42431" y="101607"/>
                </a:moveTo>
                <a:cubicBezTo>
                  <a:pt x="44832" y="97070"/>
                  <a:pt x="50036" y="97070"/>
                  <a:pt x="52404" y="101607"/>
                </a:cubicBezTo>
                <a:lnTo>
                  <a:pt x="52404" y="119820"/>
                </a:lnTo>
                <a:lnTo>
                  <a:pt x="42431" y="119820"/>
                </a:lnTo>
                <a:close/>
                <a:moveTo>
                  <a:pt x="42431" y="69684"/>
                </a:moveTo>
                <a:cubicBezTo>
                  <a:pt x="44832" y="65114"/>
                  <a:pt x="50036" y="65114"/>
                  <a:pt x="52404" y="69684"/>
                </a:cubicBezTo>
                <a:lnTo>
                  <a:pt x="52404" y="87864"/>
                </a:lnTo>
                <a:lnTo>
                  <a:pt x="42431" y="87864"/>
                </a:lnTo>
                <a:close/>
                <a:moveTo>
                  <a:pt x="23684" y="165486"/>
                </a:moveTo>
                <a:cubicBezTo>
                  <a:pt x="26086" y="160916"/>
                  <a:pt x="31656" y="160916"/>
                  <a:pt x="34058" y="165486"/>
                </a:cubicBezTo>
                <a:lnTo>
                  <a:pt x="34058" y="183666"/>
                </a:lnTo>
                <a:lnTo>
                  <a:pt x="23684" y="183666"/>
                </a:lnTo>
                <a:close/>
                <a:moveTo>
                  <a:pt x="23684" y="133563"/>
                </a:moveTo>
                <a:cubicBezTo>
                  <a:pt x="26086" y="128993"/>
                  <a:pt x="31656" y="128993"/>
                  <a:pt x="34058" y="133563"/>
                </a:cubicBezTo>
                <a:lnTo>
                  <a:pt x="34058" y="151743"/>
                </a:lnTo>
                <a:lnTo>
                  <a:pt x="23684" y="151743"/>
                </a:lnTo>
                <a:close/>
                <a:moveTo>
                  <a:pt x="23684" y="101607"/>
                </a:moveTo>
                <a:cubicBezTo>
                  <a:pt x="26086" y="97070"/>
                  <a:pt x="31656" y="97070"/>
                  <a:pt x="34058" y="101607"/>
                </a:cubicBezTo>
                <a:lnTo>
                  <a:pt x="34058" y="119820"/>
                </a:lnTo>
                <a:lnTo>
                  <a:pt x="23684" y="119820"/>
                </a:lnTo>
                <a:close/>
                <a:moveTo>
                  <a:pt x="23684" y="69684"/>
                </a:moveTo>
                <a:cubicBezTo>
                  <a:pt x="26086" y="65114"/>
                  <a:pt x="31656" y="65114"/>
                  <a:pt x="34058" y="69684"/>
                </a:cubicBezTo>
                <a:lnTo>
                  <a:pt x="34058" y="87864"/>
                </a:lnTo>
                <a:lnTo>
                  <a:pt x="23684" y="87864"/>
                </a:lnTo>
                <a:close/>
              </a:path>
            </a:pathLst>
          </a:custGeom>
          <a:solidFill>
            <a:schemeClr val="accent1"/>
          </a:solidFill>
          <a:ln>
            <a:noFill/>
          </a:ln>
        </p:spPr>
        <p:txBody>
          <a:bodyPr spcFirstLastPara="1" wrap="square" lIns="91425" tIns="91425" rIns="91425" bIns="91425" anchor="ctr" anchorCtr="0">
            <a:noAutofit/>
          </a:bodyPr>
          <a:lstStyle/>
          <a:p>
            <a:endParaRPr lang="en-US" sz="1800">
              <a:latin typeface="Neue Haas Grotesk Text Pro" panose="020B0504020202020204" pitchFamily="34" charset="0"/>
            </a:endParaRPr>
          </a:p>
        </p:txBody>
      </p:sp>
      <p:sp>
        <p:nvSpPr>
          <p:cNvPr id="15" name="Otsikko 1">
            <a:extLst>
              <a:ext uri="{FF2B5EF4-FFF2-40B4-BE49-F238E27FC236}">
                <a16:creationId xmlns:a16="http://schemas.microsoft.com/office/drawing/2014/main" id="{388D5CAF-16CB-816A-2379-CCE5DA0DA770}"/>
              </a:ext>
            </a:extLst>
          </p:cNvPr>
          <p:cNvSpPr txBox="1">
            <a:spLocks/>
          </p:cNvSpPr>
          <p:nvPr/>
        </p:nvSpPr>
        <p:spPr>
          <a:xfrm>
            <a:off x="787135" y="3220634"/>
            <a:ext cx="3783329" cy="95593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base"/>
            <a:endParaRPr lang="en-US" sz="2100" b="1">
              <a:latin typeface="Neue Haas Grotesk Text Pro" panose="020B0504020202020204" pitchFamily="34" charset="0"/>
            </a:endParaRPr>
          </a:p>
        </p:txBody>
      </p:sp>
      <p:sp>
        <p:nvSpPr>
          <p:cNvPr id="5" name="TextBox 4">
            <a:extLst>
              <a:ext uri="{FF2B5EF4-FFF2-40B4-BE49-F238E27FC236}">
                <a16:creationId xmlns:a16="http://schemas.microsoft.com/office/drawing/2014/main" id="{B2D2EBA7-53C9-2087-BFD2-81620FFA2825}"/>
              </a:ext>
            </a:extLst>
          </p:cNvPr>
          <p:cNvSpPr txBox="1"/>
          <p:nvPr/>
        </p:nvSpPr>
        <p:spPr>
          <a:xfrm>
            <a:off x="787135" y="2017753"/>
            <a:ext cx="2814920" cy="1107996"/>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fi-FI" sz="2250" b="1" err="1">
                <a:highlight>
                  <a:srgbClr val="E97132"/>
                </a:highlight>
                <a:latin typeface="Neue Haas Grotesk Text Pro"/>
              </a:rPr>
              <a:t>Reactive</a:t>
            </a:r>
            <a:r>
              <a:rPr lang="fi-FI" sz="2250" b="1">
                <a:highlight>
                  <a:srgbClr val="E97132"/>
                </a:highlight>
                <a:latin typeface="Neue Haas Grotesk Text Pro"/>
              </a:rPr>
              <a:t> </a:t>
            </a:r>
            <a:r>
              <a:rPr lang="fi-FI" sz="2250" b="1" err="1">
                <a:highlight>
                  <a:srgbClr val="E97132"/>
                </a:highlight>
                <a:latin typeface="Neue Haas Grotesk Text Pro"/>
              </a:rPr>
              <a:t>crisis</a:t>
            </a:r>
            <a:r>
              <a:rPr lang="fi-FI" sz="2250" b="1">
                <a:highlight>
                  <a:srgbClr val="E97132"/>
                </a:highlight>
                <a:latin typeface="Neue Haas Grotesk Text Pro"/>
              </a:rPr>
              <a:t> management</a:t>
            </a:r>
            <a:r>
              <a:rPr lang="fi-FI" sz="2250" b="1">
                <a:latin typeface="Neue Haas Grotesk Text Pro"/>
              </a:rPr>
              <a:t> is </a:t>
            </a:r>
            <a:r>
              <a:rPr lang="fi-FI" sz="2250" b="1" err="1">
                <a:latin typeface="Neue Haas Grotesk Text Pro"/>
              </a:rPr>
              <a:t>not</a:t>
            </a:r>
            <a:r>
              <a:rPr lang="fi-FI" sz="2250" b="1">
                <a:latin typeface="Neue Haas Grotesk Text Pro"/>
              </a:rPr>
              <a:t> </a:t>
            </a:r>
            <a:r>
              <a:rPr lang="fi-FI" sz="2250" b="1" err="1">
                <a:latin typeface="Neue Haas Grotesk Text Pro"/>
              </a:rPr>
              <a:t>the</a:t>
            </a:r>
            <a:r>
              <a:rPr lang="fi-FI" sz="2250" b="1">
                <a:latin typeface="Neue Haas Grotesk Text Pro"/>
              </a:rPr>
              <a:t> </a:t>
            </a:r>
            <a:r>
              <a:rPr lang="fi-FI" sz="2250" b="1" err="1">
                <a:latin typeface="Neue Haas Grotesk Text Pro"/>
              </a:rPr>
              <a:t>only</a:t>
            </a:r>
            <a:r>
              <a:rPr lang="fi-FI" sz="2250" b="1">
                <a:latin typeface="Neue Haas Grotesk Text Pro"/>
              </a:rPr>
              <a:t> option.​</a:t>
            </a:r>
            <a:r>
              <a:rPr lang="fi-FI" sz="2250" b="1">
                <a:latin typeface="Neue Haas Grotesk Text Pro"/>
                <a:ea typeface="Neue Haas Grotesk Text Pro"/>
                <a:cs typeface="Neue Haas Grotesk Text Pro"/>
              </a:rPr>
              <a:t>​</a:t>
            </a:r>
            <a:endParaRPr lang="fi-FI" sz="2250" b="1"/>
          </a:p>
        </p:txBody>
      </p:sp>
      <p:sp>
        <p:nvSpPr>
          <p:cNvPr id="9" name="Otsikko 1">
            <a:extLst>
              <a:ext uri="{FF2B5EF4-FFF2-40B4-BE49-F238E27FC236}">
                <a16:creationId xmlns:a16="http://schemas.microsoft.com/office/drawing/2014/main" id="{C7BD0446-D11D-2DAD-79D3-307333C7CC2D}"/>
              </a:ext>
            </a:extLst>
          </p:cNvPr>
          <p:cNvSpPr txBox="1">
            <a:spLocks/>
          </p:cNvSpPr>
          <p:nvPr/>
        </p:nvSpPr>
        <p:spPr>
          <a:xfrm>
            <a:off x="5476200" y="1969902"/>
            <a:ext cx="3049589" cy="1203697"/>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base"/>
            <a:r>
              <a:rPr lang="fi-FI" sz="2250" b="1">
                <a:latin typeface="Neue Haas Grotesk Text Pro"/>
              </a:rPr>
              <a:t>Climate adaptation shouldn’t be a sacrifice, but </a:t>
            </a:r>
            <a:br>
              <a:rPr lang="fi-FI" sz="2250" b="1">
                <a:latin typeface="Neue Haas Grotesk Text Pro"/>
              </a:rPr>
            </a:br>
            <a:r>
              <a:rPr lang="fi-FI" sz="2250" b="1">
                <a:latin typeface="Neue Haas Grotesk Text Pro"/>
              </a:rPr>
              <a:t>an </a:t>
            </a:r>
            <a:r>
              <a:rPr lang="fi-FI" sz="2250" b="1">
                <a:highlight>
                  <a:srgbClr val="F6A3C7"/>
                </a:highlight>
                <a:latin typeface="Neue Haas Grotesk Text Pro"/>
              </a:rPr>
              <a:t>investment</a:t>
            </a:r>
            <a:r>
              <a:rPr lang="fi-FI" sz="2250" b="1">
                <a:latin typeface="Neue Haas Grotesk Text Pro"/>
              </a:rPr>
              <a:t>. </a:t>
            </a:r>
            <a:endParaRPr lang="en-US" sz="2250" b="1">
              <a:latin typeface="Neue Haas Grotesk Text Pro"/>
            </a:endParaRPr>
          </a:p>
        </p:txBody>
      </p:sp>
      <p:sp>
        <p:nvSpPr>
          <p:cNvPr id="16" name="Google Shape;198;p27">
            <a:extLst>
              <a:ext uri="{FF2B5EF4-FFF2-40B4-BE49-F238E27FC236}">
                <a16:creationId xmlns:a16="http://schemas.microsoft.com/office/drawing/2014/main" id="{4B1090B7-6C0E-F497-F29F-C0CBEB3CAD3F}"/>
              </a:ext>
            </a:extLst>
          </p:cNvPr>
          <p:cNvSpPr txBox="1"/>
          <p:nvPr/>
        </p:nvSpPr>
        <p:spPr>
          <a:xfrm>
            <a:off x="381131" y="4743450"/>
            <a:ext cx="3941181" cy="268592"/>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defRPr/>
            </a:pPr>
            <a:r>
              <a:rPr lang="en-US" sz="525">
                <a:solidFill>
                  <a:schemeClr val="bg1"/>
                </a:solidFill>
                <a:latin typeface="Neue Haas Grotesk Text Pro" panose="020B0504020202020204" pitchFamily="34" charset="0"/>
                <a:ea typeface="Work Sans"/>
                <a:cs typeface="Work Sans"/>
                <a:sym typeface="Work Sans"/>
              </a:rPr>
              <a:t>Creative Commons CC BY 4.0 2026 </a:t>
            </a:r>
          </a:p>
          <a:p>
            <a:pPr lvl="0">
              <a:defRPr/>
            </a:pPr>
            <a:r>
              <a:rPr lang="en-US" sz="525">
                <a:solidFill>
                  <a:schemeClr val="bg1"/>
                </a:solidFill>
                <a:latin typeface="Neue Haas Grotesk Text Pro" panose="020B0504020202020204" pitchFamily="34" charset="0"/>
                <a:ea typeface="Work Sans"/>
                <a:cs typeface="Work Sans"/>
                <a:sym typeface="Work Sans"/>
              </a:rPr>
              <a:t>Nicole Kajander · Jenna Karvonen · Henna Kyrö · Kerttu Parkkinen · Giovanna Usai</a:t>
            </a:r>
            <a:br>
              <a:rPr lang="en-US" sz="525">
                <a:solidFill>
                  <a:schemeClr val="bg1"/>
                </a:solidFill>
                <a:latin typeface="Neue Haas Grotesk Text Pro" panose="020B0504020202020204" pitchFamily="34" charset="0"/>
                <a:ea typeface="Work Sans"/>
                <a:cs typeface="Work Sans"/>
                <a:sym typeface="Work Sans"/>
              </a:rPr>
            </a:br>
            <a:r>
              <a:rPr lang="en-US" sz="525">
                <a:solidFill>
                  <a:schemeClr val="bg1"/>
                </a:solidFill>
                <a:latin typeface="Neue Haas Grotesk Text Pro" panose="020B0504020202020204" pitchFamily="34" charset="0"/>
                <a:ea typeface="Work Sans"/>
                <a:cs typeface="Work Sans"/>
                <a:sym typeface="Work Sans"/>
              </a:rPr>
              <a:t>Design for Government course · Aalto University</a:t>
            </a:r>
            <a:endParaRPr lang="en-US" sz="975">
              <a:solidFill>
                <a:schemeClr val="bg1"/>
              </a:solidFill>
              <a:latin typeface="Neue Haas Grotesk Text Pro" panose="020B0504020202020204" pitchFamily="34" charset="0"/>
              <a:ea typeface="Work Sans"/>
              <a:cs typeface="Work Sans"/>
              <a:sym typeface="Work Sans"/>
            </a:endParaRPr>
          </a:p>
        </p:txBody>
      </p:sp>
      <p:sp>
        <p:nvSpPr>
          <p:cNvPr id="7" name="Google Shape;61;p17">
            <a:extLst>
              <a:ext uri="{FF2B5EF4-FFF2-40B4-BE49-F238E27FC236}">
                <a16:creationId xmlns:a16="http://schemas.microsoft.com/office/drawing/2014/main" id="{4CDEFE15-EFE4-3A35-22DC-66D4EE348D82}"/>
              </a:ext>
            </a:extLst>
          </p:cNvPr>
          <p:cNvSpPr txBox="1">
            <a:spLocks/>
          </p:cNvSpPr>
          <p:nvPr/>
        </p:nvSpPr>
        <p:spPr>
          <a:xfrm>
            <a:off x="0" y="-1"/>
            <a:ext cx="9144000" cy="400051"/>
          </a:xfrm>
          <a:prstGeom prst="rect">
            <a:avLst/>
          </a:prstGeom>
        </p:spPr>
        <p:txBody>
          <a:bodyPr spcFirstLastPara="1" vert="horz" wrap="square" lIns="91425" tIns="91425" rIns="91425" bIns="91425" rtlCol="0" anchor="b" anchorCtr="0">
            <a:noAutofit/>
          </a:bodyPr>
          <a:lstStyle>
            <a:lvl1pPr algn="ctr" defTabSz="914400" rtl="0" eaLnBrk="1" latinLnBrk="0" hangingPunct="1">
              <a:lnSpc>
                <a:spcPct val="90000"/>
              </a:lnSpc>
              <a:spcBef>
                <a:spcPct val="0"/>
              </a:spcBef>
              <a:buNone/>
              <a:defRPr sz="6000" kern="1200">
                <a:solidFill>
                  <a:schemeClr val="tx1"/>
                </a:solidFill>
                <a:latin typeface="Neue Haas Grotesk Text Pro" panose="020B0504020202020204" pitchFamily="34" charset="0"/>
                <a:ea typeface="+mj-ea"/>
                <a:cs typeface="+mj-cs"/>
              </a:defRPr>
            </a:lvl1pPr>
          </a:lstStyle>
          <a:p>
            <a:pPr>
              <a:spcBef>
                <a:spcPts val="0"/>
              </a:spcBef>
            </a:pPr>
            <a:r>
              <a:rPr lang="en-US" sz="675" b="1">
                <a:highlight>
                  <a:srgbClr val="9FC9EB"/>
                </a:highlight>
                <a:latin typeface="Neue Haas Grotesk Text Pro"/>
              </a:rPr>
              <a:t>REFRAMING</a:t>
            </a:r>
            <a:r>
              <a:rPr lang="en-US" sz="675" b="1">
                <a:latin typeface="Neue Haas Grotesk Text Pro"/>
              </a:rPr>
              <a:t> / ANCHORING / RESEARCHING / TAKING ACTION / LEVERAGING / ENVISIONING</a:t>
            </a:r>
          </a:p>
        </p:txBody>
      </p:sp>
    </p:spTree>
    <p:extLst>
      <p:ext uri="{BB962C8B-B14F-4D97-AF65-F5344CB8AC3E}">
        <p14:creationId xmlns:p14="http://schemas.microsoft.com/office/powerpoint/2010/main" val="1244121624"/>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cd0d49b0-fe7b-4407-a951-9da3f53cf9ba" xsi:nil="true"/>
    <lcf76f155ced4ddcb4097134ff3c332f xmlns="40826b53-9a7a-4372-8485-202665ae53c0">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CE4E3DE50F6304B997D9AF2D8146904" ma:contentTypeVersion="22" ma:contentTypeDescription="Create a new document." ma:contentTypeScope="" ma:versionID="c90ee1de155253238d403a31f74a7fc8">
  <xsd:schema xmlns:xsd="http://www.w3.org/2001/XMLSchema" xmlns:xs="http://www.w3.org/2001/XMLSchema" xmlns:p="http://schemas.microsoft.com/office/2006/metadata/properties" xmlns:ns2="40826b53-9a7a-4372-8485-202665ae53c0" xmlns:ns3="cd0d49b0-fe7b-4407-a951-9da3f53cf9ba" targetNamespace="http://schemas.microsoft.com/office/2006/metadata/properties" ma:root="true" ma:fieldsID="792e4697c8e7f41659bc0c2ca978cc8e" ns2:_="" ns3:_="">
    <xsd:import namespace="40826b53-9a7a-4372-8485-202665ae53c0"/>
    <xsd:import namespace="cd0d49b0-fe7b-4407-a951-9da3f53cf9b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3:TaxCatchAll" minOccurs="0"/>
                <xsd:element ref="ns2:lcf76f155ced4ddcb4097134ff3c332f" minOccurs="0"/>
                <xsd:element ref="ns2:MediaServiceObjectDetectorVersion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826b53-9a7a-4372-8485-202665ae53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2d61bb93-c830-477f-800c-34a01ab1e79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d0d49b0-fe7b-4407-a951-9da3f53cf9ba"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76859f7f-185b-44be-bad4-01bb6e8a0675}" ma:internalName="TaxCatchAll" ma:showField="CatchAllData" ma:web="cd0d49b0-fe7b-4407-a951-9da3f53cf9ba">
      <xsd:complexType>
        <xsd:complexContent>
          <xsd:extension base="dms:MultiChoiceLookup">
            <xsd:sequence>
              <xsd:element name="Value" type="dms:Lookup" maxOccurs="unbounded" minOccurs="0" nillable="true"/>
            </xsd:sequence>
          </xsd:extension>
        </xsd:complexContent>
      </xsd:complexType>
    </xsd:element>
    <xsd:element name="SharedWithUsers" ma:index="2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18E1D04-D6E5-462F-8F83-E112691EECA5}">
  <ds:schemaRefs>
    <ds:schemaRef ds:uri="cd0d49b0-fe7b-4407-a951-9da3f53cf9ba"/>
    <ds:schemaRef ds:uri="http://www.w3.org/XML/1998/namespace"/>
    <ds:schemaRef ds:uri="http://schemas.openxmlformats.org/package/2006/metadata/core-properties"/>
    <ds:schemaRef ds:uri="http://purl.org/dc/terms/"/>
    <ds:schemaRef ds:uri="40826b53-9a7a-4372-8485-202665ae53c0"/>
    <ds:schemaRef ds:uri="http://schemas.microsoft.com/office/2006/metadata/properties"/>
    <ds:schemaRef ds:uri="http://schemas.microsoft.com/office/2006/documentManagement/types"/>
    <ds:schemaRef ds:uri="http://schemas.microsoft.com/office/infopath/2007/PartnerControls"/>
    <ds:schemaRef ds:uri="http://purl.org/dc/dcmitype/"/>
    <ds:schemaRef ds:uri="http://purl.org/dc/elements/1.1/"/>
  </ds:schemaRefs>
</ds:datastoreItem>
</file>

<file path=customXml/itemProps2.xml><?xml version="1.0" encoding="utf-8"?>
<ds:datastoreItem xmlns:ds="http://schemas.openxmlformats.org/officeDocument/2006/customXml" ds:itemID="{59AFB3B7-964C-4CCD-8325-AE737756F142}">
  <ds:schemaRefs>
    <ds:schemaRef ds:uri="http://schemas.microsoft.com/sharepoint/v3/contenttype/forms"/>
  </ds:schemaRefs>
</ds:datastoreItem>
</file>

<file path=customXml/itemProps3.xml><?xml version="1.0" encoding="utf-8"?>
<ds:datastoreItem xmlns:ds="http://schemas.openxmlformats.org/officeDocument/2006/customXml" ds:itemID="{9C72B644-A836-48E4-B409-3AF23C3008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0826b53-9a7a-4372-8485-202665ae53c0"/>
    <ds:schemaRef ds:uri="cd0d49b0-fe7b-4407-a951-9da3f53cf9b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DfG 26 Final Show</Template>
  <TotalTime>3</TotalTime>
  <Words>7496</Words>
  <Application>Microsoft Office PowerPoint</Application>
  <PresentationFormat>On-screen Show (16:9)</PresentationFormat>
  <Paragraphs>580</Paragraphs>
  <Slides>46</Slides>
  <Notes>36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46</vt:i4>
      </vt:variant>
    </vt:vector>
  </HeadingPairs>
  <TitlesOfParts>
    <vt:vector size="53" baseType="lpstr">
      <vt:lpstr>Garamond</vt:lpstr>
      <vt:lpstr>Calibri</vt:lpstr>
      <vt:lpstr>Wingdings</vt:lpstr>
      <vt:lpstr>Neue Haas Grotesk Text Pro</vt:lpstr>
      <vt:lpstr>Helvetica Neue</vt:lpstr>
      <vt:lpstr>Arial</vt:lpstr>
      <vt:lpstr>Simple Light</vt:lpstr>
      <vt:lpstr>BUILDING INVESTMENT</vt:lpstr>
      <vt:lpstr>Meet the team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ANCHORING</vt:lpstr>
      <vt:lpstr>1</vt:lpstr>
      <vt:lpstr>1</vt:lpstr>
      <vt:lpstr>1</vt:lpstr>
      <vt:lpstr>1</vt:lpstr>
      <vt:lpstr>1</vt:lpstr>
      <vt:lpstr>RESEARCHING</vt:lpstr>
      <vt:lpstr>PowerPoint Presentation</vt:lpstr>
      <vt:lpstr>PowerPoint Presentation</vt:lpstr>
      <vt:lpstr>INSIGHT 1</vt:lpstr>
      <vt:lpstr>PowerPoint Presentation</vt:lpstr>
      <vt:lpstr>TAKING ACTION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LEVERAGING</vt:lpstr>
      <vt:lpstr>PowerPoint Presentation</vt:lpstr>
      <vt:lpstr>ENVISIONING</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Grandchamp Paul</dc:creator>
  <cp:lastModifiedBy>Grandchamp Paul</cp:lastModifiedBy>
  <cp:revision>1</cp:revision>
  <dcterms:created xsi:type="dcterms:W3CDTF">2026-06-06T13:06:30Z</dcterms:created>
  <dcterms:modified xsi:type="dcterms:W3CDTF">2026-06-06T13:10:06Z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0x0101007CE4E3DE50F6304B997D9AF2D8146904</vt:lpwstr>
  </property>
  <property fmtid="{D5CDD505-2E9C-101B-9397-08002B2CF9AE}" pid="3" name="MediaServiceImageTags">
    <vt:lpwstr/>
  </property>
</Properties>
</file>